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8" r:id="rId12"/>
    <p:sldId id="269" r:id="rId13"/>
    <p:sldId id="270" r:id="rId14"/>
    <p:sldId id="267"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bHq5jvobC3TymhcOVTBsQ==" hashData="GpBlg6K+76zmf68kCX/0Vk/9uM+T7ZbLTWVZqOUt84Lgbj33rL/qPmo33K3lVUy2LzcIU/D+YaJbP+RgLgWma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6" d="100"/>
          <a:sy n="76" d="100"/>
        </p:scale>
        <p:origin x="1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51338D52-E3EC-4F77-BDCC-3FB5A36F7DD0}" type="datetimeFigureOut">
              <a:rPr lang="fr-FR" smtClean="0"/>
              <a:t>31/10/2025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405367-8853-4D69-91B5-827D36AE0CDF}" type="slidenum">
              <a:rPr lang="fr-FR" smtClean="0"/>
              <a:t>‹N°›</a:t>
            </a:fld>
            <a:endParaRPr lang="fr-FR"/>
          </a:p>
        </p:txBody>
      </p:sp>
    </p:spTree>
    <p:extLst>
      <p:ext uri="{BB962C8B-B14F-4D97-AF65-F5344CB8AC3E}">
        <p14:creationId xmlns:p14="http://schemas.microsoft.com/office/powerpoint/2010/main" val="325142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1338D52-E3EC-4F77-BDCC-3FB5A36F7DD0}" type="datetimeFigureOut">
              <a:rPr lang="fr-FR" smtClean="0"/>
              <a:t>31/10/2025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405367-8853-4D69-91B5-827D36AE0CDF}" type="slidenum">
              <a:rPr lang="fr-FR" smtClean="0"/>
              <a:t>‹N°›</a:t>
            </a:fld>
            <a:endParaRPr lang="fr-FR"/>
          </a:p>
        </p:txBody>
      </p:sp>
    </p:spTree>
    <p:extLst>
      <p:ext uri="{BB962C8B-B14F-4D97-AF65-F5344CB8AC3E}">
        <p14:creationId xmlns:p14="http://schemas.microsoft.com/office/powerpoint/2010/main" val="3745219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51338D52-E3EC-4F77-BDCC-3FB5A36F7DD0}" type="datetimeFigureOut">
              <a:rPr lang="fr-FR" smtClean="0"/>
              <a:t>31/10/2025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405367-8853-4D69-91B5-827D36AE0CDF}" type="slidenum">
              <a:rPr lang="fr-FR" smtClean="0"/>
              <a:t>‹N°›</a:t>
            </a:fld>
            <a:endParaRPr lang="fr-FR"/>
          </a:p>
        </p:txBody>
      </p:sp>
    </p:spTree>
    <p:extLst>
      <p:ext uri="{BB962C8B-B14F-4D97-AF65-F5344CB8AC3E}">
        <p14:creationId xmlns:p14="http://schemas.microsoft.com/office/powerpoint/2010/main" val="39345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1338D52-E3EC-4F77-BDCC-3FB5A36F7DD0}" type="datetimeFigureOut">
              <a:rPr lang="fr-FR" smtClean="0"/>
              <a:t>31/10/2025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5405367-8853-4D69-91B5-827D36AE0CDF}" type="slidenum">
              <a:rPr lang="fr-FR" smtClean="0"/>
              <a:t>‹N°›</a:t>
            </a:fld>
            <a:endParaRPr lang="fr-FR"/>
          </a:p>
        </p:txBody>
      </p:sp>
    </p:spTree>
    <p:extLst>
      <p:ext uri="{BB962C8B-B14F-4D97-AF65-F5344CB8AC3E}">
        <p14:creationId xmlns:p14="http://schemas.microsoft.com/office/powerpoint/2010/main" val="678207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1338D52-E3EC-4F77-BDCC-3FB5A36F7DD0}" type="datetimeFigureOut">
              <a:rPr lang="fr-FR" smtClean="0"/>
              <a:t>31/10/2025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5405367-8853-4D69-91B5-827D36AE0CDF}" type="slidenum">
              <a:rPr lang="fr-FR" smtClean="0"/>
              <a:t>‹N°›</a:t>
            </a:fld>
            <a:endParaRPr lang="fr-FR"/>
          </a:p>
        </p:txBody>
      </p:sp>
    </p:spTree>
    <p:extLst>
      <p:ext uri="{BB962C8B-B14F-4D97-AF65-F5344CB8AC3E}">
        <p14:creationId xmlns:p14="http://schemas.microsoft.com/office/powerpoint/2010/main" val="28864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1338D52-E3EC-4F77-BDCC-3FB5A36F7DD0}" type="datetimeFigureOut">
              <a:rPr lang="fr-FR" smtClean="0"/>
              <a:t>31/10/2025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5405367-8853-4D69-91B5-827D36AE0CDF}" type="slidenum">
              <a:rPr lang="fr-FR" smtClean="0"/>
              <a:t>‹N°›</a:t>
            </a:fld>
            <a:endParaRPr lang="fr-FR"/>
          </a:p>
        </p:txBody>
      </p:sp>
    </p:spTree>
    <p:extLst>
      <p:ext uri="{BB962C8B-B14F-4D97-AF65-F5344CB8AC3E}">
        <p14:creationId xmlns:p14="http://schemas.microsoft.com/office/powerpoint/2010/main" val="18653758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1338D52-E3EC-4F77-BDCC-3FB5A36F7DD0}" type="datetimeFigureOut">
              <a:rPr lang="fr-FR" smtClean="0"/>
              <a:t>31/10/2025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5405367-8853-4D69-91B5-827D36AE0CDF}" type="slidenum">
              <a:rPr lang="fr-FR" smtClean="0"/>
              <a:t>‹N°›</a:t>
            </a:fld>
            <a:endParaRPr lang="fr-FR"/>
          </a:p>
        </p:txBody>
      </p:sp>
    </p:spTree>
    <p:extLst>
      <p:ext uri="{BB962C8B-B14F-4D97-AF65-F5344CB8AC3E}">
        <p14:creationId xmlns:p14="http://schemas.microsoft.com/office/powerpoint/2010/main" val="27213078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51338D52-E3EC-4F77-BDCC-3FB5A36F7DD0}" type="datetimeFigureOut">
              <a:rPr lang="fr-FR" smtClean="0"/>
              <a:t>31/10/2025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5405367-8853-4D69-91B5-827D36AE0CDF}" type="slidenum">
              <a:rPr lang="fr-FR" smtClean="0"/>
              <a:t>‹N°›</a:t>
            </a:fld>
            <a:endParaRPr lang="fr-FR"/>
          </a:p>
        </p:txBody>
      </p:sp>
    </p:spTree>
    <p:extLst>
      <p:ext uri="{BB962C8B-B14F-4D97-AF65-F5344CB8AC3E}">
        <p14:creationId xmlns:p14="http://schemas.microsoft.com/office/powerpoint/2010/main" val="2098133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51338D52-E3EC-4F77-BDCC-3FB5A36F7DD0}" type="datetimeFigureOut">
              <a:rPr lang="fr-FR" smtClean="0"/>
              <a:t>31/10/2025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5405367-8853-4D69-91B5-827D36AE0CDF}" type="slidenum">
              <a:rPr lang="fr-FR" smtClean="0"/>
              <a:t>‹N°›</a:t>
            </a:fld>
            <a:endParaRPr lang="fr-FR"/>
          </a:p>
        </p:txBody>
      </p:sp>
    </p:spTree>
    <p:extLst>
      <p:ext uri="{BB962C8B-B14F-4D97-AF65-F5344CB8AC3E}">
        <p14:creationId xmlns:p14="http://schemas.microsoft.com/office/powerpoint/2010/main" val="24812840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1338D52-E3EC-4F77-BDCC-3FB5A36F7DD0}" type="datetimeFigureOut">
              <a:rPr lang="fr-FR" smtClean="0"/>
              <a:t>31/10/2025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405367-8853-4D69-91B5-827D36AE0CDF}" type="slidenum">
              <a:rPr lang="fr-FR" smtClean="0"/>
              <a:t>‹N°›</a:t>
            </a:fld>
            <a:endParaRPr lang="fr-FR"/>
          </a:p>
        </p:txBody>
      </p:sp>
    </p:spTree>
    <p:extLst>
      <p:ext uri="{BB962C8B-B14F-4D97-AF65-F5344CB8AC3E}">
        <p14:creationId xmlns:p14="http://schemas.microsoft.com/office/powerpoint/2010/main" val="1643039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1338D52-E3EC-4F77-BDCC-3FB5A36F7DD0}" type="datetimeFigureOut">
              <a:rPr lang="fr-FR" smtClean="0"/>
              <a:t>31/10/2025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5405367-8853-4D69-91B5-827D36AE0CDF}" type="slidenum">
              <a:rPr lang="fr-FR" smtClean="0"/>
              <a:t>‹N°›</a:t>
            </a:fld>
            <a:endParaRPr lang="fr-FR"/>
          </a:p>
        </p:txBody>
      </p:sp>
    </p:spTree>
    <p:extLst>
      <p:ext uri="{BB962C8B-B14F-4D97-AF65-F5344CB8AC3E}">
        <p14:creationId xmlns:p14="http://schemas.microsoft.com/office/powerpoint/2010/main" val="4986859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6000"/>
            <a:lum/>
          </a:blip>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338D52-E3EC-4F77-BDCC-3FB5A36F7DD0}" type="datetimeFigureOut">
              <a:rPr lang="fr-FR" smtClean="0"/>
              <a:t>31/10/2025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405367-8853-4D69-91B5-827D36AE0CDF}" type="slidenum">
              <a:rPr lang="fr-FR" smtClean="0"/>
              <a:t>‹N°›</a:t>
            </a:fld>
            <a:endParaRPr lang="fr-FR"/>
          </a:p>
        </p:txBody>
      </p:sp>
    </p:spTree>
    <p:extLst>
      <p:ext uri="{BB962C8B-B14F-4D97-AF65-F5344CB8AC3E}">
        <p14:creationId xmlns:p14="http://schemas.microsoft.com/office/powerpoint/2010/main" val="16761427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4.gif"/><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jpg"/></Relationships>
</file>

<file path=ppt/slides/_rels/slide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4.jpg"/></Relationships>
</file>

<file path=ppt/slides/_rels/slide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 Id="rId4" Type="http://schemas.openxmlformats.org/officeDocument/2006/relationships/image" Target="../media/image32.jpg"/></Relationships>
</file>

<file path=ppt/slides/_rels/slide12.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1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 Id="rId5" Type="http://schemas.openxmlformats.org/officeDocument/2006/relationships/image" Target="../media/image39.jpg"/><Relationship Id="rId4" Type="http://schemas.openxmlformats.org/officeDocument/2006/relationships/image" Target="../media/image38.jpg"/></Relationships>
</file>

<file path=ppt/slides/_rels/slide1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g"/><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15.xml.rels><?xml version="1.0" encoding="UTF-8" standalone="yes"?>
<Relationships xmlns="http://schemas.openxmlformats.org/package/2006/relationships"><Relationship Id="rId8" Type="http://schemas.openxmlformats.org/officeDocument/2006/relationships/image" Target="../media/image48.jpg"/><Relationship Id="rId3" Type="http://schemas.openxmlformats.org/officeDocument/2006/relationships/image" Target="../media/image44.gif"/><Relationship Id="rId7" Type="http://schemas.openxmlformats.org/officeDocument/2006/relationships/image" Target="../media/image47.jpg"/><Relationship Id="rId2" Type="http://schemas.openxmlformats.org/officeDocument/2006/relationships/image" Target="../media/image43.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45.gif"/><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 y="-38"/>
            <a:ext cx="12192001" cy="6828596"/>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74149" y="1742527"/>
            <a:ext cx="1298448" cy="1444752"/>
          </a:xfrm>
          <a:prstGeom prst="rect">
            <a:avLst/>
          </a:prstGeom>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43651" y="87795"/>
            <a:ext cx="2924175" cy="2667000"/>
          </a:xfrm>
          <a:prstGeom prst="rect">
            <a:avLst/>
          </a:prstGeom>
        </p:spPr>
      </p:pic>
      <p:sp>
        <p:nvSpPr>
          <p:cNvPr id="5" name="ZoneTexte 4"/>
          <p:cNvSpPr txBox="1"/>
          <p:nvPr/>
        </p:nvSpPr>
        <p:spPr>
          <a:xfrm>
            <a:off x="1282279" y="3603104"/>
            <a:ext cx="5138531" cy="1446550"/>
          </a:xfrm>
          <a:prstGeom prst="rect">
            <a:avLst/>
          </a:prstGeom>
          <a:solidFill>
            <a:schemeClr val="tx1"/>
          </a:solidFill>
        </p:spPr>
        <p:txBody>
          <a:bodyPr wrap="square" rtlCol="0">
            <a:spAutoFit/>
          </a:bodyPr>
          <a:lstStyle/>
          <a:p>
            <a:r>
              <a:rPr lang="fr-FR" sz="4400" b="1" dirty="0" smtClean="0">
                <a:solidFill>
                  <a:srgbClr val="FF0000"/>
                </a:solidFill>
                <a:latin typeface="Cooper Black" panose="0208090404030B020404" pitchFamily="18" charset="0"/>
                <a:cs typeface="Arial" panose="020B0604020202020204" pitchFamily="34" charset="0"/>
              </a:rPr>
              <a:t>Vieux métiers disparus.</a:t>
            </a:r>
            <a:endParaRPr lang="fr-FR" sz="4400" b="1" dirty="0">
              <a:solidFill>
                <a:srgbClr val="FF0000"/>
              </a:solidFill>
              <a:latin typeface="Cooper Black" panose="0208090404030B020404" pitchFamily="18" charset="0"/>
              <a:cs typeface="Arial" panose="020B0604020202020204" pitchFamily="34" charset="0"/>
            </a:endParaRPr>
          </a:p>
        </p:txBody>
      </p:sp>
      <p:pic>
        <p:nvPicPr>
          <p:cNvPr id="6" name="Fantasia-Disney-_Danse-des-Hippopotames_-_160kbit_Opus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726082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7523">
        <p15:prstTrans prst="curtains"/>
      </p:transition>
    </mc:Choice>
    <mc:Fallback xmlns="">
      <p:transition spd="slow" advTm="752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8470"/>
          <a:stretch/>
        </p:blipFill>
        <p:spPr>
          <a:xfrm>
            <a:off x="6743236" y="252806"/>
            <a:ext cx="4742143" cy="3180952"/>
          </a:xfrm>
          <a:prstGeom prst="rect">
            <a:avLst/>
          </a:prstGeom>
          <a:ln>
            <a:noFill/>
          </a:ln>
          <a:effectLst>
            <a:outerShdw blurRad="292100" dist="139700" dir="2700000" algn="tl" rotWithShape="0">
              <a:srgbClr val="333333">
                <a:alpha val="65000"/>
              </a:srgbClr>
            </a:outerShdw>
          </a:effectLst>
        </p:spPr>
      </p:pic>
      <p:sp>
        <p:nvSpPr>
          <p:cNvPr id="3" name="Rectangle 2"/>
          <p:cNvSpPr/>
          <p:nvPr/>
        </p:nvSpPr>
        <p:spPr>
          <a:xfrm>
            <a:off x="242730" y="1950613"/>
            <a:ext cx="6096000" cy="3416320"/>
          </a:xfrm>
          <a:prstGeom prst="rect">
            <a:avLst/>
          </a:prstGeom>
        </p:spPr>
        <p:txBody>
          <a:bodyPr>
            <a:spAutoFit/>
          </a:bodyPr>
          <a:lstStyle/>
          <a:p>
            <a:r>
              <a:rPr lang="fr-FR" sz="2400" dirty="0">
                <a:latin typeface="Script MT Bold" panose="03040602040607080904" pitchFamily="66" charset="0"/>
              </a:rPr>
              <a:t>Le chasseur de rats était chargé d'attraper la vermine ou les ravageurs dans une ville. Il est l'ancêtre de l'exterminateur moderne. Dans l'Europe médiévale, les rats et les souris étaient responsables de la propagation de maladies et d'épidémies, telles que la peste</a:t>
            </a:r>
            <a:r>
              <a:rPr lang="fr-FR" sz="2400" dirty="0" smtClean="0">
                <a:latin typeface="Script MT Bold" panose="03040602040607080904" pitchFamily="66" charset="0"/>
              </a:rPr>
              <a:t>. </a:t>
            </a:r>
            <a:r>
              <a:rPr lang="fr-FR" sz="2400" b="0" i="0" dirty="0" smtClean="0">
                <a:effectLst/>
                <a:latin typeface="Script MT Bold" panose="03040602040607080904" pitchFamily="66" charset="0"/>
              </a:rPr>
              <a:t>Utilisés en Europe pour contrôler les populations de rat, ils s’exposaient à de grands risques de morsures et d’infections.</a:t>
            </a:r>
            <a:r>
              <a:rPr lang="fr-FR" b="0" i="0" dirty="0" smtClean="0">
                <a:effectLst/>
                <a:latin typeface="Montserrat" panose="02000505000000020004" pitchFamily="2" charset="0"/>
              </a:rPr>
              <a:t> </a:t>
            </a:r>
            <a:endParaRPr lang="fr-FR" dirty="0"/>
          </a:p>
        </p:txBody>
      </p:sp>
      <p:sp>
        <p:nvSpPr>
          <p:cNvPr id="4" name="Rectangle 3"/>
          <p:cNvSpPr/>
          <p:nvPr/>
        </p:nvSpPr>
        <p:spPr>
          <a:xfrm>
            <a:off x="1470641" y="880809"/>
            <a:ext cx="2845651" cy="461665"/>
          </a:xfrm>
          <a:prstGeom prst="rect">
            <a:avLst/>
          </a:prstGeom>
          <a:ln w="38100">
            <a:solidFill>
              <a:srgbClr val="FF0000"/>
            </a:solidFill>
          </a:ln>
        </p:spPr>
        <p:txBody>
          <a:bodyPr wrap="none">
            <a:spAutoFit/>
          </a:bodyPr>
          <a:lstStyle/>
          <a:p>
            <a:r>
              <a:rPr lang="fr-FR" sz="2400" b="1" i="0" dirty="0" smtClean="0">
                <a:effectLst/>
                <a:latin typeface="Montserrat" panose="02000505000000020004" pitchFamily="2" charset="0"/>
              </a:rPr>
              <a:t>Attrapeur de rats</a:t>
            </a:r>
            <a:endParaRPr lang="fr-FR" sz="2400" b="1" i="0" dirty="0">
              <a:effectLst/>
              <a:latin typeface="Montserrat" panose="02000505000000020004" pitchFamily="2" charset="0"/>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4308" y="3576881"/>
            <a:ext cx="2847619" cy="3171429"/>
          </a:xfrm>
          <a:prstGeom prst="rect">
            <a:avLst/>
          </a:prstGeom>
          <a:ln>
            <a:noFill/>
          </a:ln>
          <a:effectLst>
            <a:softEdge rad="112500"/>
          </a:effectLst>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38730" y="3576881"/>
            <a:ext cx="2484000" cy="3171429"/>
          </a:xfrm>
          <a:prstGeom prst="rect">
            <a:avLst/>
          </a:prstGeom>
          <a:ln>
            <a:noFill/>
          </a:ln>
          <a:effectLst>
            <a:softEdge rad="112500"/>
          </a:effectLst>
        </p:spPr>
      </p:pic>
    </p:spTree>
    <p:extLst>
      <p:ext uri="{BB962C8B-B14F-4D97-AF65-F5344CB8AC3E}">
        <p14:creationId xmlns:p14="http://schemas.microsoft.com/office/powerpoint/2010/main" val="334473112"/>
      </p:ext>
    </p:extLst>
  </p:cSld>
  <p:clrMapOvr>
    <a:masterClrMapping/>
  </p:clrMapOvr>
  <mc:AlternateContent xmlns:mc="http://schemas.openxmlformats.org/markup-compatibility/2006" xmlns:p14="http://schemas.microsoft.com/office/powerpoint/2010/main">
    <mc:Choice Requires="p14">
      <p:transition spd="slow" p14:dur="2000" advTm="19060"/>
    </mc:Choice>
    <mc:Fallback xmlns="">
      <p:transition spd="slow" advTm="1906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6821" y="1479634"/>
            <a:ext cx="7273895" cy="2677656"/>
          </a:xfrm>
          <a:prstGeom prst="rect">
            <a:avLst/>
          </a:prstGeom>
        </p:spPr>
        <p:txBody>
          <a:bodyPr wrap="square">
            <a:spAutoFit/>
          </a:bodyPr>
          <a:lstStyle/>
          <a:p>
            <a:r>
              <a:rPr lang="fr-FR" sz="2400" b="0" i="0" dirty="0" smtClean="0">
                <a:solidFill>
                  <a:srgbClr val="000000"/>
                </a:solidFill>
                <a:effectLst/>
                <a:latin typeface="Script MT Bold" panose="03040602040607080904" pitchFamily="66" charset="0"/>
              </a:rPr>
              <a:t>A en lire le sens de ce mot, on se doute que ça ne devait pas être un métier facile mais non moins utile. Le décrotteur devait d’abord </a:t>
            </a:r>
            <a:r>
              <a:rPr lang="fr-FR" sz="2400" b="1" i="0" dirty="0" smtClean="0">
                <a:solidFill>
                  <a:srgbClr val="000000"/>
                </a:solidFill>
                <a:effectLst/>
                <a:latin typeface="Script MT Bold" panose="03040602040607080904" pitchFamily="66" charset="0"/>
              </a:rPr>
              <a:t>nettoyer</a:t>
            </a:r>
            <a:r>
              <a:rPr lang="fr-FR" sz="2400" b="0" i="0" dirty="0" smtClean="0">
                <a:solidFill>
                  <a:srgbClr val="000000"/>
                </a:solidFill>
                <a:effectLst/>
                <a:latin typeface="Script MT Bold" panose="03040602040607080904" pitchFamily="66" charset="0"/>
              </a:rPr>
              <a:t>, soit </a:t>
            </a:r>
            <a:r>
              <a:rPr lang="fr-FR" sz="2400" b="1" i="0" dirty="0" smtClean="0">
                <a:solidFill>
                  <a:srgbClr val="000000"/>
                </a:solidFill>
                <a:effectLst/>
                <a:latin typeface="Script MT Bold" panose="03040602040607080904" pitchFamily="66" charset="0"/>
              </a:rPr>
              <a:t>les rues de la boue après la pluie</a:t>
            </a:r>
            <a:r>
              <a:rPr lang="fr-FR" sz="2400" b="0" i="0" dirty="0" smtClean="0">
                <a:solidFill>
                  <a:srgbClr val="000000"/>
                </a:solidFill>
                <a:effectLst/>
                <a:latin typeface="Script MT Bold" panose="03040602040607080904" pitchFamily="66" charset="0"/>
              </a:rPr>
              <a:t>, soit </a:t>
            </a:r>
            <a:r>
              <a:rPr lang="fr-FR" sz="2400" b="1" i="0" dirty="0" smtClean="0">
                <a:solidFill>
                  <a:srgbClr val="000000"/>
                </a:solidFill>
                <a:effectLst/>
                <a:latin typeface="Script MT Bold" panose="03040602040607080904" pitchFamily="66" charset="0"/>
              </a:rPr>
              <a:t>les souliers ou vêtements des passants</a:t>
            </a:r>
            <a:r>
              <a:rPr lang="fr-FR" sz="2400" b="0" i="0" dirty="0" smtClean="0">
                <a:solidFill>
                  <a:srgbClr val="000000"/>
                </a:solidFill>
                <a:effectLst/>
                <a:latin typeface="Script MT Bold" panose="03040602040607080904" pitchFamily="66" charset="0"/>
              </a:rPr>
              <a:t>. On trouvait les décrotteurs près des carrefours, des ponts ou autres lieux de passage. Ils pouvaient aussi être ambulants.</a:t>
            </a:r>
            <a:r>
              <a:rPr lang="fr-FR" sz="2400" b="0" i="0" dirty="0" smtClean="0">
                <a:solidFill>
                  <a:srgbClr val="000000"/>
                </a:solidFill>
                <a:effectLst/>
                <a:latin typeface="Nunito-L"/>
              </a:rPr>
              <a:t> </a:t>
            </a:r>
            <a:endParaRPr lang="fr-FR" sz="2400" b="0" i="0" dirty="0">
              <a:solidFill>
                <a:srgbClr val="000000"/>
              </a:solidFill>
              <a:effectLst/>
              <a:latin typeface="Nunito-L"/>
            </a:endParaRPr>
          </a:p>
        </p:txBody>
      </p:sp>
      <p:sp>
        <p:nvSpPr>
          <p:cNvPr id="3" name="Rectangle 2"/>
          <p:cNvSpPr/>
          <p:nvPr/>
        </p:nvSpPr>
        <p:spPr>
          <a:xfrm>
            <a:off x="1282672" y="509086"/>
            <a:ext cx="4185761" cy="461665"/>
          </a:xfrm>
          <a:prstGeom prst="rect">
            <a:avLst/>
          </a:prstGeom>
          <a:ln w="38100">
            <a:solidFill>
              <a:srgbClr val="FF0000"/>
            </a:solidFill>
          </a:ln>
        </p:spPr>
        <p:txBody>
          <a:bodyPr wrap="none">
            <a:spAutoFit/>
          </a:bodyPr>
          <a:lstStyle/>
          <a:p>
            <a:r>
              <a:rPr lang="fr-FR" sz="2400" b="0" i="0" dirty="0" smtClean="0">
                <a:solidFill>
                  <a:srgbClr val="000000"/>
                </a:solidFill>
                <a:effectLst/>
                <a:latin typeface="Montserrat" panose="02000505000000020004" pitchFamily="2" charset="0"/>
              </a:rPr>
              <a:t>Décrotteur de chaussures</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433" y="4240142"/>
            <a:ext cx="1836000" cy="2381840"/>
          </a:xfrm>
          <a:prstGeom prst="rect">
            <a:avLst/>
          </a:prstGeom>
        </p:spPr>
      </p:pic>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6873" t="5101" r="9292" b="6203"/>
          <a:stretch/>
        </p:blipFill>
        <p:spPr>
          <a:xfrm>
            <a:off x="8158039" y="488076"/>
            <a:ext cx="3673504" cy="6082749"/>
          </a:xfrm>
          <a:prstGeom prst="rect">
            <a:avLst/>
          </a:prstGeom>
        </p:spPr>
      </p:pic>
      <p:pic>
        <p:nvPicPr>
          <p:cNvPr id="6" name="Image 5"/>
          <p:cNvPicPr>
            <a:picLocks noChangeAspect="1"/>
          </p:cNvPicPr>
          <p:nvPr/>
        </p:nvPicPr>
        <p:blipFill rotWithShape="1">
          <a:blip r:embed="rId4" cstate="print">
            <a:extLst>
              <a:ext uri="{28A0092B-C50C-407E-A947-70E740481C1C}">
                <a14:useLocalDpi xmlns:a14="http://schemas.microsoft.com/office/drawing/2010/main" val="0"/>
              </a:ext>
            </a:extLst>
          </a:blip>
          <a:srcRect l="4621" t="9391" r="3333" b="12696"/>
          <a:stretch/>
        </p:blipFill>
        <p:spPr>
          <a:xfrm>
            <a:off x="3176736" y="3782658"/>
            <a:ext cx="4428000" cy="2839324"/>
          </a:xfrm>
          <a:prstGeom prst="rect">
            <a:avLst/>
          </a:prstGeom>
        </p:spPr>
      </p:pic>
    </p:spTree>
    <p:extLst>
      <p:ext uri="{BB962C8B-B14F-4D97-AF65-F5344CB8AC3E}">
        <p14:creationId xmlns:p14="http://schemas.microsoft.com/office/powerpoint/2010/main" val="3418512606"/>
      </p:ext>
    </p:extLst>
  </p:cSld>
  <p:clrMapOvr>
    <a:masterClrMapping/>
  </p:clrMapOvr>
  <mc:AlternateContent xmlns:mc="http://schemas.openxmlformats.org/markup-compatibility/2006" xmlns:p14="http://schemas.microsoft.com/office/powerpoint/2010/main">
    <mc:Choice Requires="p14">
      <p:transition spd="slow" p14:dur="2000" advTm="20256"/>
    </mc:Choice>
    <mc:Fallback xmlns="">
      <p:transition spd="slow" advTm="2025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12753" y="1693096"/>
            <a:ext cx="6414050" cy="2677656"/>
          </a:xfrm>
          <a:prstGeom prst="rect">
            <a:avLst/>
          </a:prstGeom>
        </p:spPr>
        <p:txBody>
          <a:bodyPr wrap="square">
            <a:spAutoFit/>
          </a:bodyPr>
          <a:lstStyle/>
          <a:p>
            <a:pPr lvl="0" eaLnBrk="0" fontAlgn="ctr" hangingPunct="0">
              <a:spcBef>
                <a:spcPct val="0"/>
              </a:spcBef>
              <a:spcAft>
                <a:spcPct val="0"/>
              </a:spcAft>
            </a:pPr>
            <a:r>
              <a:rPr lang="fr-FR" altLang="fr-FR" sz="2400" dirty="0">
                <a:latin typeface="Script MT Bold" panose="03040602040607080904" pitchFamily="66" charset="0"/>
                <a:cs typeface="Segoe UI Historic" panose="020B0502040204020203" pitchFamily="34" charset="0"/>
              </a:rPr>
              <a:t>Le placeur de quilles (aussi appelé planteur de quille ou </a:t>
            </a:r>
            <a:r>
              <a:rPr lang="fr-FR" altLang="fr-FR" sz="2400" dirty="0" err="1">
                <a:latin typeface="Script MT Bold" panose="03040602040607080904" pitchFamily="66" charset="0"/>
                <a:cs typeface="Segoe UI Historic" panose="020B0502040204020203" pitchFamily="34" charset="0"/>
              </a:rPr>
              <a:t>requilleur</a:t>
            </a:r>
            <a:r>
              <a:rPr lang="fr-FR" altLang="fr-FR" sz="2400" dirty="0">
                <a:latin typeface="Script MT Bold" panose="03040602040607080904" pitchFamily="66" charset="0"/>
                <a:cs typeface="Segoe UI Historic" panose="020B0502040204020203" pitchFamily="34" charset="0"/>
              </a:rPr>
              <a:t>) était en charge de repositionner les quilles de bowling. Et oui, il fallait bien le faire manuellement avant que les bowlings soient automatisés. Ce job était généralement occupé par des jeunes qui se tenaient dernière les quilles, prêts à les remettre en place   </a:t>
            </a:r>
            <a:r>
              <a:rPr kumimoji="0" lang="fr-FR" altLang="fr-FR" sz="2400" b="0" i="0" u="none" strike="noStrike" cap="none" normalizeH="0" baseline="0" dirty="0" smtClean="0">
                <a:ln>
                  <a:noFill/>
                </a:ln>
                <a:effectLst/>
                <a:latin typeface="Script MT Bold" panose="03040602040607080904" pitchFamily="66" charset="0"/>
              </a:rPr>
              <a:t> </a:t>
            </a:r>
            <a:endParaRPr lang="fr-FR" altLang="fr-FR" sz="2400" dirty="0">
              <a:latin typeface="Script MT Bold" panose="03040602040607080904" pitchFamily="66" charset="0"/>
              <a:cs typeface="Segoe UI Historic" panose="020B0502040204020203" pitchFamily="34" charset="0"/>
            </a:endParaRPr>
          </a:p>
        </p:txBody>
      </p:sp>
      <p:sp>
        <p:nvSpPr>
          <p:cNvPr id="4" name="Rectangle 3"/>
          <p:cNvSpPr/>
          <p:nvPr/>
        </p:nvSpPr>
        <p:spPr>
          <a:xfrm>
            <a:off x="1271465" y="763527"/>
            <a:ext cx="3081293" cy="461665"/>
          </a:xfrm>
          <a:prstGeom prst="rect">
            <a:avLst/>
          </a:prstGeom>
          <a:ln w="38100">
            <a:solidFill>
              <a:srgbClr val="FF0000"/>
            </a:solidFill>
          </a:ln>
        </p:spPr>
        <p:txBody>
          <a:bodyPr wrap="none">
            <a:spAutoFit/>
          </a:bodyPr>
          <a:lstStyle/>
          <a:p>
            <a:pPr algn="just"/>
            <a:r>
              <a:rPr lang="fr-FR" sz="2400" b="1" i="0" dirty="0" smtClean="0">
                <a:solidFill>
                  <a:srgbClr val="000000"/>
                </a:solidFill>
                <a:effectLst/>
                <a:latin typeface="Montserrat" panose="02000505000000020004" pitchFamily="2" charset="0"/>
              </a:rPr>
              <a:t>Placeurs de quilles</a:t>
            </a:r>
            <a:endParaRPr lang="fr-FR" sz="2400" b="1" i="0" dirty="0">
              <a:solidFill>
                <a:srgbClr val="000000"/>
              </a:solidFill>
              <a:effectLst/>
              <a:latin typeface="Montserrat" panose="02000505000000020004" pitchFamily="2" charset="0"/>
            </a:endParaRP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21795" y="314023"/>
            <a:ext cx="4500000" cy="3150802"/>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39556" y="4059950"/>
            <a:ext cx="5724000" cy="2662853"/>
          </a:xfrm>
          <a:prstGeom prst="rect">
            <a:avLst/>
          </a:prstGeom>
        </p:spPr>
      </p:pic>
    </p:spTree>
    <p:extLst>
      <p:ext uri="{BB962C8B-B14F-4D97-AF65-F5344CB8AC3E}">
        <p14:creationId xmlns:p14="http://schemas.microsoft.com/office/powerpoint/2010/main" val="3363590665"/>
      </p:ext>
    </p:extLst>
  </p:cSld>
  <p:clrMapOvr>
    <a:masterClrMapping/>
  </p:clrMapOvr>
  <mc:AlternateContent xmlns:mc="http://schemas.openxmlformats.org/markup-compatibility/2006" xmlns:p14="http://schemas.microsoft.com/office/powerpoint/2010/main">
    <mc:Choice Requires="p14">
      <p:transition spd="slow" p14:dur="2000" advTm="17259"/>
    </mc:Choice>
    <mc:Fallback xmlns="">
      <p:transition spd="slow" advTm="1725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02407" y="794642"/>
            <a:ext cx="1885453" cy="461665"/>
          </a:xfrm>
          <a:prstGeom prst="rect">
            <a:avLst/>
          </a:prstGeom>
          <a:ln w="38100">
            <a:solidFill>
              <a:srgbClr val="FF0000"/>
            </a:solidFill>
          </a:ln>
        </p:spPr>
        <p:txBody>
          <a:bodyPr wrap="none">
            <a:spAutoFit/>
          </a:bodyPr>
          <a:lstStyle/>
          <a:p>
            <a:pPr algn="just"/>
            <a:r>
              <a:rPr lang="fr-FR" sz="2400" b="0" i="0" dirty="0" err="1" smtClean="0">
                <a:solidFill>
                  <a:srgbClr val="000000"/>
                </a:solidFill>
                <a:effectLst/>
                <a:latin typeface="Montserrat" panose="02000505000000020004" pitchFamily="2" charset="0"/>
              </a:rPr>
              <a:t>Caillouteur</a:t>
            </a:r>
            <a:endParaRPr lang="fr-FR" sz="2400" b="0" i="0" dirty="0">
              <a:solidFill>
                <a:srgbClr val="000000"/>
              </a:solidFill>
              <a:effectLst/>
              <a:latin typeface="Montserrat" panose="02000505000000020004" pitchFamily="2" charset="0"/>
            </a:endParaRPr>
          </a:p>
        </p:txBody>
      </p:sp>
      <p:sp>
        <p:nvSpPr>
          <p:cNvPr id="3" name="Rectangle 2"/>
          <p:cNvSpPr/>
          <p:nvPr/>
        </p:nvSpPr>
        <p:spPr>
          <a:xfrm>
            <a:off x="447925" y="1664618"/>
            <a:ext cx="5507602" cy="2308324"/>
          </a:xfrm>
          <a:prstGeom prst="rect">
            <a:avLst/>
          </a:prstGeom>
        </p:spPr>
        <p:txBody>
          <a:bodyPr wrap="square">
            <a:spAutoFit/>
          </a:bodyPr>
          <a:lstStyle/>
          <a:p>
            <a:r>
              <a:rPr lang="fr-FR" sz="2400" b="0" i="0" dirty="0" smtClean="0">
                <a:effectLst/>
                <a:latin typeface="Script MT Bold" panose="03040602040607080904" pitchFamily="66" charset="0"/>
              </a:rPr>
              <a:t>Les </a:t>
            </a:r>
            <a:r>
              <a:rPr lang="fr-FR" sz="2400" b="0" i="0" dirty="0" err="1" smtClean="0">
                <a:effectLst/>
                <a:latin typeface="Script MT Bold" panose="03040602040607080904" pitchFamily="66" charset="0"/>
              </a:rPr>
              <a:t>caillouteurs</a:t>
            </a:r>
            <a:r>
              <a:rPr lang="fr-FR" sz="2400" b="0" i="0" dirty="0" smtClean="0">
                <a:effectLst/>
                <a:latin typeface="Script MT Bold" panose="03040602040607080904" pitchFamily="66" charset="0"/>
              </a:rPr>
              <a:t> étaient chargé de tailler les silex pour en faire des « pierres à fusil », c’est-à-dire des pierres de silex placées dans le chient pour produire la détonation. La profession s’est définitivement éteinte à la fin de la première guerre mondiale.</a:t>
            </a:r>
            <a:endParaRPr lang="fr-FR" sz="2400" dirty="0">
              <a:latin typeface="Script MT Bold" panose="03040602040607080904" pitchFamily="66" charset="0"/>
            </a:endParaRPr>
          </a:p>
        </p:txBody>
      </p:sp>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9029" t="14957" r="8351" b="8985"/>
          <a:stretch/>
        </p:blipFill>
        <p:spPr>
          <a:xfrm>
            <a:off x="6257676" y="1256307"/>
            <a:ext cx="5544000" cy="3889681"/>
          </a:xfrm>
          <a:prstGeom prst="rect">
            <a:avLst/>
          </a:prstGeo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72358" y="4102873"/>
            <a:ext cx="3600000" cy="2400000"/>
          </a:xfrm>
          <a:prstGeom prst="rect">
            <a:avLst/>
          </a:prstGeom>
        </p:spPr>
      </p:pic>
    </p:spTree>
    <p:extLst>
      <p:ext uri="{BB962C8B-B14F-4D97-AF65-F5344CB8AC3E}">
        <p14:creationId xmlns:p14="http://schemas.microsoft.com/office/powerpoint/2010/main" val="954486156"/>
      </p:ext>
    </p:extLst>
  </p:cSld>
  <p:clrMapOvr>
    <a:masterClrMapping/>
  </p:clrMapOvr>
  <mc:AlternateContent xmlns:mc="http://schemas.openxmlformats.org/markup-compatibility/2006" xmlns:p14="http://schemas.microsoft.com/office/powerpoint/2010/main">
    <mc:Choice Requires="p14">
      <p:transition spd="slow" p14:dur="2000" advTm="15613"/>
    </mc:Choice>
    <mc:Fallback xmlns="">
      <p:transition spd="slow" advTm="1561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96956" y="670134"/>
            <a:ext cx="1750800" cy="461665"/>
          </a:xfrm>
          <a:prstGeom prst="rect">
            <a:avLst/>
          </a:prstGeom>
          <a:ln w="38100">
            <a:solidFill>
              <a:srgbClr val="FF0000"/>
            </a:solidFill>
          </a:ln>
        </p:spPr>
        <p:txBody>
          <a:bodyPr wrap="none">
            <a:spAutoFit/>
          </a:bodyPr>
          <a:lstStyle/>
          <a:p>
            <a:pPr algn="just"/>
            <a:r>
              <a:rPr lang="fr-FR" sz="2400" b="0" i="0" dirty="0" err="1" smtClean="0">
                <a:effectLst/>
                <a:latin typeface="Montserrat" panose="02000505000000020004" pitchFamily="2" charset="0"/>
              </a:rPr>
              <a:t>Verrotière</a:t>
            </a:r>
            <a:endParaRPr lang="fr-FR" sz="2400" b="0" i="0" dirty="0">
              <a:effectLst/>
              <a:latin typeface="Montserrat" panose="02000505000000020004" pitchFamily="2" charset="0"/>
            </a:endParaRPr>
          </a:p>
        </p:txBody>
      </p:sp>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b="2261"/>
          <a:stretch/>
        </p:blipFill>
        <p:spPr>
          <a:xfrm>
            <a:off x="9371177" y="1121826"/>
            <a:ext cx="2664000" cy="4076710"/>
          </a:xfrm>
          <a:prstGeom prst="rect">
            <a:avLst/>
          </a:prstGeom>
        </p:spPr>
      </p:pic>
      <p:sp>
        <p:nvSpPr>
          <p:cNvPr id="4" name="Rectangle 3"/>
          <p:cNvSpPr/>
          <p:nvPr/>
        </p:nvSpPr>
        <p:spPr>
          <a:xfrm>
            <a:off x="433569" y="1505591"/>
            <a:ext cx="5914469" cy="2308324"/>
          </a:xfrm>
          <a:prstGeom prst="rect">
            <a:avLst/>
          </a:prstGeom>
        </p:spPr>
        <p:txBody>
          <a:bodyPr wrap="square">
            <a:spAutoFit/>
          </a:bodyPr>
          <a:lstStyle/>
          <a:p>
            <a:r>
              <a:rPr lang="fr-FR" sz="2400" b="0" i="0" dirty="0" smtClean="0">
                <a:effectLst/>
                <a:latin typeface="Script MT Bold" panose="03040602040607080904" pitchFamily="66" charset="0"/>
              </a:rPr>
              <a:t>En Baie de Somme, certaines femmes de pêcheurs gagnaient leur vie en allant pêcher des vers de vase sur l’estran. Un métier dur et fort peu rémunérateur. Aujourd’hui, on ne compte plus que deux </a:t>
            </a:r>
            <a:r>
              <a:rPr lang="fr-FR" sz="2400" b="0" i="0" dirty="0" err="1" smtClean="0">
                <a:effectLst/>
                <a:latin typeface="Script MT Bold" panose="03040602040607080904" pitchFamily="66" charset="0"/>
              </a:rPr>
              <a:t>verrotières</a:t>
            </a:r>
            <a:r>
              <a:rPr lang="fr-FR" sz="2400" b="0" i="0" dirty="0" smtClean="0">
                <a:effectLst/>
                <a:latin typeface="Script MT Bold" panose="03040602040607080904" pitchFamily="66" charset="0"/>
              </a:rPr>
              <a:t>, qui vendent le fruit de leur pêche à des grossistes.</a:t>
            </a:r>
            <a:endParaRPr lang="fr-FR" sz="2400" dirty="0">
              <a:latin typeface="Script MT Bold" panose="03040602040607080904" pitchFamily="66" charset="0"/>
            </a:endParaRPr>
          </a:p>
        </p:txBody>
      </p:sp>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2407" t="8723" r="5777" b="8794"/>
          <a:stretch/>
        </p:blipFill>
        <p:spPr>
          <a:xfrm>
            <a:off x="1194804" y="3813915"/>
            <a:ext cx="4392000" cy="2891461"/>
          </a:xfrm>
          <a:prstGeom prst="rect">
            <a:avLst/>
          </a:prstGeom>
        </p:spPr>
      </p:pic>
      <p:pic>
        <p:nvPicPr>
          <p:cNvPr id="6" name="Image 5"/>
          <p:cNvPicPr>
            <a:picLocks noChangeAspect="1"/>
          </p:cNvPicPr>
          <p:nvPr/>
        </p:nvPicPr>
        <p:blipFill rotWithShape="1">
          <a:blip r:embed="rId4">
            <a:extLst>
              <a:ext uri="{28A0092B-C50C-407E-A947-70E740481C1C}">
                <a14:useLocalDpi xmlns:a14="http://schemas.microsoft.com/office/drawing/2010/main" val="0"/>
              </a:ext>
            </a:extLst>
          </a:blip>
          <a:srcRect l="7976" t="9391" r="4242" b="7943"/>
          <a:stretch/>
        </p:blipFill>
        <p:spPr>
          <a:xfrm>
            <a:off x="6484760" y="1131799"/>
            <a:ext cx="2772000" cy="4066737"/>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4117324019"/>
      </p:ext>
    </p:extLst>
  </p:cSld>
  <p:clrMapOvr>
    <a:masterClrMapping/>
  </p:clrMapOvr>
  <mc:AlternateContent xmlns:mc="http://schemas.openxmlformats.org/markup-compatibility/2006" xmlns:p14="http://schemas.microsoft.com/office/powerpoint/2010/main">
    <mc:Choice Requires="p14">
      <p:transition spd="slow" p14:dur="2000" advTm="19426"/>
    </mc:Choice>
    <mc:Fallback xmlns="">
      <p:transition spd="slow" advTm="1942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87820" y="771479"/>
            <a:ext cx="1907895" cy="461665"/>
          </a:xfrm>
          <a:prstGeom prst="rect">
            <a:avLst/>
          </a:prstGeom>
          <a:ln w="38100">
            <a:solidFill>
              <a:srgbClr val="FF0000"/>
            </a:solidFill>
          </a:ln>
        </p:spPr>
        <p:txBody>
          <a:bodyPr wrap="none">
            <a:spAutoFit/>
          </a:bodyPr>
          <a:lstStyle/>
          <a:p>
            <a:pPr algn="just"/>
            <a:r>
              <a:rPr lang="fr-FR" sz="2400" b="0" i="0" dirty="0" smtClean="0">
                <a:effectLst/>
                <a:latin typeface="Montserrat" panose="02000505000000020004" pitchFamily="2" charset="0"/>
              </a:rPr>
              <a:t>Rémouleur</a:t>
            </a:r>
            <a:endParaRPr lang="fr-FR" sz="2400" b="0" i="0" dirty="0">
              <a:effectLst/>
              <a:latin typeface="Montserrat" panose="02000505000000020004" pitchFamily="2" charset="0"/>
            </a:endParaRPr>
          </a:p>
        </p:txBody>
      </p:sp>
      <p:sp>
        <p:nvSpPr>
          <p:cNvPr id="3" name="Rectangle 2"/>
          <p:cNvSpPr/>
          <p:nvPr/>
        </p:nvSpPr>
        <p:spPr>
          <a:xfrm>
            <a:off x="386552" y="1591026"/>
            <a:ext cx="4740303" cy="3600986"/>
          </a:xfrm>
          <a:prstGeom prst="rect">
            <a:avLst/>
          </a:prstGeom>
        </p:spPr>
        <p:txBody>
          <a:bodyPr wrap="square">
            <a:spAutoFit/>
          </a:bodyPr>
          <a:lstStyle/>
          <a:p>
            <a:pPr algn="just"/>
            <a:r>
              <a:rPr lang="fr-FR" sz="2400" b="0" i="0" dirty="0" smtClean="0">
                <a:effectLst/>
                <a:latin typeface="Script MT Bold" panose="03040602040607080904" pitchFamily="66" charset="0"/>
              </a:rPr>
              <a:t>Le métier de rémouleur consiste à affûter les petits objets tranchants du quotidien à l’aide d’une petite meule : couteau, hachoir, ciseaux. Il s’agit d’une profession ambulante, devenue plutôt marginale, mais on retrouve tout de même quelques rémouleurs sur les marchés !</a:t>
            </a:r>
          </a:p>
          <a:p>
            <a:r>
              <a:rPr lang="fr-FR" dirty="0" smtClean="0"/>
              <a:t/>
            </a:r>
            <a:br>
              <a:rPr lang="fr-FR" dirty="0" smtClean="0"/>
            </a:br>
            <a:endParaRPr lang="fr-FR" dirty="0"/>
          </a:p>
        </p:txBody>
      </p:sp>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r="4924" b="5159"/>
          <a:stretch/>
        </p:blipFill>
        <p:spPr>
          <a:xfrm>
            <a:off x="8247237" y="628845"/>
            <a:ext cx="3852000" cy="5738334"/>
          </a:xfrm>
          <a:prstGeom prst="rect">
            <a:avLst/>
          </a:prstGeom>
        </p:spPr>
      </p:pic>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16997" t="11246" r="18571" b="11768"/>
          <a:stretch/>
        </p:blipFill>
        <p:spPr>
          <a:xfrm>
            <a:off x="5331349" y="858179"/>
            <a:ext cx="2711394" cy="5279666"/>
          </a:xfrm>
          <a:prstGeom prst="rect">
            <a:avLst/>
          </a:prstGeom>
        </p:spPr>
      </p:pic>
      <p:pic>
        <p:nvPicPr>
          <p:cNvPr id="6" name="Image 5"/>
          <p:cNvPicPr>
            <a:picLocks noChangeAspect="1"/>
          </p:cNvPicPr>
          <p:nvPr/>
        </p:nvPicPr>
        <p:blipFill rotWithShape="1">
          <a:blip r:embed="rId4" cstate="print">
            <a:extLst>
              <a:ext uri="{28A0092B-C50C-407E-A947-70E740481C1C}">
                <a14:useLocalDpi xmlns:a14="http://schemas.microsoft.com/office/drawing/2010/main" val="0"/>
              </a:ext>
            </a:extLst>
          </a:blip>
          <a:srcRect l="9276" t="5797" r="7900" b="17102"/>
          <a:stretch/>
        </p:blipFill>
        <p:spPr>
          <a:xfrm>
            <a:off x="1105230" y="4587965"/>
            <a:ext cx="3060000" cy="2157908"/>
          </a:xfrm>
          <a:prstGeom prst="rect">
            <a:avLst/>
          </a:prstGeom>
        </p:spPr>
      </p:pic>
    </p:spTree>
    <p:extLst>
      <p:ext uri="{BB962C8B-B14F-4D97-AF65-F5344CB8AC3E}">
        <p14:creationId xmlns:p14="http://schemas.microsoft.com/office/powerpoint/2010/main" val="3114100074"/>
      </p:ext>
    </p:extLst>
  </p:cSld>
  <p:clrMapOvr>
    <a:masterClrMapping/>
  </p:clrMapOvr>
  <mc:AlternateContent xmlns:mc="http://schemas.openxmlformats.org/markup-compatibility/2006" xmlns:p14="http://schemas.microsoft.com/office/powerpoint/2010/main">
    <mc:Choice Requires="p14">
      <p:transition spd="slow" p14:dur="2000" advTm="22061"/>
    </mc:Choice>
    <mc:Fallback xmlns="">
      <p:transition spd="slow" advTm="2206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07964" y="460223"/>
            <a:ext cx="1151277" cy="461665"/>
          </a:xfrm>
          <a:prstGeom prst="rect">
            <a:avLst/>
          </a:prstGeom>
          <a:ln w="38100">
            <a:solidFill>
              <a:srgbClr val="FF0000"/>
            </a:solidFill>
          </a:ln>
        </p:spPr>
        <p:txBody>
          <a:bodyPr wrap="none">
            <a:spAutoFit/>
          </a:bodyPr>
          <a:lstStyle/>
          <a:p>
            <a:pPr algn="just"/>
            <a:r>
              <a:rPr lang="fr-FR" sz="2400" b="0" i="0" dirty="0" smtClean="0">
                <a:effectLst/>
                <a:latin typeface="Montserrat" panose="02000505000000020004" pitchFamily="2" charset="0"/>
              </a:rPr>
              <a:t>Laitier</a:t>
            </a:r>
            <a:endParaRPr lang="fr-FR" sz="2400" b="0" i="0" dirty="0">
              <a:effectLst/>
              <a:latin typeface="Montserrat" panose="02000505000000020004" pitchFamily="2" charset="0"/>
            </a:endParaRPr>
          </a:p>
        </p:txBody>
      </p:sp>
      <p:sp>
        <p:nvSpPr>
          <p:cNvPr id="3" name="Rectangle 2"/>
          <p:cNvSpPr/>
          <p:nvPr/>
        </p:nvSpPr>
        <p:spPr>
          <a:xfrm>
            <a:off x="190461" y="1198825"/>
            <a:ext cx="3916877" cy="4524315"/>
          </a:xfrm>
          <a:prstGeom prst="rect">
            <a:avLst/>
          </a:prstGeom>
        </p:spPr>
        <p:txBody>
          <a:bodyPr wrap="square">
            <a:spAutoFit/>
          </a:bodyPr>
          <a:lstStyle/>
          <a:p>
            <a:r>
              <a:rPr lang="fr-FR" sz="2400" b="0" i="0" dirty="0" smtClean="0">
                <a:effectLst/>
                <a:latin typeface="Script MT Bold" panose="03040602040607080904" pitchFamily="66" charset="0"/>
              </a:rPr>
              <a:t>Activité masculine ou féminine, le métier de laitier consistait à vendre le lait produit dans les fermes. Souvent eux-mêmes producteurs, les laitiers se rendaient en ville pour vendre leur lait sur les marchés. L'industrialisation de la production laitière et les techniques de longue conservation ont fait disparaître la profession. </a:t>
            </a:r>
            <a:endParaRPr lang="fr-FR" sz="2400" dirty="0">
              <a:latin typeface="Script MT Bold" panose="03040602040607080904" pitchFamily="66" charset="0"/>
            </a:endParaRPr>
          </a:p>
        </p:txBody>
      </p:sp>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l="13355" t="7744" b="3011"/>
          <a:stretch/>
        </p:blipFill>
        <p:spPr>
          <a:xfrm>
            <a:off x="4107338" y="3331640"/>
            <a:ext cx="4572000" cy="3028379"/>
          </a:xfrm>
          <a:prstGeom prst="rect">
            <a:avLst/>
          </a:prstGeom>
        </p:spPr>
      </p:pic>
      <p:pic>
        <p:nvPicPr>
          <p:cNvPr id="5" name="Image 4"/>
          <p:cNvPicPr>
            <a:picLocks noChangeAspect="1"/>
          </p:cNvPicPr>
          <p:nvPr/>
        </p:nvPicPr>
        <p:blipFill rotWithShape="1">
          <a:blip r:embed="rId3" cstate="print">
            <a:extLst>
              <a:ext uri="{28A0092B-C50C-407E-A947-70E740481C1C}">
                <a14:useLocalDpi xmlns:a14="http://schemas.microsoft.com/office/drawing/2010/main" val="0"/>
              </a:ext>
            </a:extLst>
          </a:blip>
          <a:srcRect l="8217" t="-124" r="-80" b="8050"/>
          <a:stretch/>
        </p:blipFill>
        <p:spPr>
          <a:xfrm>
            <a:off x="4107338" y="361085"/>
            <a:ext cx="4572000" cy="2737847"/>
          </a:xfrm>
          <a:prstGeom prst="rect">
            <a:avLst/>
          </a:prstGeom>
        </p:spPr>
      </p:pic>
      <p:pic>
        <p:nvPicPr>
          <p:cNvPr id="6" name="Image 5"/>
          <p:cNvPicPr>
            <a:picLocks noChangeAspect="1"/>
          </p:cNvPicPr>
          <p:nvPr/>
        </p:nvPicPr>
        <p:blipFill rotWithShape="1">
          <a:blip r:embed="rId4">
            <a:extLst>
              <a:ext uri="{28A0092B-C50C-407E-A947-70E740481C1C}">
                <a14:useLocalDpi xmlns:a14="http://schemas.microsoft.com/office/drawing/2010/main" val="0"/>
              </a:ext>
            </a:extLst>
          </a:blip>
          <a:srcRect l="10022" r="4962" b="7362"/>
          <a:stretch/>
        </p:blipFill>
        <p:spPr>
          <a:xfrm>
            <a:off x="8879576" y="570808"/>
            <a:ext cx="3096000" cy="5521664"/>
          </a:xfrm>
          <a:prstGeom prst="rect">
            <a:avLst/>
          </a:prstGeom>
        </p:spPr>
      </p:pic>
    </p:spTree>
    <p:extLst>
      <p:ext uri="{BB962C8B-B14F-4D97-AF65-F5344CB8AC3E}">
        <p14:creationId xmlns:p14="http://schemas.microsoft.com/office/powerpoint/2010/main" val="2401442748"/>
      </p:ext>
    </p:extLst>
  </p:cSld>
  <p:clrMapOvr>
    <a:masterClrMapping/>
  </p:clrMapOvr>
  <mc:AlternateContent xmlns:mc="http://schemas.openxmlformats.org/markup-compatibility/2006" xmlns:p14="http://schemas.microsoft.com/office/powerpoint/2010/main">
    <mc:Choice Requires="p14">
      <p:transition spd="slow" p14:dur="2000" advTm="26199"/>
    </mc:Choice>
    <mc:Fallback xmlns="">
      <p:transition spd="slow" advTm="2619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9485" y="1931635"/>
            <a:ext cx="6096000" cy="2677656"/>
          </a:xfrm>
          <a:prstGeom prst="rect">
            <a:avLst/>
          </a:prstGeom>
        </p:spPr>
        <p:txBody>
          <a:bodyPr>
            <a:spAutoFit/>
          </a:bodyPr>
          <a:lstStyle/>
          <a:p>
            <a:r>
              <a:rPr lang="fr-FR" sz="2400" b="1" i="0" dirty="0" smtClean="0">
                <a:effectLst/>
                <a:latin typeface="Script MT Bold" panose="03040602040607080904" pitchFamily="66" charset="0"/>
              </a:rPr>
              <a:t>La marchande d'arlequins a un peu inventé le concept de la soupe populaire moyennant néanmoins quelques sous. En effet, cette marchande vendait dans la rue un repas qu'elle préparait à partir des restes des tables de familles bourgeoises et des grands restaurants, directement recueillis sur les assiettes.</a:t>
            </a:r>
            <a:endParaRPr lang="fr-FR" sz="2400" b="1" dirty="0">
              <a:latin typeface="Script MT Bold" panose="03040602040607080904" pitchFamily="66" charset="0"/>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7009" y="147274"/>
            <a:ext cx="4968000" cy="3178061"/>
          </a:xfrm>
          <a:prstGeom prst="rect">
            <a:avLst/>
          </a:prstGeom>
        </p:spPr>
      </p:pic>
      <p:sp>
        <p:nvSpPr>
          <p:cNvPr id="4" name="Rectangle 3"/>
          <p:cNvSpPr/>
          <p:nvPr/>
        </p:nvSpPr>
        <p:spPr>
          <a:xfrm>
            <a:off x="2364188" y="947704"/>
            <a:ext cx="2804160" cy="646331"/>
          </a:xfrm>
          <a:prstGeom prst="rect">
            <a:avLst/>
          </a:prstGeom>
        </p:spPr>
        <p:txBody>
          <a:bodyPr wrap="square">
            <a:spAutoFit/>
          </a:bodyPr>
          <a:lstStyle/>
          <a:p>
            <a:r>
              <a:rPr lang="fr-FR" dirty="0" smtClean="0"/>
              <a:t/>
            </a:r>
            <a:br>
              <a:rPr lang="fr-FR" dirty="0" smtClean="0"/>
            </a:br>
            <a:endParaRPr lang="fr-FR" dirty="0"/>
          </a:p>
        </p:txBody>
      </p:sp>
      <p:sp>
        <p:nvSpPr>
          <p:cNvPr id="5" name="Rectangle 4"/>
          <p:cNvSpPr/>
          <p:nvPr/>
        </p:nvSpPr>
        <p:spPr>
          <a:xfrm>
            <a:off x="1470720" y="947704"/>
            <a:ext cx="3619902" cy="461665"/>
          </a:xfrm>
          <a:prstGeom prst="rect">
            <a:avLst/>
          </a:prstGeom>
          <a:ln w="38100">
            <a:solidFill>
              <a:srgbClr val="FF0000"/>
            </a:solidFill>
          </a:ln>
        </p:spPr>
        <p:txBody>
          <a:bodyPr wrap="none">
            <a:spAutoFit/>
          </a:bodyPr>
          <a:lstStyle/>
          <a:p>
            <a:r>
              <a:rPr lang="fr-FR" sz="2400" b="1" i="0" dirty="0" smtClean="0">
                <a:effectLst/>
                <a:latin typeface="Montserrat" panose="02000505000000020004" pitchFamily="2" charset="0"/>
              </a:rPr>
              <a:t>Marchande d’Arlequin</a:t>
            </a:r>
          </a:p>
        </p:txBody>
      </p:sp>
      <p:pic>
        <p:nvPicPr>
          <p:cNvPr id="6" name="Image 5"/>
          <p:cNvPicPr>
            <a:picLocks noChangeAspect="1"/>
          </p:cNvPicPr>
          <p:nvPr/>
        </p:nvPicPr>
        <p:blipFill rotWithShape="1">
          <a:blip r:embed="rId3">
            <a:extLst>
              <a:ext uri="{28A0092B-C50C-407E-A947-70E740481C1C}">
                <a14:useLocalDpi xmlns:a14="http://schemas.microsoft.com/office/drawing/2010/main" val="0"/>
              </a:ext>
            </a:extLst>
          </a:blip>
          <a:srcRect b="14089"/>
          <a:stretch/>
        </p:blipFill>
        <p:spPr>
          <a:xfrm>
            <a:off x="6615485" y="3437703"/>
            <a:ext cx="5112000" cy="3245028"/>
          </a:xfrm>
          <a:prstGeom prst="rect">
            <a:avLst/>
          </a:prstGeom>
        </p:spPr>
      </p:pic>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0671" y="4723870"/>
            <a:ext cx="5040000" cy="1958861"/>
          </a:xfrm>
          <a:prstGeom prst="rect">
            <a:avLst/>
          </a:prstGeom>
        </p:spPr>
      </p:pic>
    </p:spTree>
    <p:extLst>
      <p:ext uri="{BB962C8B-B14F-4D97-AF65-F5344CB8AC3E}">
        <p14:creationId xmlns:p14="http://schemas.microsoft.com/office/powerpoint/2010/main" val="3632330348"/>
      </p:ext>
    </p:extLst>
  </p:cSld>
  <p:clrMapOvr>
    <a:masterClrMapping/>
  </p:clrMapOvr>
  <mc:AlternateContent xmlns:mc="http://schemas.openxmlformats.org/markup-compatibility/2006" xmlns:p14="http://schemas.microsoft.com/office/powerpoint/2010/main">
    <mc:Choice Requires="p14">
      <p:transition spd="slow" p14:dur="2000" advTm="24040"/>
    </mc:Choice>
    <mc:Fallback xmlns="">
      <p:transition spd="slow" advTm="2404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49325" y="552597"/>
            <a:ext cx="3432350" cy="461665"/>
          </a:xfrm>
          <a:prstGeom prst="rect">
            <a:avLst/>
          </a:prstGeom>
          <a:ln w="38100">
            <a:solidFill>
              <a:srgbClr val="FF0000"/>
            </a:solidFill>
          </a:ln>
        </p:spPr>
        <p:txBody>
          <a:bodyPr wrap="none">
            <a:spAutoFit/>
          </a:bodyPr>
          <a:lstStyle/>
          <a:p>
            <a:pPr algn="just"/>
            <a:r>
              <a:rPr lang="fr-FR" sz="2400" dirty="0">
                <a:latin typeface="Montserrat" panose="02000505000000020004" pitchFamily="2" charset="0"/>
              </a:rPr>
              <a:t>Marchande de plaisir</a:t>
            </a:r>
          </a:p>
        </p:txBody>
      </p:sp>
      <p:sp>
        <p:nvSpPr>
          <p:cNvPr id="4" name="Rectangle 3"/>
          <p:cNvSpPr/>
          <p:nvPr/>
        </p:nvSpPr>
        <p:spPr>
          <a:xfrm>
            <a:off x="444500" y="1147252"/>
            <a:ext cx="8039100" cy="3046988"/>
          </a:xfrm>
          <a:prstGeom prst="rect">
            <a:avLst/>
          </a:prstGeom>
        </p:spPr>
        <p:txBody>
          <a:bodyPr wrap="square">
            <a:spAutoFit/>
          </a:bodyPr>
          <a:lstStyle/>
          <a:p>
            <a:r>
              <a:rPr lang="fr-FR" sz="2400" dirty="0">
                <a:latin typeface="Script MT Bold" panose="03040602040607080904" pitchFamily="66" charset="0"/>
              </a:rPr>
              <a:t>Je vous vois venir avec votre esprit lubrique mais la marchande de plaisir n’avait rien à voir avec les plaisirs de la chair. Ces professionnelles étaient en réalité des vendeuses ambulantes de pâtisseries. Au XIXe siècle, on pouvait entendre crier le soir “Voilà l’plaisir, mesdames, voilà l’plaisir”. Nommées aussi des “oublies”, ces douceurs étaient des gâteaux croquants, minces comme du papier, en forme d’entonnoir coupé en 2 dans la hauteur.</a:t>
            </a:r>
          </a:p>
        </p:txBody>
      </p:sp>
      <p:pic>
        <p:nvPicPr>
          <p:cNvPr id="5" name="Image 4"/>
          <p:cNvPicPr>
            <a:picLocks noChangeAspect="1"/>
          </p:cNvPicPr>
          <p:nvPr/>
        </p:nvPicPr>
        <p:blipFill rotWithShape="1">
          <a:blip r:embed="rId2">
            <a:extLst>
              <a:ext uri="{28A0092B-C50C-407E-A947-70E740481C1C}">
                <a14:useLocalDpi xmlns:a14="http://schemas.microsoft.com/office/drawing/2010/main" val="0"/>
              </a:ext>
            </a:extLst>
          </a:blip>
          <a:srcRect l="4187" t="1852" b="3888"/>
          <a:stretch/>
        </p:blipFill>
        <p:spPr>
          <a:xfrm>
            <a:off x="8483600" y="1147252"/>
            <a:ext cx="3600000" cy="5310078"/>
          </a:xfrm>
          <a:prstGeom prst="rect">
            <a:avLst/>
          </a:prstGeom>
        </p:spPr>
      </p:pic>
      <p:pic>
        <p:nvPicPr>
          <p:cNvPr id="6" name="Image 5"/>
          <p:cNvPicPr>
            <a:picLocks noChangeAspect="1"/>
          </p:cNvPicPr>
          <p:nvPr/>
        </p:nvPicPr>
        <p:blipFill rotWithShape="1">
          <a:blip r:embed="rId3" cstate="print">
            <a:extLst>
              <a:ext uri="{28A0092B-C50C-407E-A947-70E740481C1C}">
                <a14:useLocalDpi xmlns:a14="http://schemas.microsoft.com/office/drawing/2010/main" val="0"/>
              </a:ext>
            </a:extLst>
          </a:blip>
          <a:srcRect l="18835" t="17466" r="9870" b="22602"/>
          <a:stretch/>
        </p:blipFill>
        <p:spPr>
          <a:xfrm>
            <a:off x="2054700" y="3933741"/>
            <a:ext cx="4428000" cy="2784089"/>
          </a:xfrm>
          <a:prstGeom prst="rect">
            <a:avLst/>
          </a:prstGeom>
        </p:spPr>
      </p:pic>
    </p:spTree>
    <p:extLst>
      <p:ext uri="{BB962C8B-B14F-4D97-AF65-F5344CB8AC3E}">
        <p14:creationId xmlns:p14="http://schemas.microsoft.com/office/powerpoint/2010/main" val="877333399"/>
      </p:ext>
    </p:extLst>
  </p:cSld>
  <p:clrMapOvr>
    <a:masterClrMapping/>
  </p:clrMapOvr>
  <mc:AlternateContent xmlns:mc="http://schemas.openxmlformats.org/markup-compatibility/2006" xmlns:p14="http://schemas.microsoft.com/office/powerpoint/2010/main">
    <mc:Choice Requires="p14">
      <p:transition spd="slow" p14:dur="2000" advTm="22230"/>
    </mc:Choice>
    <mc:Fallback xmlns="">
      <p:transition spd="slow" advTm="2223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23900" y="1775936"/>
            <a:ext cx="7378700" cy="1938992"/>
          </a:xfrm>
          <a:prstGeom prst="rect">
            <a:avLst/>
          </a:prstGeom>
        </p:spPr>
        <p:txBody>
          <a:bodyPr wrap="square">
            <a:spAutoFit/>
          </a:bodyPr>
          <a:lstStyle/>
          <a:p>
            <a:r>
              <a:rPr lang="fr-FR" sz="2400" dirty="0">
                <a:latin typeface="Script MT Bold" panose="03040602040607080904" pitchFamily="66" charset="0"/>
              </a:rPr>
              <a:t>La loueuse de sangsues est probablement le pire métier qui ait pu exister de cette époque</a:t>
            </a:r>
            <a:r>
              <a:rPr lang="fr-FR" sz="2400" dirty="0" smtClean="0">
                <a:latin typeface="Script MT Bold" panose="03040602040607080904" pitchFamily="66" charset="0"/>
              </a:rPr>
              <a:t>.</a:t>
            </a:r>
            <a:r>
              <a:rPr lang="fr-FR" sz="2400" dirty="0">
                <a:latin typeface="Script MT Bold" panose="03040602040607080904" pitchFamily="66" charset="0"/>
              </a:rPr>
              <a:t>  très recherchées des médecins et des pharmaciens. </a:t>
            </a:r>
            <a:r>
              <a:rPr lang="fr-FR" sz="2400" dirty="0" smtClean="0">
                <a:latin typeface="Script MT Bold" panose="03040602040607080904" pitchFamily="66" charset="0"/>
              </a:rPr>
              <a:t> </a:t>
            </a:r>
            <a:r>
              <a:rPr lang="fr-FR" sz="2400" dirty="0">
                <a:latin typeface="Script MT Bold" panose="03040602040607080904" pitchFamily="66" charset="0"/>
              </a:rPr>
              <a:t>En effet, majoritairement exercé par des femmes, ce métier consistait à patienter dans la Seine pour que des sangsues se collent à la peau</a:t>
            </a:r>
          </a:p>
        </p:txBody>
      </p:sp>
      <p:sp>
        <p:nvSpPr>
          <p:cNvPr id="3" name="Rectangle 2"/>
          <p:cNvSpPr/>
          <p:nvPr/>
        </p:nvSpPr>
        <p:spPr>
          <a:xfrm>
            <a:off x="1610137" y="818634"/>
            <a:ext cx="3761963" cy="461665"/>
          </a:xfrm>
          <a:prstGeom prst="rect">
            <a:avLst/>
          </a:prstGeom>
          <a:ln w="38100">
            <a:solidFill>
              <a:srgbClr val="FF0000"/>
            </a:solidFill>
          </a:ln>
        </p:spPr>
        <p:txBody>
          <a:bodyPr wrap="square">
            <a:spAutoFit/>
          </a:bodyPr>
          <a:lstStyle/>
          <a:p>
            <a:r>
              <a:rPr lang="fr-FR" sz="2400" b="1" dirty="0">
                <a:latin typeface="Montserrat" panose="02000505000000020004" pitchFamily="2" charset="0"/>
              </a:rPr>
              <a:t>Loueuse de sangsues</a:t>
            </a:r>
            <a:endParaRPr lang="fr-FR" sz="2400" b="1" i="0" dirty="0">
              <a:effectLst/>
              <a:latin typeface="Montserrat" panose="02000505000000020004" pitchFamily="2" charset="0"/>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18500" y="818634"/>
            <a:ext cx="3672000" cy="5508000"/>
          </a:xfrm>
          <a:prstGeom prst="rect">
            <a:avLst/>
          </a:prstGeom>
          <a:effectLst>
            <a:softEdge rad="317500"/>
          </a:effectLst>
        </p:spPr>
      </p:pic>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1823" b="2460"/>
          <a:stretch/>
        </p:blipFill>
        <p:spPr>
          <a:xfrm>
            <a:off x="237250" y="3814629"/>
            <a:ext cx="4176000" cy="2909081"/>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29150" y="4326839"/>
            <a:ext cx="3528000" cy="1884660"/>
          </a:xfrm>
          <a:prstGeom prst="rect">
            <a:avLst/>
          </a:prstGeom>
        </p:spPr>
      </p:pic>
    </p:spTree>
    <p:extLst>
      <p:ext uri="{BB962C8B-B14F-4D97-AF65-F5344CB8AC3E}">
        <p14:creationId xmlns:p14="http://schemas.microsoft.com/office/powerpoint/2010/main" val="2225188740"/>
      </p:ext>
    </p:extLst>
  </p:cSld>
  <p:clrMapOvr>
    <a:masterClrMapping/>
  </p:clrMapOvr>
  <mc:AlternateContent xmlns:mc="http://schemas.openxmlformats.org/markup-compatibility/2006" xmlns:p14="http://schemas.microsoft.com/office/powerpoint/2010/main">
    <mc:Choice Requires="p14">
      <p:transition spd="slow" p14:dur="2000" advTm="18782"/>
    </mc:Choice>
    <mc:Fallback xmlns="">
      <p:transition spd="slow" advTm="1878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9100" y="972741"/>
            <a:ext cx="8229600" cy="2862322"/>
          </a:xfrm>
          <a:prstGeom prst="rect">
            <a:avLst/>
          </a:prstGeom>
        </p:spPr>
        <p:txBody>
          <a:bodyPr wrap="square">
            <a:spAutoFit/>
          </a:bodyPr>
          <a:lstStyle/>
          <a:p>
            <a:r>
              <a:rPr lang="fr-FR" sz="2000" dirty="0">
                <a:latin typeface="Script MT Bold" panose="03040602040607080904" pitchFamily="66" charset="0"/>
              </a:rPr>
              <a:t>Aujourd’hui quand tes parents veulent connaître les nouvelles, ils regardent la télévision ou bien Internet, écoutent la radio ou lisent le journal. Autrefois, les informations publiques étaient annoncées par le crieur de rue. </a:t>
            </a:r>
            <a:r>
              <a:rPr lang="fr-FR" sz="2000" b="1" dirty="0">
                <a:latin typeface="Script MT Bold" panose="03040602040607080904" pitchFamily="66" charset="0"/>
              </a:rPr>
              <a:t>Peu de gens savaient lire :</a:t>
            </a:r>
            <a:r>
              <a:rPr lang="fr-FR" sz="2000" dirty="0">
                <a:latin typeface="Script MT Bold" panose="03040602040607080904" pitchFamily="66" charset="0"/>
              </a:rPr>
              <a:t> il était donc essentiel que quelqu’un transmette les informations principales par la parole. Il se promenait dans les villes et s’arrêtait sur les places publiques, les grandes avenues, le parvis des églises.</a:t>
            </a:r>
            <a:r>
              <a:rPr lang="fr-FR" sz="2000" b="1" dirty="0">
                <a:latin typeface="Script MT Bold" panose="03040602040607080904" pitchFamily="66" charset="0"/>
              </a:rPr>
              <a:t> Il faisait sonner une cloche ou bien jouer du tambour ou de la trompette pour annoncer sa présence</a:t>
            </a:r>
            <a:r>
              <a:rPr lang="fr-FR" sz="2000" dirty="0">
                <a:latin typeface="Script MT Bold" panose="03040602040607080904" pitchFamily="66" charset="0"/>
              </a:rPr>
              <a:t> et lisait le texte qu’on lui avait confié. Son existence débute dans l’Antiquité et perdure jusqu’en 1960 environ.</a:t>
            </a:r>
          </a:p>
        </p:txBody>
      </p:sp>
      <p:sp>
        <p:nvSpPr>
          <p:cNvPr id="3" name="Rectangle 2"/>
          <p:cNvSpPr/>
          <p:nvPr/>
        </p:nvSpPr>
        <p:spPr>
          <a:xfrm>
            <a:off x="1294125" y="389563"/>
            <a:ext cx="3134191" cy="461665"/>
          </a:xfrm>
          <a:prstGeom prst="rect">
            <a:avLst/>
          </a:prstGeom>
          <a:ln w="28575">
            <a:solidFill>
              <a:srgbClr val="FF0000"/>
            </a:solidFill>
          </a:ln>
        </p:spPr>
        <p:txBody>
          <a:bodyPr wrap="none">
            <a:spAutoFit/>
          </a:bodyPr>
          <a:lstStyle/>
          <a:p>
            <a:r>
              <a:rPr lang="fr-FR" sz="2400" b="1" cap="all" dirty="0">
                <a:latin typeface="Montserrat" panose="02000505000000020004" pitchFamily="2" charset="0"/>
              </a:rPr>
              <a:t>Le crieur de rue</a:t>
            </a:r>
            <a:endParaRPr lang="fr-FR" sz="2400" dirty="0">
              <a:latin typeface="Montserrat" panose="02000505000000020004" pitchFamily="2" charset="0"/>
            </a:endParaRPr>
          </a:p>
        </p:txBody>
      </p:sp>
      <p:pic>
        <p:nvPicPr>
          <p:cNvPr id="5" name="Image 4"/>
          <p:cNvPicPr>
            <a:picLocks noChangeAspect="1"/>
          </p:cNvPicPr>
          <p:nvPr/>
        </p:nvPicPr>
        <p:blipFill rotWithShape="1">
          <a:blip r:embed="rId2" cstate="print">
            <a:extLst>
              <a:ext uri="{28A0092B-C50C-407E-A947-70E740481C1C}">
                <a14:useLocalDpi xmlns:a14="http://schemas.microsoft.com/office/drawing/2010/main" val="0"/>
              </a:ext>
            </a:extLst>
          </a:blip>
          <a:srcRect l="7695"/>
          <a:stretch/>
        </p:blipFill>
        <p:spPr>
          <a:xfrm>
            <a:off x="8748435" y="1003819"/>
            <a:ext cx="3322981" cy="5592239"/>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57258" y="3517900"/>
            <a:ext cx="4176000" cy="3073536"/>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9365" y="3822363"/>
            <a:ext cx="3523809" cy="2790476"/>
          </a:xfrm>
          <a:prstGeom prst="rect">
            <a:avLst/>
          </a:prstGeom>
        </p:spPr>
      </p:pic>
    </p:spTree>
    <p:extLst>
      <p:ext uri="{BB962C8B-B14F-4D97-AF65-F5344CB8AC3E}">
        <p14:creationId xmlns:p14="http://schemas.microsoft.com/office/powerpoint/2010/main" val="4064395054"/>
      </p:ext>
    </p:extLst>
  </p:cSld>
  <p:clrMapOvr>
    <a:masterClrMapping/>
  </p:clrMapOvr>
  <mc:AlternateContent xmlns:mc="http://schemas.openxmlformats.org/markup-compatibility/2006" xmlns:p14="http://schemas.microsoft.com/office/powerpoint/2010/main">
    <mc:Choice Requires="p14">
      <p:transition spd="slow" p14:dur="2000" advTm="30651"/>
    </mc:Choice>
    <mc:Fallback xmlns="">
      <p:transition spd="slow" advTm="3065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0" y="1625000"/>
            <a:ext cx="6248400" cy="1938992"/>
          </a:xfrm>
          <a:prstGeom prst="rect">
            <a:avLst/>
          </a:prstGeom>
        </p:spPr>
        <p:txBody>
          <a:bodyPr wrap="square">
            <a:spAutoFit/>
          </a:bodyPr>
          <a:lstStyle/>
          <a:p>
            <a:r>
              <a:rPr lang="fr-FR" sz="2400" dirty="0">
                <a:solidFill>
                  <a:srgbClr val="1F1F1F"/>
                </a:solidFill>
                <a:latin typeface="Script MT Bold" panose="03040602040607080904" pitchFamily="66" charset="0"/>
              </a:rPr>
              <a:t>Le terme charbonnier désigne le </a:t>
            </a:r>
            <a:r>
              <a:rPr lang="fr-FR" sz="2400" dirty="0">
                <a:solidFill>
                  <a:srgbClr val="040C28"/>
                </a:solidFill>
                <a:latin typeface="Script MT Bold" panose="03040602040607080904" pitchFamily="66" charset="0"/>
              </a:rPr>
              <a:t>travailleur de la forêt, sachant couper le bois et le carboniser</a:t>
            </a:r>
            <a:r>
              <a:rPr lang="fr-FR" sz="2400" dirty="0">
                <a:solidFill>
                  <a:srgbClr val="1F1F1F"/>
                </a:solidFill>
                <a:latin typeface="Script MT Bold" panose="03040602040607080904" pitchFamily="66" charset="0"/>
              </a:rPr>
              <a:t>. Très vite, ils sont appelés par les villageois « les charbonniers » D'abord seul, puis en famille </a:t>
            </a:r>
            <a:r>
              <a:rPr lang="fr-FR" sz="2400" dirty="0" smtClean="0">
                <a:solidFill>
                  <a:srgbClr val="1F1F1F"/>
                </a:solidFill>
                <a:latin typeface="Script MT Bold" panose="03040602040607080904" pitchFamily="66" charset="0"/>
              </a:rPr>
              <a:t>s'installent </a:t>
            </a:r>
            <a:r>
              <a:rPr lang="fr-FR" sz="2400" dirty="0">
                <a:solidFill>
                  <a:srgbClr val="1F1F1F"/>
                </a:solidFill>
                <a:latin typeface="Script MT Bold" panose="03040602040607080904" pitchFamily="66" charset="0"/>
              </a:rPr>
              <a:t>au plus près de la ressource en bois.</a:t>
            </a:r>
            <a:endParaRPr lang="fr-FR" sz="2400" dirty="0">
              <a:latin typeface="Script MT Bold" panose="03040602040607080904" pitchFamily="66" charset="0"/>
            </a:endParaRPr>
          </a:p>
        </p:txBody>
      </p:sp>
      <p:sp>
        <p:nvSpPr>
          <p:cNvPr id="3" name="Rectangle 2"/>
          <p:cNvSpPr/>
          <p:nvPr/>
        </p:nvSpPr>
        <p:spPr>
          <a:xfrm>
            <a:off x="2075113" y="666234"/>
            <a:ext cx="2517036" cy="461665"/>
          </a:xfrm>
          <a:prstGeom prst="rect">
            <a:avLst/>
          </a:prstGeom>
          <a:ln w="28575">
            <a:solidFill>
              <a:srgbClr val="FF0000"/>
            </a:solidFill>
          </a:ln>
        </p:spPr>
        <p:txBody>
          <a:bodyPr wrap="none">
            <a:spAutoFit/>
          </a:bodyPr>
          <a:lstStyle/>
          <a:p>
            <a:r>
              <a:rPr lang="fr-FR" sz="2400" dirty="0" smtClean="0">
                <a:latin typeface="Montserrat" panose="02000505000000020004" pitchFamily="2" charset="0"/>
              </a:rPr>
              <a:t>Le </a:t>
            </a:r>
            <a:r>
              <a:rPr lang="fr-FR" sz="2400" dirty="0">
                <a:latin typeface="Montserrat" panose="02000505000000020004" pitchFamily="2" charset="0"/>
              </a:rPr>
              <a:t>charbonnier</a:t>
            </a:r>
          </a:p>
        </p:txBody>
      </p:sp>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r="25391" b="6713"/>
          <a:stretch/>
        </p:blipFill>
        <p:spPr>
          <a:xfrm>
            <a:off x="7137300" y="363596"/>
            <a:ext cx="4896000" cy="3443452"/>
          </a:xfrm>
          <a:prstGeom prst="rect">
            <a:avLst/>
          </a:prstGeom>
        </p:spPr>
      </p:pic>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32583"/>
          <a:stretch/>
        </p:blipFill>
        <p:spPr>
          <a:xfrm>
            <a:off x="7371300" y="4061093"/>
            <a:ext cx="4428000" cy="2629182"/>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33775" y="4061093"/>
            <a:ext cx="3312000" cy="2629182"/>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1500" y="3807047"/>
            <a:ext cx="2124000" cy="2872888"/>
          </a:xfrm>
          <a:prstGeom prst="rect">
            <a:avLst/>
          </a:prstGeom>
        </p:spPr>
      </p:pic>
    </p:spTree>
    <p:extLst>
      <p:ext uri="{BB962C8B-B14F-4D97-AF65-F5344CB8AC3E}">
        <p14:creationId xmlns:p14="http://schemas.microsoft.com/office/powerpoint/2010/main" val="267969644"/>
      </p:ext>
    </p:extLst>
  </p:cSld>
  <p:clrMapOvr>
    <a:masterClrMapping/>
  </p:clrMapOvr>
  <mc:AlternateContent xmlns:mc="http://schemas.openxmlformats.org/markup-compatibility/2006" xmlns:p14="http://schemas.microsoft.com/office/powerpoint/2010/main">
    <mc:Choice Requires="p14">
      <p:transition spd="slow" p14:dur="2000" advTm="16339"/>
    </mc:Choice>
    <mc:Fallback xmlns="">
      <p:transition spd="slow" advTm="1633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5969" y="577334"/>
            <a:ext cx="1677062" cy="461665"/>
          </a:xfrm>
          <a:prstGeom prst="rect">
            <a:avLst/>
          </a:prstGeom>
          <a:ln w="38100">
            <a:solidFill>
              <a:srgbClr val="FF0000"/>
            </a:solidFill>
          </a:ln>
        </p:spPr>
        <p:txBody>
          <a:bodyPr wrap="none">
            <a:spAutoFit/>
          </a:bodyPr>
          <a:lstStyle/>
          <a:p>
            <a:pPr algn="just"/>
            <a:r>
              <a:rPr lang="fr-FR" sz="2400" dirty="0">
                <a:solidFill>
                  <a:srgbClr val="000000"/>
                </a:solidFill>
                <a:latin typeface="Montserrat" panose="02000505000000020004" pitchFamily="2" charset="0"/>
              </a:rPr>
              <a:t>Mendiant</a:t>
            </a:r>
            <a:endParaRPr lang="fr-FR" sz="2400" i="0" dirty="0">
              <a:solidFill>
                <a:srgbClr val="000000"/>
              </a:solidFill>
              <a:effectLst/>
              <a:latin typeface="Montserrat" panose="02000505000000020004" pitchFamily="2" charset="0"/>
            </a:endParaRPr>
          </a:p>
        </p:txBody>
      </p:sp>
      <p:sp>
        <p:nvSpPr>
          <p:cNvPr id="3" name="Rectangle 2"/>
          <p:cNvSpPr/>
          <p:nvPr/>
        </p:nvSpPr>
        <p:spPr>
          <a:xfrm>
            <a:off x="344600" y="1318736"/>
            <a:ext cx="7504000" cy="1938992"/>
          </a:xfrm>
          <a:prstGeom prst="rect">
            <a:avLst/>
          </a:prstGeom>
        </p:spPr>
        <p:txBody>
          <a:bodyPr wrap="square">
            <a:spAutoFit/>
          </a:bodyPr>
          <a:lstStyle/>
          <a:p>
            <a:r>
              <a:rPr lang="fr-FR" sz="2400" dirty="0">
                <a:latin typeface="Script MT Bold" panose="03040602040607080904" pitchFamily="66" charset="0"/>
              </a:rPr>
              <a:t>La palme des vieux métiers les plus étranges revient certainement aux bretons, qui ont su </a:t>
            </a:r>
            <a:r>
              <a:rPr lang="fr-FR" sz="2400" dirty="0" err="1">
                <a:latin typeface="Script MT Bold" panose="03040602040607080904" pitchFamily="66" charset="0"/>
              </a:rPr>
              <a:t>corporatiser</a:t>
            </a:r>
            <a:r>
              <a:rPr lang="fr-FR" sz="2400" dirty="0">
                <a:latin typeface="Script MT Bold" panose="03040602040607080904" pitchFamily="66" charset="0"/>
              </a:rPr>
              <a:t> la mendicité. Les mendiants bretons étaient reconnus en tant que tels, la « profession » était même respectée par la population et elle figurait sur l’acte civil.</a:t>
            </a:r>
          </a:p>
        </p:txBody>
      </p:sp>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2839" r="1081" b="3148"/>
          <a:stretch/>
        </p:blipFill>
        <p:spPr>
          <a:xfrm>
            <a:off x="7848600" y="249818"/>
            <a:ext cx="4068000" cy="648647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5" name="Image 4"/>
          <p:cNvPicPr>
            <a:picLocks noChangeAspect="1"/>
          </p:cNvPicPr>
          <p:nvPr/>
        </p:nvPicPr>
        <p:blipFill rotWithShape="1">
          <a:blip r:embed="rId3" cstate="print">
            <a:extLst>
              <a:ext uri="{28A0092B-C50C-407E-A947-70E740481C1C}">
                <a14:useLocalDpi xmlns:a14="http://schemas.microsoft.com/office/drawing/2010/main" val="0"/>
              </a:ext>
            </a:extLst>
          </a:blip>
          <a:srcRect l="7210" t="8333" r="18722" b="5185"/>
          <a:stretch/>
        </p:blipFill>
        <p:spPr>
          <a:xfrm>
            <a:off x="4291100" y="3101252"/>
            <a:ext cx="2304000" cy="3635042"/>
          </a:xfrm>
          <a:prstGeom prst="rect">
            <a:avLst/>
          </a:prstGeom>
        </p:spPr>
      </p:pic>
      <p:pic>
        <p:nvPicPr>
          <p:cNvPr id="7" name="Image 6"/>
          <p:cNvPicPr>
            <a:picLocks noChangeAspect="1"/>
          </p:cNvPicPr>
          <p:nvPr/>
        </p:nvPicPr>
        <p:blipFill rotWithShape="1">
          <a:blip r:embed="rId4" cstate="print">
            <a:extLst>
              <a:ext uri="{28A0092B-C50C-407E-A947-70E740481C1C}">
                <a14:useLocalDpi xmlns:a14="http://schemas.microsoft.com/office/drawing/2010/main" val="0"/>
              </a:ext>
            </a:extLst>
          </a:blip>
          <a:srcRect r="3470"/>
          <a:stretch/>
        </p:blipFill>
        <p:spPr>
          <a:xfrm>
            <a:off x="735749" y="3203014"/>
            <a:ext cx="2363051" cy="3533280"/>
          </a:xfrm>
          <a:prstGeom prst="rect">
            <a:avLst/>
          </a:prstGeom>
        </p:spPr>
      </p:pic>
    </p:spTree>
    <p:extLst>
      <p:ext uri="{BB962C8B-B14F-4D97-AF65-F5344CB8AC3E}">
        <p14:creationId xmlns:p14="http://schemas.microsoft.com/office/powerpoint/2010/main" val="2814276571"/>
      </p:ext>
    </p:extLst>
  </p:cSld>
  <p:clrMapOvr>
    <a:masterClrMapping/>
  </p:clrMapOvr>
  <mc:AlternateContent xmlns:mc="http://schemas.openxmlformats.org/markup-compatibility/2006" xmlns:p14="http://schemas.microsoft.com/office/powerpoint/2010/main">
    <mc:Choice Requires="p14">
      <p:transition spd="slow" p14:dur="2000" advTm="18836"/>
    </mc:Choice>
    <mc:Fallback xmlns="">
      <p:transition spd="slow" advTm="1883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182"/>
          <a:stretch/>
        </p:blipFill>
        <p:spPr>
          <a:xfrm>
            <a:off x="0" y="-20"/>
            <a:ext cx="12192000" cy="68444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1069" y="6157232"/>
            <a:ext cx="7233422" cy="557544"/>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13189" y="5399628"/>
            <a:ext cx="1298448" cy="1444752"/>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7606" y="651918"/>
            <a:ext cx="2590800" cy="485775"/>
          </a:xfrm>
          <a:prstGeom prst="rect">
            <a:avLst/>
          </a:prstGeom>
        </p:spPr>
      </p:pic>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47925" y="510881"/>
            <a:ext cx="7021964" cy="5404144"/>
          </a:xfrm>
          <a:prstGeom prst="ellipse">
            <a:avLst/>
          </a:prstGeom>
          <a:ln>
            <a:noFill/>
          </a:ln>
          <a:effectLst>
            <a:softEdge rad="112500"/>
          </a:effectLst>
        </p:spPr>
      </p:pic>
      <p:pic>
        <p:nvPicPr>
          <p:cNvPr id="8" name="Image 7"/>
          <p:cNvPicPr>
            <a:picLocks noChangeAspect="1"/>
          </p:cNvPicPr>
          <p:nvPr/>
        </p:nvPicPr>
        <p:blipFill rotWithShape="1">
          <a:blip r:embed="rId7">
            <a:extLst>
              <a:ext uri="{28A0092B-C50C-407E-A947-70E740481C1C}">
                <a14:useLocalDpi xmlns:a14="http://schemas.microsoft.com/office/drawing/2010/main" val="0"/>
              </a:ext>
            </a:extLst>
          </a:blip>
          <a:srcRect l="2572" t="3682" r="3085" b="5651"/>
          <a:stretch/>
        </p:blipFill>
        <p:spPr>
          <a:xfrm>
            <a:off x="2447926" y="510880"/>
            <a:ext cx="6958662" cy="5516747"/>
          </a:xfrm>
          <a:prstGeom prst="ellipse">
            <a:avLst/>
          </a:prstGeom>
          <a:ln>
            <a:noFill/>
          </a:ln>
          <a:effectLst>
            <a:softEdge rad="112500"/>
          </a:effectLst>
        </p:spPr>
      </p:pic>
      <p:pic>
        <p:nvPicPr>
          <p:cNvPr id="9" name="Image 8"/>
          <p:cNvPicPr>
            <a:picLocks noChangeAspect="1"/>
          </p:cNvPicPr>
          <p:nvPr/>
        </p:nvPicPr>
        <p:blipFill rotWithShape="1">
          <a:blip r:embed="rId8">
            <a:extLst>
              <a:ext uri="{28A0092B-C50C-407E-A947-70E740481C1C}">
                <a14:useLocalDpi xmlns:a14="http://schemas.microsoft.com/office/drawing/2010/main" val="0"/>
              </a:ext>
            </a:extLst>
          </a:blip>
          <a:srcRect l="6368" t="5206" r="6179" b="16063"/>
          <a:stretch/>
        </p:blipFill>
        <p:spPr>
          <a:xfrm>
            <a:off x="2371725" y="510879"/>
            <a:ext cx="7208681" cy="5516748"/>
          </a:xfrm>
          <a:prstGeom prst="ellipse">
            <a:avLst/>
          </a:prstGeom>
          <a:ln>
            <a:noFill/>
          </a:ln>
          <a:effectLst>
            <a:softEdge rad="112500"/>
          </a:effectLst>
        </p:spPr>
      </p:pic>
    </p:spTree>
    <p:extLst>
      <p:ext uri="{BB962C8B-B14F-4D97-AF65-F5344CB8AC3E}">
        <p14:creationId xmlns:p14="http://schemas.microsoft.com/office/powerpoint/2010/main" val="686632795"/>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nodeType="withEffect">
                                  <p:stCondLst>
                                    <p:cond delay="2000"/>
                                  </p:stCondLst>
                                  <p:childTnLst>
                                    <p:anim calcmode="lin" valueType="num">
                                      <p:cBhvr>
                                        <p:cTn id="6" dur="2000"/>
                                        <p:tgtEl>
                                          <p:spTgt spid="9"/>
                                        </p:tgtEl>
                                        <p:attrNameLst>
                                          <p:attrName>ppt_w</p:attrName>
                                        </p:attrNameLst>
                                      </p:cBhvr>
                                      <p:tavLst>
                                        <p:tav tm="0">
                                          <p:val>
                                            <p:strVal val="ppt_w"/>
                                          </p:val>
                                        </p:tav>
                                        <p:tav tm="100000">
                                          <p:val>
                                            <p:fltVal val="0"/>
                                          </p:val>
                                        </p:tav>
                                      </p:tavLst>
                                    </p:anim>
                                    <p:anim calcmode="lin" valueType="num">
                                      <p:cBhvr>
                                        <p:cTn id="7" dur="2000"/>
                                        <p:tgtEl>
                                          <p:spTgt spid="9"/>
                                        </p:tgtEl>
                                        <p:attrNameLst>
                                          <p:attrName>ppt_h</p:attrName>
                                        </p:attrNameLst>
                                      </p:cBhvr>
                                      <p:tavLst>
                                        <p:tav tm="0">
                                          <p:val>
                                            <p:strVal val="ppt_h"/>
                                          </p:val>
                                        </p:tav>
                                        <p:tav tm="100000">
                                          <p:val>
                                            <p:fltVal val="0"/>
                                          </p:val>
                                        </p:tav>
                                      </p:tavLst>
                                    </p:anim>
                                    <p:anim calcmode="lin" valueType="num">
                                      <p:cBhvr>
                                        <p:cTn id="8" dur="2000"/>
                                        <p:tgtEl>
                                          <p:spTgt spid="9"/>
                                        </p:tgtEl>
                                        <p:attrNameLst>
                                          <p:attrName>style.rotation</p:attrName>
                                        </p:attrNameLst>
                                      </p:cBhvr>
                                      <p:tavLst>
                                        <p:tav tm="0">
                                          <p:val>
                                            <p:fltVal val="0"/>
                                          </p:val>
                                        </p:tav>
                                        <p:tav tm="100000">
                                          <p:val>
                                            <p:fltVal val="90"/>
                                          </p:val>
                                        </p:tav>
                                      </p:tavLst>
                                    </p:anim>
                                    <p:animEffect transition="out" filter="fade">
                                      <p:cBhvr>
                                        <p:cTn id="9" dur="2000"/>
                                        <p:tgtEl>
                                          <p:spTgt spid="9"/>
                                        </p:tgtEl>
                                      </p:cBhvr>
                                    </p:animEffect>
                                    <p:set>
                                      <p:cBhvr>
                                        <p:cTn id="10" dur="1" fill="hold">
                                          <p:stCondLst>
                                            <p:cond delay="1999"/>
                                          </p:stCondLst>
                                        </p:cTn>
                                        <p:tgtEl>
                                          <p:spTgt spid="9"/>
                                        </p:tgtEl>
                                        <p:attrNameLst>
                                          <p:attrName>style.visibility</p:attrName>
                                        </p:attrNameLst>
                                      </p:cBhvr>
                                      <p:to>
                                        <p:strVal val="hidden"/>
                                      </p:to>
                                    </p:set>
                                  </p:childTnLst>
                                </p:cTn>
                              </p:par>
                            </p:childTnLst>
                          </p:cTn>
                        </p:par>
                        <p:par>
                          <p:cTn id="11" fill="hold">
                            <p:stCondLst>
                              <p:cond delay="4000"/>
                            </p:stCondLst>
                            <p:childTnLst>
                              <p:par>
                                <p:cTn id="12" presetID="31" presetClass="exit" presetSubtype="0" fill="hold" nodeType="afterEffect">
                                  <p:stCondLst>
                                    <p:cond delay="1500"/>
                                  </p:stCondLst>
                                  <p:childTnLst>
                                    <p:anim calcmode="lin" valueType="num">
                                      <p:cBhvr>
                                        <p:cTn id="13" dur="2000"/>
                                        <p:tgtEl>
                                          <p:spTgt spid="8"/>
                                        </p:tgtEl>
                                        <p:attrNameLst>
                                          <p:attrName>ppt_w</p:attrName>
                                        </p:attrNameLst>
                                      </p:cBhvr>
                                      <p:tavLst>
                                        <p:tav tm="0">
                                          <p:val>
                                            <p:strVal val="ppt_w"/>
                                          </p:val>
                                        </p:tav>
                                        <p:tav tm="100000">
                                          <p:val>
                                            <p:fltVal val="0"/>
                                          </p:val>
                                        </p:tav>
                                      </p:tavLst>
                                    </p:anim>
                                    <p:anim calcmode="lin" valueType="num">
                                      <p:cBhvr>
                                        <p:cTn id="14" dur="2000"/>
                                        <p:tgtEl>
                                          <p:spTgt spid="8"/>
                                        </p:tgtEl>
                                        <p:attrNameLst>
                                          <p:attrName>ppt_h</p:attrName>
                                        </p:attrNameLst>
                                      </p:cBhvr>
                                      <p:tavLst>
                                        <p:tav tm="0">
                                          <p:val>
                                            <p:strVal val="ppt_h"/>
                                          </p:val>
                                        </p:tav>
                                        <p:tav tm="100000">
                                          <p:val>
                                            <p:fltVal val="0"/>
                                          </p:val>
                                        </p:tav>
                                      </p:tavLst>
                                    </p:anim>
                                    <p:anim calcmode="lin" valueType="num">
                                      <p:cBhvr>
                                        <p:cTn id="15" dur="2000"/>
                                        <p:tgtEl>
                                          <p:spTgt spid="8"/>
                                        </p:tgtEl>
                                        <p:attrNameLst>
                                          <p:attrName>style.rotation</p:attrName>
                                        </p:attrNameLst>
                                      </p:cBhvr>
                                      <p:tavLst>
                                        <p:tav tm="0">
                                          <p:val>
                                            <p:fltVal val="0"/>
                                          </p:val>
                                        </p:tav>
                                        <p:tav tm="100000">
                                          <p:val>
                                            <p:fltVal val="90"/>
                                          </p:val>
                                        </p:tav>
                                      </p:tavLst>
                                    </p:anim>
                                    <p:animEffect transition="out" filter="fade">
                                      <p:cBhvr>
                                        <p:cTn id="16" dur="2000"/>
                                        <p:tgtEl>
                                          <p:spTgt spid="8"/>
                                        </p:tgtEl>
                                      </p:cBhvr>
                                    </p:animEffect>
                                    <p:set>
                                      <p:cBhvr>
                                        <p:cTn id="17" dur="1" fill="hold">
                                          <p:stCondLst>
                                            <p:cond delay="1999"/>
                                          </p:stCondLst>
                                        </p:cTn>
                                        <p:tgtEl>
                                          <p:spTgt spid="8"/>
                                        </p:tgtEl>
                                        <p:attrNameLst>
                                          <p:attrName>style.visibility</p:attrName>
                                        </p:attrNameLst>
                                      </p:cBhvr>
                                      <p:to>
                                        <p:strVal val="hidden"/>
                                      </p:to>
                                    </p:set>
                                  </p:childTnLst>
                                </p:cTn>
                              </p:par>
                            </p:childTnLst>
                          </p:cTn>
                        </p:par>
                        <p:par>
                          <p:cTn id="18" fill="hold">
                            <p:stCondLst>
                              <p:cond delay="7500"/>
                            </p:stCondLst>
                            <p:childTnLst>
                              <p:par>
                                <p:cTn id="19" presetID="31" presetClass="exit" presetSubtype="0" fill="hold" nodeType="afterEffect">
                                  <p:stCondLst>
                                    <p:cond delay="1500"/>
                                  </p:stCondLst>
                                  <p:childTnLst>
                                    <p:anim calcmode="lin" valueType="num">
                                      <p:cBhvr>
                                        <p:cTn id="20" dur="2000"/>
                                        <p:tgtEl>
                                          <p:spTgt spid="7"/>
                                        </p:tgtEl>
                                        <p:attrNameLst>
                                          <p:attrName>ppt_w</p:attrName>
                                        </p:attrNameLst>
                                      </p:cBhvr>
                                      <p:tavLst>
                                        <p:tav tm="0">
                                          <p:val>
                                            <p:strVal val="ppt_w"/>
                                          </p:val>
                                        </p:tav>
                                        <p:tav tm="100000">
                                          <p:val>
                                            <p:fltVal val="0"/>
                                          </p:val>
                                        </p:tav>
                                      </p:tavLst>
                                    </p:anim>
                                    <p:anim calcmode="lin" valueType="num">
                                      <p:cBhvr>
                                        <p:cTn id="21" dur="2000"/>
                                        <p:tgtEl>
                                          <p:spTgt spid="7"/>
                                        </p:tgtEl>
                                        <p:attrNameLst>
                                          <p:attrName>ppt_h</p:attrName>
                                        </p:attrNameLst>
                                      </p:cBhvr>
                                      <p:tavLst>
                                        <p:tav tm="0">
                                          <p:val>
                                            <p:strVal val="ppt_h"/>
                                          </p:val>
                                        </p:tav>
                                        <p:tav tm="100000">
                                          <p:val>
                                            <p:fltVal val="0"/>
                                          </p:val>
                                        </p:tav>
                                      </p:tavLst>
                                    </p:anim>
                                    <p:anim calcmode="lin" valueType="num">
                                      <p:cBhvr>
                                        <p:cTn id="22" dur="2000"/>
                                        <p:tgtEl>
                                          <p:spTgt spid="7"/>
                                        </p:tgtEl>
                                        <p:attrNameLst>
                                          <p:attrName>style.rotation</p:attrName>
                                        </p:attrNameLst>
                                      </p:cBhvr>
                                      <p:tavLst>
                                        <p:tav tm="0">
                                          <p:val>
                                            <p:fltVal val="0"/>
                                          </p:val>
                                        </p:tav>
                                        <p:tav tm="100000">
                                          <p:val>
                                            <p:fltVal val="90"/>
                                          </p:val>
                                        </p:tav>
                                      </p:tavLst>
                                    </p:anim>
                                    <p:animEffect transition="out" filter="fade">
                                      <p:cBhvr>
                                        <p:cTn id="23" dur="2000"/>
                                        <p:tgtEl>
                                          <p:spTgt spid="7"/>
                                        </p:tgtEl>
                                      </p:cBhvr>
                                    </p:animEffect>
                                    <p:set>
                                      <p:cBhvr>
                                        <p:cTn id="24"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334</TotalTime>
  <Words>848</Words>
  <Application>Microsoft Office PowerPoint</Application>
  <PresentationFormat>Grand écran</PresentationFormat>
  <Paragraphs>29</Paragraphs>
  <Slides>15</Slides>
  <Notes>0</Notes>
  <HiddenSlides>0</HiddenSlides>
  <MMClips>1</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15</vt:i4>
      </vt:variant>
    </vt:vector>
  </HeadingPairs>
  <TitlesOfParts>
    <vt:vector size="24" baseType="lpstr">
      <vt:lpstr>Arial</vt:lpstr>
      <vt:lpstr>Calibri</vt:lpstr>
      <vt:lpstr>Calibri Light</vt:lpstr>
      <vt:lpstr>Cooper Black</vt:lpstr>
      <vt:lpstr>Montserrat</vt:lpstr>
      <vt:lpstr>Nunito-L</vt:lpstr>
      <vt:lpstr>Script MT Bold</vt:lpstr>
      <vt:lpstr>Segoe UI Historic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20</cp:revision>
  <dcterms:created xsi:type="dcterms:W3CDTF">2025-10-30T18:52:48Z</dcterms:created>
  <dcterms:modified xsi:type="dcterms:W3CDTF">2025-10-31T19:41:20Z</dcterms:modified>
</cp:coreProperties>
</file>