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9" r:id="rId2"/>
    <p:sldId id="292" r:id="rId3"/>
    <p:sldId id="264" r:id="rId4"/>
    <p:sldId id="263" r:id="rId5"/>
    <p:sldId id="262" r:id="rId6"/>
    <p:sldId id="266" r:id="rId7"/>
    <p:sldId id="267" r:id="rId8"/>
    <p:sldId id="268"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6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52" autoAdjust="0"/>
    <p:restoredTop sz="94660"/>
  </p:normalViewPr>
  <p:slideViewPr>
    <p:cSldViewPr snapToGrid="0">
      <p:cViewPr varScale="1">
        <p:scale>
          <a:sx n="63" d="100"/>
          <a:sy n="63" d="100"/>
        </p:scale>
        <p:origin x="418"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298E6F-FB31-4377-BB87-0EA3D9FF9653}" type="datetimeFigureOut">
              <a:rPr lang="fr-FR" smtClean="0"/>
              <a:t>20/10/2025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0BEE39-524F-4AC0-A037-E605E7A54432}" type="slidenum">
              <a:rPr lang="fr-FR" smtClean="0"/>
              <a:t>‹N°›</a:t>
            </a:fld>
            <a:endParaRPr lang="fr-FR"/>
          </a:p>
        </p:txBody>
      </p:sp>
    </p:spTree>
    <p:extLst>
      <p:ext uri="{BB962C8B-B14F-4D97-AF65-F5344CB8AC3E}">
        <p14:creationId xmlns:p14="http://schemas.microsoft.com/office/powerpoint/2010/main" val="930500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30BEE39-524F-4AC0-A037-E605E7A54432}" type="slidenum">
              <a:rPr lang="fr-FR" smtClean="0"/>
              <a:t>4</a:t>
            </a:fld>
            <a:endParaRPr lang="fr-FR"/>
          </a:p>
        </p:txBody>
      </p:sp>
    </p:spTree>
    <p:extLst>
      <p:ext uri="{BB962C8B-B14F-4D97-AF65-F5344CB8AC3E}">
        <p14:creationId xmlns:p14="http://schemas.microsoft.com/office/powerpoint/2010/main" val="3093250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30BEE39-524F-4AC0-A037-E605E7A54432}" type="slidenum">
              <a:rPr lang="fr-FR" smtClean="0"/>
              <a:t>15</a:t>
            </a:fld>
            <a:endParaRPr lang="fr-FR"/>
          </a:p>
        </p:txBody>
      </p:sp>
    </p:spTree>
    <p:extLst>
      <p:ext uri="{BB962C8B-B14F-4D97-AF65-F5344CB8AC3E}">
        <p14:creationId xmlns:p14="http://schemas.microsoft.com/office/powerpoint/2010/main" val="1814278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20/10/2025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20/10/2025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Graphique, Police, graphisme, texte&#10;&#10;Le contenu généré par l’IA peut être incorrect.">
            <a:extLst>
              <a:ext uri="{FF2B5EF4-FFF2-40B4-BE49-F238E27FC236}">
                <a16:creationId xmlns:a16="http://schemas.microsoft.com/office/drawing/2014/main" id="{FBDC6BA6-01C0-EA79-1451-1114B5DD68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722" y="1305000"/>
            <a:ext cx="10918556" cy="4248000"/>
          </a:xfrm>
          <a:prstGeom prst="rect">
            <a:avLst/>
          </a:prstGeom>
        </p:spPr>
      </p:pic>
      <p:sp>
        <p:nvSpPr>
          <p:cNvPr id="4" name="ZoneTexte 3">
            <a:extLst>
              <a:ext uri="{FF2B5EF4-FFF2-40B4-BE49-F238E27FC236}">
                <a16:creationId xmlns:a16="http://schemas.microsoft.com/office/drawing/2014/main" id="{0FA918AF-6DF7-B32D-EB9C-73B3DC557688}"/>
              </a:ext>
            </a:extLst>
          </p:cNvPr>
          <p:cNvSpPr txBox="1"/>
          <p:nvPr/>
        </p:nvSpPr>
        <p:spPr>
          <a:xfrm>
            <a:off x="4230624" y="5916169"/>
            <a:ext cx="6315456" cy="461665"/>
          </a:xfrm>
          <a:prstGeom prst="rect">
            <a:avLst/>
          </a:prstGeom>
          <a:noFill/>
        </p:spPr>
        <p:txBody>
          <a:bodyPr wrap="square" rtlCol="0">
            <a:spAutoFit/>
          </a:bodyPr>
          <a:lstStyle/>
          <a:p>
            <a:r>
              <a:rPr lang="fr-FR" sz="2400" b="1">
                <a:solidFill>
                  <a:srgbClr val="FFFF00"/>
                </a:solidFill>
              </a:rPr>
              <a:t>Official logo of Vancouver</a:t>
            </a:r>
            <a:endParaRPr lang="fr-FR" sz="2400" b="1" dirty="0">
              <a:solidFill>
                <a:srgbClr val="FFFF00"/>
              </a:solidFill>
            </a:endParaRP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xmlns:p14="http://schemas.microsoft.com/office/powerpoint/2010/main">
    <mc:Choice Requires="p14">
      <p:transition spd="slow" p14:dur="5000" advClick="0" advTm="13000">
        <p:sndAc>
          <p:stSnd loop="1">
            <p:snd r:embed="rId2" name="Céline Dion - Encore un soir (Audio).wav"/>
          </p:stSnd>
        </p:sndAc>
      </p:transition>
    </mc:Choice>
    <mc:Fallback xmlns="">
      <p:transition spd="slow" advClick="0" advTm="13000">
        <p:sndAc>
          <p:stSnd loop="1">
            <p:snd r:embed="rId4" name="Céline Dion - Encore un soir (Audi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D0F79-F833-DFA3-9883-65036C097698}"/>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275AC5FF-3773-A13A-A207-EAE886668F10}"/>
              </a:ext>
            </a:extLst>
          </p:cNvPr>
          <p:cNvSpPr txBox="1"/>
          <p:nvPr/>
        </p:nvSpPr>
        <p:spPr>
          <a:xfrm>
            <a:off x="438912" y="305068"/>
            <a:ext cx="11509248" cy="6247864"/>
          </a:xfrm>
          <a:prstGeom prst="rect">
            <a:avLst/>
          </a:prstGeom>
          <a:noFill/>
        </p:spPr>
        <p:txBody>
          <a:bodyPr wrap="square" rtlCol="0">
            <a:spAutoFit/>
          </a:bodyPr>
          <a:lstStyle/>
          <a:p>
            <a:r>
              <a:rPr lang="fr-FR" sz="4000" b="1" dirty="0">
                <a:solidFill>
                  <a:srgbClr val="FFFF00"/>
                </a:solidFill>
              </a:rPr>
              <a:t>Vancouver [ a ] est une grande ville de l'Ouest canadien , située dans la région du </a:t>
            </a:r>
            <a:r>
              <a:rPr lang="fr-FR" sz="4000" b="1" dirty="0" err="1">
                <a:solidFill>
                  <a:srgbClr val="FFFF00"/>
                </a:solidFill>
              </a:rPr>
              <a:t>Lower</a:t>
            </a:r>
            <a:r>
              <a:rPr lang="fr-FR" sz="4000" b="1" dirty="0">
                <a:solidFill>
                  <a:srgbClr val="FFFF00"/>
                </a:solidFill>
              </a:rPr>
              <a:t> Mainland en Colombie-Britannique . En tant que ville la plus peuplée de la province, le recensement canadien de 2021 a enregistré 662 248 personnes dans la ville, contre 631 486 en 2016. La région métropolitaine de Vancouver comptait 2,6  millions d'habitants en 2021, ce qui en fait la troisième plus grande zone métropolitaine du Canada </a:t>
            </a:r>
          </a:p>
        </p:txBody>
      </p:sp>
    </p:spTree>
    <p:extLst>
      <p:ext uri="{BB962C8B-B14F-4D97-AF65-F5344CB8AC3E}">
        <p14:creationId xmlns:p14="http://schemas.microsoft.com/office/powerpoint/2010/main" val="3520930784"/>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plein air, nuage, bâtiment, horizon&#10;&#10;Le contenu généré par l’IA peut être incorrect.">
            <a:extLst>
              <a:ext uri="{FF2B5EF4-FFF2-40B4-BE49-F238E27FC236}">
                <a16:creationId xmlns:a16="http://schemas.microsoft.com/office/drawing/2014/main" id="{5AE57A04-0771-EC8B-C9BD-38A1262D4A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88900" cap="sq" cmpd="thickThin">
            <a:solidFill>
              <a:schemeClr val="accent1">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D115394-A907-A08B-A50A-43C6E7FA42FF}"/>
              </a:ext>
            </a:extLst>
          </p:cNvPr>
          <p:cNvSpPr txBox="1"/>
          <p:nvPr/>
        </p:nvSpPr>
        <p:spPr>
          <a:xfrm>
            <a:off x="4309872" y="390144"/>
            <a:ext cx="3572256" cy="523220"/>
          </a:xfrm>
          <a:prstGeom prst="rect">
            <a:avLst/>
          </a:prstGeom>
          <a:solidFill>
            <a:schemeClr val="accent1">
              <a:lumMod val="40000"/>
              <a:lumOff val="60000"/>
            </a:schemeClr>
          </a:solidFill>
        </p:spPr>
        <p:txBody>
          <a:bodyPr wrap="square" rtlCol="0">
            <a:spAutoFit/>
          </a:bodyPr>
          <a:lstStyle/>
          <a:p>
            <a:r>
              <a:rPr lang="fr-FR" sz="2800" b="1" dirty="0"/>
              <a:t>Vancouver - Canada</a:t>
            </a: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plein air, arbre, eau, ciel&#10;&#10;Le contenu généré par l’IA peut être incorrect.">
            <a:extLst>
              <a:ext uri="{FF2B5EF4-FFF2-40B4-BE49-F238E27FC236}">
                <a16:creationId xmlns:a16="http://schemas.microsoft.com/office/drawing/2014/main" id="{BC1BA7CA-56B7-13BA-FF0C-9F08510DEB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6955" y="279000"/>
            <a:ext cx="11138089" cy="6300000"/>
          </a:xfrm>
          <a:prstGeom prst="rect">
            <a:avLst/>
          </a:prstGeom>
          <a:ln w="88900" cap="sq" cmpd="thickThin">
            <a:solidFill>
              <a:schemeClr val="accent1">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CF3E3E2-91DC-6060-EE7E-A007B2404D5F}"/>
              </a:ext>
            </a:extLst>
          </p:cNvPr>
          <p:cNvSpPr txBox="1"/>
          <p:nvPr/>
        </p:nvSpPr>
        <p:spPr>
          <a:xfrm>
            <a:off x="6373716" y="377952"/>
            <a:ext cx="5096256" cy="1569660"/>
          </a:xfrm>
          <a:prstGeom prst="rect">
            <a:avLst/>
          </a:prstGeom>
          <a:solidFill>
            <a:schemeClr val="tx2">
              <a:lumMod val="50000"/>
              <a:lumOff val="50000"/>
            </a:schemeClr>
          </a:solidFill>
        </p:spPr>
        <p:txBody>
          <a:bodyPr wrap="square" rtlCol="0">
            <a:spAutoFit/>
          </a:bodyPr>
          <a:lstStyle/>
          <a:p>
            <a:r>
              <a:rPr lang="fr-FR" sz="2400" b="1" dirty="0">
                <a:solidFill>
                  <a:srgbClr val="FFFF00"/>
                </a:solidFill>
              </a:rPr>
              <a:t>	</a:t>
            </a:r>
          </a:p>
          <a:p>
            <a:r>
              <a:rPr lang="fr-FR" sz="2400" b="1" dirty="0">
                <a:solidFill>
                  <a:srgbClr val="FFFF00"/>
                </a:solidFill>
              </a:rPr>
              <a:t>Le parc Stanley, situé à l'extrémité de la péninsule qui constitue le cœur de Vancouver, </a:t>
            </a: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plein air, ciel, lac, eau&#10;&#10;Le contenu généré par l’IA peut être incorrect.">
            <a:extLst>
              <a:ext uri="{FF2B5EF4-FFF2-40B4-BE49-F238E27FC236}">
                <a16:creationId xmlns:a16="http://schemas.microsoft.com/office/drawing/2014/main" id="{2050365E-D70C-E359-16D4-698668B241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290" y="279000"/>
            <a:ext cx="9409563"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5DC4889-5419-BD02-4D41-8565B84C6020}"/>
              </a:ext>
            </a:extLst>
          </p:cNvPr>
          <p:cNvSpPr txBox="1"/>
          <p:nvPr/>
        </p:nvSpPr>
        <p:spPr>
          <a:xfrm>
            <a:off x="9973056" y="3806953"/>
            <a:ext cx="2218944" cy="830997"/>
          </a:xfrm>
          <a:prstGeom prst="rect">
            <a:avLst/>
          </a:prstGeom>
          <a:noFill/>
        </p:spPr>
        <p:txBody>
          <a:bodyPr wrap="square" rtlCol="0">
            <a:spAutoFit/>
          </a:bodyPr>
          <a:lstStyle/>
          <a:p>
            <a:r>
              <a:rPr lang="fr-FR" sz="2400" b="1">
                <a:solidFill>
                  <a:srgbClr val="FFFF00"/>
                </a:solidFill>
              </a:rPr>
              <a:t>monde scientifique</a:t>
            </a:r>
            <a:endParaRPr lang="fr-FR" sz="2400" b="1" dirty="0">
              <a:solidFill>
                <a:srgbClr val="FFFF00"/>
              </a:solidFill>
            </a:endParaRP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3" name="Image 2" descr="Une image contenant ciel, plein air, sol, nuit&#10;&#10;Le contenu généré par l’IA peut être incorrect.">
            <a:extLst>
              <a:ext uri="{FF2B5EF4-FFF2-40B4-BE49-F238E27FC236}">
                <a16:creationId xmlns:a16="http://schemas.microsoft.com/office/drawing/2014/main" id="{CB1830C8-DB85-7CFF-5B70-53EBBA9185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5452" y="279000"/>
            <a:ext cx="9453703"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94CE249-3180-AB1D-1AA7-C65ADF2CA3EB}"/>
              </a:ext>
            </a:extLst>
          </p:cNvPr>
          <p:cNvSpPr txBox="1"/>
          <p:nvPr/>
        </p:nvSpPr>
        <p:spPr>
          <a:xfrm>
            <a:off x="133870" y="3624072"/>
            <a:ext cx="2511552" cy="830997"/>
          </a:xfrm>
          <a:prstGeom prst="rect">
            <a:avLst/>
          </a:prstGeom>
          <a:noFill/>
        </p:spPr>
        <p:txBody>
          <a:bodyPr wrap="square" rtlCol="0">
            <a:spAutoFit/>
          </a:bodyPr>
          <a:lstStyle/>
          <a:p>
            <a:r>
              <a:rPr lang="fr-FR" sz="2400" b="1">
                <a:solidFill>
                  <a:srgbClr val="FFFF00"/>
                </a:solidFill>
              </a:rPr>
              <a:t>Galerie d'art de Vancouver</a:t>
            </a:r>
            <a:endParaRPr lang="fr-FR" sz="2400" b="1" dirty="0">
              <a:solidFill>
                <a:srgbClr val="FFFF00"/>
              </a:solidFill>
            </a:endParaRP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plein air, arbre, texte, piéton&#10;&#10;Le contenu généré par l’IA peut être incorrect.">
            <a:extLst>
              <a:ext uri="{FF2B5EF4-FFF2-40B4-BE49-F238E27FC236}">
                <a16:creationId xmlns:a16="http://schemas.microsoft.com/office/drawing/2014/main" id="{74956017-7637-85CA-E5D0-31068CDC41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467" y="279000"/>
            <a:ext cx="11087065" cy="630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68090836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bâtiment, ciel, plein air, Tour de grande hauteur&#10;&#10;Le contenu généré par l’IA peut être incorrect.">
            <a:extLst>
              <a:ext uri="{FF2B5EF4-FFF2-40B4-BE49-F238E27FC236}">
                <a16:creationId xmlns:a16="http://schemas.microsoft.com/office/drawing/2014/main" id="{03AB0CC3-247A-DF1F-280B-7774052E95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694" y="279000"/>
            <a:ext cx="9453712"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87F5C43-1338-19AA-EEA1-13B38F06A42C}"/>
              </a:ext>
            </a:extLst>
          </p:cNvPr>
          <p:cNvSpPr txBox="1"/>
          <p:nvPr/>
        </p:nvSpPr>
        <p:spPr>
          <a:xfrm>
            <a:off x="10070592" y="2950464"/>
            <a:ext cx="2121408" cy="2308324"/>
          </a:xfrm>
          <a:prstGeom prst="rect">
            <a:avLst/>
          </a:prstGeom>
          <a:noFill/>
        </p:spPr>
        <p:txBody>
          <a:bodyPr wrap="square" rtlCol="0">
            <a:spAutoFit/>
          </a:bodyPr>
          <a:lstStyle/>
          <a:p>
            <a:r>
              <a:rPr lang="en-US" sz="2400" b="1">
                <a:solidFill>
                  <a:srgbClr val="FFFF00"/>
                </a:solidFill>
              </a:rPr>
              <a:t>Harbour Centre in Vancouver, British Columbia, Canada</a:t>
            </a:r>
            <a:endParaRPr lang="fr-FR" sz="2400" b="1" dirty="0">
              <a:solidFill>
                <a:srgbClr val="FFFF00"/>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plein air, ciel, nuage, arbre&#10;&#10;Le contenu généré par l’IA peut être incorrect.">
            <a:extLst>
              <a:ext uri="{FF2B5EF4-FFF2-40B4-BE49-F238E27FC236}">
                <a16:creationId xmlns:a16="http://schemas.microsoft.com/office/drawing/2014/main" id="{42BB16A4-7896-4CAD-C71F-CF1EA86EF8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0129" y="279000"/>
            <a:ext cx="9453694"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7CC06EF-4E8B-318B-62A2-ECFB7A2B99F1}"/>
              </a:ext>
            </a:extLst>
          </p:cNvPr>
          <p:cNvSpPr txBox="1"/>
          <p:nvPr/>
        </p:nvSpPr>
        <p:spPr>
          <a:xfrm>
            <a:off x="149953" y="1664261"/>
            <a:ext cx="2222593" cy="4401205"/>
          </a:xfrm>
          <a:prstGeom prst="rect">
            <a:avLst/>
          </a:prstGeom>
          <a:noFill/>
        </p:spPr>
        <p:txBody>
          <a:bodyPr wrap="square" rtlCol="0">
            <a:spAutoFit/>
          </a:bodyPr>
          <a:lstStyle/>
          <a:p>
            <a:r>
              <a:rPr lang="fr-FR" sz="2800" b="1">
                <a:solidFill>
                  <a:srgbClr val="FFFF00"/>
                </a:solidFill>
              </a:rPr>
              <a:t>Vue du centre-ville de Vancouver (Colombie-Britannique, Canada) depuis Robson Square.</a:t>
            </a:r>
            <a:endParaRPr lang="fr-FR" sz="2800" b="1" dirty="0">
              <a:solidFill>
                <a:srgbClr val="FFFF00"/>
              </a:solidFill>
            </a:endParaRPr>
          </a:p>
        </p:txBody>
      </p:sp>
    </p:spTree>
    <p:extLst>
      <p:ext uri="{BB962C8B-B14F-4D97-AF65-F5344CB8AC3E}">
        <p14:creationId xmlns:p14="http://schemas.microsoft.com/office/powerpoint/2010/main" val="3304613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3" name="Image 2" descr="Une image contenant plein air, ciel, Usage mixte, route&#10;&#10;Le contenu généré par l’IA peut être incorrect.">
            <a:extLst>
              <a:ext uri="{FF2B5EF4-FFF2-40B4-BE49-F238E27FC236}">
                <a16:creationId xmlns:a16="http://schemas.microsoft.com/office/drawing/2014/main" id="{2DDE07B2-3336-CDFB-CE4F-BB43B7443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363" y="279000"/>
            <a:ext cx="9453705" cy="6300000"/>
          </a:xfrm>
          <a:prstGeom prst="rect">
            <a:avLst/>
          </a:prstGeom>
          <a:ln w="88900" cap="sq" cmpd="thickThin">
            <a:solidFill>
              <a:srgbClr val="00B0F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DFF52CBE-C80A-E1CB-C810-B5591E65D9DB}"/>
              </a:ext>
            </a:extLst>
          </p:cNvPr>
          <p:cNvSpPr txBox="1"/>
          <p:nvPr/>
        </p:nvSpPr>
        <p:spPr>
          <a:xfrm>
            <a:off x="9985248" y="3429000"/>
            <a:ext cx="2206752" cy="1200329"/>
          </a:xfrm>
          <a:prstGeom prst="rect">
            <a:avLst/>
          </a:prstGeom>
          <a:noFill/>
        </p:spPr>
        <p:txBody>
          <a:bodyPr wrap="square" rtlCol="0">
            <a:spAutoFit/>
          </a:bodyPr>
          <a:lstStyle/>
          <a:p>
            <a:r>
              <a:rPr lang="fr-FR" sz="2400" b="1">
                <a:solidFill>
                  <a:srgbClr val="FFFF00"/>
                </a:solidFill>
              </a:rPr>
              <a:t>Gare du front de mer, Vancouver</a:t>
            </a:r>
            <a:endParaRPr lang="fr-FR" sz="2400" b="1" dirty="0">
              <a:solidFill>
                <a:srgbClr val="FFFF00"/>
              </a:solidFill>
            </a:endParaRPr>
          </a:p>
        </p:txBody>
      </p:sp>
    </p:spTree>
    <p:extLst>
      <p:ext uri="{BB962C8B-B14F-4D97-AF65-F5344CB8AC3E}">
        <p14:creationId xmlns:p14="http://schemas.microsoft.com/office/powerpoint/2010/main" val="3706887468"/>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montagne, Tour de grande hauteur, nuage, bâtiment&#10;&#10;Le contenu généré par l’IA peut être incorrect.">
            <a:extLst>
              <a:ext uri="{FF2B5EF4-FFF2-40B4-BE49-F238E27FC236}">
                <a16:creationId xmlns:a16="http://schemas.microsoft.com/office/drawing/2014/main" id="{C2FED864-3B50-12E2-3FF8-754E4A7F11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6779" y="279000"/>
            <a:ext cx="4038298"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875D0D7-501D-7C83-FFE0-62E2B304C68F}"/>
              </a:ext>
            </a:extLst>
          </p:cNvPr>
          <p:cNvSpPr txBox="1"/>
          <p:nvPr/>
        </p:nvSpPr>
        <p:spPr>
          <a:xfrm>
            <a:off x="487680" y="3560064"/>
            <a:ext cx="3788283" cy="1200329"/>
          </a:xfrm>
          <a:prstGeom prst="rect">
            <a:avLst/>
          </a:prstGeom>
          <a:noFill/>
        </p:spPr>
        <p:txBody>
          <a:bodyPr wrap="square" rtlCol="0">
            <a:spAutoFit/>
          </a:bodyPr>
          <a:lstStyle/>
          <a:p>
            <a:r>
              <a:rPr lang="fr-FR" sz="2400" b="1">
                <a:solidFill>
                  <a:srgbClr val="FFFF00"/>
                </a:solidFill>
              </a:rPr>
              <a:t> Living Shangri-La est le plus haut bâtiment de Vancouver </a:t>
            </a:r>
            <a:endParaRPr lang="fr-FR" sz="2400" b="1" dirty="0">
              <a:solidFill>
                <a:srgbClr val="FFFF00"/>
              </a:solidFill>
            </a:endParaRPr>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nuage, plein air, ciel, eau&#10;&#10;Le contenu généré par l’IA peut être incorrect.">
            <a:extLst>
              <a:ext uri="{FF2B5EF4-FFF2-40B4-BE49-F238E27FC236}">
                <a16:creationId xmlns:a16="http://schemas.microsoft.com/office/drawing/2014/main" id="{788BAB40-4DF8-2B95-097C-0A8646DC04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352" y="279000"/>
            <a:ext cx="8400000"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E5DB1AE-1F96-B186-36DC-3B80A54875B6}"/>
              </a:ext>
            </a:extLst>
          </p:cNvPr>
          <p:cNvSpPr txBox="1"/>
          <p:nvPr/>
        </p:nvSpPr>
        <p:spPr>
          <a:xfrm>
            <a:off x="8912352" y="2636520"/>
            <a:ext cx="3279648" cy="2308324"/>
          </a:xfrm>
          <a:prstGeom prst="rect">
            <a:avLst/>
          </a:prstGeom>
          <a:noFill/>
        </p:spPr>
        <p:txBody>
          <a:bodyPr wrap="square" rtlCol="0">
            <a:spAutoFit/>
          </a:bodyPr>
          <a:lstStyle/>
          <a:p>
            <a:r>
              <a:rPr lang="fr-FR" sz="2400" b="1">
                <a:solidFill>
                  <a:srgbClr val="FFFF00"/>
                </a:solidFill>
              </a:rPr>
              <a:t>Le port de Vancouver est le plus grand port du Canada et le troisième plus grand port des Amériques (en tonnage).</a:t>
            </a:r>
            <a:endParaRPr lang="fr-FR" sz="2400" b="1" dirty="0">
              <a:solidFill>
                <a:srgbClr val="FFFF00"/>
              </a:solidFill>
            </a:endParaRPr>
          </a:p>
        </p:txBody>
      </p:sp>
    </p:spTree>
    <p:extLst>
      <p:ext uri="{BB962C8B-B14F-4D97-AF65-F5344CB8AC3E}">
        <p14:creationId xmlns:p14="http://schemas.microsoft.com/office/powerpoint/2010/main" val="290963974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plein air, ciel, arbre, herbe&#10;&#10;Le contenu généré par l’IA peut être incorrect.">
            <a:extLst>
              <a:ext uri="{FF2B5EF4-FFF2-40B4-BE49-F238E27FC236}">
                <a16:creationId xmlns:a16="http://schemas.microsoft.com/office/drawing/2014/main" id="{DB3F0BF3-FDCF-99C5-25B0-BDB5EF975C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1510" y="279000"/>
            <a:ext cx="9354982"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5DEBD2C-8802-1AEE-C36F-458AA9B3FD4F}"/>
              </a:ext>
            </a:extLst>
          </p:cNvPr>
          <p:cNvSpPr txBox="1"/>
          <p:nvPr/>
        </p:nvSpPr>
        <p:spPr>
          <a:xfrm>
            <a:off x="195072" y="2514600"/>
            <a:ext cx="2316438" cy="3046988"/>
          </a:xfrm>
          <a:prstGeom prst="rect">
            <a:avLst/>
          </a:prstGeom>
          <a:noFill/>
        </p:spPr>
        <p:txBody>
          <a:bodyPr wrap="square" rtlCol="0">
            <a:spAutoFit/>
          </a:bodyPr>
          <a:lstStyle/>
          <a:p>
            <a:r>
              <a:rPr lang="fr-FR" sz="2400" b="1">
                <a:solidFill>
                  <a:srgbClr val="FFFF00"/>
                </a:solidFill>
              </a:rPr>
              <a:t>Ouvert en 1936, l'hôtel de ville de Vancouver abrite le conseil municipal de Vancouver .</a:t>
            </a:r>
            <a:endParaRPr lang="fr-FR" sz="2400" b="1" dirty="0">
              <a:solidFill>
                <a:srgbClr val="FFFF00"/>
              </a:solidFill>
            </a:endParaRPr>
          </a:p>
        </p:txBody>
      </p:sp>
    </p:spTree>
    <p:extLst>
      <p:ext uri="{BB962C8B-B14F-4D97-AF65-F5344CB8AC3E}">
        <p14:creationId xmlns:p14="http://schemas.microsoft.com/office/powerpoint/2010/main" val="334867264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3" name="Image 2" descr="Une image contenant arbre, plein air, bride, Rêne&#10;&#10;Le contenu généré par l’IA peut être incorrect.">
            <a:extLst>
              <a:ext uri="{FF2B5EF4-FFF2-40B4-BE49-F238E27FC236}">
                <a16:creationId xmlns:a16="http://schemas.microsoft.com/office/drawing/2014/main" id="{EC0582B1-CA37-A79D-764D-BB94BDC0D7A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3296" y="279000"/>
            <a:ext cx="8400000"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37A254-B98E-6CB5-A92E-82D655B3638C}"/>
              </a:ext>
            </a:extLst>
          </p:cNvPr>
          <p:cNvSpPr txBox="1"/>
          <p:nvPr/>
        </p:nvSpPr>
        <p:spPr>
          <a:xfrm>
            <a:off x="9083040" y="3429000"/>
            <a:ext cx="2791968" cy="1938992"/>
          </a:xfrm>
          <a:prstGeom prst="rect">
            <a:avLst/>
          </a:prstGeom>
          <a:noFill/>
        </p:spPr>
        <p:txBody>
          <a:bodyPr wrap="square" rtlCol="0">
            <a:spAutoFit/>
          </a:bodyPr>
          <a:lstStyle/>
          <a:p>
            <a:r>
              <a:rPr lang="fr-FR" sz="2400" b="1">
                <a:solidFill>
                  <a:srgbClr val="FFFF00"/>
                </a:solidFill>
              </a:rPr>
              <a:t>La police de Vancouver effectue sa ronde dans le parc Stanley</a:t>
            </a:r>
            <a:endParaRPr lang="fr-FR" sz="2400" b="1" dirty="0">
              <a:solidFill>
                <a:srgbClr val="FFFF00"/>
              </a:solidFill>
            </a:endParaRPr>
          </a:p>
        </p:txBody>
      </p:sp>
    </p:spTree>
    <p:extLst>
      <p:ext uri="{BB962C8B-B14F-4D97-AF65-F5344CB8AC3E}">
        <p14:creationId xmlns:p14="http://schemas.microsoft.com/office/powerpoint/2010/main" val="409419971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bâtiment, plein air, route, personnes&#10;&#10;Le contenu généré par l’IA peut être incorrect.">
            <a:extLst>
              <a:ext uri="{FF2B5EF4-FFF2-40B4-BE49-F238E27FC236}">
                <a16:creationId xmlns:a16="http://schemas.microsoft.com/office/drawing/2014/main" id="{1343653C-DC86-FC8B-386B-C1C28621E33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3275" y="279000"/>
            <a:ext cx="9453706" cy="6300000"/>
          </a:xfrm>
          <a:prstGeom prst="rect">
            <a:avLst/>
          </a:prstGeom>
          <a:ln w="88900" cap="sq" cmpd="thickThin">
            <a:solidFill>
              <a:srgbClr val="00B0F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F1562486-C4BC-3E30-F7E5-3356CF1BA92B}"/>
              </a:ext>
            </a:extLst>
          </p:cNvPr>
          <p:cNvSpPr txBox="1"/>
          <p:nvPr/>
        </p:nvSpPr>
        <p:spPr>
          <a:xfrm>
            <a:off x="243840" y="2584704"/>
            <a:ext cx="2243328" cy="2308324"/>
          </a:xfrm>
          <a:prstGeom prst="rect">
            <a:avLst/>
          </a:prstGeom>
          <a:noFill/>
        </p:spPr>
        <p:txBody>
          <a:bodyPr wrap="square" rtlCol="0">
            <a:spAutoFit/>
          </a:bodyPr>
          <a:lstStyle/>
          <a:p>
            <a:r>
              <a:rPr lang="fr-FR" sz="2400" b="1">
                <a:solidFill>
                  <a:srgbClr val="FFFF00"/>
                </a:solidFill>
              </a:rPr>
              <a:t>Downtown Eastside, Vancouver pendant la pandémie de coronavirus</a:t>
            </a:r>
            <a:endParaRPr lang="fr-FR" sz="2400" b="1" dirty="0">
              <a:solidFill>
                <a:srgbClr val="FFFF00"/>
              </a:solidFill>
            </a:endParaRPr>
          </a:p>
        </p:txBody>
      </p:sp>
    </p:spTree>
    <p:extLst>
      <p:ext uri="{BB962C8B-B14F-4D97-AF65-F5344CB8AC3E}">
        <p14:creationId xmlns:p14="http://schemas.microsoft.com/office/powerpoint/2010/main" val="606328105"/>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texte, plein air, ciel, Usage mixte&#10;&#10;Le contenu généré par l’IA peut être incorrect.">
            <a:extLst>
              <a:ext uri="{FF2B5EF4-FFF2-40B4-BE49-F238E27FC236}">
                <a16:creationId xmlns:a16="http://schemas.microsoft.com/office/drawing/2014/main" id="{C079CCAC-3618-14E3-8168-507A7D24EF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6641" y="279000"/>
            <a:ext cx="10838717"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4C6A71B-46D2-4F30-48C8-D2A1FECFF377}"/>
              </a:ext>
            </a:extLst>
          </p:cNvPr>
          <p:cNvSpPr txBox="1"/>
          <p:nvPr/>
        </p:nvSpPr>
        <p:spPr>
          <a:xfrm>
            <a:off x="1200911" y="376536"/>
            <a:ext cx="9790176" cy="1200329"/>
          </a:xfrm>
          <a:prstGeom prst="rect">
            <a:avLst/>
          </a:prstGeom>
          <a:solidFill>
            <a:schemeClr val="accent1">
              <a:lumMod val="20000"/>
              <a:lumOff val="80000"/>
            </a:schemeClr>
          </a:solidFill>
        </p:spPr>
        <p:txBody>
          <a:bodyPr wrap="square" rtlCol="0">
            <a:spAutoFit/>
          </a:bodyPr>
          <a:lstStyle/>
          <a:p>
            <a:r>
              <a:rPr lang="fr-FR" sz="2400" b="1"/>
              <a:t>Siège social du Conseil scolaire de Vancouver . Ce district scolaire anglophone dessert Vancouver, l'UBC et le fonds de dotation de l'université .</a:t>
            </a:r>
            <a:endParaRPr lang="fr-FR" sz="2400" b="1" dirty="0"/>
          </a:p>
        </p:txBody>
      </p:sp>
    </p:spTree>
    <p:extLst>
      <p:ext uri="{BB962C8B-B14F-4D97-AF65-F5344CB8AC3E}">
        <p14:creationId xmlns:p14="http://schemas.microsoft.com/office/powerpoint/2010/main" val="352828463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3" name="Image 2" descr="Une image contenant plein air, nuage, ciel, plante&#10;&#10;Le contenu généré par l’IA peut être incorrect.">
            <a:extLst>
              <a:ext uri="{FF2B5EF4-FFF2-40B4-BE49-F238E27FC236}">
                <a16:creationId xmlns:a16="http://schemas.microsoft.com/office/drawing/2014/main" id="{B395F80B-7472-3B98-52A2-761D1CEB38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200" y="279000"/>
            <a:ext cx="9894490"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C77A5C1-3ED8-94A0-B5EB-688AE3407ADB}"/>
              </a:ext>
            </a:extLst>
          </p:cNvPr>
          <p:cNvSpPr txBox="1"/>
          <p:nvPr/>
        </p:nvSpPr>
        <p:spPr>
          <a:xfrm>
            <a:off x="10399776" y="577357"/>
            <a:ext cx="1792224" cy="6001643"/>
          </a:xfrm>
          <a:prstGeom prst="rect">
            <a:avLst/>
          </a:prstGeom>
          <a:noFill/>
        </p:spPr>
        <p:txBody>
          <a:bodyPr wrap="square" rtlCol="0">
            <a:spAutoFit/>
          </a:bodyPr>
          <a:lstStyle/>
          <a:p>
            <a:r>
              <a:rPr lang="fr-FR" sz="2400" b="1">
                <a:solidFill>
                  <a:srgbClr val="FFFF00"/>
                </a:solidFill>
              </a:rPr>
              <a:t>Centre commercial principal de l' Université de la Colombie-Britannique (UBC). L'UBC est l'une des cinq universités publiques de Vancouver.</a:t>
            </a:r>
            <a:endParaRPr lang="fr-FR" sz="2400" b="1" dirty="0">
              <a:solidFill>
                <a:srgbClr val="FFFF00"/>
              </a:solidFill>
            </a:endParaRP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descr="Une image contenant ciel, Bâtiment commercial, nuit, plein air&#10;&#10;Le contenu généré par l’IA peut être incorrect.">
            <a:extLst>
              <a:ext uri="{FF2B5EF4-FFF2-40B4-BE49-F238E27FC236}">
                <a16:creationId xmlns:a16="http://schemas.microsoft.com/office/drawing/2014/main" id="{1219EC5E-1541-3CCC-95AA-82AC095A19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9786" y="279000"/>
            <a:ext cx="4186046"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8C511B6-18E8-550B-0DF9-EEA8AE4E89D7}"/>
              </a:ext>
            </a:extLst>
          </p:cNvPr>
          <p:cNvSpPr txBox="1"/>
          <p:nvPr/>
        </p:nvSpPr>
        <p:spPr>
          <a:xfrm>
            <a:off x="170688" y="2990088"/>
            <a:ext cx="3401568" cy="2308324"/>
          </a:xfrm>
          <a:prstGeom prst="rect">
            <a:avLst/>
          </a:prstGeom>
          <a:noFill/>
        </p:spPr>
        <p:txBody>
          <a:bodyPr wrap="square" rtlCol="0">
            <a:spAutoFit/>
          </a:bodyPr>
          <a:lstStyle/>
          <a:p>
            <a:r>
              <a:rPr lang="fr-FR" sz="2400" b="1" dirty="0">
                <a:solidFill>
                  <a:srgbClr val="FFFF00"/>
                </a:solidFill>
              </a:rPr>
              <a:t>Ouvert en 2005, le VIFF Centre abrite des salles de production et des bureaux pour le Festival international du film de Vancouver .</a:t>
            </a:r>
          </a:p>
        </p:txBody>
      </p:sp>
    </p:spTree>
    <p:extLst>
      <p:ext uri="{BB962C8B-B14F-4D97-AF65-F5344CB8AC3E}">
        <p14:creationId xmlns:p14="http://schemas.microsoft.com/office/powerpoint/2010/main" val="325402077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descr="Une image contenant nuage, ciel, plein air, gratte-ciel&#10;&#10;Le contenu généré par l’IA peut être incorrect.">
            <a:extLst>
              <a:ext uri="{FF2B5EF4-FFF2-40B4-BE49-F238E27FC236}">
                <a16:creationId xmlns:a16="http://schemas.microsoft.com/office/drawing/2014/main" id="{A1D9481A-C8EE-39EC-6C59-5926A5370E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273" y="279000"/>
            <a:ext cx="9453706"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9F78B42-7BD3-EA76-8C8F-47190CB5DDD6}"/>
              </a:ext>
            </a:extLst>
          </p:cNvPr>
          <p:cNvSpPr txBox="1"/>
          <p:nvPr/>
        </p:nvSpPr>
        <p:spPr>
          <a:xfrm>
            <a:off x="9948672" y="1962912"/>
            <a:ext cx="2060448" cy="3785652"/>
          </a:xfrm>
          <a:prstGeom prst="rect">
            <a:avLst/>
          </a:prstGeom>
          <a:noFill/>
        </p:spPr>
        <p:txBody>
          <a:bodyPr wrap="square" rtlCol="0">
            <a:spAutoFit/>
          </a:bodyPr>
          <a:lstStyle/>
          <a:p>
            <a:r>
              <a:rPr lang="fr-FR" sz="2400" b="1">
                <a:solidFill>
                  <a:srgbClr val="FFFF00"/>
                </a:solidFill>
              </a:rPr>
              <a:t>Science World est un centre scientifique interactif . Le bâtiment a été construit à l'origine pour l'Expo 86 .</a:t>
            </a:r>
            <a:endParaRPr lang="fr-FR" sz="2400" b="1" dirty="0">
              <a:solidFill>
                <a:srgbClr val="FFFF00"/>
              </a:solidFill>
            </a:endParaRPr>
          </a:p>
        </p:txBody>
      </p:sp>
    </p:spTree>
    <p:extLst>
      <p:ext uri="{BB962C8B-B14F-4D97-AF65-F5344CB8AC3E}">
        <p14:creationId xmlns:p14="http://schemas.microsoft.com/office/powerpoint/2010/main" val="344297921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descr="Une image contenant plein air, herbe, nuage, ciel&#10;&#10;Le contenu généré par l’IA peut être incorrect.">
            <a:extLst>
              <a:ext uri="{FF2B5EF4-FFF2-40B4-BE49-F238E27FC236}">
                <a16:creationId xmlns:a16="http://schemas.microsoft.com/office/drawing/2014/main" id="{50F5DF28-8969-160C-B5EC-20DD0BB524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7508" y="303384"/>
            <a:ext cx="9064933" cy="6048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9BF19F-05AD-D6AB-56B7-FDA9BC489311}"/>
              </a:ext>
            </a:extLst>
          </p:cNvPr>
          <p:cNvSpPr txBox="1"/>
          <p:nvPr/>
        </p:nvSpPr>
        <p:spPr>
          <a:xfrm>
            <a:off x="0" y="2514600"/>
            <a:ext cx="2889504" cy="2677656"/>
          </a:xfrm>
          <a:prstGeom prst="rect">
            <a:avLst/>
          </a:prstGeom>
          <a:noFill/>
        </p:spPr>
        <p:txBody>
          <a:bodyPr wrap="square" rtlCol="0">
            <a:spAutoFit/>
          </a:bodyPr>
          <a:lstStyle/>
          <a:p>
            <a:r>
              <a:rPr lang="fr-FR" sz="2400" b="1" dirty="0">
                <a:solidFill>
                  <a:srgbClr val="FFFF00"/>
                </a:solidFill>
              </a:rPr>
              <a:t>Inukshuk à English Bay . </a:t>
            </a:r>
            <a:r>
              <a:rPr lang="fr-FR" sz="2400" b="1" dirty="0" err="1">
                <a:solidFill>
                  <a:srgbClr val="FFFF00"/>
                </a:solidFill>
              </a:rPr>
              <a:t>Lasculpture</a:t>
            </a:r>
            <a:r>
              <a:rPr lang="fr-FR" sz="2400" b="1" dirty="0">
                <a:solidFill>
                  <a:srgbClr val="FFFF00"/>
                </a:solidFill>
              </a:rPr>
              <a:t> inukshuk est l'une des nombreuses œuvres d' art public exposées à Vancouver.</a:t>
            </a:r>
          </a:p>
        </p:txBody>
      </p:sp>
    </p:spTree>
    <p:extLst>
      <p:ext uri="{BB962C8B-B14F-4D97-AF65-F5344CB8AC3E}">
        <p14:creationId xmlns:p14="http://schemas.microsoft.com/office/powerpoint/2010/main" val="300330495"/>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Visage humain, habits, bâtiment, personne&#10;&#10;Le contenu généré par l’IA peut être incorrect.">
            <a:extLst>
              <a:ext uri="{FF2B5EF4-FFF2-40B4-BE49-F238E27FC236}">
                <a16:creationId xmlns:a16="http://schemas.microsoft.com/office/drawing/2014/main" id="{86F73C8D-8432-EF29-71FA-BC60CC6D78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357" y="279000"/>
            <a:ext cx="9453702"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A5B6A5-51F6-C6C3-60FA-27ADB336519D}"/>
              </a:ext>
            </a:extLst>
          </p:cNvPr>
          <p:cNvSpPr txBox="1"/>
          <p:nvPr/>
        </p:nvSpPr>
        <p:spPr>
          <a:xfrm>
            <a:off x="9814560" y="1950720"/>
            <a:ext cx="2279904" cy="4154984"/>
          </a:xfrm>
          <a:prstGeom prst="rect">
            <a:avLst/>
          </a:prstGeom>
          <a:noFill/>
        </p:spPr>
        <p:txBody>
          <a:bodyPr wrap="square" rtlCol="0">
            <a:spAutoFit/>
          </a:bodyPr>
          <a:lstStyle/>
          <a:p>
            <a:r>
              <a:rPr lang="fr-FR" sz="2400" b="1">
                <a:solidFill>
                  <a:srgbClr val="FFFF00"/>
                </a:solidFill>
              </a:rPr>
              <a:t>Le quartier des divertissements de Granville , au centre-ville, peut attirer de grandes foules dans les nombreux bars et discothèques de la rue.</a:t>
            </a:r>
            <a:endParaRPr lang="fr-FR" sz="2400" b="1" dirty="0">
              <a:solidFill>
                <a:srgbClr val="FFFF00"/>
              </a:solidFill>
            </a:endParaRPr>
          </a:p>
        </p:txBody>
      </p:sp>
    </p:spTree>
    <p:extLst>
      <p:ext uri="{BB962C8B-B14F-4D97-AF65-F5344CB8AC3E}">
        <p14:creationId xmlns:p14="http://schemas.microsoft.com/office/powerpoint/2010/main" val="74168838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plein air, nuage, eau, lac&#10;&#10;Le contenu généré par l’IA peut être incorrect.">
            <a:extLst>
              <a:ext uri="{FF2B5EF4-FFF2-40B4-BE49-F238E27FC236}">
                <a16:creationId xmlns:a16="http://schemas.microsoft.com/office/drawing/2014/main" id="{3B57F121-4BD5-0E21-B26F-AF59763840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5680" y="279000"/>
            <a:ext cx="8400000"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0897BFB-3011-6963-E15F-377656671FE3}"/>
              </a:ext>
            </a:extLst>
          </p:cNvPr>
          <p:cNvSpPr txBox="1"/>
          <p:nvPr/>
        </p:nvSpPr>
        <p:spPr>
          <a:xfrm>
            <a:off x="182880" y="2889504"/>
            <a:ext cx="3169920" cy="2677656"/>
          </a:xfrm>
          <a:prstGeom prst="rect">
            <a:avLst/>
          </a:prstGeom>
          <a:noFill/>
        </p:spPr>
        <p:txBody>
          <a:bodyPr wrap="square" rtlCol="0">
            <a:spAutoFit/>
          </a:bodyPr>
          <a:lstStyle/>
          <a:p>
            <a:r>
              <a:rPr lang="fr-FR" sz="2400" b="1" dirty="0">
                <a:solidFill>
                  <a:srgbClr val="FFFF00"/>
                </a:solidFill>
              </a:rPr>
              <a:t>Granville Square (bâtiment central) abrite les deux principaux quotidiens de la ville, The Vancouver Sun et The Province .</a:t>
            </a:r>
          </a:p>
        </p:txBody>
      </p:sp>
    </p:spTree>
    <p:extLst>
      <p:ext uri="{BB962C8B-B14F-4D97-AF65-F5344CB8AC3E}">
        <p14:creationId xmlns:p14="http://schemas.microsoft.com/office/powerpoint/2010/main" val="65412980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plein air, bâtiment, Véhicule terrestre, véhicule&#10;&#10;Le contenu généré par l’IA peut être incorrect.">
            <a:extLst>
              <a:ext uri="{FF2B5EF4-FFF2-40B4-BE49-F238E27FC236}">
                <a16:creationId xmlns:a16="http://schemas.microsoft.com/office/drawing/2014/main" id="{2E46A8E7-36C0-439F-9DD1-806F1DBA08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9389" y="279000"/>
            <a:ext cx="10413222" cy="6300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112255577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5" name="Image 4" descr="Une image contenant horizon, plein air, paysage urbain, Métropole&#10;&#10;Le contenu généré par l’IA peut être incorrect.">
            <a:extLst>
              <a:ext uri="{FF2B5EF4-FFF2-40B4-BE49-F238E27FC236}">
                <a16:creationId xmlns:a16="http://schemas.microsoft.com/office/drawing/2014/main" id="{9DDA069C-87A6-C62B-6CBD-F0CA51914D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000" y="279000"/>
            <a:ext cx="9453709" cy="6300000"/>
          </a:xfrm>
          <a:prstGeom prst="rect">
            <a:avLst/>
          </a:prstGeom>
          <a:ln w="88900" cap="sq" cmpd="thickThin">
            <a:solidFill>
              <a:srgbClr val="00B0F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9100199-9BA9-6758-E3BD-C01D38907A14}"/>
              </a:ext>
            </a:extLst>
          </p:cNvPr>
          <p:cNvSpPr txBox="1"/>
          <p:nvPr/>
        </p:nvSpPr>
        <p:spPr>
          <a:xfrm>
            <a:off x="10143744" y="2170176"/>
            <a:ext cx="1889760" cy="3416320"/>
          </a:xfrm>
          <a:prstGeom prst="rect">
            <a:avLst/>
          </a:prstGeom>
          <a:noFill/>
        </p:spPr>
        <p:txBody>
          <a:bodyPr wrap="square" rtlCol="0">
            <a:spAutoFit/>
          </a:bodyPr>
          <a:lstStyle/>
          <a:p>
            <a:r>
              <a:rPr lang="fr-FR" sz="2400" b="1">
                <a:solidFill>
                  <a:srgbClr val="FFFF00"/>
                </a:solidFill>
              </a:rPr>
              <a:t>Un SeaBus traverse Burrard Inlet entre Vancouver et la ville voisine de North Vancouver .</a:t>
            </a:r>
            <a:endParaRPr lang="fr-FR" sz="2400" b="1" dirty="0">
              <a:solidFill>
                <a:srgbClr val="FFFF00"/>
              </a:solidFill>
            </a:endParaRPr>
          </a:p>
        </p:txBody>
      </p:sp>
    </p:spTree>
    <p:extLst>
      <p:ext uri="{BB962C8B-B14F-4D97-AF65-F5344CB8AC3E}">
        <p14:creationId xmlns:p14="http://schemas.microsoft.com/office/powerpoint/2010/main" val="213352683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Le contenu généré par l’IA peut être incorrect.">
            <a:extLst>
              <a:ext uri="{FF2B5EF4-FFF2-40B4-BE49-F238E27FC236}">
                <a16:creationId xmlns:a16="http://schemas.microsoft.com/office/drawing/2014/main" id="{C35422F3-04A8-1CB6-9B8F-E89725DC44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3808" y="279000"/>
            <a:ext cx="8400000"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A786820-BCF2-18CC-D552-CD2A4D6995DD}"/>
              </a:ext>
            </a:extLst>
          </p:cNvPr>
          <p:cNvSpPr txBox="1"/>
          <p:nvPr/>
        </p:nvSpPr>
        <p:spPr>
          <a:xfrm>
            <a:off x="248192" y="2462784"/>
            <a:ext cx="3096768" cy="3416320"/>
          </a:xfrm>
          <a:prstGeom prst="rect">
            <a:avLst/>
          </a:prstGeom>
          <a:noFill/>
        </p:spPr>
        <p:txBody>
          <a:bodyPr wrap="square" rtlCol="0">
            <a:spAutoFit/>
          </a:bodyPr>
          <a:lstStyle/>
          <a:p>
            <a:r>
              <a:rPr lang="fr-FR" sz="2400" b="1">
                <a:solidFill>
                  <a:srgbClr val="FFFF00"/>
                </a:solidFill>
              </a:rPr>
              <a:t>Bretelles d'accès et de sortie menant à la route 1 de la Colombie-Britannique à Vancouver. La route 1 est la seule autoroute à accès contrôlé</a:t>
            </a:r>
            <a:endParaRPr lang="fr-FR" sz="2400" b="1" dirty="0">
              <a:solidFill>
                <a:srgbClr val="FFFF00"/>
              </a:solidFill>
            </a:endParaRPr>
          </a:p>
        </p:txBody>
      </p:sp>
    </p:spTree>
    <p:extLst>
      <p:ext uri="{BB962C8B-B14F-4D97-AF65-F5344CB8AC3E}">
        <p14:creationId xmlns:p14="http://schemas.microsoft.com/office/powerpoint/2010/main" val="871871023"/>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C515E-B4F7-17C7-0181-912722A1E153}"/>
            </a:ext>
          </a:extLst>
        </p:cNvPr>
        <p:cNvGrpSpPr/>
        <p:nvPr/>
      </p:nvGrpSpPr>
      <p:grpSpPr>
        <a:xfrm>
          <a:off x="0" y="0"/>
          <a:ext cx="0" cy="0"/>
          <a:chOff x="0" y="0"/>
          <a:chExt cx="0" cy="0"/>
        </a:xfrm>
      </p:grpSpPr>
      <p:pic>
        <p:nvPicPr>
          <p:cNvPr id="3" name="Image 2" descr="Une image contenant plein air, piste, voie ferrée, arbre&#10;&#10;Le contenu généré par l’IA peut être incorrect.">
            <a:extLst>
              <a:ext uri="{FF2B5EF4-FFF2-40B4-BE49-F238E27FC236}">
                <a16:creationId xmlns:a16="http://schemas.microsoft.com/office/drawing/2014/main" id="{18A47D60-D8A9-9B09-136D-023973B256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72337" y="279000"/>
            <a:ext cx="4591869"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673A75D-F55B-5E76-F48F-1F7E925CB548}"/>
              </a:ext>
            </a:extLst>
          </p:cNvPr>
          <p:cNvSpPr txBox="1"/>
          <p:nvPr/>
        </p:nvSpPr>
        <p:spPr>
          <a:xfrm>
            <a:off x="8424672" y="2279904"/>
            <a:ext cx="3560064" cy="3416320"/>
          </a:xfrm>
          <a:prstGeom prst="rect">
            <a:avLst/>
          </a:prstGeom>
          <a:noFill/>
        </p:spPr>
        <p:txBody>
          <a:bodyPr wrap="square" rtlCol="0">
            <a:spAutoFit/>
          </a:bodyPr>
          <a:lstStyle/>
          <a:p>
            <a:r>
              <a:rPr lang="fr-FR" sz="2400" b="1" dirty="0">
                <a:solidFill>
                  <a:srgbClr val="FFFF00"/>
                </a:solidFill>
              </a:rPr>
              <a:t>Le </a:t>
            </a:r>
            <a:r>
              <a:rPr lang="fr-FR" sz="2400" b="1" dirty="0" err="1">
                <a:solidFill>
                  <a:srgbClr val="FFFF00"/>
                </a:solidFill>
              </a:rPr>
              <a:t>SkyTrain</a:t>
            </a:r>
            <a:r>
              <a:rPr lang="fr-FR" sz="2400" b="1" dirty="0">
                <a:solidFill>
                  <a:srgbClr val="FFFF00"/>
                </a:solidFill>
              </a:rPr>
              <a:t> de Vancouver dans le Grandview Cut, avec le centre-ville de Vancouver en arrière-plan. La structure blanche en forme de dôme est l'ancien toit du stade BC Place .</a:t>
            </a:r>
          </a:p>
        </p:txBody>
      </p:sp>
    </p:spTree>
    <p:extLst>
      <p:ext uri="{BB962C8B-B14F-4D97-AF65-F5344CB8AC3E}">
        <p14:creationId xmlns:p14="http://schemas.microsoft.com/office/powerpoint/2010/main" val="354319392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05B31-39C3-555C-2DF1-B6FEAC54BF18}"/>
            </a:ext>
          </a:extLst>
        </p:cNvPr>
        <p:cNvGrpSpPr/>
        <p:nvPr/>
      </p:nvGrpSpPr>
      <p:grpSpPr>
        <a:xfrm>
          <a:off x="0" y="0"/>
          <a:ext cx="0" cy="0"/>
          <a:chOff x="0" y="0"/>
          <a:chExt cx="0" cy="0"/>
        </a:xfrm>
      </p:grpSpPr>
      <p:pic>
        <p:nvPicPr>
          <p:cNvPr id="3" name="Image 2" descr="Une image contenant plein air, nuage, ciel, herbe&#10;&#10;Le contenu généré par l’IA peut être incorrect.">
            <a:extLst>
              <a:ext uri="{FF2B5EF4-FFF2-40B4-BE49-F238E27FC236}">
                <a16:creationId xmlns:a16="http://schemas.microsoft.com/office/drawing/2014/main" id="{D649C700-AE28-A838-3B76-F49C431A11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7184" y="279000"/>
            <a:ext cx="8400000" cy="630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8686740-9F02-24E5-7578-BE36568E3A57}"/>
              </a:ext>
            </a:extLst>
          </p:cNvPr>
          <p:cNvSpPr txBox="1"/>
          <p:nvPr/>
        </p:nvSpPr>
        <p:spPr>
          <a:xfrm>
            <a:off x="109728" y="2133600"/>
            <a:ext cx="3182112" cy="3416320"/>
          </a:xfrm>
          <a:prstGeom prst="rect">
            <a:avLst/>
          </a:prstGeom>
          <a:noFill/>
        </p:spPr>
        <p:txBody>
          <a:bodyPr wrap="square" rtlCol="0">
            <a:spAutoFit/>
          </a:bodyPr>
          <a:lstStyle/>
          <a:p>
            <a:r>
              <a:rPr lang="fr-FR" sz="2400" b="1">
                <a:solidFill>
                  <a:srgbClr val="FFFF00"/>
                </a:solidFill>
              </a:rPr>
              <a:t>Third Beach est l'une des nombreuses plages de Vancouver. Grâce à sa proximité avec l'océan et les montagnes, la région est une destination prisée pour les loisirs de plein air.</a:t>
            </a:r>
            <a:endParaRPr lang="fr-FR" sz="2400" b="1" dirty="0">
              <a:solidFill>
                <a:srgbClr val="FFFF00"/>
              </a:solidFill>
            </a:endParaRPr>
          </a:p>
        </p:txBody>
      </p:sp>
    </p:spTree>
    <p:extLst>
      <p:ext uri="{BB962C8B-B14F-4D97-AF65-F5344CB8AC3E}">
        <p14:creationId xmlns:p14="http://schemas.microsoft.com/office/powerpoint/2010/main" val="793761502"/>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A1096-9FE1-4F07-8EBE-EBDA979F001B}"/>
            </a:ext>
          </a:extLst>
        </p:cNvPr>
        <p:cNvGrpSpPr/>
        <p:nvPr/>
      </p:nvGrpSpPr>
      <p:grpSpPr>
        <a:xfrm>
          <a:off x="0" y="0"/>
          <a:ext cx="0" cy="0"/>
          <a:chOff x="0" y="0"/>
          <a:chExt cx="0" cy="0"/>
        </a:xfrm>
      </p:grpSpPr>
      <p:pic>
        <p:nvPicPr>
          <p:cNvPr id="3" name="Image 2" descr="Une image contenant plein air, eau, ciel, herbe&#10;&#10;Le contenu généré par l’IA peut être incorrect.">
            <a:extLst>
              <a:ext uri="{FF2B5EF4-FFF2-40B4-BE49-F238E27FC236}">
                <a16:creationId xmlns:a16="http://schemas.microsoft.com/office/drawing/2014/main" id="{5F389F31-5909-EE26-891F-85327F589E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3108" y="438912"/>
            <a:ext cx="4860000" cy="3240000"/>
          </a:xfrm>
          <a:prstGeom prst="rect">
            <a:avLst/>
          </a:prstGeom>
          <a:ln w="88900" cap="sq" cmpd="thickThin">
            <a:solidFill>
              <a:srgbClr val="00B0F0"/>
            </a:solidFill>
            <a:prstDash val="solid"/>
            <a:miter lim="800000"/>
          </a:ln>
          <a:effectLst>
            <a:innerShdw blurRad="76200">
              <a:srgbClr val="000000"/>
            </a:innerShdw>
          </a:effectLst>
        </p:spPr>
      </p:pic>
      <p:pic>
        <p:nvPicPr>
          <p:cNvPr id="5" name="Image 4" descr="Une image contenant plein air, herbe, ciel, rive&#10;&#10;Le contenu généré par l’IA peut être incorrect.">
            <a:extLst>
              <a:ext uri="{FF2B5EF4-FFF2-40B4-BE49-F238E27FC236}">
                <a16:creationId xmlns:a16="http://schemas.microsoft.com/office/drawing/2014/main" id="{08215B40-C031-70D3-2530-4279405529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0892" y="3307080"/>
            <a:ext cx="4698000" cy="3132000"/>
          </a:xfrm>
          <a:prstGeom prst="rect">
            <a:avLst/>
          </a:prstGeom>
          <a:ln w="88900" cap="sq" cmpd="thickThin">
            <a:solidFill>
              <a:srgbClr val="00B0F0"/>
            </a:solidFill>
            <a:prstDash val="solid"/>
            <a:miter lim="800000"/>
          </a:ln>
          <a:effectLst>
            <a:innerShdw blurRad="76200">
              <a:srgbClr val="000000"/>
            </a:innerShdw>
          </a:effectLst>
        </p:spPr>
      </p:pic>
    </p:spTree>
    <p:extLst>
      <p:ext uri="{BB962C8B-B14F-4D97-AF65-F5344CB8AC3E}">
        <p14:creationId xmlns:p14="http://schemas.microsoft.com/office/powerpoint/2010/main" val="338480282"/>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41A04-AC66-6A45-158C-9035E68E8D02}"/>
            </a:ext>
          </a:extLst>
        </p:cNvPr>
        <p:cNvGrpSpPr/>
        <p:nvPr/>
      </p:nvGrpSpPr>
      <p:grpSpPr>
        <a:xfrm>
          <a:off x="0" y="0"/>
          <a:ext cx="0" cy="0"/>
          <a:chOff x="0" y="0"/>
          <a:chExt cx="0" cy="0"/>
        </a:xfrm>
      </p:grpSpPr>
      <p:pic>
        <p:nvPicPr>
          <p:cNvPr id="3" name="Image 2" descr="Une image contenant plein air, arbre, eau, bateau&#10;&#10;Le contenu généré par l’IA peut être incorrect.">
            <a:extLst>
              <a:ext uri="{FF2B5EF4-FFF2-40B4-BE49-F238E27FC236}">
                <a16:creationId xmlns:a16="http://schemas.microsoft.com/office/drawing/2014/main" id="{12598BAF-515E-A7FE-742D-9A89FDF831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450" y="3429000"/>
            <a:ext cx="4428000" cy="2963501"/>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779F4FA-AE8D-963E-85AF-FCF0EDB45E41}"/>
              </a:ext>
            </a:extLst>
          </p:cNvPr>
          <p:cNvSpPr txBox="1"/>
          <p:nvPr/>
        </p:nvSpPr>
        <p:spPr>
          <a:xfrm>
            <a:off x="939952" y="2901700"/>
            <a:ext cx="4693920" cy="461665"/>
          </a:xfrm>
          <a:prstGeom prst="rect">
            <a:avLst/>
          </a:prstGeom>
          <a:noFill/>
        </p:spPr>
        <p:txBody>
          <a:bodyPr wrap="square" rtlCol="0">
            <a:spAutoFit/>
          </a:bodyPr>
          <a:lstStyle/>
          <a:p>
            <a:r>
              <a:rPr lang="fr-FR" sz="2400" b="1">
                <a:solidFill>
                  <a:srgbClr val="FFFF00"/>
                </a:solidFill>
              </a:rPr>
              <a:t>vancouver-downtown</a:t>
            </a:r>
            <a:endParaRPr lang="fr-FR" sz="2400" b="1" dirty="0">
              <a:solidFill>
                <a:srgbClr val="FFFF00"/>
              </a:solidFill>
            </a:endParaRPr>
          </a:p>
        </p:txBody>
      </p:sp>
      <p:pic>
        <p:nvPicPr>
          <p:cNvPr id="6" name="Image 5" descr="Une image contenant arbre, plein air, Architecture chinoise, Architecture japonaise&#10;&#10;Le contenu généré par l’IA peut être incorrect.">
            <a:extLst>
              <a:ext uri="{FF2B5EF4-FFF2-40B4-BE49-F238E27FC236}">
                <a16:creationId xmlns:a16="http://schemas.microsoft.com/office/drawing/2014/main" id="{059FD765-A2C8-0B47-3D9F-501C11D28A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5202" y="333177"/>
            <a:ext cx="4464607" cy="2988000"/>
          </a:xfrm>
          <a:prstGeom prst="rect">
            <a:avLst/>
          </a:prstGeom>
          <a:ln w="88900" cap="sq" cmpd="thickThin">
            <a:solidFill>
              <a:srgbClr val="00B0F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CCE1419-AC47-DC84-B441-30C4B54287B4}"/>
              </a:ext>
            </a:extLst>
          </p:cNvPr>
          <p:cNvSpPr txBox="1"/>
          <p:nvPr/>
        </p:nvSpPr>
        <p:spPr>
          <a:xfrm>
            <a:off x="7315202" y="3429000"/>
            <a:ext cx="4645150" cy="461665"/>
          </a:xfrm>
          <a:prstGeom prst="rect">
            <a:avLst/>
          </a:prstGeom>
          <a:noFill/>
        </p:spPr>
        <p:txBody>
          <a:bodyPr wrap="square" rtlCol="0">
            <a:spAutoFit/>
          </a:bodyPr>
          <a:lstStyle/>
          <a:p>
            <a:r>
              <a:rPr lang="fr-FR" sz="2400" b="1">
                <a:solidFill>
                  <a:srgbClr val="FFFF00"/>
                </a:solidFill>
              </a:rPr>
              <a:t>jardin-du-docteur-sun-yat-sen</a:t>
            </a:r>
            <a:endParaRPr lang="fr-FR" sz="2400" b="1" dirty="0">
              <a:solidFill>
                <a:srgbClr val="FFFF00"/>
              </a:solidFill>
            </a:endParaRPr>
          </a:p>
        </p:txBody>
      </p:sp>
    </p:spTree>
    <p:extLst>
      <p:ext uri="{BB962C8B-B14F-4D97-AF65-F5344CB8AC3E}">
        <p14:creationId xmlns:p14="http://schemas.microsoft.com/office/powerpoint/2010/main" val="5922243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3" name="Image 2" descr="Une image contenant Police, écriture manuscrite, calligraphie, typographie&#10;&#10;Le contenu généré par l’IA peut être incorrect.">
            <a:extLst>
              <a:ext uri="{FF2B5EF4-FFF2-40B4-BE49-F238E27FC236}">
                <a16:creationId xmlns:a16="http://schemas.microsoft.com/office/drawing/2014/main" id="{11B88F21-A06E-2C2D-4EB1-77CF5026C4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14750" y="2190750"/>
            <a:ext cx="4762500" cy="2476500"/>
          </a:xfrm>
          <a:prstGeom prst="rect">
            <a:avLst/>
          </a:prstGeom>
        </p:spPr>
      </p:pic>
      <p:sp>
        <p:nvSpPr>
          <p:cNvPr id="4" name="ZoneTexte 3">
            <a:extLst>
              <a:ext uri="{FF2B5EF4-FFF2-40B4-BE49-F238E27FC236}">
                <a16:creationId xmlns:a16="http://schemas.microsoft.com/office/drawing/2014/main" id="{5C1D4DEA-2726-93B8-D171-D72B6A74645D}"/>
              </a:ext>
            </a:extLst>
          </p:cNvPr>
          <p:cNvSpPr txBox="1"/>
          <p:nvPr/>
        </p:nvSpPr>
        <p:spPr>
          <a:xfrm>
            <a:off x="4347411" y="4895468"/>
            <a:ext cx="5999748" cy="584775"/>
          </a:xfrm>
          <a:prstGeom prst="rect">
            <a:avLst/>
          </a:prstGeom>
          <a:noFill/>
        </p:spPr>
        <p:txBody>
          <a:bodyPr wrap="square" rtlCol="0">
            <a:spAutoFit/>
          </a:bodyPr>
          <a:lstStyle/>
          <a:p>
            <a:r>
              <a:rPr lang="fr-FR" sz="3200" b="1" dirty="0">
                <a:solidFill>
                  <a:srgbClr val="FFC000"/>
                </a:solidFill>
              </a:rPr>
              <a:t>(www.papy16.net)</a:t>
            </a:r>
          </a:p>
        </p:txBody>
      </p:sp>
      <p:sp>
        <p:nvSpPr>
          <p:cNvPr id="2" name="ZoneTexte 1">
            <a:extLst>
              <a:ext uri="{FF2B5EF4-FFF2-40B4-BE49-F238E27FC236}">
                <a16:creationId xmlns:a16="http://schemas.microsoft.com/office/drawing/2014/main" id="{DC6585A2-8C18-9544-0D94-C0823AF5D586}"/>
              </a:ext>
            </a:extLst>
          </p:cNvPr>
          <p:cNvSpPr txBox="1"/>
          <p:nvPr/>
        </p:nvSpPr>
        <p:spPr>
          <a:xfrm>
            <a:off x="950976" y="365760"/>
            <a:ext cx="10899648" cy="584775"/>
          </a:xfrm>
          <a:prstGeom prst="rect">
            <a:avLst/>
          </a:prstGeom>
          <a:noFill/>
        </p:spPr>
        <p:txBody>
          <a:bodyPr wrap="square" rtlCol="0">
            <a:spAutoFit/>
          </a:bodyPr>
          <a:lstStyle/>
          <a:p>
            <a:r>
              <a:rPr lang="fr-FR" sz="3200" b="1" dirty="0">
                <a:solidFill>
                  <a:srgbClr val="FFC000"/>
                </a:solidFill>
              </a:rPr>
              <a:t>Lorient Vous A Présenté La Ville De Vancouver - Canada</a:t>
            </a:r>
          </a:p>
        </p:txBody>
      </p:sp>
      <p:sp>
        <p:nvSpPr>
          <p:cNvPr id="5" name="ZoneTexte 4">
            <a:extLst>
              <a:ext uri="{FF2B5EF4-FFF2-40B4-BE49-F238E27FC236}">
                <a16:creationId xmlns:a16="http://schemas.microsoft.com/office/drawing/2014/main" id="{A351FBB9-5E5A-D55C-1658-E64B67D9E5E8}"/>
              </a:ext>
            </a:extLst>
          </p:cNvPr>
          <p:cNvSpPr txBox="1"/>
          <p:nvPr/>
        </p:nvSpPr>
        <p:spPr>
          <a:xfrm>
            <a:off x="3328416" y="1278255"/>
            <a:ext cx="9680448" cy="584775"/>
          </a:xfrm>
          <a:prstGeom prst="rect">
            <a:avLst/>
          </a:prstGeom>
          <a:noFill/>
        </p:spPr>
        <p:txBody>
          <a:bodyPr wrap="square" rtlCol="0">
            <a:spAutoFit/>
          </a:bodyPr>
          <a:lstStyle/>
          <a:p>
            <a:r>
              <a:rPr lang="fr-FR" sz="3200" b="1" dirty="0">
                <a:solidFill>
                  <a:srgbClr val="FFC000"/>
                </a:solidFill>
              </a:rPr>
              <a:t>Les Images Et Le Son Du Net</a:t>
            </a:r>
          </a:p>
        </p:txBody>
      </p:sp>
      <p:sp>
        <p:nvSpPr>
          <p:cNvPr id="6" name="ZoneTexte 5">
            <a:extLst>
              <a:ext uri="{FF2B5EF4-FFF2-40B4-BE49-F238E27FC236}">
                <a16:creationId xmlns:a16="http://schemas.microsoft.com/office/drawing/2014/main" id="{D3C1EF4C-5357-8AE9-D518-38DB67521769}"/>
              </a:ext>
            </a:extLst>
          </p:cNvPr>
          <p:cNvSpPr txBox="1"/>
          <p:nvPr/>
        </p:nvSpPr>
        <p:spPr>
          <a:xfrm>
            <a:off x="5482551" y="6031626"/>
            <a:ext cx="4864608" cy="523220"/>
          </a:xfrm>
          <a:prstGeom prst="rect">
            <a:avLst/>
          </a:prstGeom>
          <a:noFill/>
        </p:spPr>
        <p:txBody>
          <a:bodyPr wrap="square" rtlCol="0">
            <a:spAutoFit/>
          </a:bodyPr>
          <a:lstStyle/>
          <a:p>
            <a:r>
              <a:rPr lang="fr-FR" sz="2800" b="1" dirty="0">
                <a:solidFill>
                  <a:srgbClr val="FFC000"/>
                </a:solidFill>
              </a:rPr>
              <a:t>Daniel</a:t>
            </a:r>
          </a:p>
        </p:txBody>
      </p:sp>
      <p:sp>
        <p:nvSpPr>
          <p:cNvPr id="7" name="Rectangle 6">
            <a:extLst>
              <a:ext uri="{FF2B5EF4-FFF2-40B4-BE49-F238E27FC236}">
                <a16:creationId xmlns:a16="http://schemas.microsoft.com/office/drawing/2014/main" id="{DCF2CCD7-F15F-371B-D6A9-DB64D141F4C9}"/>
              </a:ext>
            </a:extLst>
          </p:cNvPr>
          <p:cNvSpPr/>
          <p:nvPr/>
        </p:nvSpPr>
        <p:spPr>
          <a:xfrm>
            <a:off x="8168640" y="5708461"/>
            <a:ext cx="2267712" cy="963168"/>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descr="Une image contenant Police, Graphique, écriture manuscrite, texte&#10;&#10;Le contenu généré par l’IA peut être incorrect.">
            <a:extLst>
              <a:ext uri="{FF2B5EF4-FFF2-40B4-BE49-F238E27FC236}">
                <a16:creationId xmlns:a16="http://schemas.microsoft.com/office/drawing/2014/main" id="{8AACD06C-7E41-3A02-C028-97A2147D560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278558" y="5849249"/>
            <a:ext cx="2047875" cy="714375"/>
          </a:xfrm>
          <a:prstGeom prst="rect">
            <a:avLst/>
          </a:prstGeom>
        </p:spPr>
      </p:pic>
    </p:spTree>
    <p:extLst>
      <p:ext uri="{BB962C8B-B14F-4D97-AF65-F5344CB8AC3E}">
        <p14:creationId xmlns:p14="http://schemas.microsoft.com/office/powerpoint/2010/main" val="71632108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158</TotalTime>
  <Words>499</Words>
  <Application>Microsoft Office PowerPoint</Application>
  <PresentationFormat>Grand écran</PresentationFormat>
  <Paragraphs>34</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13</cp:revision>
  <dcterms:created xsi:type="dcterms:W3CDTF">2025-10-19T02:10:19Z</dcterms:created>
  <dcterms:modified xsi:type="dcterms:W3CDTF">2025-10-20T08:57:42Z</dcterms:modified>
</cp:coreProperties>
</file>