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1" r:id="rId5"/>
    <p:sldId id="262" r:id="rId6"/>
    <p:sldId id="264" r:id="rId7"/>
    <p:sldId id="260" r:id="rId8"/>
    <p:sldId id="267" r:id="rId9"/>
    <p:sldId id="263" r:id="rId10"/>
    <p:sldId id="265" r:id="rId11"/>
    <p:sldId id="266" r:id="rId12"/>
    <p:sldId id="268" r:id="rId13"/>
    <p:sldId id="269" r:id="rId14"/>
    <p:sldId id="270"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CuFZ/DfMiiikMMC/NbcGw==" hashData="GQBPCNAomQ4PDY1gvBOoNPR41tj1lekSzG9Ush5BIsIH+P8n36VvBMM97g7jeOt4mCzAXA/nk9PQTe+bporiM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9F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3845775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3393427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751418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585734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4285842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2785245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343235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1549810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652978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1942124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A94926A-7661-4EF0-9A11-11633553CD99}" type="datetimeFigureOut">
              <a:rPr lang="fr-FR" smtClean="0"/>
              <a:t>29/10/2025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E551259F-8274-431F-998D-23F23D5CDBA1}" type="slidenum">
              <a:rPr lang="fr-FR" smtClean="0"/>
              <a:t>‹N°›</a:t>
            </a:fld>
            <a:endParaRPr lang="fr-FR" dirty="0"/>
          </a:p>
        </p:txBody>
      </p:sp>
    </p:spTree>
    <p:extLst>
      <p:ext uri="{BB962C8B-B14F-4D97-AF65-F5344CB8AC3E}">
        <p14:creationId xmlns:p14="http://schemas.microsoft.com/office/powerpoint/2010/main" val="186074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94926A-7661-4EF0-9A11-11633553CD99}" type="datetimeFigureOut">
              <a:rPr lang="fr-FR" smtClean="0"/>
              <a:t>29/10/2025</a:t>
            </a:fld>
            <a:endParaRPr lang="fr-FR" dirty="0"/>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51259F-8274-431F-998D-23F23D5CDBA1}" type="slidenum">
              <a:rPr lang="fr-FR" smtClean="0"/>
              <a:t>‹N°›</a:t>
            </a:fld>
            <a:endParaRPr lang="fr-FR" dirty="0"/>
          </a:p>
        </p:txBody>
      </p:sp>
    </p:spTree>
    <p:extLst>
      <p:ext uri="{BB962C8B-B14F-4D97-AF65-F5344CB8AC3E}">
        <p14:creationId xmlns:p14="http://schemas.microsoft.com/office/powerpoint/2010/main" val="38138073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5.gif"/><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image" Target="../media/image4.jpg"/><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horlogeparlante.com/" TargetMode="External"/><Relationship Id="rId2" Type="http://schemas.openxmlformats.org/officeDocument/2006/relationships/image" Target="../media/image28.jp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35.gif"/><Relationship Id="rId3" Type="http://schemas.openxmlformats.org/officeDocument/2006/relationships/image" Target="../media/image30.gif"/><Relationship Id="rId7" Type="http://schemas.openxmlformats.org/officeDocument/2006/relationships/image" Target="../media/image34.gif"/><Relationship Id="rId2" Type="http://schemas.openxmlformats.org/officeDocument/2006/relationships/hyperlink" Target="https://votre-horloge-murale.com/collections/reveil" TargetMode="External"/><Relationship Id="rId1" Type="http://schemas.openxmlformats.org/officeDocument/2006/relationships/slideLayout" Target="../slideLayouts/slideLayout7.xml"/><Relationship Id="rId6" Type="http://schemas.openxmlformats.org/officeDocument/2006/relationships/image" Target="../media/image33.gif"/><Relationship Id="rId5" Type="http://schemas.openxmlformats.org/officeDocument/2006/relationships/image" Target="../media/image32.gif"/><Relationship Id="rId10" Type="http://schemas.openxmlformats.org/officeDocument/2006/relationships/image" Target="../media/image37.gif"/><Relationship Id="rId4" Type="http://schemas.openxmlformats.org/officeDocument/2006/relationships/image" Target="../media/image31.gif"/><Relationship Id="rId9" Type="http://schemas.openxmlformats.org/officeDocument/2006/relationships/image" Target="../media/image36.gif"/></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8.gif"/><Relationship Id="rId1" Type="http://schemas.openxmlformats.org/officeDocument/2006/relationships/slideLayout" Target="../slideLayouts/slideLayout7.xml"/><Relationship Id="rId4" Type="http://schemas.openxmlformats.org/officeDocument/2006/relationships/image" Target="../media/image3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9838" y="2100199"/>
            <a:ext cx="11196000" cy="2509051"/>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2399" y="796373"/>
            <a:ext cx="3276000" cy="3931200"/>
          </a:xfrm>
          <a:prstGeom prst="rect">
            <a:avLst/>
          </a:prstGeom>
        </p:spPr>
      </p:pic>
      <p:sp>
        <p:nvSpPr>
          <p:cNvPr id="5" name="ZoneTexte 4"/>
          <p:cNvSpPr txBox="1"/>
          <p:nvPr/>
        </p:nvSpPr>
        <p:spPr>
          <a:xfrm>
            <a:off x="4405024" y="605541"/>
            <a:ext cx="4937760" cy="2308324"/>
          </a:xfrm>
          <a:prstGeom prst="rect">
            <a:avLst/>
          </a:prstGeom>
          <a:noFill/>
        </p:spPr>
        <p:txBody>
          <a:bodyPr wrap="square" rtlCol="0">
            <a:spAutoFit/>
          </a:bodyPr>
          <a:lstStyle/>
          <a:p>
            <a:r>
              <a:rPr lang="fr-FR" sz="7200" b="1" dirty="0" smtClean="0">
                <a:solidFill>
                  <a:srgbClr val="589FC7"/>
                </a:solidFill>
                <a:latin typeface="Brush-Script-CE" panose="00000400000000000000" pitchFamily="2" charset="0"/>
                <a:ea typeface="Brush-Script-CE" panose="00000400000000000000" pitchFamily="2" charset="0"/>
              </a:rPr>
              <a:t>Histoire </a:t>
            </a:r>
          </a:p>
          <a:p>
            <a:r>
              <a:rPr lang="fr-FR" sz="7200" b="1" dirty="0" smtClean="0">
                <a:solidFill>
                  <a:srgbClr val="589FC7"/>
                </a:solidFill>
                <a:latin typeface="Brush-Script-CE" panose="00000400000000000000" pitchFamily="2" charset="0"/>
                <a:ea typeface="Brush-Script-CE" panose="00000400000000000000" pitchFamily="2" charset="0"/>
              </a:rPr>
              <a:t>    du</a:t>
            </a:r>
            <a:endParaRPr lang="fr-FR" sz="7200" b="1" dirty="0">
              <a:solidFill>
                <a:srgbClr val="589FC7"/>
              </a:solidFill>
              <a:latin typeface="Brush-Script-CE" panose="00000400000000000000" pitchFamily="2" charset="0"/>
              <a:ea typeface="Brush-Script-CE" panose="00000400000000000000" pitchFamily="2" charset="0"/>
            </a:endParaRPr>
          </a:p>
        </p:txBody>
      </p:sp>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38045" y="4861427"/>
            <a:ext cx="1298448" cy="1444752"/>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59118" y="4727573"/>
            <a:ext cx="2412000" cy="1543680"/>
          </a:xfrm>
          <a:prstGeom prst="rect">
            <a:avLst/>
          </a:prstGeom>
        </p:spPr>
      </p:pic>
      <p:pic>
        <p:nvPicPr>
          <p:cNvPr id="3" name="LE RÉVEIL ¦ Chansons pour Enfants ¦ Minidisco (128kbit_AAC)">
            <a:hlinkClick r:id="" action="ppaction://media"/>
          </p:cNvPr>
          <p:cNvPicPr>
            <a:picLocks noChangeAspect="1"/>
          </p:cNvPicPr>
          <p:nvPr>
            <a:audioFile r:link="rId1"/>
            <p:extLst>
              <p:ext uri="{DAA4B4D4-6D71-4841-9C94-3DE7FCFB9230}">
                <p14:media xmlns:p14="http://schemas.microsoft.com/office/powerpoint/2010/main" r:embed="rId2">
                  <p14:trim end="188975.4583"/>
                </p14:media>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26290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2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3081" y="1126180"/>
            <a:ext cx="6096000" cy="1631216"/>
          </a:xfrm>
          <a:prstGeom prst="rect">
            <a:avLst/>
          </a:prstGeom>
        </p:spPr>
        <p:txBody>
          <a:bodyPr>
            <a:spAutoFit/>
          </a:bodyPr>
          <a:lstStyle/>
          <a:p>
            <a:r>
              <a:rPr lang="fr-FR" sz="2000" b="0" i="0" dirty="0" smtClean="0">
                <a:solidFill>
                  <a:srgbClr val="000000"/>
                </a:solidFill>
                <a:effectLst/>
                <a:latin typeface="Fugaz One" pitchFamily="2" charset="0"/>
              </a:rPr>
              <a:t>Le réveille-matin est une invention du XIXe siècle. Si aujourd’hui on en trouve sur la plupart des tables nuit, il a longtemps été trop cher pour la majeure partie de la population. Alors comment se réveillait-on avant ?</a:t>
            </a:r>
            <a:endParaRPr lang="fr-FR" sz="2000" dirty="0">
              <a:latin typeface="Fugaz One" pitchFamily="2" charset="0"/>
            </a:endParaRPr>
          </a:p>
        </p:txBody>
      </p:sp>
      <p:sp>
        <p:nvSpPr>
          <p:cNvPr id="3" name="Rectangle 2"/>
          <p:cNvSpPr/>
          <p:nvPr/>
        </p:nvSpPr>
        <p:spPr>
          <a:xfrm>
            <a:off x="523081" y="3389340"/>
            <a:ext cx="6096000" cy="1200329"/>
          </a:xfrm>
          <a:prstGeom prst="rect">
            <a:avLst/>
          </a:prstGeom>
        </p:spPr>
        <p:txBody>
          <a:bodyPr>
            <a:spAutoFit/>
          </a:bodyPr>
          <a:lstStyle/>
          <a:p>
            <a:r>
              <a:rPr lang="fr-FR" b="1" i="0" dirty="0" smtClean="0">
                <a:solidFill>
                  <a:srgbClr val="000000"/>
                </a:solidFill>
                <a:effectLst/>
                <a:latin typeface="Helvetica" panose="020B0604020202020204" pitchFamily="34" charset="0"/>
              </a:rPr>
              <a:t>D’après la légende, c’est à Platon que l’on doit le premier système de réveil. Quatre siècles avant notre ère, le philosophe aurait inventé une horloge hydraulique</a:t>
            </a:r>
            <a:endParaRPr lang="fr-FR" b="1"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22703" y="2294657"/>
            <a:ext cx="5112000" cy="3117059"/>
          </a:xfrm>
          <a:prstGeom prst="rect">
            <a:avLst/>
          </a:prstGeom>
        </p:spPr>
      </p:pic>
      <p:sp>
        <p:nvSpPr>
          <p:cNvPr id="5" name="Rectangle 4"/>
          <p:cNvSpPr/>
          <p:nvPr/>
        </p:nvSpPr>
        <p:spPr>
          <a:xfrm>
            <a:off x="7454900" y="1126180"/>
            <a:ext cx="3111500" cy="707886"/>
          </a:xfrm>
          <a:prstGeom prst="rect">
            <a:avLst/>
          </a:prstGeom>
        </p:spPr>
        <p:txBody>
          <a:bodyPr wrap="square">
            <a:spAutoFit/>
          </a:bodyPr>
          <a:lstStyle/>
          <a:p>
            <a:pPr algn="r"/>
            <a:r>
              <a:rPr lang="fr-FR" sz="2000" b="1" i="0" dirty="0" smtClean="0">
                <a:solidFill>
                  <a:srgbClr val="00B0F0"/>
                </a:solidFill>
                <a:effectLst/>
                <a:latin typeface="Arial" panose="020B0604020202020204" pitchFamily="34" charset="0"/>
              </a:rPr>
              <a:t>428–348 av. J.-C</a:t>
            </a:r>
          </a:p>
          <a:p>
            <a:pPr algn="r"/>
            <a:r>
              <a:rPr lang="fr-FR" sz="2000" b="1" i="0" dirty="0" smtClean="0">
                <a:effectLst/>
                <a:latin typeface="Pacifico"/>
              </a:rPr>
              <a:t>Le réveil hydraulique</a:t>
            </a:r>
            <a:endParaRPr lang="fr-FR" sz="2000" b="1" i="0" dirty="0">
              <a:effectLst/>
              <a:latin typeface="Pacifico"/>
            </a:endParaRPr>
          </a:p>
        </p:txBody>
      </p:sp>
      <p:sp>
        <p:nvSpPr>
          <p:cNvPr id="6" name="Rectangle 1"/>
          <p:cNvSpPr>
            <a:spLocks noChangeArrowheads="1"/>
          </p:cNvSpPr>
          <p:nvPr/>
        </p:nvSpPr>
        <p:spPr bwMode="auto">
          <a:xfrm rot="10800000" flipV="1">
            <a:off x="620201" y="4589669"/>
            <a:ext cx="6305383" cy="217745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63480" rIns="0" bIns="12696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500" b="1" i="0" u="none" strike="noStrike" cap="none" normalizeH="0" baseline="0" dirty="0" smtClean="0">
                <a:ln>
                  <a:noFill/>
                </a:ln>
                <a:solidFill>
                  <a:srgbClr val="0A0A0A"/>
                </a:solidFill>
                <a:effectLst/>
                <a:latin typeface="Google Sans"/>
              </a:rPr>
              <a:t>Fonctionnement de l'horloge hydraulique : </a:t>
            </a:r>
            <a:endParaRPr kumimoji="0" lang="fr-FR" altLang="fr-F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200" b="1" i="0" u="none" strike="noStrike" cap="none" normalizeH="0" baseline="0" dirty="0" smtClean="0">
                <a:ln>
                  <a:noFill/>
                </a:ln>
                <a:solidFill>
                  <a:srgbClr val="0A0A0A"/>
                </a:solidFill>
                <a:effectLst/>
                <a:latin typeface="Google Sans"/>
              </a:rPr>
              <a:t>Principe de base</a:t>
            </a:r>
            <a:r>
              <a:rPr kumimoji="0" lang="fr-FR" altLang="fr-FR" sz="1200" b="0" i="0" u="none" strike="noStrike" cap="none" normalizeH="0" baseline="0" dirty="0" smtClean="0">
                <a:ln>
                  <a:noFill/>
                </a:ln>
                <a:solidFill>
                  <a:srgbClr val="0A0A0A"/>
                </a:solidFill>
                <a:effectLst/>
                <a:latin typeface="Google Sans"/>
              </a:rPr>
              <a:t> : Il utilisait une clepsydre (horloge à eau) conçue pour que l'eau s'écoule à un débit constant grâce à un système de siphons.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200" b="1" i="0" u="none" strike="noStrike" cap="none" normalizeH="0" baseline="0" dirty="0" smtClean="0">
                <a:ln>
                  <a:noFill/>
                </a:ln>
                <a:solidFill>
                  <a:srgbClr val="0A0A0A"/>
                </a:solidFill>
                <a:effectLst/>
                <a:latin typeface="Google Sans"/>
              </a:rPr>
              <a:t>Mécanisme d'alarme</a:t>
            </a:r>
            <a:r>
              <a:rPr kumimoji="0" lang="fr-FR" altLang="fr-FR" sz="1200" b="0" i="0" u="none" strike="noStrike" cap="none" normalizeH="0" baseline="0" dirty="0" smtClean="0">
                <a:ln>
                  <a:noFill/>
                </a:ln>
                <a:solidFill>
                  <a:srgbClr val="0A0A0A"/>
                </a:solidFill>
                <a:effectLst/>
                <a:latin typeface="Google Sans"/>
              </a:rPr>
              <a:t> : Un siphon était placé dans le récipient inférieur. Lorsque le récipient inférieur était plein, l'eau refoulait à travers le siphon, chassant l'air.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200" b="1" i="0" u="none" strike="noStrike" cap="none" normalizeH="0" baseline="0" dirty="0" smtClean="0">
                <a:ln>
                  <a:noFill/>
                </a:ln>
                <a:solidFill>
                  <a:srgbClr val="0A0A0A"/>
                </a:solidFill>
                <a:effectLst/>
                <a:latin typeface="Google Sans"/>
              </a:rPr>
              <a:t>Signal sonore</a:t>
            </a:r>
            <a:r>
              <a:rPr kumimoji="0" lang="fr-FR" altLang="fr-FR" sz="1200" b="0" i="0" u="none" strike="noStrike" cap="none" normalizeH="0" baseline="0" dirty="0" smtClean="0">
                <a:ln>
                  <a:noFill/>
                </a:ln>
                <a:solidFill>
                  <a:srgbClr val="0A0A0A"/>
                </a:solidFill>
                <a:effectLst/>
                <a:latin typeface="Google Sans"/>
              </a:rPr>
              <a:t> : Cet air s'échappait par un petit tuyau ou un sifflet, créant un son qui servait d'alarme.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200" b="1" i="0" u="none" strike="noStrike" cap="none" normalizeH="0" baseline="0" dirty="0" smtClean="0">
                <a:ln>
                  <a:noFill/>
                </a:ln>
                <a:solidFill>
                  <a:srgbClr val="0A0A0A"/>
                </a:solidFill>
                <a:effectLst/>
                <a:latin typeface="Google Sans"/>
              </a:rPr>
              <a:t>Variations</a:t>
            </a:r>
            <a:r>
              <a:rPr kumimoji="0" lang="fr-FR" altLang="fr-FR" sz="1200" b="0" i="0" u="none" strike="noStrike" cap="none" normalizeH="0" baseline="0" dirty="0" smtClean="0">
                <a:ln>
                  <a:noFill/>
                </a:ln>
                <a:solidFill>
                  <a:srgbClr val="0A0A0A"/>
                </a:solidFill>
                <a:effectLst/>
                <a:latin typeface="Google Sans"/>
              </a:rPr>
              <a:t> : Certaines versions utilisaient des flûtes qui émettaient un son de manière progressive ou imitaient le gazouillis d'un oiseau pour un réveil plus doux, selon les récits.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7" name="Roger Whittaker - Finnish Whistler (1970)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137959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621835"/>
            <a:ext cx="6096000" cy="3785652"/>
          </a:xfrm>
          <a:prstGeom prst="rect">
            <a:avLst/>
          </a:prstGeom>
        </p:spPr>
        <p:txBody>
          <a:bodyPr>
            <a:spAutoFit/>
          </a:bodyPr>
          <a:lstStyle/>
          <a:p>
            <a:r>
              <a:rPr lang="fr-FR" sz="2000" b="0" i="0" dirty="0" smtClean="0">
                <a:solidFill>
                  <a:srgbClr val="000000"/>
                </a:solidFill>
                <a:effectLst/>
                <a:latin typeface="Helvetica" panose="020B0604020202020204" pitchFamily="34" charset="0"/>
              </a:rPr>
              <a:t>De manière plus sûre et plus universelle, c’est le coq qui a longtemps réveillé la majorité de la population. Dès l’Antiquité, il est un symbole du jour qui se lève, et pousse son cri le plus fort à l’aube.</a:t>
            </a:r>
          </a:p>
          <a:p>
            <a:r>
              <a:rPr lang="fr-FR" sz="2000" dirty="0">
                <a:latin typeface="Helvetica" panose="020B0604020202020204" pitchFamily="34" charset="0"/>
                <a:cs typeface="Helvetica" panose="020B0604020202020204" pitchFamily="34" charset="0"/>
              </a:rPr>
              <a:t>Pendant longtemps</a:t>
            </a:r>
            <a:r>
              <a:rPr lang="fr-FR" sz="2000" dirty="0" smtClean="0">
                <a:latin typeface="Helvetica" panose="020B0604020202020204" pitchFamily="34" charset="0"/>
                <a:cs typeface="Helvetica" panose="020B0604020202020204" pitchFamily="34" charset="0"/>
              </a:rPr>
              <a:t>,</a:t>
            </a:r>
            <a:r>
              <a:rPr lang="fr-FR" dirty="0"/>
              <a:t> Ce n’est pas un cliché</a:t>
            </a:r>
            <a:r>
              <a:rPr lang="fr-FR" sz="2000" dirty="0">
                <a:latin typeface="Helvetica" panose="020B0604020202020204" pitchFamily="34" charset="0"/>
                <a:cs typeface="Helvetica" panose="020B0604020202020204" pitchFamily="34" charset="0"/>
              </a:rPr>
              <a:t>, les coqs ont bien servi de réveils naturels pendant longtemps. Mais leur chant est aléatoire et un autre animal s’avère plus fiable : la vache. Vers 5 heures du matin, les vaches, qui ont besoin d’être traites, s’agitent et réveillent leur propriétaire. l’être humain s’est tout simplement réveillé grâce à la nature : la lumière du soleil, le chant des </a:t>
            </a:r>
            <a:r>
              <a:rPr lang="fr-FR" sz="2000" dirty="0" smtClean="0">
                <a:latin typeface="Helvetica" panose="020B0604020202020204" pitchFamily="34" charset="0"/>
                <a:cs typeface="Helvetica" panose="020B0604020202020204" pitchFamily="34" charset="0"/>
              </a:rPr>
              <a:t>oiseaux…</a:t>
            </a:r>
            <a:endParaRPr lang="fr-FR" sz="2000" dirty="0">
              <a:latin typeface="Helvetica" panose="020B0604020202020204" pitchFamily="34" charset="0"/>
              <a:cs typeface="Helvetica" panose="020B0604020202020204" pitchFamily="34" charset="0"/>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5327" y="3806824"/>
            <a:ext cx="4076700" cy="2200275"/>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 y="5526087"/>
            <a:ext cx="1219200" cy="962025"/>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332" y="3957899"/>
            <a:ext cx="3357915" cy="2737100"/>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4480" y="304369"/>
            <a:ext cx="3132000" cy="3502455"/>
          </a:xfrm>
          <a:prstGeom prst="rect">
            <a:avLst/>
          </a:prstGeom>
        </p:spPr>
      </p:pic>
    </p:spTree>
    <p:extLst>
      <p:ext uri="{BB962C8B-B14F-4D97-AF65-F5344CB8AC3E}">
        <p14:creationId xmlns:p14="http://schemas.microsoft.com/office/powerpoint/2010/main" val="623632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path" presetSubtype="0" accel="50000" decel="50000" fill="hold" nodeType="withEffect">
                                  <p:stCondLst>
                                    <p:cond delay="0"/>
                                  </p:stCondLst>
                                  <p:childTnLst>
                                    <p:animMotion origin="layout" path="M -1.875E-6 1.85185E-6 L 0.1211 -0.2206 C 0.14636 -0.2706 0.18412 -0.29653 0.22396 -0.29653 C 0.26914 -0.29653 0.30534 -0.2706 0.3306 -0.2206 L 0.45196 1.85185E-6 " pathEditMode="relative" rAng="0" ptsTypes="AAAAA">
                                      <p:cBhvr>
                                        <p:cTn id="6" dur="2000" fill="hold"/>
                                        <p:tgtEl>
                                          <p:spTgt spid="5"/>
                                        </p:tgtEl>
                                        <p:attrNameLst>
                                          <p:attrName>ppt_x</p:attrName>
                                          <p:attrName>ppt_y</p:attrName>
                                        </p:attrNameLst>
                                      </p:cBhvr>
                                      <p:rCtr x="22591" y="-1483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1946" y="1259018"/>
            <a:ext cx="6096000" cy="1938992"/>
          </a:xfrm>
          <a:prstGeom prst="rect">
            <a:avLst/>
          </a:prstGeom>
        </p:spPr>
        <p:txBody>
          <a:bodyPr>
            <a:spAutoFit/>
          </a:bodyPr>
          <a:lstStyle/>
          <a:p>
            <a:r>
              <a:rPr lang="fr-FR" sz="2000" i="0" dirty="0" smtClean="0">
                <a:effectLst/>
                <a:latin typeface="Helvetica" panose="020B0604020202020204" pitchFamily="34" charset="0"/>
                <a:cs typeface="Helvetica" panose="020B0604020202020204" pitchFamily="34" charset="0"/>
              </a:rPr>
              <a:t>Autour du Xe siècle, en Chine, est mise au point une horloge à feu. Sur un support, souvent en forme de corps de dragon, se consume une mèche ou un bâton d'encens qui déclenche la chute bruyante de boules de métal à un moment précis et plus ou moins prédictible.</a:t>
            </a:r>
            <a:endParaRPr lang="fr-FR" sz="2000" dirty="0">
              <a:latin typeface="Helvetica" panose="020B0604020202020204" pitchFamily="34" charset="0"/>
              <a:cs typeface="Helvetica" panose="020B0604020202020204"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22992" y="1926251"/>
            <a:ext cx="5040000" cy="3880800"/>
          </a:xfrm>
          <a:prstGeom prst="rect">
            <a:avLst/>
          </a:prstGeom>
          <a:effectLst>
            <a:softEdge rad="127000"/>
          </a:effectLst>
        </p:spPr>
      </p:pic>
      <p:sp>
        <p:nvSpPr>
          <p:cNvPr id="4" name="Rectangle 3"/>
          <p:cNvSpPr/>
          <p:nvPr/>
        </p:nvSpPr>
        <p:spPr>
          <a:xfrm>
            <a:off x="4241369" y="905075"/>
            <a:ext cx="6096000" cy="707886"/>
          </a:xfrm>
          <a:prstGeom prst="rect">
            <a:avLst/>
          </a:prstGeom>
        </p:spPr>
        <p:txBody>
          <a:bodyPr>
            <a:spAutoFit/>
          </a:bodyPr>
          <a:lstStyle/>
          <a:p>
            <a:pPr algn="r"/>
            <a:r>
              <a:rPr lang="fr-FR" sz="2000" b="1" i="0" dirty="0" smtClean="0">
                <a:solidFill>
                  <a:srgbClr val="00B0F0"/>
                </a:solidFill>
                <a:effectLst/>
                <a:latin typeface="Arial" panose="020B0604020202020204" pitchFamily="34" charset="0"/>
              </a:rPr>
              <a:t>Xe siècle</a:t>
            </a:r>
          </a:p>
          <a:p>
            <a:pPr algn="r"/>
            <a:r>
              <a:rPr lang="fr-FR" sz="2000" b="1" i="0" dirty="0" smtClean="0">
                <a:solidFill>
                  <a:srgbClr val="7A7A7A"/>
                </a:solidFill>
                <a:effectLst/>
                <a:latin typeface="Pacifico"/>
              </a:rPr>
              <a:t>L’horloge à feu</a:t>
            </a:r>
            <a:endParaRPr lang="fr-FR" sz="2000" b="1" i="0" dirty="0">
              <a:solidFill>
                <a:srgbClr val="7A7A7A"/>
              </a:solidFill>
              <a:effectLst/>
              <a:latin typeface="Pacifico"/>
            </a:endParaRPr>
          </a:p>
        </p:txBody>
      </p:sp>
      <p:pic>
        <p:nvPicPr>
          <p:cNvPr id="5" name="Image 4"/>
          <p:cNvPicPr>
            <a:picLocks noChangeAspect="1"/>
          </p:cNvPicPr>
          <p:nvPr/>
        </p:nvPicPr>
        <p:blipFill rotWithShape="1">
          <a:blip r:embed="rId3">
            <a:extLst>
              <a:ext uri="{BEBA8EAE-BF5A-486C-A8C5-ECC9F3942E4B}">
                <a14:imgProps xmlns:a14="http://schemas.microsoft.com/office/drawing/2010/main">
                  <a14:imgLayer r:embed="rId4">
                    <a14:imgEffect>
                      <a14:backgroundRemoval t="6667" b="95556" l="10000" r="91667"/>
                    </a14:imgEffect>
                  </a14:imgLayer>
                </a14:imgProps>
              </a:ext>
              <a:ext uri="{28A0092B-C50C-407E-A947-70E740481C1C}">
                <a14:useLocalDpi xmlns:a14="http://schemas.microsoft.com/office/drawing/2010/main" val="0"/>
              </a:ext>
            </a:extLst>
          </a:blip>
          <a:srcRect l="12682" t="5895" r="7723" b="3626"/>
          <a:stretch/>
        </p:blipFill>
        <p:spPr>
          <a:xfrm>
            <a:off x="1015946" y="3060699"/>
            <a:ext cx="4968000" cy="3630446"/>
          </a:xfrm>
          <a:prstGeom prst="rect">
            <a:avLst/>
          </a:prstGeom>
        </p:spPr>
      </p:pic>
    </p:spTree>
    <p:extLst>
      <p:ext uri="{BB962C8B-B14F-4D97-AF65-F5344CB8AC3E}">
        <p14:creationId xmlns:p14="http://schemas.microsoft.com/office/powerpoint/2010/main" val="41687654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4468" y="1164134"/>
            <a:ext cx="6571281" cy="5016758"/>
          </a:xfrm>
          <a:prstGeom prst="rect">
            <a:avLst/>
          </a:prstGeom>
        </p:spPr>
        <p:txBody>
          <a:bodyPr wrap="square">
            <a:spAutoFit/>
          </a:bodyPr>
          <a:lstStyle/>
          <a:p>
            <a:r>
              <a:rPr lang="fr-FR" sz="2000" b="0" i="0" dirty="0" smtClean="0">
                <a:effectLst/>
                <a:latin typeface="Helvetica" panose="020B0604020202020204" pitchFamily="34" charset="0"/>
                <a:cs typeface="Helvetica" panose="020B0604020202020204" pitchFamily="34" charset="0"/>
              </a:rPr>
              <a:t>Pendant ce temps-là, dans les bourgs et les villes, c’est le temps religieux qui donne le la jusqu’au Xe siècle. Des guetteurs sonnent les cloches des églises et des monastères pour marquer les heures de prières, explique l’historien de l’horlogerie Dominique </a:t>
            </a:r>
            <a:r>
              <a:rPr lang="fr-FR" sz="2000" b="0" i="0" dirty="0" err="1" smtClean="0">
                <a:effectLst/>
                <a:latin typeface="Helvetica" panose="020B0604020202020204" pitchFamily="34" charset="0"/>
                <a:cs typeface="Helvetica" panose="020B0604020202020204" pitchFamily="34" charset="0"/>
              </a:rPr>
              <a:t>Fléchon</a:t>
            </a:r>
            <a:r>
              <a:rPr lang="fr-FR" sz="2000" b="0" i="0" dirty="0" smtClean="0">
                <a:effectLst/>
                <a:latin typeface="Helvetica" panose="020B0604020202020204" pitchFamily="34" charset="0"/>
                <a:cs typeface="Helvetica" panose="020B0604020202020204" pitchFamily="34" charset="0"/>
              </a:rPr>
              <a:t> : “</a:t>
            </a:r>
            <a:r>
              <a:rPr lang="fr-FR" sz="2000" b="0" i="1" dirty="0" smtClean="0">
                <a:effectLst/>
                <a:latin typeface="Helvetica" panose="020B0604020202020204" pitchFamily="34" charset="0"/>
                <a:cs typeface="Helvetica" panose="020B0604020202020204" pitchFamily="34" charset="0"/>
              </a:rPr>
              <a:t>Pour aide, ils ont des clepsydres, qui sont des horloges à eau, qui permettent de déclencher un top sonore suffisamment puissant pour réveiller le dormeur. Donc le frère en question va se réveiller, va sonner la cloche et va réveiller le couvent.</a:t>
            </a:r>
            <a:r>
              <a:rPr lang="fr-FR" sz="2000" b="0" i="0" dirty="0" smtClean="0">
                <a:effectLst/>
                <a:latin typeface="Helvetica" panose="020B0604020202020204" pitchFamily="34" charset="0"/>
                <a:cs typeface="Helvetica" panose="020B0604020202020204" pitchFamily="34" charset="0"/>
              </a:rPr>
              <a:t>”</a:t>
            </a:r>
            <a:r>
              <a:rPr lang="fr-FR" sz="2000" dirty="0">
                <a:latin typeface="Helvetica" panose="020B0604020202020204" pitchFamily="34" charset="0"/>
                <a:cs typeface="Helvetica" panose="020B0604020202020204" pitchFamily="34" charset="0"/>
              </a:rPr>
              <a:t> </a:t>
            </a:r>
            <a:r>
              <a:rPr lang="fr-FR" sz="2000" dirty="0" smtClean="0">
                <a:latin typeface="Helvetica" panose="020B0604020202020204" pitchFamily="34" charset="0"/>
                <a:cs typeface="Helvetica" panose="020B0604020202020204" pitchFamily="34" charset="0"/>
              </a:rPr>
              <a:t>selon </a:t>
            </a:r>
            <a:r>
              <a:rPr lang="fr-FR" sz="2000" dirty="0">
                <a:latin typeface="Helvetica" panose="020B0604020202020204" pitchFamily="34" charset="0"/>
                <a:cs typeface="Helvetica" panose="020B0604020202020204" pitchFamily="34" charset="0"/>
              </a:rPr>
              <a:t>les prières, les cultes, les moments de travail et ceux de veille ou de sommeil. Les feux s’éteignent le soir, et les cloches réveillent le matin. Des horloges garnissent les clochers dès le XIIIe siècle, avant de commencer peu à peu à s’infiltrer dans les autres bâtiments publics et privés, tout en restant des objets de luxe.</a:t>
            </a:r>
          </a:p>
        </p:txBody>
      </p:sp>
      <p:sp>
        <p:nvSpPr>
          <p:cNvPr id="4" name="Rectangle 3"/>
          <p:cNvSpPr/>
          <p:nvPr/>
        </p:nvSpPr>
        <p:spPr>
          <a:xfrm>
            <a:off x="1572445" y="613387"/>
            <a:ext cx="2868221" cy="400110"/>
          </a:xfrm>
          <a:prstGeom prst="rect">
            <a:avLst/>
          </a:prstGeom>
        </p:spPr>
        <p:txBody>
          <a:bodyPr wrap="none">
            <a:spAutoFit/>
          </a:bodyPr>
          <a:lstStyle/>
          <a:p>
            <a:pPr fontAlgn="base"/>
            <a:r>
              <a:rPr lang="fr-FR" sz="2000" b="1" i="0" dirty="0" smtClean="0">
                <a:solidFill>
                  <a:srgbClr val="00B0F0"/>
                </a:solidFill>
                <a:effectLst/>
                <a:latin typeface="Helvetica" panose="020B0604020202020204" pitchFamily="34" charset="0"/>
                <a:cs typeface="Helvetica" panose="020B0604020202020204" pitchFamily="34" charset="0"/>
              </a:rPr>
              <a:t>Moyen Age (479-1492)</a:t>
            </a:r>
            <a:endParaRPr lang="fr-FR" sz="2000" b="1" i="0" dirty="0">
              <a:solidFill>
                <a:srgbClr val="00B0F0"/>
              </a:solidFill>
              <a:effectLst/>
              <a:latin typeface="Helvetica" panose="020B0604020202020204" pitchFamily="34" charset="0"/>
              <a:cs typeface="Helvetica" panose="020B0604020202020204" pitchFamily="34" charset="0"/>
            </a:endParaRPr>
          </a:p>
        </p:txBody>
      </p:sp>
      <p:pic>
        <p:nvPicPr>
          <p:cNvPr id="5" name="Image 4"/>
          <p:cNvPicPr>
            <a:picLocks noChangeAspect="1"/>
          </p:cNvPicPr>
          <p:nvPr/>
        </p:nvPicPr>
        <p:blipFill rotWithShape="1">
          <a:blip r:embed="rId2">
            <a:extLst>
              <a:ext uri="{BEBA8EAE-BF5A-486C-A8C5-ECC9F3942E4B}">
                <a14:imgProps xmlns:a14="http://schemas.microsoft.com/office/drawing/2010/main">
                  <a14:imgLayer r:embed="rId3">
                    <a14:imgEffect>
                      <a14:backgroundRemoval t="0" b="99051" l="0" r="100000"/>
                    </a14:imgEffect>
                  </a14:imgLayer>
                </a14:imgProps>
              </a:ext>
              <a:ext uri="{28A0092B-C50C-407E-A947-70E740481C1C}">
                <a14:useLocalDpi xmlns:a14="http://schemas.microsoft.com/office/drawing/2010/main" val="0"/>
              </a:ext>
            </a:extLst>
          </a:blip>
          <a:srcRect r="51452"/>
          <a:stretch/>
        </p:blipFill>
        <p:spPr>
          <a:xfrm>
            <a:off x="6977391" y="2058042"/>
            <a:ext cx="2547610" cy="3009524"/>
          </a:xfrm>
          <a:prstGeom prst="rect">
            <a:avLst/>
          </a:prstGeom>
        </p:spPr>
      </p:pic>
      <p:pic>
        <p:nvPicPr>
          <p:cNvPr id="6" name="Image 5"/>
          <p:cNvPicPr>
            <a:picLocks noChangeAspect="1"/>
          </p:cNvPicPr>
          <p:nvPr/>
        </p:nvPicPr>
        <p:blipFill rotWithShape="1">
          <a:blip r:embed="rId4">
            <a:extLst>
              <a:ext uri="{BEBA8EAE-BF5A-486C-A8C5-ECC9F3942E4B}">
                <a14:imgProps xmlns:a14="http://schemas.microsoft.com/office/drawing/2010/main">
                  <a14:imgLayer r:embed="rId3">
                    <a14:imgEffect>
                      <a14:backgroundRemoval t="10000" b="90000" l="64583" r="96065"/>
                    </a14:imgEffect>
                  </a14:imgLayer>
                </a14:imgProps>
              </a:ext>
              <a:ext uri="{28A0092B-C50C-407E-A947-70E740481C1C}">
                <a14:useLocalDpi xmlns:a14="http://schemas.microsoft.com/office/drawing/2010/main" val="0"/>
              </a:ext>
            </a:extLst>
          </a:blip>
          <a:srcRect l="60648"/>
          <a:stretch/>
        </p:blipFill>
        <p:spPr>
          <a:xfrm>
            <a:off x="9525001" y="2058042"/>
            <a:ext cx="2438399" cy="3148958"/>
          </a:xfrm>
          <a:prstGeom prst="rect">
            <a:avLst/>
          </a:prstGeom>
        </p:spPr>
      </p:pic>
    </p:spTree>
    <p:extLst>
      <p:ext uri="{BB962C8B-B14F-4D97-AF65-F5344CB8AC3E}">
        <p14:creationId xmlns:p14="http://schemas.microsoft.com/office/powerpoint/2010/main" val="39654926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6158" y="1480055"/>
            <a:ext cx="6096000" cy="3970318"/>
          </a:xfrm>
          <a:prstGeom prst="rect">
            <a:avLst/>
          </a:prstGeom>
        </p:spPr>
        <p:txBody>
          <a:bodyPr>
            <a:spAutoFit/>
          </a:bodyPr>
          <a:lstStyle/>
          <a:p>
            <a:pPr algn="r"/>
            <a:r>
              <a:rPr lang="fr-FR" b="0" i="0" dirty="0" smtClean="0">
                <a:effectLst/>
                <a:latin typeface="Helvetica" panose="020B0604020202020204" pitchFamily="34" charset="0"/>
                <a:cs typeface="Helvetica" panose="020B0604020202020204" pitchFamily="34" charset="0"/>
              </a:rPr>
              <a:t>Avec le début de l'horlogerie mécanique, à la fin du XIIIe siècle en Europe, les cloches, très nombreuses, font office de sonnerie de réveil matin. </a:t>
            </a:r>
          </a:p>
          <a:p>
            <a:pPr algn="r"/>
            <a:r>
              <a:rPr lang="fr-FR" b="0" i="0" dirty="0" smtClean="0">
                <a:effectLst/>
                <a:latin typeface="Helvetica" panose="020B0604020202020204" pitchFamily="34" charset="0"/>
                <a:cs typeface="Helvetica" panose="020B0604020202020204" pitchFamily="34" charset="0"/>
              </a:rPr>
              <a:t>C'est à Milan, en 1336, qu'une horloge unique est installée sur un clocher de la ville. Sa particularité, sonner les vingt-quatre heures du jour avec un nombre de coups correspondant à l'heure du moment :</a:t>
            </a:r>
          </a:p>
          <a:p>
            <a:pPr algn="r"/>
            <a:r>
              <a:rPr lang="fr-FR" b="0" i="0" dirty="0" smtClean="0">
                <a:effectLst/>
                <a:latin typeface="Helvetica" panose="020B0604020202020204" pitchFamily="34" charset="0"/>
                <a:cs typeface="Helvetica" panose="020B0604020202020204" pitchFamily="34" charset="0"/>
              </a:rPr>
              <a:t>« Une note à la première, deux coups à la deuxième, trois à la troisième et quatre à la quatrième… ».</a:t>
            </a:r>
            <a:br>
              <a:rPr lang="fr-FR" b="0" i="0" dirty="0" smtClean="0">
                <a:effectLst/>
                <a:latin typeface="Helvetica" panose="020B0604020202020204" pitchFamily="34" charset="0"/>
                <a:cs typeface="Helvetica" panose="020B0604020202020204" pitchFamily="34" charset="0"/>
              </a:rPr>
            </a:br>
            <a:r>
              <a:rPr lang="fr-FR" b="0" i="0" dirty="0" smtClean="0">
                <a:effectLst/>
                <a:latin typeface="Helvetica" panose="020B0604020202020204" pitchFamily="34" charset="0"/>
                <a:cs typeface="Helvetica" panose="020B0604020202020204" pitchFamily="34" charset="0"/>
              </a:rPr>
              <a:t>Cette façon remarquable de sonner automatiquement les heures, utile pour toute la population, est une véritable innovation. C'est ce nouveau principe de sonnerie, fascinant, qui sera le déclencheur de la diffusion des horloges « sonnantes ».</a:t>
            </a:r>
            <a:endParaRPr lang="fr-FR" b="0" i="0" dirty="0">
              <a:effectLst/>
              <a:latin typeface="Helvetica" panose="020B0604020202020204" pitchFamily="34" charset="0"/>
              <a:cs typeface="Helvetica" panose="020B0604020202020204" pitchFamily="34" charset="0"/>
            </a:endParaRPr>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r="12770"/>
          <a:stretch/>
        </p:blipFill>
        <p:spPr>
          <a:xfrm>
            <a:off x="7048311" y="1480055"/>
            <a:ext cx="4968000" cy="4499259"/>
          </a:xfrm>
          <a:prstGeom prst="rect">
            <a:avLst/>
          </a:prstGeom>
          <a:ln>
            <a:noFill/>
          </a:ln>
          <a:effectLst>
            <a:softEdge rad="112500"/>
          </a:effectLst>
        </p:spPr>
      </p:pic>
      <p:sp>
        <p:nvSpPr>
          <p:cNvPr id="4" name="Rectangle 3"/>
          <p:cNvSpPr/>
          <p:nvPr/>
        </p:nvSpPr>
        <p:spPr>
          <a:xfrm>
            <a:off x="7466092" y="697613"/>
            <a:ext cx="3760206" cy="707886"/>
          </a:xfrm>
          <a:prstGeom prst="rect">
            <a:avLst/>
          </a:prstGeom>
        </p:spPr>
        <p:txBody>
          <a:bodyPr wrap="square">
            <a:spAutoFit/>
          </a:bodyPr>
          <a:lstStyle/>
          <a:p>
            <a:r>
              <a:rPr lang="fr-FR" sz="2000" b="1" i="0" dirty="0" smtClean="0">
                <a:solidFill>
                  <a:srgbClr val="00B0F0"/>
                </a:solidFill>
                <a:effectLst/>
                <a:latin typeface="Helvetica" panose="020B0604020202020204" pitchFamily="34" charset="0"/>
                <a:cs typeface="Helvetica" panose="020B0604020202020204" pitchFamily="34" charset="0"/>
              </a:rPr>
              <a:t>XIIIe siècle</a:t>
            </a:r>
          </a:p>
          <a:p>
            <a:r>
              <a:rPr lang="fr-FR" sz="2000" b="0" i="0" dirty="0" smtClean="0">
                <a:effectLst/>
                <a:latin typeface="Helvetica" panose="020B0604020202020204" pitchFamily="34" charset="0"/>
                <a:cs typeface="Helvetica" panose="020B0604020202020204" pitchFamily="34" charset="0"/>
              </a:rPr>
              <a:t>L’horloge mécanique</a:t>
            </a:r>
            <a:endParaRPr lang="fr-FR" sz="2000" b="0" i="0" dirty="0">
              <a:effectLst/>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24715999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14767" y="1161917"/>
            <a:ext cx="6096000" cy="5016758"/>
          </a:xfrm>
          <a:prstGeom prst="rect">
            <a:avLst/>
          </a:prstGeom>
        </p:spPr>
        <p:txBody>
          <a:bodyPr>
            <a:spAutoFit/>
          </a:bodyPr>
          <a:lstStyle/>
          <a:p>
            <a:r>
              <a:rPr lang="fr-FR" sz="2000" b="1" i="0" dirty="0" smtClean="0">
                <a:solidFill>
                  <a:srgbClr val="151221"/>
                </a:solidFill>
                <a:effectLst/>
                <a:latin typeface="Helvetica" panose="020B0604020202020204" pitchFamily="34" charset="0"/>
                <a:cs typeface="Helvetica" panose="020B0604020202020204" pitchFamily="34" charset="0"/>
              </a:rPr>
              <a:t>Des chandelles graduées XVII siècle</a:t>
            </a:r>
          </a:p>
          <a:p>
            <a:endParaRPr lang="fr-FR" sz="2000" b="1" i="0" dirty="0" smtClean="0">
              <a:solidFill>
                <a:srgbClr val="151221"/>
              </a:solidFill>
              <a:effectLst/>
              <a:latin typeface="Helvetica" panose="020B0604020202020204" pitchFamily="34" charset="0"/>
              <a:cs typeface="Helvetica" panose="020B0604020202020204" pitchFamily="34" charset="0"/>
            </a:endParaRPr>
          </a:p>
          <a:p>
            <a:r>
              <a:rPr lang="fr-FR" sz="2000" b="0" i="0" dirty="0" smtClean="0">
                <a:solidFill>
                  <a:srgbClr val="151221"/>
                </a:solidFill>
                <a:effectLst/>
                <a:latin typeface="Helvetica" panose="020B0604020202020204" pitchFamily="34" charset="0"/>
                <a:cs typeface="Helvetica" panose="020B0604020202020204" pitchFamily="34" charset="0"/>
              </a:rPr>
              <a:t>Un public privilégié utilise aussi des chandelles graduées, qui indiquent le temps de combustion, à clochette ou à clou. Lorsque la cire arrivait au niveau du clou correspondant à l’heure souhaitée, ce clou tombait dans un récipient métallique, produisant un tintement. Cette technique était loin d’être à la portée de tous. </a:t>
            </a:r>
            <a:r>
              <a:rPr lang="fr-FR" sz="2000" b="0" i="1" dirty="0" smtClean="0">
                <a:solidFill>
                  <a:srgbClr val="151221"/>
                </a:solidFill>
                <a:effectLst/>
                <a:latin typeface="Helvetica" panose="020B0604020202020204" pitchFamily="34" charset="0"/>
                <a:cs typeface="Helvetica" panose="020B0604020202020204" pitchFamily="34" charset="0"/>
              </a:rPr>
              <a:t>“Il faut savoir quand même qu’une chandelle, ça coûtait très cher</a:t>
            </a:r>
            <a:r>
              <a:rPr lang="fr-FR" sz="2000" b="0" i="0" dirty="0" smtClean="0">
                <a:solidFill>
                  <a:srgbClr val="151221"/>
                </a:solidFill>
                <a:effectLst/>
                <a:latin typeface="Helvetica" panose="020B0604020202020204" pitchFamily="34" charset="0"/>
                <a:cs typeface="Helvetica" panose="020B0604020202020204" pitchFamily="34" charset="0"/>
              </a:rPr>
              <a:t>, précise le spécialiste des horloges. </a:t>
            </a:r>
            <a:r>
              <a:rPr lang="fr-FR" sz="2000" b="0" i="1" dirty="0" smtClean="0">
                <a:solidFill>
                  <a:srgbClr val="151221"/>
                </a:solidFill>
                <a:effectLst/>
                <a:latin typeface="Helvetica" panose="020B0604020202020204" pitchFamily="34" charset="0"/>
                <a:cs typeface="Helvetica" panose="020B0604020202020204" pitchFamily="34" charset="0"/>
              </a:rPr>
              <a:t>Sous Louis XIV, une bougie, donc une chandelle de qualité, coûtait le salaire moyen journalier d’une personne.”</a:t>
            </a:r>
          </a:p>
          <a:p>
            <a:r>
              <a:rPr lang="fr-FR" sz="2000" i="1" dirty="0"/>
              <a:t>Lorsque la cire fondait jusqu'à un clou, planté au niveau de l'heure désirée, une clochette tombait, produisant un son.</a:t>
            </a:r>
            <a:endParaRPr lang="fr-FR" sz="2000" b="0" i="1" dirty="0">
              <a:solidFill>
                <a:srgbClr val="151221"/>
              </a:solidFill>
              <a:effectLst/>
              <a:latin typeface="Helvetica" panose="020B0604020202020204" pitchFamily="34" charset="0"/>
              <a:cs typeface="Helvetica" panose="020B0604020202020204" pitchFamily="34" charset="0"/>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3639" y="204229"/>
            <a:ext cx="4580952" cy="651428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456316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45521" y="272286"/>
            <a:ext cx="6096000" cy="4524315"/>
          </a:xfrm>
          <a:prstGeom prst="rect">
            <a:avLst/>
          </a:prstGeom>
        </p:spPr>
        <p:txBody>
          <a:bodyPr>
            <a:spAutoFit/>
          </a:bodyPr>
          <a:lstStyle/>
          <a:p>
            <a:r>
              <a:rPr lang="fr-FR" b="1" u="none" strike="noStrike" dirty="0" smtClean="0">
                <a:effectLst/>
                <a:latin typeface="Helvetica" panose="020B0604020202020204" pitchFamily="34" charset="0"/>
                <a:cs typeface="Helvetica" panose="020B0604020202020204" pitchFamily="34" charset="0"/>
              </a:rPr>
              <a:t>En 1787, un jeune américain du nom de Levi </a:t>
            </a:r>
            <a:r>
              <a:rPr lang="fr-FR" b="1" u="none" strike="noStrike" dirty="0" err="1" smtClean="0">
                <a:effectLst/>
                <a:latin typeface="Helvetica" panose="020B0604020202020204" pitchFamily="34" charset="0"/>
                <a:cs typeface="Helvetica" panose="020B0604020202020204" pitchFamily="34" charset="0"/>
              </a:rPr>
              <a:t>Hutchins</a:t>
            </a:r>
            <a:r>
              <a:rPr lang="fr-FR" b="1" u="none" strike="noStrike" dirty="0" smtClean="0">
                <a:effectLst/>
                <a:latin typeface="Helvetica" panose="020B0604020202020204" pitchFamily="34" charset="0"/>
                <a:cs typeface="Helvetica" panose="020B0604020202020204" pitchFamily="34" charset="0"/>
              </a:rPr>
              <a:t> va mettre au point le premier réveil mécanique</a:t>
            </a:r>
            <a:r>
              <a:rPr lang="fr-FR" u="none" strike="noStrike" dirty="0" smtClean="0">
                <a:effectLst/>
                <a:latin typeface="Helvetica" panose="020B0604020202020204" pitchFamily="34" charset="0"/>
                <a:cs typeface="Helvetica" panose="020B0604020202020204" pitchFamily="34" charset="0"/>
              </a:rPr>
              <a:t>. Il travaille comme apprenti chez un fabricant d’horloges. Pour ne plus arriver en retard le matin, Levi </a:t>
            </a:r>
            <a:r>
              <a:rPr lang="fr-FR" u="none" strike="noStrike" dirty="0" err="1" smtClean="0">
                <a:effectLst/>
                <a:latin typeface="Helvetica" panose="020B0604020202020204" pitchFamily="34" charset="0"/>
                <a:cs typeface="Helvetica" panose="020B0604020202020204" pitchFamily="34" charset="0"/>
              </a:rPr>
              <a:t>Hutchins</a:t>
            </a:r>
            <a:r>
              <a:rPr lang="fr-FR" u="none" strike="noStrike" dirty="0" smtClean="0">
                <a:effectLst/>
                <a:latin typeface="Helvetica" panose="020B0604020202020204" pitchFamily="34" charset="0"/>
                <a:cs typeface="Helvetica" panose="020B0604020202020204" pitchFamily="34" charset="0"/>
              </a:rPr>
              <a:t> bricole, sur une petite horloge qu’il est en train de construire,</a:t>
            </a:r>
            <a:r>
              <a:rPr lang="fr-FR" dirty="0"/>
              <a:t> invente le premier réveil qui sonne tous les jours à 4h du matin pour le réveiller. Cependant, son invention reste confidentielle, puisqu’il ne l’a utilisé que pour son usage personnel.</a:t>
            </a:r>
            <a:r>
              <a:rPr lang="fr-FR" u="none" strike="noStrike" dirty="0" smtClean="0">
                <a:effectLst/>
                <a:latin typeface="Helvetica" panose="020B0604020202020204" pitchFamily="34" charset="0"/>
                <a:cs typeface="Helvetica" panose="020B0604020202020204" pitchFamily="34" charset="0"/>
              </a:rPr>
              <a:t>.</a:t>
            </a:r>
          </a:p>
          <a:p>
            <a:r>
              <a:rPr lang="fr-FR" u="none" strike="noStrike" dirty="0" smtClean="0">
                <a:effectLst/>
                <a:latin typeface="Helvetica" panose="020B0604020202020204" pitchFamily="34" charset="0"/>
                <a:cs typeface="Helvetica" panose="020B0604020202020204" pitchFamily="34" charset="0"/>
              </a:rPr>
              <a:t>  </a:t>
            </a:r>
          </a:p>
          <a:p>
            <a:endParaRPr lang="fr-FR" u="none" strike="noStrike" dirty="0" smtClean="0">
              <a:effectLst/>
              <a:latin typeface="Helvetica" panose="020B0604020202020204" pitchFamily="34" charset="0"/>
              <a:cs typeface="Helvetica" panose="020B0604020202020204" pitchFamily="34" charset="0"/>
            </a:endParaRPr>
          </a:p>
          <a:p>
            <a:endParaRPr lang="fr-FR" dirty="0" smtClean="0">
              <a:latin typeface="Helvetica" panose="020B0604020202020204" pitchFamily="34" charset="0"/>
              <a:cs typeface="Helvetica" panose="020B0604020202020204" pitchFamily="34" charset="0"/>
            </a:endParaRPr>
          </a:p>
          <a:p>
            <a:endParaRPr lang="fr-FR" u="none" strike="noStrike" dirty="0" smtClean="0">
              <a:effectLst/>
              <a:latin typeface="Helvetica" panose="020B0604020202020204" pitchFamily="34" charset="0"/>
              <a:cs typeface="Helvetica" panose="020B0604020202020204" pitchFamily="34" charset="0"/>
            </a:endParaRPr>
          </a:p>
          <a:p>
            <a:endParaRPr lang="fr-FR" dirty="0">
              <a:latin typeface="Helvetica" panose="020B0604020202020204" pitchFamily="34" charset="0"/>
              <a:cs typeface="Helvetica" panose="020B0604020202020204" pitchFamily="34" charset="0"/>
            </a:endParaRPr>
          </a:p>
          <a:p>
            <a:r>
              <a:rPr lang="fr-FR" u="none" strike="noStrike" dirty="0" smtClean="0">
                <a:effectLst/>
              </a:rPr>
              <a:t/>
            </a:r>
            <a:br>
              <a:rPr lang="fr-FR" u="none" strike="noStrike" dirty="0" smtClean="0">
                <a:effectLst/>
              </a:rPr>
            </a:br>
            <a:endParaRPr lang="fr-FR" dirty="0"/>
          </a:p>
        </p:txBody>
      </p:sp>
      <p:sp>
        <p:nvSpPr>
          <p:cNvPr id="4" name="Rectangle 3"/>
          <p:cNvSpPr/>
          <p:nvPr/>
        </p:nvSpPr>
        <p:spPr>
          <a:xfrm>
            <a:off x="168998" y="4503728"/>
            <a:ext cx="4818428" cy="2308324"/>
          </a:xfrm>
          <a:prstGeom prst="rect">
            <a:avLst/>
          </a:prstGeom>
        </p:spPr>
        <p:txBody>
          <a:bodyPr wrap="square">
            <a:spAutoFit/>
          </a:bodyPr>
          <a:lstStyle/>
          <a:p>
            <a:r>
              <a:rPr lang="fr-FR" u="none" strike="noStrike" dirty="0" smtClean="0">
                <a:effectLst/>
                <a:latin typeface="Helvetica" panose="020B0604020202020204" pitchFamily="34" charset="0"/>
                <a:cs typeface="Helvetica" panose="020B0604020202020204" pitchFamily="34" charset="0"/>
              </a:rPr>
              <a:t>Quelques années plus tard, un horloger français, </a:t>
            </a:r>
            <a:r>
              <a:rPr lang="fr-FR" b="1" u="none" strike="noStrike" dirty="0" smtClean="0">
                <a:effectLst/>
                <a:latin typeface="Helvetica" panose="020B0604020202020204" pitchFamily="34" charset="0"/>
                <a:cs typeface="Helvetica" panose="020B0604020202020204" pitchFamily="34" charset="0"/>
              </a:rPr>
              <a:t>Antoine </a:t>
            </a:r>
            <a:r>
              <a:rPr lang="fr-FR" b="1" u="none" strike="noStrike" dirty="0" err="1" smtClean="0">
                <a:effectLst/>
                <a:latin typeface="Helvetica" panose="020B0604020202020204" pitchFamily="34" charset="0"/>
                <a:cs typeface="Helvetica" panose="020B0604020202020204" pitchFamily="34" charset="0"/>
              </a:rPr>
              <a:t>Redier</a:t>
            </a:r>
            <a:r>
              <a:rPr lang="fr-FR" b="1" u="none" strike="noStrike" dirty="0" smtClean="0">
                <a:effectLst/>
                <a:latin typeface="Helvetica" panose="020B0604020202020204" pitchFamily="34" charset="0"/>
                <a:cs typeface="Helvetica" panose="020B0604020202020204" pitchFamily="34" charset="0"/>
              </a:rPr>
              <a:t> </a:t>
            </a:r>
            <a:r>
              <a:rPr lang="fr-FR" b="1" dirty="0"/>
              <a:t>(1817 - 1892</a:t>
            </a:r>
            <a:r>
              <a:rPr lang="fr-FR" b="1" dirty="0" smtClean="0"/>
              <a:t>)</a:t>
            </a:r>
            <a:r>
              <a:rPr lang="fr-FR" dirty="0"/>
              <a:t> Le premier brevet pour un réveille-matin est déposé en 1847 par l’horloger français Antoine </a:t>
            </a:r>
            <a:r>
              <a:rPr lang="fr-FR" dirty="0" err="1"/>
              <a:t>Redier</a:t>
            </a:r>
            <a:r>
              <a:rPr lang="fr-FR" dirty="0"/>
              <a:t>.</a:t>
            </a:r>
            <a:endParaRPr lang="fr-FR" b="1" dirty="0"/>
          </a:p>
          <a:p>
            <a:r>
              <a:rPr lang="fr-FR" u="none" strike="noStrike" dirty="0" smtClean="0">
                <a:effectLst/>
                <a:latin typeface="Helvetica" panose="020B0604020202020204" pitchFamily="34" charset="0"/>
                <a:cs typeface="Helvetica" panose="020B0604020202020204" pitchFamily="34" charset="0"/>
              </a:rPr>
              <a:t> met au point </a:t>
            </a:r>
            <a:r>
              <a:rPr lang="fr-FR" b="1" u="none" strike="noStrike" dirty="0" smtClean="0">
                <a:effectLst/>
                <a:latin typeface="Helvetica" panose="020B0604020202020204" pitchFamily="34" charset="0"/>
                <a:cs typeface="Helvetica" panose="020B0604020202020204" pitchFamily="34" charset="0"/>
              </a:rPr>
              <a:t>un réveil que l’on peut programmer</a:t>
            </a:r>
            <a:r>
              <a:rPr lang="fr-FR" u="none" strike="noStrike" dirty="0" smtClean="0">
                <a:effectLst/>
                <a:latin typeface="Helvetica" panose="020B0604020202020204" pitchFamily="34" charset="0"/>
                <a:cs typeface="Helvetica" panose="020B0604020202020204" pitchFamily="34" charset="0"/>
              </a:rPr>
              <a:t> grâce à un mécanisme qui permet de régler l’heure à laquelle on veut que ça sonne… </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87426" y="3297186"/>
            <a:ext cx="2700000" cy="3437566"/>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8259" y="3297186"/>
            <a:ext cx="2880000" cy="3444967"/>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24908" y="272286"/>
            <a:ext cx="2381582" cy="2648320"/>
          </a:xfrm>
          <a:prstGeom prst="rect">
            <a:avLst/>
          </a:prstGeom>
        </p:spPr>
      </p:pic>
      <p:sp>
        <p:nvSpPr>
          <p:cNvPr id="10" name="Rectangle 9"/>
          <p:cNvSpPr/>
          <p:nvPr/>
        </p:nvSpPr>
        <p:spPr>
          <a:xfrm>
            <a:off x="3434688" y="270177"/>
            <a:ext cx="1762021" cy="369332"/>
          </a:xfrm>
          <a:prstGeom prst="rect">
            <a:avLst/>
          </a:prstGeom>
        </p:spPr>
        <p:txBody>
          <a:bodyPr wrap="none">
            <a:spAutoFit/>
          </a:bodyPr>
          <a:lstStyle/>
          <a:p>
            <a:r>
              <a:rPr lang="fr-FR" b="1" u="none" strike="noStrike" dirty="0" smtClean="0">
                <a:effectLst/>
                <a:latin typeface="Helvetica" panose="020B0604020202020204" pitchFamily="34" charset="0"/>
                <a:cs typeface="Helvetica" panose="020B0604020202020204" pitchFamily="34" charset="0"/>
              </a:rPr>
              <a:t>Levi </a:t>
            </a:r>
            <a:r>
              <a:rPr lang="fr-FR" b="1" u="none" strike="noStrike" dirty="0" err="1" smtClean="0">
                <a:effectLst/>
                <a:latin typeface="Helvetica" panose="020B0604020202020204" pitchFamily="34" charset="0"/>
                <a:cs typeface="Helvetica" panose="020B0604020202020204" pitchFamily="34" charset="0"/>
              </a:rPr>
              <a:t>Hutchins</a:t>
            </a:r>
            <a:r>
              <a:rPr lang="fr-FR" b="1" u="none" strike="noStrike" dirty="0" smtClean="0">
                <a:effectLst/>
                <a:latin typeface="Helvetica" panose="020B0604020202020204" pitchFamily="34" charset="0"/>
                <a:cs typeface="Helvetica" panose="020B0604020202020204" pitchFamily="34" charset="0"/>
              </a:rPr>
              <a:t> </a:t>
            </a:r>
            <a:endParaRPr lang="fr-FR" dirty="0"/>
          </a:p>
        </p:txBody>
      </p:sp>
      <p:sp>
        <p:nvSpPr>
          <p:cNvPr id="11" name="Rectangle 10"/>
          <p:cNvSpPr/>
          <p:nvPr/>
        </p:nvSpPr>
        <p:spPr>
          <a:xfrm>
            <a:off x="8150641" y="6088421"/>
            <a:ext cx="2777618" cy="646331"/>
          </a:xfrm>
          <a:prstGeom prst="rect">
            <a:avLst/>
          </a:prstGeom>
        </p:spPr>
        <p:txBody>
          <a:bodyPr wrap="square">
            <a:spAutoFit/>
          </a:bodyPr>
          <a:lstStyle/>
          <a:p>
            <a:r>
              <a:rPr lang="fr-FR" b="1" u="none" strike="noStrike" dirty="0" smtClean="0">
                <a:effectLst/>
                <a:latin typeface="Helvetica" panose="020B0604020202020204" pitchFamily="34" charset="0"/>
                <a:cs typeface="Helvetica" panose="020B0604020202020204" pitchFamily="34" charset="0"/>
              </a:rPr>
              <a:t>Antoine </a:t>
            </a:r>
            <a:r>
              <a:rPr lang="fr-FR" b="1" u="none" strike="noStrike" dirty="0" err="1" smtClean="0">
                <a:effectLst/>
                <a:latin typeface="Helvetica" panose="020B0604020202020204" pitchFamily="34" charset="0"/>
                <a:cs typeface="Helvetica" panose="020B0604020202020204" pitchFamily="34" charset="0"/>
              </a:rPr>
              <a:t>Redier</a:t>
            </a:r>
            <a:r>
              <a:rPr lang="fr-FR" b="1" u="none" strike="noStrike" dirty="0" smtClean="0">
                <a:effectLst/>
                <a:latin typeface="Helvetica" panose="020B0604020202020204" pitchFamily="34" charset="0"/>
                <a:cs typeface="Helvetica" panose="020B0604020202020204" pitchFamily="34" charset="0"/>
              </a:rPr>
              <a:t> </a:t>
            </a:r>
            <a:r>
              <a:rPr lang="fr-FR" b="1" dirty="0" smtClean="0"/>
              <a:t>(1817 - 1892)</a:t>
            </a:r>
            <a:endParaRPr lang="fr-FR" b="1" dirty="0"/>
          </a:p>
        </p:txBody>
      </p:sp>
      <p:pic>
        <p:nvPicPr>
          <p:cNvPr id="12" name="Imag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492" y="83206"/>
            <a:ext cx="2772000" cy="4136275"/>
          </a:xfrm>
          <a:prstGeom prst="rect">
            <a:avLst/>
          </a:prstGeom>
        </p:spPr>
      </p:pic>
    </p:spTree>
    <p:extLst>
      <p:ext uri="{BB962C8B-B14F-4D97-AF65-F5344CB8AC3E}">
        <p14:creationId xmlns:p14="http://schemas.microsoft.com/office/powerpoint/2010/main" val="9505306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865" y="427843"/>
            <a:ext cx="4508796" cy="5909310"/>
          </a:xfrm>
          <a:prstGeom prst="rect">
            <a:avLst/>
          </a:prstGeom>
        </p:spPr>
        <p:txBody>
          <a:bodyPr wrap="square">
            <a:spAutoFit/>
          </a:bodyPr>
          <a:lstStyle/>
          <a:p>
            <a:r>
              <a:rPr lang="fr-FR" dirty="0"/>
              <a:t>Plusieurs appareils de ce type sont mis au point durant la seconde partie du XIXe siècle, mais restent coûteux. En parallèle, l’ère industrielle amène de nombreux ouvriers à devoir se lever tôt le matin, à heure fixe pour aller à l’usine. Ce ne sont pas encore les réveille-matin qui les tirent du sommeil</a:t>
            </a:r>
            <a:r>
              <a:rPr lang="fr-FR" dirty="0" smtClean="0"/>
              <a:t>. </a:t>
            </a:r>
            <a:r>
              <a:rPr lang="fr-FR" b="0" i="0" dirty="0" smtClean="0">
                <a:solidFill>
                  <a:srgbClr val="000000"/>
                </a:solidFill>
                <a:effectLst/>
              </a:rPr>
              <a:t>Dans certains cas où les ouvriers vivent tous dans les mêmes quartiers, ils sont réveillés à coup de sifflet strident.</a:t>
            </a:r>
            <a:r>
              <a:rPr lang="fr-FR" dirty="0"/>
              <a:t> A</a:t>
            </a:r>
            <a:r>
              <a:rPr lang="fr-FR" dirty="0" smtClean="0"/>
              <a:t>u </a:t>
            </a:r>
            <a:r>
              <a:rPr lang="fr-FR" dirty="0"/>
              <a:t>bruit d’un coup de sarbacane sur leur fenêtre. Certains faisaient leur métier de réveiller des gens sur commande, parfois aussi à coup de canne sur les carreaux.</a:t>
            </a:r>
            <a:r>
              <a:rPr lang="fr-FR" b="0" i="0" dirty="0" smtClean="0">
                <a:solidFill>
                  <a:srgbClr val="000000"/>
                </a:solidFill>
                <a:effectLst/>
              </a:rPr>
              <a:t> Dans d’autres cas, ce sont les </a:t>
            </a:r>
            <a:r>
              <a:rPr lang="fr-FR" b="0" i="1" dirty="0" err="1" smtClean="0">
                <a:solidFill>
                  <a:srgbClr val="000000"/>
                </a:solidFill>
                <a:effectLst/>
              </a:rPr>
              <a:t>knockers</a:t>
            </a:r>
            <a:r>
              <a:rPr lang="fr-FR" b="0" i="1" dirty="0" smtClean="0">
                <a:solidFill>
                  <a:srgbClr val="000000"/>
                </a:solidFill>
                <a:effectLst/>
              </a:rPr>
              <a:t> </a:t>
            </a:r>
            <a:r>
              <a:rPr lang="fr-FR" b="0" i="1" dirty="0" err="1" smtClean="0">
                <a:solidFill>
                  <a:srgbClr val="000000"/>
                </a:solidFill>
                <a:effectLst/>
              </a:rPr>
              <a:t>ups</a:t>
            </a:r>
            <a:r>
              <a:rPr lang="fr-FR" b="0" i="0" dirty="0" smtClean="0">
                <a:solidFill>
                  <a:srgbClr val="000000"/>
                </a:solidFill>
                <a:effectLst/>
              </a:rPr>
              <a:t>, ou les «cogneurs» qui les réveillent. Le travail de ces personnes consiste alors à frapper aux fenêtres des personnes qui les engagent jusqu’à ce qu’ils se lèvent et ouvrent leurs volets. Ces cogneurs, comme les alarmes collectives, ont fonctionné jusque dans les années 1920, voire 1940.</a:t>
            </a: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86391" y="715657"/>
            <a:ext cx="4397407" cy="5899880"/>
          </a:xfrm>
          <a:prstGeom prst="rect">
            <a:avLst/>
          </a:prstGeom>
        </p:spPr>
      </p:pic>
      <p:sp>
        <p:nvSpPr>
          <p:cNvPr id="4" name="Rectangle 3"/>
          <p:cNvSpPr/>
          <p:nvPr/>
        </p:nvSpPr>
        <p:spPr>
          <a:xfrm>
            <a:off x="7604911" y="797138"/>
            <a:ext cx="4601310" cy="954107"/>
          </a:xfrm>
          <a:prstGeom prst="rect">
            <a:avLst/>
          </a:prstGeom>
        </p:spPr>
        <p:txBody>
          <a:bodyPr wrap="square">
            <a:spAutoFit/>
          </a:bodyPr>
          <a:lstStyle/>
          <a:p>
            <a:r>
              <a:rPr lang="fr-FR" sz="1400" b="0" i="0" dirty="0" smtClean="0">
                <a:effectLst/>
                <a:latin typeface="outfitregular"/>
              </a:rPr>
              <a:t>Mary Smith était un personnage connu dans les quartiers ouvriers de Londres. Sur commande, elle envoyait des poids sur les fenêtres des dormeurs à la sarbacane.</a:t>
            </a:r>
            <a:endParaRPr lang="fr-FR" sz="1400" dirty="0"/>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7661" y="2444436"/>
            <a:ext cx="2757250" cy="4171101"/>
          </a:xfrm>
          <a:prstGeom prst="rect">
            <a:avLst/>
          </a:prstGeom>
        </p:spPr>
      </p:pic>
    </p:spTree>
    <p:extLst>
      <p:ext uri="{BB962C8B-B14F-4D97-AF65-F5344CB8AC3E}">
        <p14:creationId xmlns:p14="http://schemas.microsoft.com/office/powerpoint/2010/main" val="20027711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19589" y="1077859"/>
            <a:ext cx="2854859" cy="707886"/>
          </a:xfrm>
          <a:prstGeom prst="rect">
            <a:avLst/>
          </a:prstGeom>
        </p:spPr>
        <p:txBody>
          <a:bodyPr wrap="square">
            <a:spAutoFit/>
          </a:bodyPr>
          <a:lstStyle/>
          <a:p>
            <a:r>
              <a:rPr lang="fr-FR" sz="2000" b="1" i="0" dirty="0" smtClean="0">
                <a:solidFill>
                  <a:srgbClr val="00B0F0"/>
                </a:solidFill>
                <a:effectLst/>
                <a:latin typeface="Helvetica" panose="020B0604020202020204" pitchFamily="34" charset="0"/>
                <a:cs typeface="Helvetica" panose="020B0604020202020204" pitchFamily="34" charset="0"/>
              </a:rPr>
              <a:t>XIXe siècle</a:t>
            </a:r>
          </a:p>
          <a:p>
            <a:r>
              <a:rPr lang="fr-FR" sz="2000" b="0" i="0" dirty="0" smtClean="0">
                <a:effectLst/>
                <a:latin typeface="Helvetica" panose="020B0604020202020204" pitchFamily="34" charset="0"/>
                <a:cs typeface="Helvetica" panose="020B0604020202020204" pitchFamily="34" charset="0"/>
              </a:rPr>
              <a:t>Le réveil</a:t>
            </a:r>
            <a:endParaRPr lang="fr-FR" sz="2000" b="0" i="0" dirty="0">
              <a:effectLst/>
              <a:latin typeface="Helvetica" panose="020B0604020202020204" pitchFamily="34" charset="0"/>
              <a:cs typeface="Helvetica" panose="020B0604020202020204" pitchFamily="34" charset="0"/>
            </a:endParaRPr>
          </a:p>
        </p:txBody>
      </p:sp>
      <p:sp>
        <p:nvSpPr>
          <p:cNvPr id="3" name="Rectangle 2"/>
          <p:cNvSpPr/>
          <p:nvPr/>
        </p:nvSpPr>
        <p:spPr>
          <a:xfrm>
            <a:off x="214265" y="1149511"/>
            <a:ext cx="4837445" cy="5632311"/>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Après 1880, les réveille-matin commencent à être fabriqués en série. Fatalement, leurs prix diminuent et ils deviennent de plus en plus populaires. Ils se composent alors d’une horloge avec deux cloches et une poignée. Cette dernière permet de les transporter de la chambre à la cuisine pour la journée, et de la cuisine à la chambre au moment du coucher. Cette forme, toujours connue aujourd’hui, est l’œuvre de la maison américaine </a:t>
            </a:r>
            <a:r>
              <a:rPr lang="fr-FR" b="0" i="0" dirty="0" err="1" smtClean="0">
                <a:solidFill>
                  <a:srgbClr val="000000"/>
                </a:solidFill>
                <a:effectLst/>
                <a:latin typeface="Helvetica" panose="020B0604020202020204" pitchFamily="34" charset="0"/>
              </a:rPr>
              <a:t>Ansonia</a:t>
            </a:r>
            <a:r>
              <a:rPr lang="fr-FR" b="0" i="0" dirty="0" smtClean="0">
                <a:solidFill>
                  <a:srgbClr val="000000"/>
                </a:solidFill>
                <a:effectLst/>
                <a:latin typeface="Helvetica" panose="020B0604020202020204" pitchFamily="34" charset="0"/>
              </a:rPr>
              <a:t> qui commercialise des réveils dès 1900.</a:t>
            </a:r>
            <a:r>
              <a:rPr lang="fr-FR" dirty="0"/>
              <a:t> Au XIXe siècle, le réveil devient populaire et indispensable au quotidien des ouvriers et travailleurs.</a:t>
            </a:r>
          </a:p>
          <a:p>
            <a:r>
              <a:rPr lang="fr-FR" dirty="0">
                <a:latin typeface="Helvetica" panose="020B0604020202020204" pitchFamily="34" charset="0"/>
                <a:cs typeface="Helvetica" panose="020B0604020202020204" pitchFamily="34" charset="0"/>
              </a:rPr>
              <a:t>En France, la société Bayard commercialise l'un des modèles les plus populaires du marché : le </a:t>
            </a:r>
            <a:r>
              <a:rPr lang="fr-FR" dirty="0" err="1">
                <a:latin typeface="Helvetica" panose="020B0604020202020204" pitchFamily="34" charset="0"/>
                <a:cs typeface="Helvetica" panose="020B0604020202020204" pitchFamily="34" charset="0"/>
              </a:rPr>
              <a:t>Sonnfor</a:t>
            </a:r>
            <a:r>
              <a:rPr lang="fr-FR" dirty="0">
                <a:latin typeface="Helvetica" panose="020B0604020202020204" pitchFamily="34" charset="0"/>
                <a:cs typeface="Helvetica" panose="020B0604020202020204" pitchFamily="34" charset="0"/>
              </a:rPr>
              <a:t>.</a:t>
            </a:r>
          </a:p>
          <a:p>
            <a:r>
              <a:rPr lang="fr-FR" dirty="0">
                <a:latin typeface="Helvetica" panose="020B0604020202020204" pitchFamily="34" charset="0"/>
                <a:cs typeface="Helvetica" panose="020B0604020202020204" pitchFamily="34" charset="0"/>
              </a:rPr>
              <a:t>Ce réveil a connu un grand succès et révolutionna le quotidien matinal de millions d'employés.</a:t>
            </a:r>
          </a:p>
          <a:p>
            <a:endParaRPr lang="fr-FR" dirty="0"/>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69930" y="1921496"/>
            <a:ext cx="3204000" cy="4751838"/>
          </a:xfrm>
          <a:prstGeom prst="rect">
            <a:avLst/>
          </a:prstGeom>
        </p:spPr>
      </p:pic>
      <p:sp>
        <p:nvSpPr>
          <p:cNvPr id="6" name="Rectangle 5"/>
          <p:cNvSpPr/>
          <p:nvPr/>
        </p:nvSpPr>
        <p:spPr>
          <a:xfrm>
            <a:off x="5944680" y="1921496"/>
            <a:ext cx="1774909" cy="369332"/>
          </a:xfrm>
          <a:prstGeom prst="rect">
            <a:avLst/>
          </a:prstGeom>
        </p:spPr>
        <p:txBody>
          <a:bodyPr wrap="none">
            <a:spAutoFit/>
          </a:bodyPr>
          <a:lstStyle/>
          <a:p>
            <a:r>
              <a:rPr lang="fr-FR" b="0" i="0" dirty="0" err="1" smtClean="0">
                <a:solidFill>
                  <a:srgbClr val="000000"/>
                </a:solidFill>
                <a:effectLst/>
                <a:latin typeface="Helvetica" panose="020B0604020202020204" pitchFamily="34" charset="0"/>
              </a:rPr>
              <a:t>Reveil</a:t>
            </a:r>
            <a:r>
              <a:rPr lang="fr-FR" b="0" i="0" dirty="0" smtClean="0">
                <a:solidFill>
                  <a:srgbClr val="000000"/>
                </a:solidFill>
                <a:effectLst/>
                <a:latin typeface="Helvetica" panose="020B0604020202020204" pitchFamily="34" charset="0"/>
              </a:rPr>
              <a:t> </a:t>
            </a:r>
            <a:r>
              <a:rPr lang="fr-FR" b="0" i="0" dirty="0" err="1" smtClean="0">
                <a:solidFill>
                  <a:srgbClr val="000000"/>
                </a:solidFill>
                <a:effectLst/>
                <a:latin typeface="Helvetica" panose="020B0604020202020204" pitchFamily="34" charset="0"/>
              </a:rPr>
              <a:t>Ansonia</a:t>
            </a:r>
            <a:r>
              <a:rPr lang="fr-FR" b="0" i="0" dirty="0" smtClean="0">
                <a:solidFill>
                  <a:srgbClr val="000000"/>
                </a:solidFill>
                <a:effectLst/>
                <a:latin typeface="Helvetica" panose="020B0604020202020204" pitchFamily="34" charset="0"/>
              </a:rPr>
              <a:t> </a:t>
            </a:r>
            <a:endParaRPr lang="fr-FR" dirty="0"/>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2150" y="1921496"/>
            <a:ext cx="3522944" cy="4751838"/>
          </a:xfrm>
          <a:prstGeom prst="rect">
            <a:avLst/>
          </a:prstGeom>
        </p:spPr>
      </p:pic>
      <p:sp>
        <p:nvSpPr>
          <p:cNvPr id="8" name="Rectangle 7"/>
          <p:cNvSpPr/>
          <p:nvPr/>
        </p:nvSpPr>
        <p:spPr>
          <a:xfrm>
            <a:off x="9378092" y="6412490"/>
            <a:ext cx="2018501" cy="369332"/>
          </a:xfrm>
          <a:prstGeom prst="rect">
            <a:avLst/>
          </a:prstGeom>
        </p:spPr>
        <p:txBody>
          <a:bodyPr wrap="none">
            <a:spAutoFit/>
          </a:bodyPr>
          <a:lstStyle/>
          <a:p>
            <a:r>
              <a:rPr lang="fr-FR" dirty="0" smtClean="0">
                <a:latin typeface="Helvetica" panose="020B0604020202020204" pitchFamily="34" charset="0"/>
                <a:cs typeface="Helvetica" panose="020B0604020202020204" pitchFamily="34" charset="0"/>
              </a:rPr>
              <a:t>la société Bayard </a:t>
            </a:r>
            <a:endParaRPr lang="fr-FR" dirty="0"/>
          </a:p>
        </p:txBody>
      </p:sp>
    </p:spTree>
    <p:extLst>
      <p:ext uri="{BB962C8B-B14F-4D97-AF65-F5344CB8AC3E}">
        <p14:creationId xmlns:p14="http://schemas.microsoft.com/office/powerpoint/2010/main" val="33419632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8298" y="2246716"/>
            <a:ext cx="6096000" cy="2862322"/>
          </a:xfrm>
          <a:prstGeom prst="rect">
            <a:avLst/>
          </a:prstGeom>
        </p:spPr>
        <p:txBody>
          <a:bodyPr>
            <a:spAutoFit/>
          </a:bodyPr>
          <a:lstStyle/>
          <a:p>
            <a:r>
              <a:rPr lang="fr-FR" b="0" i="0" dirty="0" smtClean="0">
                <a:solidFill>
                  <a:srgbClr val="000000"/>
                </a:solidFill>
                <a:effectLst/>
                <a:latin typeface="Helvetica" panose="020B0604020202020204" pitchFamily="34" charset="0"/>
              </a:rPr>
              <a:t>De nombreux modèles et marques de réveils se développent au cours du XXe siècle. Dans les années 1940, le radio réveil, un réveille-matin muni d’un récepteur radio, devient très populaire et permet un réveil en douceur plutôt que grâce à un bruit strident.</a:t>
            </a:r>
            <a:r>
              <a:rPr lang="fr-FR" dirty="0"/>
              <a:t> Depuis les années 1970 et la modernisation de notre quotidien, les réveils deviennent électriques et intègrent désormais des récepteurs radio. Il permet donc à l'utilisateur de se réveiller avec l'alarme ou le programme radiophonique de son </a:t>
            </a:r>
            <a:r>
              <a:rPr lang="fr-FR" dirty="0" smtClean="0"/>
              <a:t>choix. Et l’arrivé de la bande FM donne une plus grande liberté.</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9701" y="4299641"/>
            <a:ext cx="3505772" cy="2365440"/>
          </a:xfrm>
          <a:prstGeom prst="rect">
            <a:avLst/>
          </a:prstGeom>
        </p:spPr>
      </p:pic>
      <p:sp>
        <p:nvSpPr>
          <p:cNvPr id="6" name="Rectangle 5"/>
          <p:cNvSpPr/>
          <p:nvPr/>
        </p:nvSpPr>
        <p:spPr>
          <a:xfrm>
            <a:off x="6980221" y="581440"/>
            <a:ext cx="3444271" cy="646331"/>
          </a:xfrm>
          <a:prstGeom prst="rect">
            <a:avLst/>
          </a:prstGeom>
        </p:spPr>
        <p:txBody>
          <a:bodyPr wrap="square">
            <a:spAutoFit/>
          </a:bodyPr>
          <a:lstStyle/>
          <a:p>
            <a:pPr algn="r"/>
            <a:r>
              <a:rPr lang="fr-FR" b="1" i="0" dirty="0" smtClean="0">
                <a:solidFill>
                  <a:srgbClr val="00B0F0"/>
                </a:solidFill>
                <a:effectLst/>
                <a:latin typeface="Helvetica" panose="020B0604020202020204" pitchFamily="34" charset="0"/>
                <a:cs typeface="Helvetica" panose="020B0604020202020204" pitchFamily="34" charset="0"/>
              </a:rPr>
              <a:t>XXe siècle</a:t>
            </a:r>
          </a:p>
          <a:p>
            <a:pPr algn="r"/>
            <a:r>
              <a:rPr lang="fr-FR" b="0" i="0" dirty="0" smtClean="0">
                <a:effectLst/>
                <a:latin typeface="Helvetica" panose="020B0604020202020204" pitchFamily="34" charset="0"/>
                <a:cs typeface="Helvetica" panose="020B0604020202020204" pitchFamily="34" charset="0"/>
              </a:rPr>
              <a:t>Le radio réveil</a:t>
            </a:r>
            <a:endParaRPr lang="fr-FR" b="0" i="0" dirty="0">
              <a:effectLst/>
              <a:latin typeface="Helvetica" panose="020B0604020202020204" pitchFamily="34" charset="0"/>
              <a:cs typeface="Helvetica" panose="020B0604020202020204" pitchFamily="34" charset="0"/>
            </a:endParaRPr>
          </a:p>
        </p:txBody>
      </p:sp>
      <p:pic>
        <p:nvPicPr>
          <p:cNvPr id="7" name="Image 6"/>
          <p:cNvPicPr>
            <a:picLocks noChangeAspect="1"/>
          </p:cNvPicPr>
          <p:nvPr/>
        </p:nvPicPr>
        <p:blipFill rotWithShape="1">
          <a:blip r:embed="rId3" cstate="print">
            <a:extLst>
              <a:ext uri="{28A0092B-C50C-407E-A947-70E740481C1C}">
                <a14:useLocalDpi xmlns:a14="http://schemas.microsoft.com/office/drawing/2010/main" val="0"/>
              </a:ext>
            </a:extLst>
          </a:blip>
          <a:srcRect b="26073"/>
          <a:stretch/>
        </p:blipFill>
        <p:spPr>
          <a:xfrm>
            <a:off x="7164309" y="1416372"/>
            <a:ext cx="4860000" cy="2694668"/>
          </a:xfrm>
          <a:prstGeom prst="rect">
            <a:avLst/>
          </a:prstGeom>
        </p:spPr>
      </p:pic>
    </p:spTree>
    <p:extLst>
      <p:ext uri="{BB962C8B-B14F-4D97-AF65-F5344CB8AC3E}">
        <p14:creationId xmlns:p14="http://schemas.microsoft.com/office/powerpoint/2010/main" val="12134284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204000" cy="6864750"/>
          </a:xfrm>
          <a:prstGeom prst="rect">
            <a:avLst/>
          </a:prstGeom>
        </p:spPr>
      </p:pic>
      <p:sp>
        <p:nvSpPr>
          <p:cNvPr id="4" name="Rectangle 3"/>
          <p:cNvSpPr/>
          <p:nvPr/>
        </p:nvSpPr>
        <p:spPr>
          <a:xfrm>
            <a:off x="359121" y="1933505"/>
            <a:ext cx="6096000" cy="2554545"/>
          </a:xfrm>
          <a:prstGeom prst="rect">
            <a:avLst/>
          </a:prstGeom>
        </p:spPr>
        <p:txBody>
          <a:bodyPr>
            <a:spAutoFit/>
          </a:bodyPr>
          <a:lstStyle/>
          <a:p>
            <a:pPr algn="r"/>
            <a:r>
              <a:rPr lang="fr-FR" sz="2000" b="0" i="0" dirty="0" smtClean="0">
                <a:effectLst/>
                <a:latin typeface="Helvetica" panose="020B0604020202020204" pitchFamily="34" charset="0"/>
                <a:cs typeface="Helvetica" panose="020B0604020202020204" pitchFamily="34" charset="0"/>
              </a:rPr>
              <a:t>Avec l'arrivée des téléphones portables, un nouveau service de réveil se met en place : le Réveil Téléphonique.</a:t>
            </a:r>
          </a:p>
          <a:p>
            <a:pPr algn="r"/>
            <a:r>
              <a:rPr lang="fr-FR" sz="2000" b="0" i="0" dirty="0" smtClean="0">
                <a:effectLst/>
                <a:latin typeface="Helvetica" panose="020B0604020202020204" pitchFamily="34" charset="0"/>
                <a:cs typeface="Helvetica" panose="020B0604020202020204" pitchFamily="34" charset="0"/>
              </a:rPr>
              <a:t>Le concept est simple, l'utilisateur appelle le 08 99 05 24 24 (Géré par </a:t>
            </a:r>
            <a:r>
              <a:rPr lang="fr-FR" sz="2000" b="0" i="0" u="none" strike="noStrike" dirty="0" smtClean="0">
                <a:effectLst/>
                <a:latin typeface="Helvetica" panose="020B0604020202020204" pitchFamily="34" charset="0"/>
                <a:cs typeface="Helvetica" panose="020B0604020202020204" pitchFamily="34" charset="0"/>
                <a:hlinkClick r:id="rId3"/>
              </a:rPr>
              <a:t>horlogeparlante.com</a:t>
            </a:r>
            <a:r>
              <a:rPr lang="fr-FR" sz="2000" b="0" i="0" dirty="0" smtClean="0">
                <a:effectLst/>
                <a:latin typeface="Helvetica" panose="020B0604020202020204" pitchFamily="34" charset="0"/>
                <a:cs typeface="Helvetica" panose="020B0604020202020204" pitchFamily="34" charset="0"/>
              </a:rPr>
              <a:t>) et indique aux opérateurs l'heure à laquelle il souhaite être réveillé. Le lendemain à l'heure souhaitée le service rappelle l'utilisateur sur son téléphone</a:t>
            </a:r>
            <a:r>
              <a:rPr lang="fr-FR" b="0" i="0" dirty="0" smtClean="0">
                <a:effectLst/>
                <a:latin typeface="Helvetica" panose="020B0604020202020204" pitchFamily="34" charset="0"/>
                <a:cs typeface="Helvetica" panose="020B0604020202020204" pitchFamily="34" charset="0"/>
              </a:rPr>
              <a:t>.</a:t>
            </a:r>
            <a:endParaRPr lang="fr-FR" b="0" i="0" dirty="0">
              <a:effectLst/>
              <a:latin typeface="Helvetica" panose="020B0604020202020204" pitchFamily="34" charset="0"/>
              <a:cs typeface="Helvetica" panose="020B0604020202020204" pitchFamily="34" charset="0"/>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6917" y="1617773"/>
            <a:ext cx="3132000" cy="4885232"/>
          </a:xfrm>
          <a:prstGeom prst="rect">
            <a:avLst/>
          </a:prstGeom>
        </p:spPr>
      </p:pic>
      <p:sp>
        <p:nvSpPr>
          <p:cNvPr id="6" name="Rectangle 5"/>
          <p:cNvSpPr/>
          <p:nvPr/>
        </p:nvSpPr>
        <p:spPr>
          <a:xfrm>
            <a:off x="8385004" y="706666"/>
            <a:ext cx="2863913" cy="646331"/>
          </a:xfrm>
          <a:prstGeom prst="rect">
            <a:avLst/>
          </a:prstGeom>
        </p:spPr>
        <p:txBody>
          <a:bodyPr wrap="square">
            <a:spAutoFit/>
          </a:bodyPr>
          <a:lstStyle/>
          <a:p>
            <a:r>
              <a:rPr lang="fr-FR" b="1" i="0" dirty="0" smtClean="0">
                <a:solidFill>
                  <a:srgbClr val="00B0F0"/>
                </a:solidFill>
                <a:effectLst/>
                <a:latin typeface="Helvetica" panose="020B0604020202020204" pitchFamily="34" charset="0"/>
                <a:cs typeface="Helvetica" panose="020B0604020202020204" pitchFamily="34" charset="0"/>
              </a:rPr>
              <a:t>Aujourd'hui</a:t>
            </a:r>
          </a:p>
          <a:p>
            <a:r>
              <a:rPr lang="fr-FR" b="0" i="0" dirty="0" smtClean="0">
                <a:effectLst/>
                <a:latin typeface="Helvetica" panose="020B0604020202020204" pitchFamily="34" charset="0"/>
                <a:cs typeface="Helvetica" panose="020B0604020202020204" pitchFamily="34" charset="0"/>
              </a:rPr>
              <a:t>Le Réveil Téléphonique</a:t>
            </a:r>
            <a:endParaRPr lang="fr-FR" b="0" i="0" dirty="0">
              <a:effectLst/>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28804299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7220" y="2045805"/>
            <a:ext cx="6096000" cy="3477875"/>
          </a:xfrm>
          <a:prstGeom prst="rect">
            <a:avLst/>
          </a:prstGeom>
        </p:spPr>
        <p:txBody>
          <a:bodyPr>
            <a:spAutoFit/>
          </a:bodyPr>
          <a:lstStyle/>
          <a:p>
            <a:r>
              <a:rPr lang="fr-FR" sz="2000" b="1" i="0" u="sng" dirty="0" smtClean="0">
                <a:solidFill>
                  <a:srgbClr val="444444"/>
                </a:solidFill>
                <a:effectLst/>
                <a:latin typeface="Poppins"/>
              </a:rPr>
              <a:t>Conclusion</a:t>
            </a:r>
          </a:p>
          <a:p>
            <a:endParaRPr lang="fr-FR" sz="2000" b="0" i="0" dirty="0" smtClean="0">
              <a:solidFill>
                <a:srgbClr val="444444"/>
              </a:solidFill>
              <a:effectLst/>
              <a:latin typeface="Poppins"/>
            </a:endParaRPr>
          </a:p>
          <a:p>
            <a:r>
              <a:rPr lang="fr-FR" sz="2000" b="0" i="0" dirty="0" smtClean="0">
                <a:solidFill>
                  <a:srgbClr val="444444"/>
                </a:solidFill>
                <a:effectLst/>
                <a:latin typeface="Poppins"/>
              </a:rPr>
              <a:t>Du </a:t>
            </a:r>
            <a:r>
              <a:rPr lang="fr-FR" sz="2000" b="1" i="0" dirty="0" smtClean="0">
                <a:solidFill>
                  <a:srgbClr val="444444"/>
                </a:solidFill>
                <a:effectLst/>
                <a:latin typeface="Poppins"/>
              </a:rPr>
              <a:t>réveil vintage</a:t>
            </a:r>
            <a:r>
              <a:rPr lang="fr-FR" sz="2000" b="0" i="0" dirty="0" smtClean="0">
                <a:solidFill>
                  <a:srgbClr val="444444"/>
                </a:solidFill>
                <a:effectLst/>
                <a:latin typeface="Poppins"/>
              </a:rPr>
              <a:t> mécanique aux modèles modernes et esthétiques, le réveil continue d’évoluer pour s’adapter aux besoins de chacun. Aujourd’hui, il ne se limite plus à indiquer l’heure : il contribue à transformer nos matins en moments de confort et de personnalisation. Explorez dès à présent notre collection de </a:t>
            </a:r>
            <a:r>
              <a:rPr lang="fr-FR" sz="2000" b="0" i="0" u="none" strike="noStrike" dirty="0" smtClean="0">
                <a:solidFill>
                  <a:srgbClr val="00AAFF"/>
                </a:solidFill>
                <a:effectLst/>
                <a:latin typeface="Poppins"/>
                <a:hlinkClick r:id="rId2" tooltip="reveil"/>
              </a:rPr>
              <a:t>réveils</a:t>
            </a:r>
            <a:r>
              <a:rPr lang="fr-FR" sz="2000" b="0" i="0" dirty="0" smtClean="0">
                <a:solidFill>
                  <a:srgbClr val="444444"/>
                </a:solidFill>
                <a:effectLst/>
                <a:latin typeface="Poppins"/>
              </a:rPr>
              <a:t> pour trouver celui qui correspondra à votre style de vie et vos besoins, qu’il soit </a:t>
            </a:r>
            <a:r>
              <a:rPr lang="fr-FR" sz="2000" b="1" i="0" dirty="0" smtClean="0">
                <a:solidFill>
                  <a:srgbClr val="444444"/>
                </a:solidFill>
                <a:effectLst/>
                <a:latin typeface="Poppins"/>
              </a:rPr>
              <a:t>lumineux</a:t>
            </a:r>
            <a:r>
              <a:rPr lang="fr-FR" sz="2000" b="0" i="0" dirty="0" smtClean="0">
                <a:solidFill>
                  <a:srgbClr val="444444"/>
                </a:solidFill>
                <a:effectLst/>
                <a:latin typeface="Poppins"/>
              </a:rPr>
              <a:t>, </a:t>
            </a:r>
            <a:r>
              <a:rPr lang="fr-FR" sz="2000" b="1" i="0" dirty="0" err="1" smtClean="0">
                <a:solidFill>
                  <a:srgbClr val="444444"/>
                </a:solidFill>
                <a:effectLst/>
                <a:latin typeface="Poppins"/>
              </a:rPr>
              <a:t>bluetooth</a:t>
            </a:r>
            <a:r>
              <a:rPr lang="fr-FR" sz="2000" b="0" i="0" dirty="0" smtClean="0">
                <a:solidFill>
                  <a:srgbClr val="444444"/>
                </a:solidFill>
                <a:effectLst/>
                <a:latin typeface="Poppins"/>
              </a:rPr>
              <a:t>, ou encore </a:t>
            </a:r>
            <a:r>
              <a:rPr lang="fr-FR" sz="2000" b="1" i="0" dirty="0" smtClean="0">
                <a:solidFill>
                  <a:srgbClr val="444444"/>
                </a:solidFill>
                <a:effectLst/>
                <a:latin typeface="Poppins"/>
              </a:rPr>
              <a:t>original.</a:t>
            </a:r>
            <a:endParaRPr lang="fr-FR" sz="2000" b="0" i="0" dirty="0">
              <a:solidFill>
                <a:srgbClr val="444444"/>
              </a:solidFill>
              <a:effectLst/>
              <a:latin typeface="Poppins"/>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5936" y="977160"/>
            <a:ext cx="1314450" cy="84772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46889" y="1254045"/>
            <a:ext cx="1085850" cy="1000125"/>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15995" y="586635"/>
            <a:ext cx="657225" cy="78105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1919" y="5744600"/>
            <a:ext cx="714375" cy="714375"/>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8971" y="839047"/>
            <a:ext cx="800100" cy="1123950"/>
          </a:xfrm>
          <a:prstGeom prst="rect">
            <a:avLst/>
          </a:prstGeom>
        </p:spPr>
      </p:pic>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8908" y="4294954"/>
            <a:ext cx="1085850" cy="1228725"/>
          </a:xfrm>
          <a:prstGeom prst="rect">
            <a:avLst/>
          </a:prstGeom>
        </p:spPr>
      </p:pic>
      <p:pic>
        <p:nvPicPr>
          <p:cNvPr id="9" name="Image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17903" y="472335"/>
            <a:ext cx="1219200" cy="1352550"/>
          </a:xfrm>
          <a:prstGeom prst="rect">
            <a:avLst/>
          </a:prstGeom>
        </p:spPr>
      </p:pic>
      <p:pic>
        <p:nvPicPr>
          <p:cNvPr id="10" name="Image 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090434" y="2770954"/>
            <a:ext cx="2286000" cy="3048000"/>
          </a:xfrm>
          <a:prstGeom prst="rect">
            <a:avLst/>
          </a:prstGeom>
        </p:spPr>
      </p:pic>
    </p:spTree>
    <p:extLst>
      <p:ext uri="{BB962C8B-B14F-4D97-AF65-F5344CB8AC3E}">
        <p14:creationId xmlns:p14="http://schemas.microsoft.com/office/powerpoint/2010/main" val="30827760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04000" cy="6883056"/>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38045" y="4861427"/>
            <a:ext cx="1298448" cy="1444752"/>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3569" y="725805"/>
            <a:ext cx="3048000" cy="2114550"/>
          </a:xfrm>
          <a:prstGeom prst="rect">
            <a:avLst/>
          </a:prstGeom>
        </p:spPr>
      </p:pic>
      <p:sp>
        <p:nvSpPr>
          <p:cNvPr id="5" name="ZoneTexte 4"/>
          <p:cNvSpPr txBox="1"/>
          <p:nvPr/>
        </p:nvSpPr>
        <p:spPr>
          <a:xfrm>
            <a:off x="723568" y="4222143"/>
            <a:ext cx="3387255" cy="369332"/>
          </a:xfrm>
          <a:prstGeom prst="rect">
            <a:avLst/>
          </a:prstGeom>
          <a:noFill/>
        </p:spPr>
        <p:txBody>
          <a:bodyPr wrap="square" rtlCol="0">
            <a:spAutoFit/>
          </a:bodyPr>
          <a:lstStyle/>
          <a:p>
            <a:r>
              <a:rPr lang="fr-FR" b="1" dirty="0" smtClean="0"/>
              <a:t>Commentaires et images du NET:</a:t>
            </a:r>
            <a:endParaRPr lang="fr-FR" b="1" dirty="0"/>
          </a:p>
        </p:txBody>
      </p:sp>
    </p:spTree>
    <p:extLst>
      <p:ext uri="{BB962C8B-B14F-4D97-AF65-F5344CB8AC3E}">
        <p14:creationId xmlns:p14="http://schemas.microsoft.com/office/powerpoint/2010/main" val="40504131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548</TotalTime>
  <Words>1607</Words>
  <Application>Microsoft Office PowerPoint</Application>
  <PresentationFormat>Grand écran</PresentationFormat>
  <Paragraphs>58</Paragraphs>
  <Slides>14</Slides>
  <Notes>0</Notes>
  <HiddenSlides>0</HiddenSlides>
  <MMClips>2</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14</vt:i4>
      </vt:variant>
    </vt:vector>
  </HeadingPairs>
  <TitlesOfParts>
    <vt:vector size="25" baseType="lpstr">
      <vt:lpstr>Arial</vt:lpstr>
      <vt:lpstr>Brush-Script-CE</vt:lpstr>
      <vt:lpstr>Calibri</vt:lpstr>
      <vt:lpstr>Calibri Light</vt:lpstr>
      <vt:lpstr>Fugaz One</vt:lpstr>
      <vt:lpstr>Google Sans</vt:lpstr>
      <vt:lpstr>Helvetica</vt:lpstr>
      <vt:lpstr>outfitregular</vt:lpstr>
      <vt:lpstr>Pacifico</vt:lpstr>
      <vt:lpstr>Poppins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15</cp:revision>
  <dcterms:created xsi:type="dcterms:W3CDTF">2025-10-29T10:04:48Z</dcterms:created>
  <dcterms:modified xsi:type="dcterms:W3CDTF">2025-10-29T19:25:49Z</dcterms:modified>
</cp:coreProperties>
</file>