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</p:sldMasterIdLst>
  <p:sldIdLst>
    <p:sldId id="256" r:id="rId2"/>
    <p:sldId id="262" r:id="rId3"/>
    <p:sldId id="258" r:id="rId4"/>
    <p:sldId id="259" r:id="rId5"/>
    <p:sldId id="257" r:id="rId6"/>
    <p:sldId id="260" r:id="rId7"/>
    <p:sldId id="263" r:id="rId8"/>
    <p:sldId id="264" r:id="rId9"/>
    <p:sldId id="265" r:id="rId10"/>
    <p:sldId id="266" r:id="rId11"/>
    <p:sldId id="267" r:id="rId12"/>
    <p:sldId id="268" r:id="rId13"/>
    <p:sldId id="269" r:id="rId14"/>
    <p:sldId id="270" r:id="rId15"/>
    <p:sldId id="271" r:id="rId16"/>
    <p:sldId id="272" r:id="rId17"/>
    <p:sldId id="273" r:id="rId18"/>
    <p:sldId id="276" r:id="rId19"/>
    <p:sldId id="275" r:id="rId20"/>
    <p:sldId id="274" r:id="rId21"/>
    <p:sldId id="277" r:id="rId22"/>
    <p:sldId id="278" r:id="rId23"/>
    <p:sldId id="279" r:id="rId24"/>
    <p:sldId id="280" r:id="rId25"/>
    <p:sldId id="281" r:id="rId26"/>
    <p:sldId id="282" r:id="rId27"/>
    <p:sldId id="284" r:id="rId28"/>
    <p:sldId id="286" r:id="rId29"/>
    <p:sldId id="285" r:id="rId30"/>
    <p:sldId id="287" r:id="rId31"/>
    <p:sldId id="312" r:id="rId32"/>
    <p:sldId id="288" r:id="rId33"/>
    <p:sldId id="289" r:id="rId34"/>
    <p:sldId id="290" r:id="rId35"/>
    <p:sldId id="291" r:id="rId36"/>
    <p:sldId id="292" r:id="rId37"/>
    <p:sldId id="293" r:id="rId38"/>
    <p:sldId id="294" r:id="rId39"/>
    <p:sldId id="295" r:id="rId40"/>
    <p:sldId id="296" r:id="rId41"/>
    <p:sldId id="297" r:id="rId42"/>
    <p:sldId id="298" r:id="rId43"/>
    <p:sldId id="299" r:id="rId44"/>
    <p:sldId id="300" r:id="rId45"/>
    <p:sldId id="301" r:id="rId46"/>
    <p:sldId id="302" r:id="rId47"/>
    <p:sldId id="303" r:id="rId48"/>
    <p:sldId id="304" r:id="rId49"/>
    <p:sldId id="305" r:id="rId50"/>
    <p:sldId id="306" r:id="rId51"/>
    <p:sldId id="307" r:id="rId52"/>
  </p:sldIdLst>
  <p:sldSz cx="9144000" cy="6858000" type="screen4x3"/>
  <p:notesSz cx="6858000" cy="9144000"/>
  <p:defaultTextStyle>
    <a:defPPr>
      <a:defRPr lang="fr-FR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Calibri" panose="020F0502020204030204" pitchFamily="34" charset="0"/>
        <a:ea typeface="+mn-ea"/>
        <a:cs typeface="Arial" panose="020B0604020202020204" pitchFamily="34" charset="0"/>
      </a:defRPr>
    </a:lvl9pPr>
  </p:defaultTextStyle>
  <p:modifyVerifier cryptProviderType="rsaAES" cryptAlgorithmClass="hash" cryptAlgorithmType="typeAny" cryptAlgorithmSid="14" spinCount="100000" saltData="BMAlgXGkSLRqa7YWUzBpBw==" hashData="VvTrpYSMXvejUCgVWCP7W7sr/5O2f6xL0AA87o8Sev22F4C7gol03laE0kVudWNKSQTSlPJqADD+94u1Xex//Q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53" d="100"/>
          <a:sy n="53" d="100"/>
        </p:scale>
        <p:origin x="1339" y="4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1F9E075-F6F4-434E-837C-2D98E064418E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4491867-50C5-4728-967A-279734522F3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678937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BD1DFC0-CDB7-446B-ABBA-989E360B414E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E852894-B46B-41E6-9FAC-802A92C5A180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7303808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07C1535-041F-4322-A145-3529661708C7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1900413-B087-4708-8FA8-74B988C6F25E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3307102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2F86F1-C3FB-45A5-B611-0489F634B5B2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BF9736B-A0E0-44C9-989A-4B542A5C0BB7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7916728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F52948-4F1D-4C0C-8358-72D28174E8A5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8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9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82BB301-3887-4AF1-B95E-17D66336FF5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18384459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E62C2A-C468-4A33-948F-B9D6AE38ED63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4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5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F136C4A-394B-43E5-A5E1-76E7E063B37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40939407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F93A30-FED5-491C-87E0-5B56293DDDB4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3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4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133EA46-80BB-4FCE-AB20-AA1768AACA72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21148917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AE29EF7-B7C6-481C-8B3D-B65FA55383AF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8D5969C-D904-4320-BD79-1C0AC377365C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36907196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B3A1F4-9887-4428-B968-DF4FE2EFC8E9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6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42AA84-FD7B-4E72-A969-2670521576F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99178715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53AA5C2-42B8-468C-8860-0284CCFCFF1D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292B08-C167-4B85-840B-61174439C2FA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55474509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63B0BBE-2694-43E1-8463-2D8985944B6C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23950F-DF49-432A-B903-C3CC786580B1}" type="slidenum">
              <a:rPr lang="fr-FR" altLang="fr-FR"/>
              <a:pPr/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74994612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Espace réservé du titre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 style du titre</a:t>
            </a:r>
          </a:p>
        </p:txBody>
      </p:sp>
      <p:sp>
        <p:nvSpPr>
          <p:cNvPr id="1027" name="Espace réservé du texte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fr-FR" altLang="fr-FR" smtClean="0"/>
              <a:t>Modifiez les styles du texte du masque</a:t>
            </a:r>
          </a:p>
          <a:p>
            <a:pPr lvl="1"/>
            <a:r>
              <a:rPr lang="fr-FR" altLang="fr-FR" smtClean="0"/>
              <a:t>Deuxième niveau</a:t>
            </a:r>
          </a:p>
          <a:p>
            <a:pPr lvl="2"/>
            <a:r>
              <a:rPr lang="fr-FR" altLang="fr-FR" smtClean="0"/>
              <a:t>Troisième niveau</a:t>
            </a:r>
          </a:p>
          <a:p>
            <a:pPr lvl="3"/>
            <a:r>
              <a:rPr lang="fr-FR" altLang="fr-FR" smtClean="0"/>
              <a:t>Quatrième niveau</a:t>
            </a:r>
          </a:p>
          <a:p>
            <a:pPr lvl="4"/>
            <a:r>
              <a:rPr lang="fr-FR" altLang="fr-FR" smtClean="0"/>
              <a:t>Cinquième niveau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EFCF46FB-309E-4A66-BD39-E885FA99AC57}" type="datetimeFigureOut">
              <a:rPr lang="fr-FR"/>
              <a:pPr>
                <a:defRPr/>
              </a:pPr>
              <a:t>30/10/2025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898989"/>
                </a:solidFill>
              </a:defRPr>
            </a:lvl1pPr>
          </a:lstStyle>
          <a:p>
            <a:fld id="{BB934570-5C65-48F3-BB3F-1593B769ED3F}" type="slidenum">
              <a:rPr lang="fr-FR" altLang="fr-FR"/>
              <a:pPr/>
              <a:t>‹N°›</a:t>
            </a:fld>
            <a:endParaRPr lang="fr-FR" altLang="fr-F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9" r:id="rId1"/>
    <p:sldLayoutId id="2147483658" r:id="rId2"/>
    <p:sldLayoutId id="2147483657" r:id="rId3"/>
    <p:sldLayoutId id="2147483656" r:id="rId4"/>
    <p:sldLayoutId id="2147483655" r:id="rId5"/>
    <p:sldLayoutId id="2147483654" r:id="rId6"/>
    <p:sldLayoutId id="2147483653" r:id="rId7"/>
    <p:sldLayoutId id="2147483652" r:id="rId8"/>
    <p:sldLayoutId id="2147483651" r:id="rId9"/>
    <p:sldLayoutId id="2147483650" r:id="rId10"/>
    <p:sldLayoutId id="2147483649" r:id="rId11"/>
  </p:sldLayoutIdLst>
  <p:transition spd="slow" advTm="5000">
    <p:randomBar dir="vert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jpeg"/><Relationship Id="rId2" Type="http://schemas.openxmlformats.org/officeDocument/2006/relationships/image" Target="../media/image52.gi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4213" y="981075"/>
            <a:ext cx="7772400" cy="1470025"/>
          </a:xfrm>
        </p:spPr>
        <p:txBody>
          <a:bodyPr>
            <a:noAutofit/>
          </a:bodyPr>
          <a:lstStyle/>
          <a:p>
            <a:pPr eaLnBrk="1" hangingPunct="1"/>
            <a:r>
              <a:rPr lang="fr-FR" altLang="fr-FR" sz="12000" b="1" smtClean="0">
                <a:solidFill>
                  <a:schemeClr val="bg1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Forte" panose="03060902040502070203" pitchFamily="66" charset="0"/>
              </a:rPr>
              <a:t>Ambiance Provençale</a:t>
            </a:r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476375" y="4868863"/>
            <a:ext cx="6400800" cy="17526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sz="4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Lieux mythiques</a:t>
            </a:r>
          </a:p>
        </p:txBody>
      </p:sp>
      <p:pic>
        <p:nvPicPr>
          <p:cNvPr id="13316" name="Picture 4" descr="Automatique 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4213" y="6165850"/>
            <a:ext cx="2543175" cy="5048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  <p:sndAc>
      <p:stSnd loop="1">
        <p:snd r:embed="rId2" name="Musique Provençal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(04) Sisteron</a:t>
            </a:r>
          </a:p>
        </p:txBody>
      </p:sp>
      <p:pic>
        <p:nvPicPr>
          <p:cNvPr id="143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(04) Plateau de Valensole</a:t>
            </a:r>
          </a:p>
        </p:txBody>
      </p:sp>
      <p:pic>
        <p:nvPicPr>
          <p:cNvPr id="1536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14288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(04) Les Pénitents des Mees</a:t>
            </a:r>
          </a:p>
        </p:txBody>
      </p:sp>
      <p:pic>
        <p:nvPicPr>
          <p:cNvPr id="163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39125" cy="5472112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latin typeface="Forte" panose="03060902040502070203" pitchFamily="66" charset="0"/>
              </a:rPr>
              <a:t>(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04) Gorges du Verdon</a:t>
            </a:r>
          </a:p>
        </p:txBody>
      </p:sp>
      <p:pic>
        <p:nvPicPr>
          <p:cNvPr id="174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(04) Moustiers-Sainte-Marie</a:t>
            </a:r>
          </a:p>
        </p:txBody>
      </p:sp>
      <p:pic>
        <p:nvPicPr>
          <p:cNvPr id="184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(04 &amp; 83) Lac de Sainte-Croix</a:t>
            </a:r>
          </a:p>
        </p:txBody>
      </p:sp>
      <p:pic>
        <p:nvPicPr>
          <p:cNvPr id="194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Aix-en-Provence</a:t>
            </a:r>
          </a:p>
        </p:txBody>
      </p:sp>
      <p:pic>
        <p:nvPicPr>
          <p:cNvPr id="204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39125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Aqueduc de Roquefavour</a:t>
            </a:r>
          </a:p>
        </p:txBody>
      </p:sp>
      <p:pic>
        <p:nvPicPr>
          <p:cNvPr id="215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Archipel du Frioul</a:t>
            </a:r>
          </a:p>
        </p:txBody>
      </p:sp>
      <p:pic>
        <p:nvPicPr>
          <p:cNvPr id="225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125538"/>
            <a:ext cx="7402512" cy="55435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Arles – </a:t>
            </a:r>
            <a:r>
              <a:rPr lang="fr-FR" sz="32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Les arènes</a:t>
            </a:r>
          </a:p>
        </p:txBody>
      </p:sp>
      <p:pic>
        <p:nvPicPr>
          <p:cNvPr id="235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125538"/>
            <a:ext cx="7019925" cy="52562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Camargue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Etang du Vaccarès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245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Camargue</a:t>
            </a:r>
          </a:p>
        </p:txBody>
      </p:sp>
      <p:pic>
        <p:nvPicPr>
          <p:cNvPr id="256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042988" y="1125538"/>
            <a:ext cx="7102475" cy="52562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Cassis</a:t>
            </a:r>
          </a:p>
        </p:txBody>
      </p:sp>
      <p:pic>
        <p:nvPicPr>
          <p:cNvPr id="266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Cassis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Les Calanques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2765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1125538"/>
            <a:ext cx="7018337" cy="52562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Côte Bleue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de Martigues à Marseille</a:t>
            </a: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 </a:t>
            </a:r>
          </a:p>
        </p:txBody>
      </p:sp>
      <p:pic>
        <p:nvPicPr>
          <p:cNvPr id="286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93100" cy="55435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288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La Route des Crêtes</a:t>
            </a:r>
          </a:p>
        </p:txBody>
      </p:sp>
      <p:pic>
        <p:nvPicPr>
          <p:cNvPr id="296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25538"/>
            <a:ext cx="8213725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Marseille</a:t>
            </a:r>
          </a:p>
        </p:txBody>
      </p:sp>
      <p:pic>
        <p:nvPicPr>
          <p:cNvPr id="307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131175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Marseille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Notre-Dame-de-la-Garde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17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80400" cy="551656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Marseille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Le château d’If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27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Martigues</a:t>
            </a:r>
          </a:p>
        </p:txBody>
      </p:sp>
      <p:pic>
        <p:nvPicPr>
          <p:cNvPr id="337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14288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Massif du </a:t>
            </a:r>
            <a:r>
              <a:rPr lang="fr-F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Garlaban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48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Saintes-Maries-de-la-Mer</a:t>
            </a:r>
          </a:p>
        </p:txBody>
      </p:sp>
      <p:pic>
        <p:nvPicPr>
          <p:cNvPr id="358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44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La Sainte-Victoire</a:t>
            </a:r>
          </a:p>
        </p:txBody>
      </p:sp>
      <p:pic>
        <p:nvPicPr>
          <p:cNvPr id="368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476375" y="1196975"/>
            <a:ext cx="6191250" cy="5495925"/>
          </a:xfrm>
        </p:spPr>
      </p:pic>
    </p:spTree>
  </p:cSld>
  <p:clrMapOvr>
    <a:masterClrMapping/>
  </p:clrMapOvr>
  <p:transition spd="slow" advTm="5000">
    <p:randomBar dir="vert"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-3175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Saint-Rémy-de-Provence</a:t>
            </a:r>
          </a:p>
        </p:txBody>
      </p:sp>
      <p:pic>
        <p:nvPicPr>
          <p:cNvPr id="378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125538"/>
            <a:ext cx="7110413" cy="53276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4763"/>
            <a:ext cx="9144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Saint-Rémy-de-Provence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Les Antiques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3891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125538"/>
            <a:ext cx="7302500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-3175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Tarascon</a:t>
            </a:r>
          </a:p>
        </p:txBody>
      </p:sp>
      <p:pic>
        <p:nvPicPr>
          <p:cNvPr id="3993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395288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Les Baux-de-Provence</a:t>
            </a:r>
          </a:p>
        </p:txBody>
      </p:sp>
      <p:pic>
        <p:nvPicPr>
          <p:cNvPr id="4096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395288" y="1125538"/>
            <a:ext cx="8240712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14288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(13) Le Val d’Enfer</a:t>
            </a:r>
          </a:p>
        </p:txBody>
      </p:sp>
      <p:pic>
        <p:nvPicPr>
          <p:cNvPr id="4198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80400" cy="55435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 &amp; 84) Les Alpilles</a:t>
            </a:r>
          </a:p>
        </p:txBody>
      </p:sp>
      <p:pic>
        <p:nvPicPr>
          <p:cNvPr id="4301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320087" cy="55435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(13 &amp; 83) Massif de la Sainte-Baume</a:t>
            </a:r>
          </a:p>
        </p:txBody>
      </p:sp>
      <p:pic>
        <p:nvPicPr>
          <p:cNvPr id="4403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(26) Grignan</a:t>
            </a:r>
          </a:p>
        </p:txBody>
      </p:sp>
      <p:pic>
        <p:nvPicPr>
          <p:cNvPr id="4505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(26) Nyons</a:t>
            </a:r>
          </a:p>
        </p:txBody>
      </p:sp>
      <p:pic>
        <p:nvPicPr>
          <p:cNvPr id="4608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53412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(30) Pont du Gard</a:t>
            </a:r>
          </a:p>
        </p:txBody>
      </p:sp>
      <p:pic>
        <p:nvPicPr>
          <p:cNvPr id="4710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125538"/>
            <a:ext cx="7437438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Avignon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Le Palais des Papes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4813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87450" y="1196975"/>
            <a:ext cx="7018338" cy="5256213"/>
          </a:xfrm>
        </p:spPr>
      </p:pic>
    </p:spTree>
  </p:cSld>
  <p:clrMapOvr>
    <a:masterClrMapping/>
  </p:clrMapOvr>
  <p:transition spd="slow" advTm="5000">
    <p:randomBar dir="vert"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Avignon - </a:t>
            </a:r>
            <a:r>
              <a:rPr lang="fr-FR" sz="2800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Pont Saint-</a:t>
            </a:r>
            <a:r>
              <a:rPr lang="fr-FR" sz="2800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Bénézet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4915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07375" cy="53276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Châteauneuf-du-Pape</a:t>
            </a:r>
          </a:p>
        </p:txBody>
      </p:sp>
      <p:pic>
        <p:nvPicPr>
          <p:cNvPr id="5017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320087" cy="55435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Les Dentelles de Montmirail</a:t>
            </a:r>
          </a:p>
        </p:txBody>
      </p:sp>
      <p:pic>
        <p:nvPicPr>
          <p:cNvPr id="5120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Gigondas</a:t>
            </a:r>
          </a:p>
        </p:txBody>
      </p:sp>
      <p:pic>
        <p:nvPicPr>
          <p:cNvPr id="5222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445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Gordes</a:t>
            </a:r>
          </a:p>
        </p:txBody>
      </p:sp>
      <p:pic>
        <p:nvPicPr>
          <p:cNvPr id="53250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96975"/>
            <a:ext cx="8266112" cy="5327650"/>
          </a:xfrm>
        </p:spPr>
      </p:pic>
    </p:spTree>
  </p:cSld>
  <p:clrMapOvr>
    <a:masterClrMapping/>
  </p:clrMapOvr>
  <p:transition spd="slow" advTm="5000">
    <p:randomBar dir="vert"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L’Isle-sur-la-Sorgue</a:t>
            </a:r>
          </a:p>
        </p:txBody>
      </p:sp>
      <p:pic>
        <p:nvPicPr>
          <p:cNvPr id="5427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Lourmarin</a:t>
            </a:r>
          </a:p>
        </p:txBody>
      </p:sp>
      <p:pic>
        <p:nvPicPr>
          <p:cNvPr id="5529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00113" y="1125538"/>
            <a:ext cx="7210425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Luberon</a:t>
            </a:r>
          </a:p>
        </p:txBody>
      </p:sp>
      <p:pic>
        <p:nvPicPr>
          <p:cNvPr id="5632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95363" y="1125538"/>
            <a:ext cx="7210425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</a:t>
            </a:r>
            <a:r>
              <a:rPr lang="fr-F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Menerbes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5734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539750" y="1125538"/>
            <a:ext cx="8105775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Mont Ventoux</a:t>
            </a:r>
          </a:p>
        </p:txBody>
      </p:sp>
      <p:pic>
        <p:nvPicPr>
          <p:cNvPr id="5837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5163" y="1600200"/>
            <a:ext cx="7813675" cy="4525963"/>
          </a:xfrm>
        </p:spPr>
      </p:pic>
    </p:spTree>
  </p:cSld>
  <p:clrMapOvr>
    <a:masterClrMapping/>
  </p:clrMapOvr>
  <p:transition spd="slow" advTm="5000">
    <p:randomBar dir="vert"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Orange</a:t>
            </a:r>
          </a:p>
        </p:txBody>
      </p:sp>
      <p:pic>
        <p:nvPicPr>
          <p:cNvPr id="5939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189912" cy="5732462"/>
          </a:xfrm>
        </p:spPr>
      </p:pic>
    </p:spTree>
  </p:cSld>
  <p:clrMapOvr>
    <a:masterClrMapping/>
  </p:clrMapOvr>
  <p:transition spd="slow" advTm="5000">
    <p:randomBar dir="vert"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Roussillon</a:t>
            </a:r>
          </a:p>
        </p:txBody>
      </p:sp>
      <p:pic>
        <p:nvPicPr>
          <p:cNvPr id="60418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3950"/>
            <a:ext cx="8207375" cy="5495925"/>
          </a:xfrm>
        </p:spPr>
      </p:pic>
    </p:spTree>
  </p:cSld>
  <p:clrMapOvr>
    <a:masterClrMapping/>
  </p:clrMapOvr>
  <p:transition spd="slow" advTm="5000">
    <p:randomBar dir="vert"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0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</a:t>
            </a:r>
            <a:r>
              <a:rPr lang="fr-FR" dirty="0" err="1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Saignon</a:t>
            </a:r>
            <a:endParaRPr lang="fr-FR" dirty="0" smtClean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Forte" panose="03060902040502070203" pitchFamily="66" charset="0"/>
            </a:endParaRPr>
          </a:p>
        </p:txBody>
      </p:sp>
      <p:pic>
        <p:nvPicPr>
          <p:cNvPr id="61442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1125538"/>
            <a:ext cx="7200900" cy="5337175"/>
          </a:xfrm>
        </p:spPr>
      </p:pic>
    </p:spTree>
  </p:cSld>
  <p:clrMapOvr>
    <a:masterClrMapping/>
  </p:clrMapOvr>
  <p:transition spd="slow" advTm="5000">
    <p:randomBar dir="vert"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Vaison-la-Romaine</a:t>
            </a:r>
          </a:p>
        </p:txBody>
      </p:sp>
      <p:pic>
        <p:nvPicPr>
          <p:cNvPr id="62466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472112"/>
          </a:xfrm>
        </p:spPr>
      </p:pic>
    </p:spTree>
  </p:cSld>
  <p:clrMapOvr>
    <a:masterClrMapping/>
  </p:clrMapOvr>
  <p:transition spd="slow" advTm="5000">
    <p:randomBar dir="vert"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68313" y="4763"/>
            <a:ext cx="8229600" cy="1143000"/>
          </a:xfrm>
        </p:spPr>
        <p:txBody>
          <a:bodyPr rtlCol="0">
            <a:normAutofit/>
          </a:bodyPr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fr-FR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Forte" panose="03060902040502070203" pitchFamily="66" charset="0"/>
              </a:rPr>
              <a:t>(84) Le Village des Bories</a:t>
            </a:r>
          </a:p>
        </p:txBody>
      </p:sp>
      <p:pic>
        <p:nvPicPr>
          <p:cNvPr id="63490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468313" y="1125538"/>
            <a:ext cx="8212137" cy="5399087"/>
          </a:xfrm>
        </p:spPr>
      </p:pic>
    </p:spTree>
  </p:cSld>
  <p:clrMapOvr>
    <a:masterClrMapping/>
  </p:clrMapOvr>
  <p:transition spd="slow" advTm="5000">
    <p:randomBar dir="vert"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6" name="Picture 4" descr="Bonne journée Anneau (2)"/>
          <p:cNvPicPr>
            <a:picLocks noChangeAspect="1" noChangeArrowheads="1" noCrop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788" y="476250"/>
            <a:ext cx="2257425" cy="22574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4517" name="Picture 5" descr="Perroquet 4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188" y="5516563"/>
            <a:ext cx="1890712" cy="10699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 advTm="5000">
    <p:randomBar dir="vert"/>
  </p:transition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274</Words>
  <Application>Microsoft Office PowerPoint</Application>
  <PresentationFormat>Affichage à l'écran (4:3)</PresentationFormat>
  <Paragraphs>51</Paragraphs>
  <Slides>51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5" baseType="lpstr">
      <vt:lpstr>Calibri</vt:lpstr>
      <vt:lpstr>Arial</vt:lpstr>
      <vt:lpstr>Forte</vt:lpstr>
      <vt:lpstr>Thème Office</vt:lpstr>
      <vt:lpstr>Ambiance Provençale</vt:lpstr>
      <vt:lpstr>(04) Sisteron</vt:lpstr>
      <vt:lpstr>(04) Plateau de Valensole</vt:lpstr>
      <vt:lpstr>(04) Les Pénitents des Mees</vt:lpstr>
      <vt:lpstr>(04) Gorges du Verdon</vt:lpstr>
      <vt:lpstr>(04) Moustiers-Sainte-Marie</vt:lpstr>
      <vt:lpstr>(04 &amp; 83) Lac de Sainte-Croix</vt:lpstr>
      <vt:lpstr>(13) Aix-en-Provence</vt:lpstr>
      <vt:lpstr>(13) Aqueduc de Roquefavour</vt:lpstr>
      <vt:lpstr>(13) Archipel du Frioul</vt:lpstr>
      <vt:lpstr>(13) Arles – Les arènes</vt:lpstr>
      <vt:lpstr>(13) Camargue - Etang du Vaccarès</vt:lpstr>
      <vt:lpstr>(13) Camargue</vt:lpstr>
      <vt:lpstr>(13) Cassis</vt:lpstr>
      <vt:lpstr>(13) Cassis - Les Calanques</vt:lpstr>
      <vt:lpstr>(13) Côte Bleue - de Martigues à Marseille </vt:lpstr>
      <vt:lpstr>(13) La Route des Crêtes</vt:lpstr>
      <vt:lpstr>(13) Marseille</vt:lpstr>
      <vt:lpstr>(13) Marseille - Notre-Dame-de-la-Garde</vt:lpstr>
      <vt:lpstr>(13) Marseille - Le château d’If</vt:lpstr>
      <vt:lpstr>(13) Martigues</vt:lpstr>
      <vt:lpstr>(13) Massif du Garlaban</vt:lpstr>
      <vt:lpstr>(13) Saintes-Maries-de-la-Mer</vt:lpstr>
      <vt:lpstr>(13) La Sainte-Victoire</vt:lpstr>
      <vt:lpstr>(13) Saint-Rémy-de-Provence</vt:lpstr>
      <vt:lpstr>(13) Saint-Rémy-de-Provence - Les Antiques</vt:lpstr>
      <vt:lpstr>(13) Tarascon</vt:lpstr>
      <vt:lpstr>(13) Les Baux-de-Provence</vt:lpstr>
      <vt:lpstr>(13) Le Val d’Enfer</vt:lpstr>
      <vt:lpstr>(13 &amp; 84) Les Alpilles</vt:lpstr>
      <vt:lpstr>(13 &amp; 83) Massif de la Sainte-Baume</vt:lpstr>
      <vt:lpstr>(26) Grignan</vt:lpstr>
      <vt:lpstr>(26) Nyons</vt:lpstr>
      <vt:lpstr>(30) Pont du Gard</vt:lpstr>
      <vt:lpstr>(84) Avignon - Le Palais des Papes</vt:lpstr>
      <vt:lpstr>(84) Avignon - Pont Saint-Bénézet</vt:lpstr>
      <vt:lpstr>(84) Châteauneuf-du-Pape</vt:lpstr>
      <vt:lpstr>(84) Les Dentelles de Montmirail</vt:lpstr>
      <vt:lpstr>(84) Gigondas</vt:lpstr>
      <vt:lpstr>(84) Gordes</vt:lpstr>
      <vt:lpstr>(84) L’Isle-sur-la-Sorgue</vt:lpstr>
      <vt:lpstr>(84) Lourmarin</vt:lpstr>
      <vt:lpstr>(84) Luberon</vt:lpstr>
      <vt:lpstr>(84) Menerbes</vt:lpstr>
      <vt:lpstr>(84) Mont Ventoux</vt:lpstr>
      <vt:lpstr>(84) Orange</vt:lpstr>
      <vt:lpstr>(84) Roussillon</vt:lpstr>
      <vt:lpstr>(84) Saignon</vt:lpstr>
      <vt:lpstr>(84) Vaison-la-Romaine</vt:lpstr>
      <vt:lpstr>(84) Le Village des Bories</vt:lpstr>
      <vt:lpstr>Présentation PowerPoint</vt:lpstr>
    </vt:vector>
  </TitlesOfParts>
  <Manager/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Ambiance Provençale</dc:title>
  <dc:creator/>
  <cp:lastModifiedBy/>
  <cp:revision>11</cp:revision>
  <dcterms:created xsi:type="dcterms:W3CDTF">2014-05-11T13:11:08Z</dcterms:created>
  <dcterms:modified xsi:type="dcterms:W3CDTF">2025-10-30T20:14:49Z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