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4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7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86" r:id="rId32"/>
    <p:sldId id="288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1" autoAdjust="0"/>
    <p:restoredTop sz="94660"/>
  </p:normalViewPr>
  <p:slideViewPr>
    <p:cSldViewPr snapToGrid="0">
      <p:cViewPr varScale="1">
        <p:scale>
          <a:sx n="63" d="100"/>
          <a:sy n="63" d="100"/>
        </p:scale>
        <p:origin x="533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2F4B87-01EF-0A48-4EA6-3A5ED7E935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9080D15-F68D-E740-5E9E-E176D8D122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4269B9-94EF-2E87-C59E-FC5649A46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6D2C2E-BF4E-C8EE-5E45-057DDEA12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7B1C45-1A5A-E3EB-6E52-CA46D1945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3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8BECEB-7481-82BD-C5A8-374456059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1F5310-192C-8C03-5526-5995AFA86A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A9FB2F-E66C-71DF-B053-09E4567DC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1DD951-3706-D6ED-9F6E-127797A97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598C2C-1CFB-9D79-1253-4ADE4DEAD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6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FE685-1F0A-8F55-7902-7E01B1E6E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CBE0E6-4E2F-4015-5213-121D7AABF9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7E342A-1454-C6F9-B87E-0160DA0DC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CE382C-D3A5-8F8D-F049-EBEB1DF2C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FEA909-A75D-1E96-46DC-BA5354840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86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2E1FAB-D1ED-C80E-5F73-3655D637E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062900-D94E-7600-5E87-3997797F33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5E1DEE5-4792-5EA2-1149-5370B49CEE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46A86C-CFDD-019B-D520-5011BF1E4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D41A21-BDA6-A545-8D52-A6E256ABD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077CF9-0D9C-68BA-6CF3-622FA8311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00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76986D-E43F-2645-A1A9-C85D7B38A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FC3B2D-B7BA-7D39-0EFF-E6B855CAD5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F3763C-3449-EE17-5AB4-8C65343004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BBA1ABF-888E-EF96-47A1-37315EAD52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A577D1D-B9E9-367A-832A-489BB66A71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C58908A-0A89-5377-8528-893190704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9534FBF-538C-F026-7CBA-D385D2FCD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D1D9B34-C347-4566-243C-12A2C9C1E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59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431554-534D-9AFD-4E7B-A4234F582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30E2856-DC70-BB7E-B825-0313CAEC8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DBEA8A6-7258-34DC-E316-FC7139D49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D2C45F1-5903-C9EB-0E55-D2D584AC8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5066648-5148-68B1-8DB7-6C07004CE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2824E6D-5E55-2F5D-25F7-7405411A4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3A2B51-457E-CC8A-23E1-964F24659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01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2C9300-8D30-D865-00F0-FE46A69C1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5A3C4B-8A47-4D1C-6EB6-EB3407A946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588E78-DADA-BA0F-BE56-57AD54E361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11926F-FFE9-ECE5-4115-AEEF75CEE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29E8E12-9AA2-3B02-183B-64BD917EA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D80ACC-23E9-4940-3CE1-35064A0A5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10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07898B-4189-E197-BBC9-FA17F252C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B6D79E9-2759-9323-8A34-49364336C2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CB19B8E-8D86-99C9-24E9-5831665F5F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BE2E0A4-A491-F41C-8498-B9E549E51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65C7C64-7E5E-5E69-9503-9C438E487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147EA0-334F-F029-CE7A-EB883B6FA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11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E496B3-240C-F2E3-9E9F-FCF562A24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890EFE9-D510-1E20-DD9D-28464F7827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2E37D8-8AA2-3462-05C6-E9E7B1A0D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F26CF3-6F6B-A882-636B-CE9F7AF62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207AC6-38DD-4769-F9B3-01D505980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860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D006BA3-9B7C-473A-0575-3A211A97C0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C6EAB3-6825-42B9-FB10-84A68B84AA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C81A0D-0015-029D-0E9A-1C7033389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53F9A6-59C5-1486-DECA-1694E7089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86C2D7-D22C-5D42-3018-976BB05EF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47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90C8F52-6362-95FC-DE51-E7DAFC406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55335C-3DF9-B45C-3B2E-5184F9ABC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503E9F-725A-8D53-1441-3274CA7D7E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14B3E1-AAD4-47EA-99C5-827790A63F0D}" type="datetimeFigureOut">
              <a:rPr lang="fr-FR" smtClean="0"/>
              <a:t>28/10/2025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B803D-8436-6118-0B13-852F77DAB4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584D99-0B6A-5352-CF7C-8566300776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7CC08F-4EAB-4DAD-9625-DB6557D2A6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143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ciel&#10;&#10;Le contenu généré par l’IA peut être incorrect.">
            <a:extLst>
              <a:ext uri="{FF2B5EF4-FFF2-40B4-BE49-F238E27FC236}">
                <a16:creationId xmlns:a16="http://schemas.microsoft.com/office/drawing/2014/main" id="{C35170E3-4064-BF61-E17B-565BB0F38A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2208" y="279000"/>
            <a:ext cx="5587583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366370-063F-8F42-EC80-E9CA32B5961F}"/>
              </a:ext>
            </a:extLst>
          </p:cNvPr>
          <p:cNvSpPr txBox="1"/>
          <p:nvPr/>
        </p:nvSpPr>
        <p:spPr>
          <a:xfrm>
            <a:off x="4809994" y="563671"/>
            <a:ext cx="3022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Le_sacre_coeur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55DB983-98FE-AEC4-5BB8-4522C74608C5}"/>
              </a:ext>
            </a:extLst>
          </p:cNvPr>
          <p:cNvSpPr txBox="1"/>
          <p:nvPr/>
        </p:nvSpPr>
        <p:spPr>
          <a:xfrm>
            <a:off x="8642959" y="4609578"/>
            <a:ext cx="34196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Façade sud de la Basilique du Sacré-Cœur de Montmartre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3AF099B-FF57-D76C-2D5C-76CF72660178}"/>
              </a:ext>
            </a:extLst>
          </p:cNvPr>
          <p:cNvSpPr txBox="1"/>
          <p:nvPr/>
        </p:nvSpPr>
        <p:spPr>
          <a:xfrm>
            <a:off x="6795613" y="974706"/>
            <a:ext cx="3131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N°1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F5C0730-9E18-2D8B-4A20-628CF345C6ED}"/>
              </a:ext>
            </a:extLst>
          </p:cNvPr>
          <p:cNvSpPr txBox="1"/>
          <p:nvPr/>
        </p:nvSpPr>
        <p:spPr>
          <a:xfrm>
            <a:off x="4597994" y="974706"/>
            <a:ext cx="1596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Paris</a:t>
            </a:r>
          </a:p>
        </p:txBody>
      </p:sp>
    </p:spTree>
    <p:extLst>
      <p:ext uri="{BB962C8B-B14F-4D97-AF65-F5344CB8AC3E}">
        <p14:creationId xmlns:p14="http://schemas.microsoft.com/office/powerpoint/2010/main" val="267393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ndAc>
          <p:stSnd>
            <p:snd r:embed="rId2" name="Joséphine Baker - Jai deux amours.wav"/>
          </p:stSnd>
        </p:sndAc>
      </p:transition>
    </mc:Choice>
    <mc:Fallback xmlns="">
      <p:transition spd="slow" advClick="0" advTm="12000">
        <p:sndAc>
          <p:stSnd>
            <p:snd r:embed="rId4" name="Joséphine Baker - Jai deux amou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2F3C9-DD32-5A20-E31E-3EF4D0DDA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72F751A-6E94-1E5B-1D47-C106B9CB65FD}"/>
              </a:ext>
            </a:extLst>
          </p:cNvPr>
          <p:cNvSpPr txBox="1"/>
          <p:nvPr/>
        </p:nvSpPr>
        <p:spPr>
          <a:xfrm>
            <a:off x="784964" y="428178"/>
            <a:ext cx="1082248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>
                <a:solidFill>
                  <a:schemeClr val="bg1"/>
                </a:solidFill>
              </a:rPr>
              <a:t>La basilique du Sacré-Cœur est située au sommet de la butte Montmartre . Du haut de son dôme dominant la Seine à deux cents mètres, elle domine Paris et sa banlieue. C'est la deuxième destination touristique la plus populaire de la capitale après la tour Eiffel . [ 1 ]</a:t>
            </a:r>
            <a:endParaRPr lang="fr-FR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82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1D3CB-F58F-32D5-5D5E-D7F856B64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E5A3A920-AA37-D748-CD93-9F0AF271B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406" y="279000"/>
            <a:ext cx="945370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C9A5DE-5760-F695-1411-D79A3AFD07D6}"/>
              </a:ext>
            </a:extLst>
          </p:cNvPr>
          <p:cNvSpPr txBox="1"/>
          <p:nvPr/>
        </p:nvSpPr>
        <p:spPr>
          <a:xfrm>
            <a:off x="123773" y="3532341"/>
            <a:ext cx="22546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: La Basilique du Sacré-Cœur - Entrée principale</a:t>
            </a:r>
          </a:p>
        </p:txBody>
      </p:sp>
    </p:spTree>
    <p:extLst>
      <p:ext uri="{BB962C8B-B14F-4D97-AF65-F5344CB8AC3E}">
        <p14:creationId xmlns:p14="http://schemas.microsoft.com/office/powerpoint/2010/main" val="331840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D60085-7984-E21F-83DD-BDEBC7A2C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rbre, Conception urbaine, maison&#10;&#10;Le contenu généré par l’IA peut être incorrect.">
            <a:extLst>
              <a:ext uri="{FF2B5EF4-FFF2-40B4-BE49-F238E27FC236}">
                <a16:creationId xmlns:a16="http://schemas.microsoft.com/office/drawing/2014/main" id="{B4D56F22-C9B3-1741-9711-0C72BBAD47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0733" y="279000"/>
            <a:ext cx="398706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5CCAE8-1BE3-2F23-6F3B-A4990E877A89}"/>
              </a:ext>
            </a:extLst>
          </p:cNvPr>
          <p:cNvSpPr txBox="1"/>
          <p:nvPr/>
        </p:nvSpPr>
        <p:spPr>
          <a:xfrm>
            <a:off x="8025683" y="4133590"/>
            <a:ext cx="3557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Sacré-Cœur vu d'en haut</a:t>
            </a:r>
          </a:p>
        </p:txBody>
      </p:sp>
    </p:spTree>
    <p:extLst>
      <p:ext uri="{BB962C8B-B14F-4D97-AF65-F5344CB8AC3E}">
        <p14:creationId xmlns:p14="http://schemas.microsoft.com/office/powerpoint/2010/main" val="95827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380CB4-37B3-0FB5-4314-7F6F7FBD9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766D62E0-9535-9FB8-FF3E-7B48BE4479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7421" y="336690"/>
            <a:ext cx="5616000" cy="618462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269642-E95D-4F61-E067-47119C33B288}"/>
              </a:ext>
            </a:extLst>
          </p:cNvPr>
          <p:cNvSpPr txBox="1"/>
          <p:nvPr/>
        </p:nvSpPr>
        <p:spPr>
          <a:xfrm>
            <a:off x="375780" y="3133385"/>
            <a:ext cx="25177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Basilique_Sacré_Cœur_Montmartre_façade_sud_Paris</a:t>
            </a:r>
            <a:r>
              <a:rPr lang="fr-FR" sz="2400" b="1" dirty="0">
                <a:solidFill>
                  <a:schemeClr val="bg1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200192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768F99-DCD8-F407-E14F-AC0D56C12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classique&#10;&#10;Le contenu généré par l’IA peut être incorrect.">
            <a:extLst>
              <a:ext uri="{FF2B5EF4-FFF2-40B4-BE49-F238E27FC236}">
                <a16:creationId xmlns:a16="http://schemas.microsoft.com/office/drawing/2014/main" id="{11D0D617-A43A-1B7A-41F0-C7C1BA3862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4919" y="279000"/>
            <a:ext cx="1012216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183657-9064-F9FA-77F1-60EB17EBF5CA}"/>
              </a:ext>
            </a:extLst>
          </p:cNvPr>
          <p:cNvSpPr txBox="1"/>
          <p:nvPr/>
        </p:nvSpPr>
        <p:spPr>
          <a:xfrm>
            <a:off x="8192021" y="279000"/>
            <a:ext cx="3695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façade nord et le chœur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1918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AC8F71-6B15-751B-2553-81A0D302E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tour, plein air&#10;&#10;Le contenu généré par l’IA peut être incorrect.">
            <a:extLst>
              <a:ext uri="{FF2B5EF4-FFF2-40B4-BE49-F238E27FC236}">
                <a16:creationId xmlns:a16="http://schemas.microsoft.com/office/drawing/2014/main" id="{2C4325E0-E2C2-E60C-36BA-79D6F7C85A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8543" y="279000"/>
            <a:ext cx="419301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FB7A07-E772-B0D1-9418-7E7999335857}"/>
              </a:ext>
            </a:extLst>
          </p:cNvPr>
          <p:cNvSpPr txBox="1"/>
          <p:nvPr/>
        </p:nvSpPr>
        <p:spPr>
          <a:xfrm>
            <a:off x="8029183" y="3281819"/>
            <a:ext cx="34947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campanile ou clocher</a:t>
            </a:r>
          </a:p>
        </p:txBody>
      </p:sp>
    </p:spTree>
    <p:extLst>
      <p:ext uri="{BB962C8B-B14F-4D97-AF65-F5344CB8AC3E}">
        <p14:creationId xmlns:p14="http://schemas.microsoft.com/office/powerpoint/2010/main" val="200227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BF422-0737-A4BE-B67E-B791190E0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culpture, monument&#10;&#10;Le contenu généré par l’IA peut être incorrect.">
            <a:extLst>
              <a:ext uri="{FF2B5EF4-FFF2-40B4-BE49-F238E27FC236}">
                <a16:creationId xmlns:a16="http://schemas.microsoft.com/office/drawing/2014/main" id="{7023F5E7-7AC6-12DD-4A30-46BB33C4C6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5052" y="243000"/>
            <a:ext cx="4248000" cy="63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19A920-F0A6-5B99-DD09-4CE1527684C6}"/>
              </a:ext>
            </a:extLst>
          </p:cNvPr>
          <p:cNvSpPr txBox="1"/>
          <p:nvPr/>
        </p:nvSpPr>
        <p:spPr>
          <a:xfrm>
            <a:off x="8505173" y="3519814"/>
            <a:ext cx="3382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Statue_Jésus_Christ_Basilique_Sacré_Cœur_Montmartre_Paris_7</a:t>
            </a:r>
          </a:p>
        </p:txBody>
      </p:sp>
    </p:spTree>
    <p:extLst>
      <p:ext uri="{BB962C8B-B14F-4D97-AF65-F5344CB8AC3E}">
        <p14:creationId xmlns:p14="http://schemas.microsoft.com/office/powerpoint/2010/main" val="132890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706056-B062-C8C1-392E-C5B22B5E92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, monument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99CCBC4A-1158-F498-4F60-22DBECF435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92BA76-C795-4B6D-1BC2-56E08BF655F6}"/>
              </a:ext>
            </a:extLst>
          </p:cNvPr>
          <p:cNvSpPr txBox="1"/>
          <p:nvPr/>
        </p:nvSpPr>
        <p:spPr>
          <a:xfrm>
            <a:off x="626301" y="3695178"/>
            <a:ext cx="27306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 de Jeanne d'Arc (façade sud)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60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E7B776-A0DB-EFBC-066D-4E6A01BDC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bâtiment, cheval&#10;&#10;Le contenu généré par l’IA peut être incorrect.">
            <a:extLst>
              <a:ext uri="{FF2B5EF4-FFF2-40B4-BE49-F238E27FC236}">
                <a16:creationId xmlns:a16="http://schemas.microsoft.com/office/drawing/2014/main" id="{5FBD252C-6862-B125-6D9F-908ADDB84C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766" y="279000"/>
            <a:ext cx="945370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D5984F-FF94-B383-85AD-26B32483A2DC}"/>
              </a:ext>
            </a:extLst>
          </p:cNvPr>
          <p:cNvSpPr txBox="1"/>
          <p:nvPr/>
        </p:nvSpPr>
        <p:spPr>
          <a:xfrm>
            <a:off x="9983244" y="3950084"/>
            <a:ext cx="19916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 Louis (Louis IX) (façade sud)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95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34167-C3FA-A78C-A13F-A2D4DBB9E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hapelle, lieu de culte, cathédrale&#10;&#10;Le contenu généré par l’IA peut être incorrect.">
            <a:extLst>
              <a:ext uri="{FF2B5EF4-FFF2-40B4-BE49-F238E27FC236}">
                <a16:creationId xmlns:a16="http://schemas.microsoft.com/office/drawing/2014/main" id="{2D5B352C-0359-37C3-DB58-2106D696E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6034" y="279000"/>
            <a:ext cx="945370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CC8C1F0-B9E2-CAC6-8B72-F3BEC7808F84}"/>
              </a:ext>
            </a:extLst>
          </p:cNvPr>
          <p:cNvSpPr txBox="1"/>
          <p:nvPr/>
        </p:nvSpPr>
        <p:spPr>
          <a:xfrm>
            <a:off x="175364" y="3682652"/>
            <a:ext cx="24160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Paris,_Sacré-Coeur,_Nef_et_choeur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73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20C8AC-7E75-07DD-4DD0-61F2374F4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ymétrie, Architecture byzantine, architecture&#10;&#10;Le contenu généré par l’IA peut être incorrect.">
            <a:extLst>
              <a:ext uri="{FF2B5EF4-FFF2-40B4-BE49-F238E27FC236}">
                <a16:creationId xmlns:a16="http://schemas.microsoft.com/office/drawing/2014/main" id="{132B2F26-499A-2EDE-993B-14645B1A3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413" y="279000"/>
            <a:ext cx="947589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BD728F-F653-207E-F692-A1B6D5EC7DD6}"/>
              </a:ext>
            </a:extLst>
          </p:cNvPr>
          <p:cNvSpPr txBox="1"/>
          <p:nvPr/>
        </p:nvSpPr>
        <p:spPr>
          <a:xfrm>
            <a:off x="9700312" y="3549251"/>
            <a:ext cx="22672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Paris,_</a:t>
            </a:r>
            <a:r>
              <a:rPr lang="fr-FR" sz="2400" b="1" dirty="0" err="1">
                <a:solidFill>
                  <a:schemeClr val="bg1"/>
                </a:solidFill>
              </a:rPr>
              <a:t>Sacré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  <a:r>
              <a:rPr lang="fr-FR" sz="2400" b="1" dirty="0" err="1">
                <a:solidFill>
                  <a:schemeClr val="bg1"/>
                </a:solidFill>
              </a:rPr>
              <a:t>Coeur</a:t>
            </a:r>
            <a:r>
              <a:rPr lang="fr-FR" sz="2400" b="1" dirty="0">
                <a:solidFill>
                  <a:schemeClr val="bg1"/>
                </a:solidFill>
              </a:rPr>
              <a:t>,_</a:t>
            </a:r>
            <a:r>
              <a:rPr lang="fr-FR" sz="2400" b="1" dirty="0" err="1">
                <a:solidFill>
                  <a:schemeClr val="bg1"/>
                </a:solidFill>
              </a:rPr>
              <a:t>Nef_et_choeur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4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2FE617-F0D5-D72E-AF13-36312910C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ymétrie, éclairage, Ambré&#10;&#10;Le contenu généré par l’IA peut être incorrect.">
            <a:extLst>
              <a:ext uri="{FF2B5EF4-FFF2-40B4-BE49-F238E27FC236}">
                <a16:creationId xmlns:a16="http://schemas.microsoft.com/office/drawing/2014/main" id="{6D05BA12-F1FE-2886-4BD2-76EEDF997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9992" y="279000"/>
            <a:ext cx="946479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321FC5-C73A-1B67-8956-375152B0E99D}"/>
              </a:ext>
            </a:extLst>
          </p:cNvPr>
          <p:cNvSpPr txBox="1"/>
          <p:nvPr/>
        </p:nvSpPr>
        <p:spPr>
          <a:xfrm>
            <a:off x="317217" y="3579312"/>
            <a:ext cx="2409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du Dôme Nord</a:t>
            </a:r>
          </a:p>
        </p:txBody>
      </p:sp>
    </p:spTree>
    <p:extLst>
      <p:ext uri="{BB962C8B-B14F-4D97-AF65-F5344CB8AC3E}">
        <p14:creationId xmlns:p14="http://schemas.microsoft.com/office/powerpoint/2010/main" val="395946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C840F7-3E12-96FB-0234-D3AA10E10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Lieux sacrés, bâtiment&#10;&#10;Le contenu généré par l’IA peut être incorrect.">
            <a:extLst>
              <a:ext uri="{FF2B5EF4-FFF2-40B4-BE49-F238E27FC236}">
                <a16:creationId xmlns:a16="http://schemas.microsoft.com/office/drawing/2014/main" id="{28C6B969-549D-4E07-B24E-7BD503FAF6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586" y="279000"/>
            <a:ext cx="841754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5852B0-9D68-6DBB-32AF-6DB17A58E7DF}"/>
              </a:ext>
            </a:extLst>
          </p:cNvPr>
          <p:cNvSpPr txBox="1"/>
          <p:nvPr/>
        </p:nvSpPr>
        <p:spPr>
          <a:xfrm>
            <a:off x="8792130" y="3899979"/>
            <a:ext cx="2943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du Dôme Nord</a:t>
            </a:r>
          </a:p>
        </p:txBody>
      </p:sp>
    </p:spTree>
    <p:extLst>
      <p:ext uri="{BB962C8B-B14F-4D97-AF65-F5344CB8AC3E}">
        <p14:creationId xmlns:p14="http://schemas.microsoft.com/office/powerpoint/2010/main" val="173731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B3ECF7-19DC-76D4-D32E-7DEBFCA63B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âtiment, peinture, Lieux sacrés&#10;&#10;Le contenu généré par l’IA peut être incorrect.">
            <a:extLst>
              <a:ext uri="{FF2B5EF4-FFF2-40B4-BE49-F238E27FC236}">
                <a16:creationId xmlns:a16="http://schemas.microsoft.com/office/drawing/2014/main" id="{110221B9-8D1A-9F73-AF14-FC5B7B3A5D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8983" y="279000"/>
            <a:ext cx="834783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1C2039-930F-3596-A193-3C1538E98870}"/>
              </a:ext>
            </a:extLst>
          </p:cNvPr>
          <p:cNvSpPr txBox="1"/>
          <p:nvPr/>
        </p:nvSpPr>
        <p:spPr>
          <a:xfrm>
            <a:off x="262216" y="3987587"/>
            <a:ext cx="3256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Christ en majesté » - centre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87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A9CDA4-523D-154C-C6AF-D63CD8268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bâtiment, Lieux sacrés&#10;&#10;Le contenu généré par l’IA peut être incorrect.">
            <a:extLst>
              <a:ext uri="{FF2B5EF4-FFF2-40B4-BE49-F238E27FC236}">
                <a16:creationId xmlns:a16="http://schemas.microsoft.com/office/drawing/2014/main" id="{8C7F33F2-6711-6EA0-0C78-394737D89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361" y="279000"/>
            <a:ext cx="775384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C0CF0C-D3CD-DE11-F548-D1BBD3CFC47F}"/>
              </a:ext>
            </a:extLst>
          </p:cNvPr>
          <p:cNvSpPr txBox="1"/>
          <p:nvPr/>
        </p:nvSpPr>
        <p:spPr>
          <a:xfrm>
            <a:off x="8334220" y="3920647"/>
            <a:ext cx="3585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Détail du « Christ en majesté » - côté droit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12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1D7038-C3FE-3FFE-2667-8D9BCC877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bâtiment, art&#10;&#10;Le contenu généré par l’IA peut être incorrect.">
            <a:extLst>
              <a:ext uri="{FF2B5EF4-FFF2-40B4-BE49-F238E27FC236}">
                <a16:creationId xmlns:a16="http://schemas.microsoft.com/office/drawing/2014/main" id="{A70CA37A-4202-5C6A-7FB8-283CBCBD21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795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E80B39-7487-1C5B-86CC-1618786133A0}"/>
              </a:ext>
            </a:extLst>
          </p:cNvPr>
          <p:cNvSpPr txBox="1"/>
          <p:nvPr/>
        </p:nvSpPr>
        <p:spPr>
          <a:xfrm>
            <a:off x="400833" y="3429000"/>
            <a:ext cx="2943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Autel de la chapelle Saint-Louis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1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0775D9-E099-1F38-4C59-C724C92360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 de culte, Lieux sacrés, chapelle&#10;&#10;Le contenu généré par l’IA peut être incorrect.">
            <a:extLst>
              <a:ext uri="{FF2B5EF4-FFF2-40B4-BE49-F238E27FC236}">
                <a16:creationId xmlns:a16="http://schemas.microsoft.com/office/drawing/2014/main" id="{EA0E4CE5-C920-3514-EC33-1C6BB2E8C8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647" y="279000"/>
            <a:ext cx="8064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9EB04B-4EAC-5B25-560F-BD93F7353B94}"/>
              </a:ext>
            </a:extLst>
          </p:cNvPr>
          <p:cNvSpPr txBox="1"/>
          <p:nvPr/>
        </p:nvSpPr>
        <p:spPr>
          <a:xfrm>
            <a:off x="8617908" y="3807912"/>
            <a:ext cx="3306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Sculpture dans la chapelle intérieure - Marie avec l'Enfant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12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EE81F1-36E3-82EA-6499-D38E223220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intérieur, mur, pierre&#10;&#10;Le contenu généré par l’IA peut être incorrect.">
            <a:extLst>
              <a:ext uri="{FF2B5EF4-FFF2-40B4-BE49-F238E27FC236}">
                <a16:creationId xmlns:a16="http://schemas.microsoft.com/office/drawing/2014/main" id="{12C4B7CC-473C-504E-2E6E-8B939AC0E5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4948" y="279000"/>
            <a:ext cx="4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B3EDCF-AA3E-4D58-1E3B-E06EB0E589D1}"/>
              </a:ext>
            </a:extLst>
          </p:cNvPr>
          <p:cNvSpPr txBox="1"/>
          <p:nvPr/>
        </p:nvSpPr>
        <p:spPr>
          <a:xfrm>
            <a:off x="1377863" y="4321479"/>
            <a:ext cx="30814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fonts baptismaux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62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C9F7A7-E862-5C6F-EE19-C6627EA65E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trail, chapelle, cathédrale&#10;&#10;Le contenu généré par l’IA peut être incorrect.">
            <a:extLst>
              <a:ext uri="{FF2B5EF4-FFF2-40B4-BE49-F238E27FC236}">
                <a16:creationId xmlns:a16="http://schemas.microsoft.com/office/drawing/2014/main" id="{CDB26371-D51B-ABD6-D583-956AA1ADA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290" y="279000"/>
            <a:ext cx="945371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BE871A-D9E4-A370-1B15-7108ABB7D61E}"/>
              </a:ext>
            </a:extLst>
          </p:cNvPr>
          <p:cNvSpPr txBox="1"/>
          <p:nvPr/>
        </p:nvSpPr>
        <p:spPr>
          <a:xfrm>
            <a:off x="9959683" y="3657600"/>
            <a:ext cx="18580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Vitraux et statue du Christ dans la crypte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23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AD268-C6D5-383D-6EE7-568841EA3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êtement sacerdotal, habits, lieu de culte, rituel&#10;&#10;Le contenu généré par l’IA peut être incorrect.">
            <a:extLst>
              <a:ext uri="{FF2B5EF4-FFF2-40B4-BE49-F238E27FC236}">
                <a16:creationId xmlns:a16="http://schemas.microsoft.com/office/drawing/2014/main" id="{1B4173A8-029A-3BE4-C420-0CC671D09E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53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E59520-C6D3-CDC4-1C05-A6FBC798D387}"/>
              </a:ext>
            </a:extLst>
          </p:cNvPr>
          <p:cNvSpPr txBox="1"/>
          <p:nvPr/>
        </p:nvSpPr>
        <p:spPr>
          <a:xfrm>
            <a:off x="501041" y="3429000"/>
            <a:ext cx="3181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Exposition de vêtements religieux dans la crypte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36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héâtre, obscurité, concert, scène&#10;&#10;Le contenu généré par l’IA peut être incorrect.">
            <a:extLst>
              <a:ext uri="{FF2B5EF4-FFF2-40B4-BE49-F238E27FC236}">
                <a16:creationId xmlns:a16="http://schemas.microsoft.com/office/drawing/2014/main" id="{D8D1D001-177D-EEC9-2EFB-FF6C56E933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872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7722FA-E614-46D7-C270-5E641A0A1828}"/>
              </a:ext>
            </a:extLst>
          </p:cNvPr>
          <p:cNvSpPr txBox="1"/>
          <p:nvPr/>
        </p:nvSpPr>
        <p:spPr>
          <a:xfrm>
            <a:off x="8658872" y="3707704"/>
            <a:ext cx="30905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Art à la lueur des bougies dans la crypte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7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5E3539-1558-B634-7F83-BAF0C1335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trail, verre, cathédrale&#10;&#10;Le contenu généré par l’IA peut être incorrect.">
            <a:extLst>
              <a:ext uri="{FF2B5EF4-FFF2-40B4-BE49-F238E27FC236}">
                <a16:creationId xmlns:a16="http://schemas.microsoft.com/office/drawing/2014/main" id="{2E9E9F28-6339-E11C-E1C5-6E12FEC2B3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2726" y="279000"/>
            <a:ext cx="63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F69206-1638-3299-B803-837ABFC8BF23}"/>
              </a:ext>
            </a:extLst>
          </p:cNvPr>
          <p:cNvSpPr txBox="1"/>
          <p:nvPr/>
        </p:nvSpPr>
        <p:spPr>
          <a:xfrm>
            <a:off x="2141951" y="2542784"/>
            <a:ext cx="32807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Fenêtres de la chapelle de style néo-byzantin représentant la vie de Clovis Ier et de Louis IX (Saint Louis)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98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5BAE8-424C-4209-1AC7-12770C5C0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trail, cathédrale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8C0FE34F-D172-B8BB-D2CA-00A64FC45C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716" y="279000"/>
            <a:ext cx="719197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D1566E-F2CD-537E-8178-348605DD9E52}"/>
              </a:ext>
            </a:extLst>
          </p:cNvPr>
          <p:cNvSpPr txBox="1"/>
          <p:nvPr/>
        </p:nvSpPr>
        <p:spPr>
          <a:xfrm>
            <a:off x="7544688" y="3244241"/>
            <a:ext cx="38790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Fenêtres au-dessus de l'orgue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69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A9EC00-9D75-72E3-9AD8-111DB3FAF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Symétrie, bâtiment, vitrail&#10;&#10;Le contenu généré par l’IA peut être incorrect.">
            <a:extLst>
              <a:ext uri="{FF2B5EF4-FFF2-40B4-BE49-F238E27FC236}">
                <a16:creationId xmlns:a16="http://schemas.microsoft.com/office/drawing/2014/main" id="{DC8C80F4-157A-768B-8E7B-D2925A4423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274" y="279000"/>
            <a:ext cx="84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1DAF8C-3445-2FE1-23F2-4EDD3C31AD86}"/>
              </a:ext>
            </a:extLst>
          </p:cNvPr>
          <p:cNvSpPr txBox="1"/>
          <p:nvPr/>
        </p:nvSpPr>
        <p:spPr>
          <a:xfrm>
            <a:off x="814192" y="3732756"/>
            <a:ext cx="27557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rosace représentant le Sacré-Cœur du Christ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22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37597-3756-458F-9EB9-277517059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vitrail, église&#10;&#10;Le contenu généré par l’IA peut être incorrect.">
            <a:extLst>
              <a:ext uri="{FF2B5EF4-FFF2-40B4-BE49-F238E27FC236}">
                <a16:creationId xmlns:a16="http://schemas.microsoft.com/office/drawing/2014/main" id="{11D7BC4E-62D4-4326-519A-716957250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631" y="279000"/>
            <a:ext cx="472352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B33808-2CFB-D06D-C01D-0272ABDF0CE3}"/>
              </a:ext>
            </a:extLst>
          </p:cNvPr>
          <p:cNvSpPr txBox="1"/>
          <p:nvPr/>
        </p:nvSpPr>
        <p:spPr>
          <a:xfrm>
            <a:off x="8442542" y="3620022"/>
            <a:ext cx="37494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Vitrail représentant « Le Christ vainqueur »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74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45B674-8A81-1259-0E0A-EACCC725B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5D35F40A-1223-EF1A-1D39-0B6DAE5128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1937" y="279000"/>
            <a:ext cx="354430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528BFB-D046-38C7-0CD7-45AE37CE964B}"/>
              </a:ext>
            </a:extLst>
          </p:cNvPr>
          <p:cNvSpPr txBox="1"/>
          <p:nvPr/>
        </p:nvSpPr>
        <p:spPr>
          <a:xfrm>
            <a:off x="175364" y="3429000"/>
            <a:ext cx="3870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 Jean guérissant les malades, par Léon Fagel (1851–1913)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25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8AF3DC-14EB-3C41-A053-94ECE393F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56F452DE-ECE7-4B4B-7667-84600AFC91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6" y="279000"/>
            <a:ext cx="472352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1E855D-AA81-1E7B-E940-B448D10838F1}"/>
              </a:ext>
            </a:extLst>
          </p:cNvPr>
          <p:cNvSpPr txBox="1"/>
          <p:nvPr/>
        </p:nvSpPr>
        <p:spPr>
          <a:xfrm>
            <a:off x="8470289" y="3824718"/>
            <a:ext cx="3507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Christ avec l'Enfant (Piéta)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55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F35CD-A376-1954-05F5-0F2E78BAD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bâtiment, statu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58BF4B25-52F0-57C5-6791-3EDAC881FE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1622" y="279000"/>
            <a:ext cx="354430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AE7AC9-5995-C5AA-4A9D-5D66583DAE78}"/>
              </a:ext>
            </a:extLst>
          </p:cNvPr>
          <p:cNvSpPr txBox="1"/>
          <p:nvPr/>
        </p:nvSpPr>
        <p:spPr>
          <a:xfrm>
            <a:off x="313151" y="3695178"/>
            <a:ext cx="37284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Basilique du Sacré-Cœur de Montmartre- crypte - Cardinal Guibert.</a:t>
            </a:r>
          </a:p>
        </p:txBody>
      </p:sp>
    </p:spTree>
    <p:extLst>
      <p:ext uri="{BB962C8B-B14F-4D97-AF65-F5344CB8AC3E}">
        <p14:creationId xmlns:p14="http://schemas.microsoft.com/office/powerpoint/2010/main" val="417069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4A346-F704-1EA7-5527-E9078D71D2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 sur pierre, Sculpture classique&#10;&#10;Le contenu généré par l’IA peut être incorrect.">
            <a:extLst>
              <a:ext uri="{FF2B5EF4-FFF2-40B4-BE49-F238E27FC236}">
                <a16:creationId xmlns:a16="http://schemas.microsoft.com/office/drawing/2014/main" id="{5A7A1A50-5ACE-08C6-1272-A31C8DA516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1400" y="279000"/>
            <a:ext cx="552026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465F2F-24AA-AF11-C62A-A9F8FCAD4888}"/>
              </a:ext>
            </a:extLst>
          </p:cNvPr>
          <p:cNvSpPr txBox="1"/>
          <p:nvPr/>
        </p:nvSpPr>
        <p:spPr>
          <a:xfrm>
            <a:off x="8768219" y="3745282"/>
            <a:ext cx="33068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 Hubert de la duchesse d'Uzés (1889)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87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974B55-8352-9CDF-DD91-6176C8290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68DD6104-7AE6-DA88-1D21-3C7037D97A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223" y="279000"/>
            <a:ext cx="354430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D720A3-DB90-8E21-4022-A838150976C3}"/>
              </a:ext>
            </a:extLst>
          </p:cNvPr>
          <p:cNvSpPr txBox="1"/>
          <p:nvPr/>
        </p:nvSpPr>
        <p:spPr>
          <a:xfrm>
            <a:off x="578567" y="3637553"/>
            <a:ext cx="37930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Saints Donatien et Rogatien, par P. Potet (1850) dans la crypte</a:t>
            </a:r>
          </a:p>
        </p:txBody>
      </p:sp>
    </p:spTree>
    <p:extLst>
      <p:ext uri="{BB962C8B-B14F-4D97-AF65-F5344CB8AC3E}">
        <p14:creationId xmlns:p14="http://schemas.microsoft.com/office/powerpoint/2010/main" val="75902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32762F23-1CAC-CD49-E0B3-0E2050F52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14750" cy="4191000"/>
          </a:xfrm>
          <a:prstGeom prst="rect">
            <a:avLst/>
          </a:prstGeom>
        </p:spPr>
      </p:pic>
      <p:pic>
        <p:nvPicPr>
          <p:cNvPr id="9" name="Image 8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BC3AC3B3-E8D4-C2FA-6E59-23C6C11218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2953" y="2534503"/>
            <a:ext cx="3714750" cy="4191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2E8B68A-3E59-AA9F-7EF1-4636CF8A912C}"/>
              </a:ext>
            </a:extLst>
          </p:cNvPr>
          <p:cNvSpPr txBox="1"/>
          <p:nvPr/>
        </p:nvSpPr>
        <p:spPr>
          <a:xfrm>
            <a:off x="4039737" y="1460310"/>
            <a:ext cx="69876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Lorient Vous A Présenté Le Sacré – Cœur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                                    Paris                                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6EADBDC6-EB34-54B6-A1FF-AA982754FB93}"/>
              </a:ext>
            </a:extLst>
          </p:cNvPr>
          <p:cNvSpPr txBox="1"/>
          <p:nvPr/>
        </p:nvSpPr>
        <p:spPr>
          <a:xfrm>
            <a:off x="3903260" y="3275463"/>
            <a:ext cx="4995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17D3EA2E-79E3-2477-0B61-0A0F41220F9B}"/>
              </a:ext>
            </a:extLst>
          </p:cNvPr>
          <p:cNvSpPr txBox="1"/>
          <p:nvPr/>
        </p:nvSpPr>
        <p:spPr>
          <a:xfrm>
            <a:off x="6096000" y="4956981"/>
            <a:ext cx="4429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6629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/>
    </mc:Choice>
    <mc:Fallback xmlns=""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336</Words>
  <Application>Microsoft Office PowerPoint</Application>
  <PresentationFormat>Grand écran</PresentationFormat>
  <Paragraphs>38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14</cp:revision>
  <dcterms:created xsi:type="dcterms:W3CDTF">2025-10-20T09:32:28Z</dcterms:created>
  <dcterms:modified xsi:type="dcterms:W3CDTF">2025-10-28T10:52:25Z</dcterms:modified>
</cp:coreProperties>
</file>