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90" r:id="rId2"/>
    <p:sldId id="291" r:id="rId3"/>
    <p:sldId id="264" r:id="rId4"/>
    <p:sldId id="265" r:id="rId5"/>
    <p:sldId id="263" r:id="rId6"/>
    <p:sldId id="262"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9" r:id="rId30"/>
    <p:sldId id="288" r:id="rId31"/>
    <p:sldId id="260"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88" autoAdjust="0"/>
    <p:restoredTop sz="94660"/>
  </p:normalViewPr>
  <p:slideViewPr>
    <p:cSldViewPr snapToGrid="0">
      <p:cViewPr varScale="1">
        <p:scale>
          <a:sx n="63" d="100"/>
          <a:sy n="63" d="100"/>
        </p:scale>
        <p:origin x="432"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7E6F8B-9F0C-4853-B231-16EBA65EBE17}" type="datetimeFigureOut">
              <a:rPr lang="fr-FR" smtClean="0"/>
              <a:t>22/10/2025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2C9A66-E986-4594-9A77-1A6965ECE464}" type="slidenum">
              <a:rPr lang="fr-FR" smtClean="0"/>
              <a:t>‹N°›</a:t>
            </a:fld>
            <a:endParaRPr lang="fr-FR"/>
          </a:p>
        </p:txBody>
      </p:sp>
    </p:spTree>
    <p:extLst>
      <p:ext uri="{BB962C8B-B14F-4D97-AF65-F5344CB8AC3E}">
        <p14:creationId xmlns:p14="http://schemas.microsoft.com/office/powerpoint/2010/main" val="163287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CF2C9A66-E986-4594-9A77-1A6965ECE464}" type="slidenum">
              <a:rPr lang="fr-FR" smtClean="0"/>
              <a:t>21</a:t>
            </a:fld>
            <a:endParaRPr lang="fr-FR"/>
          </a:p>
        </p:txBody>
      </p:sp>
    </p:spTree>
    <p:extLst>
      <p:ext uri="{BB962C8B-B14F-4D97-AF65-F5344CB8AC3E}">
        <p14:creationId xmlns:p14="http://schemas.microsoft.com/office/powerpoint/2010/main" val="82615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22/10/2025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22/10/2025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31.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gif"/><Relationship Id="rId1" Type="http://schemas.openxmlformats.org/officeDocument/2006/relationships/slideLayout" Target="../slideLayouts/slideLayout1.xml"/><Relationship Id="rId5" Type="http://schemas.openxmlformats.org/officeDocument/2006/relationships/image" Target="../media/image62.gif"/><Relationship Id="rId4" Type="http://schemas.openxmlformats.org/officeDocument/2006/relationships/image" Target="../media/image61.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5DB50-D60F-73CB-2DE3-17EDAD05BE7C}"/>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12BF18FA-FA09-A822-1BDA-154F7D0BFF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398" y="495000"/>
            <a:ext cx="10917204" cy="586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F4A85B-A9B2-6F10-C80B-FF99D0DB3A7E}"/>
              </a:ext>
            </a:extLst>
          </p:cNvPr>
          <p:cNvSpPr txBox="1"/>
          <p:nvPr/>
        </p:nvSpPr>
        <p:spPr>
          <a:xfrm>
            <a:off x="2767584" y="495000"/>
            <a:ext cx="8595360" cy="523220"/>
          </a:xfrm>
          <a:prstGeom prst="rect">
            <a:avLst/>
          </a:prstGeom>
          <a:noFill/>
        </p:spPr>
        <p:txBody>
          <a:bodyPr wrap="square" rtlCol="0">
            <a:spAutoFit/>
          </a:bodyPr>
          <a:lstStyle/>
          <a:p>
            <a:r>
              <a:rPr lang="fr-FR" sz="2800" b="1" dirty="0" err="1">
                <a:solidFill>
                  <a:srgbClr val="FFFF00"/>
                </a:solidFill>
              </a:rPr>
              <a:t>Chateau_de_Chenonceau</a:t>
            </a:r>
            <a:r>
              <a:rPr lang="fr-FR" sz="2800" b="1" dirty="0">
                <a:solidFill>
                  <a:srgbClr val="FFFF00"/>
                </a:solidFill>
              </a:rPr>
              <a:t>_ suite  N°2</a:t>
            </a:r>
          </a:p>
        </p:txBody>
      </p:sp>
      <p:sp>
        <p:nvSpPr>
          <p:cNvPr id="5" name="ZoneTexte 4">
            <a:extLst>
              <a:ext uri="{FF2B5EF4-FFF2-40B4-BE49-F238E27FC236}">
                <a16:creationId xmlns:a16="http://schemas.microsoft.com/office/drawing/2014/main" id="{DC7CFB64-AFA4-FCF7-6E9C-88FECAC57B2B}"/>
              </a:ext>
            </a:extLst>
          </p:cNvPr>
          <p:cNvSpPr txBox="1"/>
          <p:nvPr/>
        </p:nvSpPr>
        <p:spPr>
          <a:xfrm>
            <a:off x="1173846" y="5839780"/>
            <a:ext cx="11554602" cy="523220"/>
          </a:xfrm>
          <a:prstGeom prst="rect">
            <a:avLst/>
          </a:prstGeom>
          <a:noFill/>
        </p:spPr>
        <p:txBody>
          <a:bodyPr wrap="square" rtlCol="0">
            <a:spAutoFit/>
          </a:bodyPr>
          <a:lstStyle/>
          <a:p>
            <a:r>
              <a:rPr lang="fr-FR" sz="2800" b="1" dirty="0">
                <a:solidFill>
                  <a:srgbClr val="FFFF00"/>
                </a:solidFill>
              </a:rPr>
              <a:t>Panorama du château de Chenonceau, Indre-et-Loire, France.</a:t>
            </a:r>
          </a:p>
        </p:txBody>
      </p:sp>
    </p:spTree>
    <p:extLst>
      <p:ext uri="{BB962C8B-B14F-4D97-AF65-F5344CB8AC3E}">
        <p14:creationId xmlns:p14="http://schemas.microsoft.com/office/powerpoint/2010/main" val="2912260012"/>
      </p:ext>
    </p:extLst>
  </p:cSld>
  <p:clrMapOvr>
    <a:masterClrMapping/>
  </p:clrMapOvr>
  <mc:AlternateContent xmlns:mc="http://schemas.openxmlformats.org/markup-compatibility/2006" xmlns:p14="http://schemas.microsoft.com/office/powerpoint/2010/main">
    <mc:Choice Requires="p14">
      <p:transition spd="slow" p14:dur="5000" advClick="0" advTm="14000">
        <p:sndAc>
          <p:stSnd loop="1">
            <p:snd r:embed="rId2" name="J. B. Lully &amp; A. D. Philidor_  Les Airs de Trompettes, Timbales et Hautbois  A. Scherbaum.wav"/>
          </p:stSnd>
        </p:sndAc>
      </p:transition>
    </mc:Choice>
    <mc:Fallback xmlns="">
      <p:transition spd="slow" advClick="0" advTm="14000">
        <p:sndAc>
          <p:stSnd loop="1">
            <p:snd r:embed="rId4" name="J. B. Lully &amp; A. D. Philidor_  Les Airs de Trompettes, Timbales et Hautbois  A. Scherbaum.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F7EE28D-A7FA-E60A-08CB-6129192F50A0}"/>
              </a:ext>
            </a:extLst>
          </p:cNvPr>
          <p:cNvSpPr txBox="1"/>
          <p:nvPr/>
        </p:nvSpPr>
        <p:spPr>
          <a:xfrm>
            <a:off x="804672" y="0"/>
            <a:ext cx="10838688" cy="6863417"/>
          </a:xfrm>
          <a:prstGeom prst="rect">
            <a:avLst/>
          </a:prstGeom>
          <a:noFill/>
        </p:spPr>
        <p:txBody>
          <a:bodyPr wrap="square" rtlCol="0">
            <a:spAutoFit/>
          </a:bodyPr>
          <a:lstStyle/>
          <a:p>
            <a:r>
              <a:rPr lang="fr-FR" sz="4000" b="1" dirty="0">
                <a:solidFill>
                  <a:srgbClr val="FFFF00"/>
                </a:solidFill>
              </a:rPr>
              <a:t>Chenonceau est construit, aménagé et transformé par des femmes aux tempéraments très différents. Il est édifié par Katherine Briçonnet en 1513, enrichi dès 1547 par Diane de Poitiers, qui le reçoit en cadeau d'Henri II, et agrandi sous Catherine de Médicis. Il devient un lieu de recueillement avec « la reine blanche », Louise de Lorraine, puis il est sauvegardé par Louise Dupin au cours de la Révolution française et enfin, métamorphosé par Madame Pelouze.</a:t>
            </a:r>
          </a:p>
        </p:txBody>
      </p:sp>
    </p:spTree>
    <p:extLst>
      <p:ext uri="{BB962C8B-B14F-4D97-AF65-F5344CB8AC3E}">
        <p14:creationId xmlns:p14="http://schemas.microsoft.com/office/powerpoint/2010/main" val="139222334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intérieur, sol, décoration d’intérieur, pièce&#10;&#10;Le contenu généré par l’IA peut être incorrect.">
            <a:extLst>
              <a:ext uri="{FF2B5EF4-FFF2-40B4-BE49-F238E27FC236}">
                <a16:creationId xmlns:a16="http://schemas.microsoft.com/office/drawing/2014/main" id="{5DBED85A-431C-1A4A-0A98-E8615CD239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95532" y="438912"/>
            <a:ext cx="4490858" cy="3096768"/>
          </a:xfrm>
          <a:prstGeom prst="rect">
            <a:avLst/>
          </a:prstGeom>
          <a:ln w="88900" cap="sq" cmpd="thickThin">
            <a:solidFill>
              <a:schemeClr val="accent6">
                <a:lumMod val="40000"/>
                <a:lumOff val="6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0693F1-4BE7-6B4D-06E5-C0B0691DCFAF}"/>
              </a:ext>
            </a:extLst>
          </p:cNvPr>
          <p:cNvSpPr txBox="1"/>
          <p:nvPr/>
        </p:nvSpPr>
        <p:spPr>
          <a:xfrm>
            <a:off x="495532" y="3535680"/>
            <a:ext cx="4864608"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-salle des garde-vue ensemble</a:t>
            </a:r>
          </a:p>
        </p:txBody>
      </p:sp>
      <p:pic>
        <p:nvPicPr>
          <p:cNvPr id="6" name="Image 5" descr="Une image contenant art, sculpture sur bois, Sculpture, statue&#10;&#10;Le contenu généré par l’IA peut être incorrect.">
            <a:extLst>
              <a:ext uri="{FF2B5EF4-FFF2-40B4-BE49-F238E27FC236}">
                <a16:creationId xmlns:a16="http://schemas.microsoft.com/office/drawing/2014/main" id="{56889F5D-F534-9329-CD3D-F5F6ACFBDEB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328468" y="3328416"/>
            <a:ext cx="4368000" cy="3096768"/>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01DC489-C0FA-EF2A-6726-0487C17A63BD}"/>
              </a:ext>
            </a:extLst>
          </p:cNvPr>
          <p:cNvSpPr txBox="1"/>
          <p:nvPr/>
        </p:nvSpPr>
        <p:spPr>
          <a:xfrm>
            <a:off x="7328468" y="2863823"/>
            <a:ext cx="4584192" cy="461665"/>
          </a:xfrm>
          <a:prstGeom prst="rect">
            <a:avLst/>
          </a:prstGeom>
          <a:noFill/>
        </p:spPr>
        <p:txBody>
          <a:bodyPr wrap="square" rtlCol="0">
            <a:spAutoFit/>
          </a:bodyPr>
          <a:lstStyle/>
          <a:p>
            <a:r>
              <a:rPr lang="fr-FR" sz="2400" b="1" dirty="0" err="1">
                <a:solidFill>
                  <a:srgbClr val="FFFF00"/>
                </a:solidFill>
              </a:rPr>
              <a:t>chateauchenonceau</a:t>
            </a:r>
            <a:r>
              <a:rPr lang="fr-FR" sz="2400" b="1" dirty="0">
                <a:solidFill>
                  <a:srgbClr val="FFFF00"/>
                </a:solidFill>
              </a:rPr>
              <a:t>-chapelle-</a:t>
            </a: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pic>
        <p:nvPicPr>
          <p:cNvPr id="3" name="Image 2" descr="Une image contenant chapelle, cathédrale, bâtiment, Lieux sacrés&#10;&#10;Le contenu généré par l’IA peut être incorrect.">
            <a:extLst>
              <a:ext uri="{FF2B5EF4-FFF2-40B4-BE49-F238E27FC236}">
                <a16:creationId xmlns:a16="http://schemas.microsoft.com/office/drawing/2014/main" id="{7A082AF3-2AB0-1A60-2CC4-0309C552DE5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38384" y="3429000"/>
            <a:ext cx="4356000" cy="3041448"/>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FDEC80-9AF8-C0B2-219B-4C1A232BCD6B}"/>
              </a:ext>
            </a:extLst>
          </p:cNvPr>
          <p:cNvSpPr txBox="1"/>
          <p:nvPr/>
        </p:nvSpPr>
        <p:spPr>
          <a:xfrm>
            <a:off x="417456" y="2865120"/>
            <a:ext cx="5047488"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-chapelle</a:t>
            </a:r>
          </a:p>
        </p:txBody>
      </p:sp>
      <p:pic>
        <p:nvPicPr>
          <p:cNvPr id="6" name="Image 5" descr="Une image contenant intérieur, pièce, décoration d’intérieur, mur&#10;&#10;Le contenu généré par l’IA peut être incorrect.">
            <a:extLst>
              <a:ext uri="{FF2B5EF4-FFF2-40B4-BE49-F238E27FC236}">
                <a16:creationId xmlns:a16="http://schemas.microsoft.com/office/drawing/2014/main" id="{9F84E1EE-FCF7-6227-E5E3-A9024B1E61A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253280" y="396961"/>
            <a:ext cx="4512000" cy="3224063"/>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6096FEF-7E3E-1482-440F-56824E58FA88}"/>
              </a:ext>
            </a:extLst>
          </p:cNvPr>
          <p:cNvSpPr txBox="1"/>
          <p:nvPr/>
        </p:nvSpPr>
        <p:spPr>
          <a:xfrm>
            <a:off x="7839456" y="3621024"/>
            <a:ext cx="3755136"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-chambre diane Poitiers-</a:t>
            </a:r>
          </a:p>
        </p:txBody>
      </p:sp>
    </p:spTree>
    <p:extLst>
      <p:ext uri="{BB962C8B-B14F-4D97-AF65-F5344CB8AC3E}">
        <p14:creationId xmlns:p14="http://schemas.microsoft.com/office/powerpoint/2010/main" val="294488519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3" name="Image 2" descr="Une image contenant intérieur, cadre photo, cheminée, Style Napoléon iii&#10;&#10;Le contenu généré par l’IA peut être incorrect.">
            <a:extLst>
              <a:ext uri="{FF2B5EF4-FFF2-40B4-BE49-F238E27FC236}">
                <a16:creationId xmlns:a16="http://schemas.microsoft.com/office/drawing/2014/main" id="{504CBB21-033A-F7AB-52B9-06F2BBCC899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14528" y="390144"/>
            <a:ext cx="4536000" cy="3145536"/>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E61DFD-24A4-88E8-32FD-5515E70E577D}"/>
              </a:ext>
            </a:extLst>
          </p:cNvPr>
          <p:cNvSpPr txBox="1"/>
          <p:nvPr/>
        </p:nvSpPr>
        <p:spPr>
          <a:xfrm>
            <a:off x="463872" y="3535680"/>
            <a:ext cx="4536000"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-chambre diane Poitiers-</a:t>
            </a:r>
          </a:p>
        </p:txBody>
      </p:sp>
      <p:pic>
        <p:nvPicPr>
          <p:cNvPr id="6" name="Image 5" descr="Une image contenant peinture, art, habits, tissu&#10;&#10;Le contenu généré par l’IA peut être incorrect.">
            <a:extLst>
              <a:ext uri="{FF2B5EF4-FFF2-40B4-BE49-F238E27FC236}">
                <a16:creationId xmlns:a16="http://schemas.microsoft.com/office/drawing/2014/main" id="{12800EA1-4F54-7DBF-A10F-57273B7CC4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64128" y="3131050"/>
            <a:ext cx="4464000" cy="334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594DEE8-6FF6-2CA4-F861-B047ADD02296}"/>
              </a:ext>
            </a:extLst>
          </p:cNvPr>
          <p:cNvSpPr txBox="1"/>
          <p:nvPr/>
        </p:nvSpPr>
        <p:spPr>
          <a:xfrm>
            <a:off x="7766304" y="2256490"/>
            <a:ext cx="3961824"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-cabinet vert-</a:t>
            </a:r>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en bois, vernis, bois dur, meubles&#10;&#10;Le contenu généré par l’IA peut être incorrect.">
            <a:extLst>
              <a:ext uri="{FF2B5EF4-FFF2-40B4-BE49-F238E27FC236}">
                <a16:creationId xmlns:a16="http://schemas.microsoft.com/office/drawing/2014/main" id="{5BB8355B-2854-4429-0023-0EDC1D27211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75488" y="3429000"/>
            <a:ext cx="4368000" cy="309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F0232B9-BC5C-CB23-2A6D-1CE82888E7DB}"/>
              </a:ext>
            </a:extLst>
          </p:cNvPr>
          <p:cNvSpPr txBox="1"/>
          <p:nvPr/>
        </p:nvSpPr>
        <p:spPr>
          <a:xfrm>
            <a:off x="220440" y="2967335"/>
            <a:ext cx="5413248"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-cabinet vert-</a:t>
            </a:r>
          </a:p>
        </p:txBody>
      </p:sp>
      <p:pic>
        <p:nvPicPr>
          <p:cNvPr id="6" name="Image 5" descr="Une image contenant peinture, art, cadre photo, Arts visuels&#10;&#10;Le contenu généré par l’IA peut être incorrect.">
            <a:extLst>
              <a:ext uri="{FF2B5EF4-FFF2-40B4-BE49-F238E27FC236}">
                <a16:creationId xmlns:a16="http://schemas.microsoft.com/office/drawing/2014/main" id="{3480C73C-3C92-B457-8295-93160BB9F14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6558313" y="333000"/>
            <a:ext cx="5292311" cy="2885688"/>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B74CC1C-583C-A73B-D880-552C4B973E6B}"/>
              </a:ext>
            </a:extLst>
          </p:cNvPr>
          <p:cNvSpPr txBox="1"/>
          <p:nvPr/>
        </p:nvSpPr>
        <p:spPr>
          <a:xfrm>
            <a:off x="7192297" y="3218688"/>
            <a:ext cx="5292311"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t>
            </a:r>
            <a:r>
              <a:rPr lang="fr-FR" sz="2400" b="1" dirty="0">
                <a:solidFill>
                  <a:srgbClr val="FFFF00"/>
                </a:solidFill>
              </a:rPr>
              <a:t> au-cabinet</a:t>
            </a: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3" name="Image 2" descr="Une image contenant art, Symétrie, Moulures, bâtiment&#10;&#10;Le contenu généré par l’IA peut être incorrect.">
            <a:extLst>
              <a:ext uri="{FF2B5EF4-FFF2-40B4-BE49-F238E27FC236}">
                <a16:creationId xmlns:a16="http://schemas.microsoft.com/office/drawing/2014/main" id="{11B4B5B8-8DEF-9E5C-C79D-61AF279F594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75488" y="377952"/>
            <a:ext cx="4284000" cy="3051048"/>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7C53F5C-72B9-C61D-6498-60F7D93CAB22}"/>
              </a:ext>
            </a:extLst>
          </p:cNvPr>
          <p:cNvSpPr txBox="1"/>
          <p:nvPr/>
        </p:nvSpPr>
        <p:spPr>
          <a:xfrm>
            <a:off x="60960" y="3429000"/>
            <a:ext cx="5498592"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-cabinet vert-</a:t>
            </a:r>
          </a:p>
        </p:txBody>
      </p:sp>
      <p:pic>
        <p:nvPicPr>
          <p:cNvPr id="6" name="Image 5" descr="Une image contenant plafond, intérieur, sol, mur&#10;&#10;Le contenu généré par l’IA peut être incorrect.">
            <a:extLst>
              <a:ext uri="{FF2B5EF4-FFF2-40B4-BE49-F238E27FC236}">
                <a16:creationId xmlns:a16="http://schemas.microsoft.com/office/drawing/2014/main" id="{616BF794-3E44-9087-8C84-F538E4BF2D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08512" y="3017520"/>
            <a:ext cx="4608000" cy="345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286FBBE-0DEE-5456-25AC-4E644389FC3D}"/>
              </a:ext>
            </a:extLst>
          </p:cNvPr>
          <p:cNvSpPr txBox="1"/>
          <p:nvPr/>
        </p:nvSpPr>
        <p:spPr>
          <a:xfrm>
            <a:off x="7108512" y="2498544"/>
            <a:ext cx="5327904"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chenonceau-galerier</a:t>
            </a:r>
            <a:endParaRPr lang="fr-FR" sz="2400" b="1" dirty="0">
              <a:solidFill>
                <a:srgbClr val="FFFF00"/>
              </a:solidFill>
            </a:endParaRPr>
          </a:p>
        </p:txBody>
      </p:sp>
    </p:spTree>
    <p:extLst>
      <p:ext uri="{BB962C8B-B14F-4D97-AF65-F5344CB8AC3E}">
        <p14:creationId xmlns:p14="http://schemas.microsoft.com/office/powerpoint/2010/main" val="294449306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intérieur, mur, bâtiment, Symétrie&#10;&#10;Le contenu généré par l’IA peut être incorrect.">
            <a:extLst>
              <a:ext uri="{FF2B5EF4-FFF2-40B4-BE49-F238E27FC236}">
                <a16:creationId xmlns:a16="http://schemas.microsoft.com/office/drawing/2014/main" id="{A6972774-D948-ECD7-D608-90EAA5303D3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26746" y="3429000"/>
            <a:ext cx="4371989" cy="306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67F5712-9458-8312-6A9E-D06ACD399F0A}"/>
              </a:ext>
            </a:extLst>
          </p:cNvPr>
          <p:cNvSpPr txBox="1"/>
          <p:nvPr/>
        </p:nvSpPr>
        <p:spPr>
          <a:xfrm>
            <a:off x="426746" y="2880361"/>
            <a:ext cx="4974310"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chenonceau-galerier</a:t>
            </a:r>
            <a:endParaRPr lang="fr-FR" sz="2400" b="1" dirty="0">
              <a:solidFill>
                <a:srgbClr val="FFFF00"/>
              </a:solidFill>
            </a:endParaRPr>
          </a:p>
        </p:txBody>
      </p:sp>
      <p:pic>
        <p:nvPicPr>
          <p:cNvPr id="6" name="Image 5" descr="Une image contenant porte, intérieur, mur, horloge&#10;&#10;Le contenu généré par l’IA peut être incorrect.">
            <a:extLst>
              <a:ext uri="{FF2B5EF4-FFF2-40B4-BE49-F238E27FC236}">
                <a16:creationId xmlns:a16="http://schemas.microsoft.com/office/drawing/2014/main" id="{D7A66305-D12D-E595-1CE6-2492964C8B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45254" y="426720"/>
            <a:ext cx="4320000" cy="324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D444890-3FF7-1C96-71DC-6350046618D4}"/>
              </a:ext>
            </a:extLst>
          </p:cNvPr>
          <p:cNvSpPr txBox="1"/>
          <p:nvPr/>
        </p:nvSpPr>
        <p:spPr>
          <a:xfrm>
            <a:off x="7445254" y="3766607"/>
            <a:ext cx="4486630"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chenonceau-galerier</a:t>
            </a:r>
            <a:endParaRPr lang="fr-FR" sz="2400" b="1" dirty="0">
              <a:solidFill>
                <a:srgbClr val="FFFF00"/>
              </a:solidFill>
            </a:endParaRPr>
          </a:p>
        </p:txBody>
      </p:sp>
    </p:spTree>
    <p:extLst>
      <p:ext uri="{BB962C8B-B14F-4D97-AF65-F5344CB8AC3E}">
        <p14:creationId xmlns:p14="http://schemas.microsoft.com/office/powerpoint/2010/main" val="68090836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cheminée, mur, brique, bâtiment&#10;&#10;Le contenu généré par l’IA peut être incorrect.">
            <a:extLst>
              <a:ext uri="{FF2B5EF4-FFF2-40B4-BE49-F238E27FC236}">
                <a16:creationId xmlns:a16="http://schemas.microsoft.com/office/drawing/2014/main" id="{FD918573-2187-1E2F-8DC5-AE452FD6A2A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51104" y="438912"/>
            <a:ext cx="4416000" cy="310896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A39ACA-98A7-079F-E388-C13C8042BBE8}"/>
              </a:ext>
            </a:extLst>
          </p:cNvPr>
          <p:cNvSpPr txBox="1"/>
          <p:nvPr/>
        </p:nvSpPr>
        <p:spPr>
          <a:xfrm>
            <a:off x="451104" y="3547872"/>
            <a:ext cx="4888992"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-cuisine-</a:t>
            </a:r>
          </a:p>
        </p:txBody>
      </p:sp>
      <p:pic>
        <p:nvPicPr>
          <p:cNvPr id="6" name="Image 5" descr="Une image contenant panier, conteneur, Panier de rangement, osier&#10;&#10;Le contenu généré par l’IA peut être incorrect.">
            <a:extLst>
              <a:ext uri="{FF2B5EF4-FFF2-40B4-BE49-F238E27FC236}">
                <a16:creationId xmlns:a16="http://schemas.microsoft.com/office/drawing/2014/main" id="{618AA874-F0B9-1181-DB0A-3D296BB62CE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6834"/>
          <a:stretch>
            <a:fillRect/>
          </a:stretch>
        </p:blipFill>
        <p:spPr>
          <a:xfrm>
            <a:off x="7420896" y="3217057"/>
            <a:ext cx="4320000" cy="324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240BACE-9CE2-421E-132F-6F8519106D27}"/>
              </a:ext>
            </a:extLst>
          </p:cNvPr>
          <p:cNvSpPr txBox="1"/>
          <p:nvPr/>
        </p:nvSpPr>
        <p:spPr>
          <a:xfrm>
            <a:off x="7251746" y="2755392"/>
            <a:ext cx="5059680"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-cuisine-</a:t>
            </a: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mur, intérieur, art, table&#10;&#10;Le contenu généré par l’IA peut être incorrect.">
            <a:extLst>
              <a:ext uri="{FF2B5EF4-FFF2-40B4-BE49-F238E27FC236}">
                <a16:creationId xmlns:a16="http://schemas.microsoft.com/office/drawing/2014/main" id="{CE618745-384D-F3DA-96D9-31C05BA7763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91518" y="3340608"/>
            <a:ext cx="4512000" cy="3096768"/>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4DA29140-7C49-6E7D-EA5B-2BC8194B6781}"/>
              </a:ext>
            </a:extLst>
          </p:cNvPr>
          <p:cNvSpPr txBox="1"/>
          <p:nvPr/>
        </p:nvSpPr>
        <p:spPr>
          <a:xfrm>
            <a:off x="573023" y="2425237"/>
            <a:ext cx="4670496" cy="830997"/>
          </a:xfrm>
          <a:prstGeom prst="rect">
            <a:avLst/>
          </a:prstGeom>
          <a:noFill/>
        </p:spPr>
        <p:txBody>
          <a:bodyPr wrap="square" rtlCol="0">
            <a:spAutoFit/>
          </a:bodyPr>
          <a:lstStyle/>
          <a:p>
            <a:r>
              <a:rPr lang="fr-FR" sz="2400" b="1">
                <a:solidFill>
                  <a:srgbClr val="FFFF00"/>
                </a:solidFill>
              </a:rPr>
              <a:t> la cuisine dispose d'un équipement plus moderne.</a:t>
            </a:r>
            <a:endParaRPr lang="fr-FR" sz="2400" b="1" dirty="0">
              <a:solidFill>
                <a:srgbClr val="FFFF00"/>
              </a:solidFill>
            </a:endParaRPr>
          </a:p>
        </p:txBody>
      </p:sp>
      <p:pic>
        <p:nvPicPr>
          <p:cNvPr id="10" name="Image 9" descr="Une image contenant intérieur, Cabinet, Comptoir, mur&#10;&#10;Le contenu généré par l’IA peut être incorrect.">
            <a:extLst>
              <a:ext uri="{FF2B5EF4-FFF2-40B4-BE49-F238E27FC236}">
                <a16:creationId xmlns:a16="http://schemas.microsoft.com/office/drawing/2014/main" id="{62405939-24C8-BEB6-0309-A985FBD03E5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6948482" y="424752"/>
            <a:ext cx="4752000" cy="324504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2D0B239F-DDE0-CBDA-1E95-B9E13AD53B08}"/>
              </a:ext>
            </a:extLst>
          </p:cNvPr>
          <p:cNvSpPr txBox="1"/>
          <p:nvPr/>
        </p:nvSpPr>
        <p:spPr>
          <a:xfrm>
            <a:off x="7156704" y="3669792"/>
            <a:ext cx="5376672"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-cuisine-</a:t>
            </a:r>
          </a:p>
        </p:txBody>
      </p:sp>
    </p:spTree>
    <p:extLst>
      <p:ext uri="{BB962C8B-B14F-4D97-AF65-F5344CB8AC3E}">
        <p14:creationId xmlns:p14="http://schemas.microsoft.com/office/powerpoint/2010/main" val="3476269452"/>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3" name="Image 2" descr="Une image contenant intérieur, pièce, mur, cheminée&#10;&#10;Le contenu généré par l’IA peut être incorrect.">
            <a:extLst>
              <a:ext uri="{FF2B5EF4-FFF2-40B4-BE49-F238E27FC236}">
                <a16:creationId xmlns:a16="http://schemas.microsoft.com/office/drawing/2014/main" id="{5473D7BD-1AFC-51E0-B75A-DA391C5A5E1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365760" y="414528"/>
            <a:ext cx="4560000" cy="3157728"/>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5857DC4-533E-09D8-D023-A6969C1247AB}"/>
              </a:ext>
            </a:extLst>
          </p:cNvPr>
          <p:cNvSpPr txBox="1"/>
          <p:nvPr/>
        </p:nvSpPr>
        <p:spPr>
          <a:xfrm>
            <a:off x="633984" y="3572256"/>
            <a:ext cx="5462016"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-salon françois1er</a:t>
            </a:r>
          </a:p>
        </p:txBody>
      </p:sp>
      <p:pic>
        <p:nvPicPr>
          <p:cNvPr id="9" name="Image 8" descr="Une image contenant intérieur, cadre photo, porte, Cabinet&#10;&#10;Le contenu généré par l’IA peut être incorrect.">
            <a:extLst>
              <a:ext uri="{FF2B5EF4-FFF2-40B4-BE49-F238E27FC236}">
                <a16:creationId xmlns:a16="http://schemas.microsoft.com/office/drawing/2014/main" id="{4D16C95A-95A9-9D3C-D381-94B2AADD75F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362240" y="3108960"/>
            <a:ext cx="4464000" cy="3157728"/>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8633E2FF-1FCA-5B2D-C167-F76D319B5F34}"/>
              </a:ext>
            </a:extLst>
          </p:cNvPr>
          <p:cNvSpPr txBox="1"/>
          <p:nvPr/>
        </p:nvSpPr>
        <p:spPr>
          <a:xfrm>
            <a:off x="7697520" y="2277963"/>
            <a:ext cx="4720032"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-salon françois1er-</a:t>
            </a:r>
          </a:p>
        </p:txBody>
      </p:sp>
    </p:spTree>
    <p:extLst>
      <p:ext uri="{BB962C8B-B14F-4D97-AF65-F5344CB8AC3E}">
        <p14:creationId xmlns:p14="http://schemas.microsoft.com/office/powerpoint/2010/main" val="329446897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3" name="Image 2" descr="Une image contenant peinture, cadre photo, art, Visage humain&#10;&#10;Le contenu généré par l’IA peut être incorrect.">
            <a:extLst>
              <a:ext uri="{FF2B5EF4-FFF2-40B4-BE49-F238E27FC236}">
                <a16:creationId xmlns:a16="http://schemas.microsoft.com/office/drawing/2014/main" id="{97299519-AB26-F7D8-E6A7-E93F29EC99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104" y="3255264"/>
            <a:ext cx="4320000" cy="324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8D2F010E-2C73-F7CF-33D0-2C714B582E7C}"/>
              </a:ext>
            </a:extLst>
          </p:cNvPr>
          <p:cNvSpPr txBox="1"/>
          <p:nvPr/>
        </p:nvSpPr>
        <p:spPr>
          <a:xfrm>
            <a:off x="1146048" y="2375499"/>
            <a:ext cx="6230112"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-salon françois1er-</a:t>
            </a:r>
          </a:p>
        </p:txBody>
      </p:sp>
      <p:pic>
        <p:nvPicPr>
          <p:cNvPr id="9" name="Image 8" descr="Une image contenant intérieur, mur, décoration d’intérieur, cheminée&#10;&#10;Le contenu généré par l’IA peut être incorrect.">
            <a:extLst>
              <a:ext uri="{FF2B5EF4-FFF2-40B4-BE49-F238E27FC236}">
                <a16:creationId xmlns:a16="http://schemas.microsoft.com/office/drawing/2014/main" id="{762FDD27-FB7A-428E-F545-D81D5B9AEC5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180896" y="411960"/>
            <a:ext cx="4560000" cy="3135912"/>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304613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3" name="Image 2" descr="Une image contenant Moulures, art, bâtiment, architecture&#10;&#10;Le contenu généré par l’IA peut être incorrect.">
            <a:extLst>
              <a:ext uri="{FF2B5EF4-FFF2-40B4-BE49-F238E27FC236}">
                <a16:creationId xmlns:a16="http://schemas.microsoft.com/office/drawing/2014/main" id="{DA96B8E4-8693-F7F1-C8FF-284CC4F154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395" t="-8942" r="-1395"/>
          <a:stretch>
            <a:fillRect/>
          </a:stretch>
        </p:blipFill>
        <p:spPr>
          <a:xfrm>
            <a:off x="329184" y="198120"/>
            <a:ext cx="4428000" cy="323088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96D987-0260-03D2-E960-B3A33EBD4258}"/>
              </a:ext>
            </a:extLst>
          </p:cNvPr>
          <p:cNvSpPr txBox="1"/>
          <p:nvPr/>
        </p:nvSpPr>
        <p:spPr>
          <a:xfrm>
            <a:off x="109728" y="3429000"/>
            <a:ext cx="5437632"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-salon </a:t>
            </a:r>
            <a:r>
              <a:rPr lang="fr-FR" sz="2400" b="1" dirty="0" err="1">
                <a:solidFill>
                  <a:srgbClr val="FFFF00"/>
                </a:solidFill>
              </a:rPr>
              <a:t>LouisXIV</a:t>
            </a:r>
            <a:r>
              <a:rPr lang="fr-FR" sz="2400" b="1" dirty="0">
                <a:solidFill>
                  <a:srgbClr val="FFFF00"/>
                </a:solidFill>
              </a:rPr>
              <a:t>-</a:t>
            </a:r>
          </a:p>
        </p:txBody>
      </p:sp>
      <p:pic>
        <p:nvPicPr>
          <p:cNvPr id="6" name="Image 5" descr="Une image contenant église, bâtiment, toit, coffre&#10;&#10;Le contenu généré par l’IA peut être incorrect.">
            <a:extLst>
              <a:ext uri="{FF2B5EF4-FFF2-40B4-BE49-F238E27FC236}">
                <a16:creationId xmlns:a16="http://schemas.microsoft.com/office/drawing/2014/main" id="{2F6E0383-C71B-5B9C-AD37-A83AE097EAB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206816" y="3230880"/>
            <a:ext cx="4656000" cy="323088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DB5B279-2C49-984F-78B7-2AEC3D1AC51A}"/>
              </a:ext>
            </a:extLst>
          </p:cNvPr>
          <p:cNvSpPr txBox="1"/>
          <p:nvPr/>
        </p:nvSpPr>
        <p:spPr>
          <a:xfrm>
            <a:off x="7254240" y="1661220"/>
            <a:ext cx="4937760" cy="1569660"/>
          </a:xfrm>
          <a:prstGeom prst="rect">
            <a:avLst/>
          </a:prstGeom>
          <a:noFill/>
        </p:spPr>
        <p:txBody>
          <a:bodyPr wrap="square" rtlCol="0">
            <a:spAutoFit/>
          </a:bodyPr>
          <a:lstStyle/>
          <a:p>
            <a:r>
              <a:rPr lang="fr-FR" sz="2400" b="1">
                <a:solidFill>
                  <a:srgbClr val="FFFF00"/>
                </a:solidFill>
              </a:rPr>
              <a:t>Réalisé en 1515, c'est un très bel exemple de sculpture décorative de la Première Renaissance Française.</a:t>
            </a:r>
            <a:endParaRPr lang="fr-FR" sz="2400" b="1" dirty="0">
              <a:solidFill>
                <a:srgbClr val="FFFF00"/>
              </a:solidFill>
            </a:endParaRPr>
          </a:p>
        </p:txBody>
      </p:sp>
    </p:spTree>
    <p:extLst>
      <p:ext uri="{BB962C8B-B14F-4D97-AF65-F5344CB8AC3E}">
        <p14:creationId xmlns:p14="http://schemas.microsoft.com/office/powerpoint/2010/main" val="3706887468"/>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3" name="Image 2" descr="Une image contenant statue, église, bâtiment, Sculpture sur pierre&#10;&#10;Le contenu généré par l’IA peut être incorrect.">
            <a:extLst>
              <a:ext uri="{FF2B5EF4-FFF2-40B4-BE49-F238E27FC236}">
                <a16:creationId xmlns:a16="http://schemas.microsoft.com/office/drawing/2014/main" id="{228E7E08-DB9B-5C62-2A56-C54D3F2E77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26763" y="3429000"/>
            <a:ext cx="4379753" cy="306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B18F143-5094-7A0E-C564-208F987AB09A}"/>
              </a:ext>
            </a:extLst>
          </p:cNvPr>
          <p:cNvSpPr txBox="1"/>
          <p:nvPr/>
        </p:nvSpPr>
        <p:spPr>
          <a:xfrm>
            <a:off x="243883" y="2865120"/>
            <a:ext cx="5669237"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-vestibule</a:t>
            </a:r>
          </a:p>
        </p:txBody>
      </p:sp>
      <p:pic>
        <p:nvPicPr>
          <p:cNvPr id="6" name="Image 5" descr="Une image contenant intérieur, mur, bâtiment, porte&#10;&#10;Le contenu généré par l’IA peut être incorrect.">
            <a:extLst>
              <a:ext uri="{FF2B5EF4-FFF2-40B4-BE49-F238E27FC236}">
                <a16:creationId xmlns:a16="http://schemas.microsoft.com/office/drawing/2014/main" id="{C7161AC3-3FA0-951C-85A2-A0E8D5C56DF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291238" y="333000"/>
            <a:ext cx="4473999" cy="309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B0BB40D-D94E-8AA1-CE47-E02196C667FA}"/>
              </a:ext>
            </a:extLst>
          </p:cNvPr>
          <p:cNvSpPr txBox="1"/>
          <p:nvPr/>
        </p:nvSpPr>
        <p:spPr>
          <a:xfrm>
            <a:off x="7385486" y="3429000"/>
            <a:ext cx="5474208"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-escalier-</a:t>
            </a:r>
          </a:p>
        </p:txBody>
      </p:sp>
    </p:spTree>
    <p:extLst>
      <p:ext uri="{BB962C8B-B14F-4D97-AF65-F5344CB8AC3E}">
        <p14:creationId xmlns:p14="http://schemas.microsoft.com/office/powerpoint/2010/main" val="202518556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intérieur, sol, mur, pièce&#10;&#10;Le contenu généré par l’IA peut être incorrect.">
            <a:extLst>
              <a:ext uri="{FF2B5EF4-FFF2-40B4-BE49-F238E27FC236}">
                <a16:creationId xmlns:a16="http://schemas.microsoft.com/office/drawing/2014/main" id="{FFA1A972-5255-0A75-8BEE-7F8D4731C06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531169" y="3429000"/>
            <a:ext cx="4368000" cy="3133344"/>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4EFE37C-865B-75A9-9DD0-B438472D8393}"/>
              </a:ext>
            </a:extLst>
          </p:cNvPr>
          <p:cNvSpPr txBox="1"/>
          <p:nvPr/>
        </p:nvSpPr>
        <p:spPr>
          <a:xfrm>
            <a:off x="280416" y="1762327"/>
            <a:ext cx="5303520" cy="1569660"/>
          </a:xfrm>
          <a:prstGeom prst="rect">
            <a:avLst/>
          </a:prstGeom>
          <a:noFill/>
        </p:spPr>
        <p:txBody>
          <a:bodyPr wrap="square" rtlCol="0">
            <a:spAutoFit/>
          </a:bodyPr>
          <a:lstStyle/>
          <a:p>
            <a:r>
              <a:rPr lang="fr-FR" sz="2400" b="1" dirty="0">
                <a:solidFill>
                  <a:srgbClr val="FFFF00"/>
                </a:solidFill>
              </a:rPr>
              <a:t>Le vestibule s'ouvre sur un balcon offrant aux visiteurs une vue sur la tour des marques et les deux principaux jardins du domaine.</a:t>
            </a:r>
          </a:p>
        </p:txBody>
      </p:sp>
      <p:pic>
        <p:nvPicPr>
          <p:cNvPr id="6" name="Image 5" descr="Une image contenant plein air, bâtiment, ciel, plante&#10;&#10;Le contenu généré par l’IA peut être incorrect.">
            <a:extLst>
              <a:ext uri="{FF2B5EF4-FFF2-40B4-BE49-F238E27FC236}">
                <a16:creationId xmlns:a16="http://schemas.microsoft.com/office/drawing/2014/main" id="{719294DA-BF59-8838-6AEA-32D428AB269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461504" y="353568"/>
            <a:ext cx="4320000" cy="3075432"/>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A3036C7-D618-DA05-25CC-721E16B34A4F}"/>
              </a:ext>
            </a:extLst>
          </p:cNvPr>
          <p:cNvSpPr txBox="1"/>
          <p:nvPr/>
        </p:nvSpPr>
        <p:spPr>
          <a:xfrm>
            <a:off x="7292833" y="3429000"/>
            <a:ext cx="4657344"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-vue jardin </a:t>
            </a:r>
            <a:r>
              <a:rPr lang="fr-FR" sz="2400" b="1" dirty="0" err="1">
                <a:solidFill>
                  <a:srgbClr val="FFFF00"/>
                </a:solidFill>
              </a:rPr>
              <a:t>catherine</a:t>
            </a:r>
            <a:r>
              <a:rPr lang="fr-FR" sz="2400" b="1" dirty="0">
                <a:solidFill>
                  <a:srgbClr val="FFFF00"/>
                </a:solidFill>
              </a:rPr>
              <a:t> et donjon-</a:t>
            </a:r>
          </a:p>
        </p:txBody>
      </p:sp>
    </p:spTree>
    <p:extLst>
      <p:ext uri="{BB962C8B-B14F-4D97-AF65-F5344CB8AC3E}">
        <p14:creationId xmlns:p14="http://schemas.microsoft.com/office/powerpoint/2010/main" val="290963974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intérieur, meubles, mur, décoration d’intérieur&#10;&#10;Le contenu généré par l’IA peut être incorrect.">
            <a:extLst>
              <a:ext uri="{FF2B5EF4-FFF2-40B4-BE49-F238E27FC236}">
                <a16:creationId xmlns:a16="http://schemas.microsoft.com/office/drawing/2014/main" id="{894AE07E-01CE-FCDA-4437-780B79AAE22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7185" r="-1341"/>
          <a:stretch>
            <a:fillRect/>
          </a:stretch>
        </p:blipFill>
        <p:spPr>
          <a:xfrm>
            <a:off x="463296" y="475488"/>
            <a:ext cx="4608000" cy="345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8DAB4AF-6CB8-60EC-9688-92BB7B407C93}"/>
              </a:ext>
            </a:extLst>
          </p:cNvPr>
          <p:cNvSpPr txBox="1"/>
          <p:nvPr/>
        </p:nvSpPr>
        <p:spPr>
          <a:xfrm>
            <a:off x="585216" y="3931488"/>
            <a:ext cx="4779264"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-chambre reines-vue lit salon</a:t>
            </a:r>
          </a:p>
        </p:txBody>
      </p:sp>
      <p:pic>
        <p:nvPicPr>
          <p:cNvPr id="6" name="Image 5" descr="Une image contenant meubles, intérieur, lit, mur&#10;&#10;Le contenu généré par l’IA peut être incorrect.">
            <a:extLst>
              <a:ext uri="{FF2B5EF4-FFF2-40B4-BE49-F238E27FC236}">
                <a16:creationId xmlns:a16="http://schemas.microsoft.com/office/drawing/2014/main" id="{810510FC-CC68-D3BE-821B-5B6047AE4A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2704" y="3291840"/>
            <a:ext cx="4416000" cy="331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53D968D5-F23F-0ED1-1946-2191A7C0C3B1}"/>
              </a:ext>
            </a:extLst>
          </p:cNvPr>
          <p:cNvSpPr txBox="1"/>
          <p:nvPr/>
        </p:nvSpPr>
        <p:spPr>
          <a:xfrm>
            <a:off x="7791264" y="2351115"/>
            <a:ext cx="4120320"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-chambre </a:t>
            </a:r>
            <a:r>
              <a:rPr lang="fr-FR" sz="2400" b="1" dirty="0" err="1">
                <a:solidFill>
                  <a:srgbClr val="FFFF00"/>
                </a:solidFill>
              </a:rPr>
              <a:t>medicis</a:t>
            </a:r>
            <a:r>
              <a:rPr lang="fr-FR" sz="2400" b="1" dirty="0">
                <a:solidFill>
                  <a:srgbClr val="FFFF00"/>
                </a:solidFill>
              </a:rPr>
              <a:t>-lit-</a:t>
            </a:r>
          </a:p>
        </p:txBody>
      </p:sp>
    </p:spTree>
    <p:extLst>
      <p:ext uri="{BB962C8B-B14F-4D97-AF65-F5344CB8AC3E}">
        <p14:creationId xmlns:p14="http://schemas.microsoft.com/office/powerpoint/2010/main" val="334867264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3" name="Image 2" descr="Une image contenant cadre photo, mur, intérieur, galerie&#10;&#10;Le contenu généré par l’IA peut être incorrect.">
            <a:extLst>
              <a:ext uri="{FF2B5EF4-FFF2-40B4-BE49-F238E27FC236}">
                <a16:creationId xmlns:a16="http://schemas.microsoft.com/office/drawing/2014/main" id="{143C6188-E123-B91F-979B-3C86918915B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390149" y="3429000"/>
            <a:ext cx="4390813" cy="306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AE1C519-57FE-6322-1D5C-C62513B723D4}"/>
              </a:ext>
            </a:extLst>
          </p:cNvPr>
          <p:cNvSpPr txBox="1"/>
          <p:nvPr/>
        </p:nvSpPr>
        <p:spPr>
          <a:xfrm>
            <a:off x="390149" y="2565184"/>
            <a:ext cx="4486651"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-cabinet estampes-vue ensemble</a:t>
            </a:r>
          </a:p>
        </p:txBody>
      </p:sp>
      <p:pic>
        <p:nvPicPr>
          <p:cNvPr id="6" name="Image 5" descr="Une image contenant intérieur, mur, décoration d’intérieur, vivre&#10;&#10;Le contenu généré par l’IA peut être incorrect.">
            <a:extLst>
              <a:ext uri="{FF2B5EF4-FFF2-40B4-BE49-F238E27FC236}">
                <a16:creationId xmlns:a16="http://schemas.microsoft.com/office/drawing/2014/main" id="{A50C04A3-484D-6DB0-7B18-7011F34B2E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45851" y="390144"/>
            <a:ext cx="4356000" cy="3267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B9A003B-4CF3-7154-A00B-05CCF7501CA7}"/>
              </a:ext>
            </a:extLst>
          </p:cNvPr>
          <p:cNvSpPr txBox="1"/>
          <p:nvPr/>
        </p:nvSpPr>
        <p:spPr>
          <a:xfrm>
            <a:off x="7567771" y="3758185"/>
            <a:ext cx="4356000"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t>
            </a:r>
            <a:r>
              <a:rPr lang="fr-FR" sz="2400" b="1" dirty="0">
                <a:solidFill>
                  <a:srgbClr val="FFFF00"/>
                </a:solidFill>
              </a:rPr>
              <a:t> au-galerie </a:t>
            </a:r>
            <a:r>
              <a:rPr lang="fr-FR" sz="2400" b="1" dirty="0" err="1">
                <a:solidFill>
                  <a:srgbClr val="FFFF00"/>
                </a:solidFill>
              </a:rPr>
              <a:t>medicis</a:t>
            </a:r>
            <a:endParaRPr lang="fr-FR" sz="2400" b="1" dirty="0">
              <a:solidFill>
                <a:srgbClr val="FFFF00"/>
              </a:solidFill>
            </a:endParaRPr>
          </a:p>
        </p:txBody>
      </p:sp>
    </p:spTree>
    <p:extLst>
      <p:ext uri="{BB962C8B-B14F-4D97-AF65-F5344CB8AC3E}">
        <p14:creationId xmlns:p14="http://schemas.microsoft.com/office/powerpoint/2010/main" val="409419971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intérieur, sol, décoration d’intérieur, table&#10;&#10;Le contenu généré par l’IA peut être incorrect.">
            <a:extLst>
              <a:ext uri="{FF2B5EF4-FFF2-40B4-BE49-F238E27FC236}">
                <a16:creationId xmlns:a16="http://schemas.microsoft.com/office/drawing/2014/main" id="{9217B65A-A9CD-0608-1ADC-CA1318E7457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402336" y="381000"/>
            <a:ext cx="4368000" cy="304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08FEB46-CA56-0448-78E7-D23EC43B9041}"/>
              </a:ext>
            </a:extLst>
          </p:cNvPr>
          <p:cNvSpPr txBox="1"/>
          <p:nvPr/>
        </p:nvSpPr>
        <p:spPr>
          <a:xfrm>
            <a:off x="195072" y="3429000"/>
            <a:ext cx="5120640" cy="1569660"/>
          </a:xfrm>
          <a:prstGeom prst="rect">
            <a:avLst/>
          </a:prstGeom>
          <a:noFill/>
        </p:spPr>
        <p:txBody>
          <a:bodyPr wrap="square" rtlCol="0">
            <a:spAutoFit/>
          </a:bodyPr>
          <a:lstStyle/>
          <a:p>
            <a:r>
              <a:rPr lang="fr-FR" sz="2400" b="1">
                <a:solidFill>
                  <a:srgbClr val="FFFF00"/>
                </a:solidFill>
              </a:rPr>
              <a:t>L'originalité de cette pièce réside dans la présence de 2 caryatides en bois du XVIIe siècle, qui encadrent la fenêtre.</a:t>
            </a:r>
            <a:endParaRPr lang="fr-FR" sz="2400" b="1" dirty="0">
              <a:solidFill>
                <a:srgbClr val="FFFF00"/>
              </a:solidFill>
            </a:endParaRPr>
          </a:p>
        </p:txBody>
      </p:sp>
      <p:pic>
        <p:nvPicPr>
          <p:cNvPr id="6" name="Image 5" descr="Une image contenant intérieur, sol, décoration d’intérieur, mur&#10;&#10;Le contenu généré par l’IA peut être incorrect.">
            <a:extLst>
              <a:ext uri="{FF2B5EF4-FFF2-40B4-BE49-F238E27FC236}">
                <a16:creationId xmlns:a16="http://schemas.microsoft.com/office/drawing/2014/main" id="{624A54AF-DC43-2A5D-8764-A2CCD095248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085664" y="3206496"/>
            <a:ext cx="4704000" cy="3255264"/>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918C3F12-0204-1DC2-4CC4-D953B6D5BC46}"/>
              </a:ext>
            </a:extLst>
          </p:cNvPr>
          <p:cNvSpPr txBox="1"/>
          <p:nvPr/>
        </p:nvSpPr>
        <p:spPr>
          <a:xfrm>
            <a:off x="7817184" y="2647295"/>
            <a:ext cx="5047488" cy="461665"/>
          </a:xfrm>
          <a:prstGeom prst="rect">
            <a:avLst/>
          </a:prstGeom>
          <a:noFill/>
        </p:spPr>
        <p:txBody>
          <a:bodyPr wrap="square" rtlCol="0">
            <a:spAutoFit/>
          </a:bodyPr>
          <a:lstStyle/>
          <a:p>
            <a:r>
              <a:rPr lang="fr-FR" sz="2400" b="1" dirty="0" err="1">
                <a:solidFill>
                  <a:srgbClr val="FFFF00"/>
                </a:solidFill>
              </a:rPr>
              <a:t>ChateauChenonceau</a:t>
            </a:r>
            <a:r>
              <a:rPr lang="fr-FR" sz="2400" b="1" dirty="0">
                <a:solidFill>
                  <a:srgbClr val="FFFF00"/>
                </a:solidFill>
              </a:rPr>
              <a:t>-</a:t>
            </a:r>
          </a:p>
        </p:txBody>
      </p:sp>
    </p:spTree>
    <p:extLst>
      <p:ext uri="{BB962C8B-B14F-4D97-AF65-F5344CB8AC3E}">
        <p14:creationId xmlns:p14="http://schemas.microsoft.com/office/powerpoint/2010/main" val="60632810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3" name="Image 2" descr="Une image contenant bâtiment, mur, intérieur, pièce&#10;&#10;Le contenu généré par l’IA peut être incorrect.">
            <a:extLst>
              <a:ext uri="{FF2B5EF4-FFF2-40B4-BE49-F238E27FC236}">
                <a16:creationId xmlns:a16="http://schemas.microsoft.com/office/drawing/2014/main" id="{A662B4B5-C7A4-9815-BF5E-5A4FC3537E6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304842" y="3304032"/>
            <a:ext cx="4637385" cy="324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A7ABEFE-9E0D-90EE-B1E1-74A01E50DA4C}"/>
              </a:ext>
            </a:extLst>
          </p:cNvPr>
          <p:cNvSpPr txBox="1"/>
          <p:nvPr/>
        </p:nvSpPr>
        <p:spPr>
          <a:xfrm>
            <a:off x="0" y="2842367"/>
            <a:ext cx="5892578"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-vestibule 2etage</a:t>
            </a:r>
          </a:p>
        </p:txBody>
      </p:sp>
      <p:pic>
        <p:nvPicPr>
          <p:cNvPr id="6" name="Image 5">
            <a:extLst>
              <a:ext uri="{FF2B5EF4-FFF2-40B4-BE49-F238E27FC236}">
                <a16:creationId xmlns:a16="http://schemas.microsoft.com/office/drawing/2014/main" id="{70CBE698-42A2-6B81-D12C-822953EECB9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7249775" y="463296"/>
            <a:ext cx="4560000" cy="3145536"/>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E36A60A7-63DA-07E6-9188-1F77805BEFF3}"/>
              </a:ext>
            </a:extLst>
          </p:cNvPr>
          <p:cNvSpPr txBox="1"/>
          <p:nvPr/>
        </p:nvSpPr>
        <p:spPr>
          <a:xfrm>
            <a:off x="7530191" y="3779520"/>
            <a:ext cx="4844689" cy="830997"/>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-chambre louise lorraine-</a:t>
            </a:r>
          </a:p>
        </p:txBody>
      </p:sp>
    </p:spTree>
    <p:extLst>
      <p:ext uri="{BB962C8B-B14F-4D97-AF65-F5344CB8AC3E}">
        <p14:creationId xmlns:p14="http://schemas.microsoft.com/office/powerpoint/2010/main" val="352828463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0AD3A9B-7664-6EFF-0326-90A9C0A1B38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365793" y="374904"/>
            <a:ext cx="4871417" cy="338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879881-5237-90AC-79A2-D32F2FAB8D75}"/>
              </a:ext>
            </a:extLst>
          </p:cNvPr>
          <p:cNvSpPr txBox="1"/>
          <p:nvPr/>
        </p:nvSpPr>
        <p:spPr>
          <a:xfrm>
            <a:off x="107068" y="3758904"/>
            <a:ext cx="6293731"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-vue jardin diane-</a:t>
            </a:r>
          </a:p>
        </p:txBody>
      </p:sp>
      <p:pic>
        <p:nvPicPr>
          <p:cNvPr id="6" name="Image 5">
            <a:extLst>
              <a:ext uri="{FF2B5EF4-FFF2-40B4-BE49-F238E27FC236}">
                <a16:creationId xmlns:a16="http://schemas.microsoft.com/office/drawing/2014/main" id="{88C39B34-1105-36B5-BBBC-1FABB145440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6096000" y="3625374"/>
            <a:ext cx="5642775"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13" name="ZoneTexte 12">
            <a:extLst>
              <a:ext uri="{FF2B5EF4-FFF2-40B4-BE49-F238E27FC236}">
                <a16:creationId xmlns:a16="http://schemas.microsoft.com/office/drawing/2014/main" id="{A6D140EE-3D20-5551-19B5-92614FE22983}"/>
              </a:ext>
            </a:extLst>
          </p:cNvPr>
          <p:cNvSpPr txBox="1"/>
          <p:nvPr/>
        </p:nvSpPr>
        <p:spPr>
          <a:xfrm>
            <a:off x="6327648" y="3096944"/>
            <a:ext cx="5864352" cy="461665"/>
          </a:xfrm>
          <a:prstGeom prst="rect">
            <a:avLst/>
          </a:prstGeom>
          <a:noFill/>
        </p:spPr>
        <p:txBody>
          <a:bodyPr wrap="square" rtlCol="0">
            <a:spAutoFit/>
          </a:bodyPr>
          <a:lstStyle/>
          <a:p>
            <a:r>
              <a:rPr lang="fr-FR" sz="2400" b="1" dirty="0">
                <a:solidFill>
                  <a:srgbClr val="FFFF00"/>
                </a:solidFill>
              </a:rPr>
              <a:t>Château </a:t>
            </a:r>
            <a:r>
              <a:rPr lang="fr-FR" sz="2400" b="1" dirty="0" err="1">
                <a:solidFill>
                  <a:srgbClr val="FFFF00"/>
                </a:solidFill>
              </a:rPr>
              <a:t>chenonceau</a:t>
            </a:r>
            <a:r>
              <a:rPr lang="fr-FR" sz="2400" b="1" dirty="0">
                <a:solidFill>
                  <a:srgbClr val="FFFF00"/>
                </a:solidFill>
              </a:rPr>
              <a:t>-jardin diane-</a:t>
            </a:r>
          </a:p>
        </p:txBody>
      </p:sp>
    </p:spTree>
    <p:extLst>
      <p:ext uri="{BB962C8B-B14F-4D97-AF65-F5344CB8AC3E}">
        <p14:creationId xmlns:p14="http://schemas.microsoft.com/office/powerpoint/2010/main" val="203782230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E510217-DB08-2C35-BF93-8056DBCC71F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441915" y="3343656"/>
            <a:ext cx="4508645" cy="313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3BB8842-D26D-7A1C-492C-0C904E1E657F}"/>
              </a:ext>
            </a:extLst>
          </p:cNvPr>
          <p:cNvSpPr txBox="1"/>
          <p:nvPr/>
        </p:nvSpPr>
        <p:spPr>
          <a:xfrm>
            <a:off x="1230785" y="2108245"/>
            <a:ext cx="5754624" cy="461665"/>
          </a:xfrm>
          <a:prstGeom prst="rect">
            <a:avLst/>
          </a:prstGeom>
          <a:noFill/>
        </p:spPr>
        <p:txBody>
          <a:bodyPr wrap="square" rtlCol="0">
            <a:spAutoFit/>
          </a:bodyPr>
          <a:lstStyle/>
          <a:p>
            <a:r>
              <a:rPr lang="fr-FR" sz="2400" b="1" dirty="0" err="1">
                <a:solidFill>
                  <a:srgbClr val="FFFF00"/>
                </a:solidFill>
              </a:rPr>
              <a:t>chateauchenonceau</a:t>
            </a:r>
            <a:r>
              <a:rPr lang="fr-FR" sz="2400" b="1" dirty="0">
                <a:solidFill>
                  <a:srgbClr val="FFFF00"/>
                </a:solidFill>
              </a:rPr>
              <a:t>-potager fleurs-</a:t>
            </a:r>
          </a:p>
        </p:txBody>
      </p:sp>
      <p:pic>
        <p:nvPicPr>
          <p:cNvPr id="5" name="Image 4" descr="Une image contenant plein air, habits, ciel, plante&#10;&#10;Le contenu généré par l’IA peut être incorrect.">
            <a:extLst>
              <a:ext uri="{FF2B5EF4-FFF2-40B4-BE49-F238E27FC236}">
                <a16:creationId xmlns:a16="http://schemas.microsoft.com/office/drawing/2014/main" id="{E568CC35-DDBB-B2F1-0589-C14C2B180C2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241441" y="405001"/>
            <a:ext cx="4536000" cy="3023999"/>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325402077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5" name="Image 4" descr="Une image contenant plein air, ciel, arbre, violet&#10;&#10;Le contenu généré par l’IA peut être incorrect.">
            <a:extLst>
              <a:ext uri="{FF2B5EF4-FFF2-40B4-BE49-F238E27FC236}">
                <a16:creationId xmlns:a16="http://schemas.microsoft.com/office/drawing/2014/main" id="{2B8EDFE6-8F81-B01A-5E2B-C30BCDA542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55950" y="3243072"/>
            <a:ext cx="4857615" cy="324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6" name="Image 5">
            <a:extLst>
              <a:ext uri="{FF2B5EF4-FFF2-40B4-BE49-F238E27FC236}">
                <a16:creationId xmlns:a16="http://schemas.microsoft.com/office/drawing/2014/main" id="{BF7189D6-4502-5D26-D4EB-2F2FE4F63092}"/>
              </a:ext>
            </a:extLst>
          </p:cNvPr>
          <p:cNvPicPr>
            <a:picLocks noChangeAspect="1"/>
          </p:cNvPicPr>
          <p:nvPr/>
        </p:nvPicPr>
        <p:blipFill>
          <a:blip r:embed="rId3"/>
          <a:stretch>
            <a:fillRect/>
          </a:stretch>
        </p:blipFill>
        <p:spPr>
          <a:xfrm>
            <a:off x="478435" y="454529"/>
            <a:ext cx="5220000" cy="2788543"/>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442979211"/>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7" name="Image 6" descr="Une image contenant plein air, ciel, Montgolfière, arbre&#10;&#10;Le contenu généré par l’IA peut être incorrect.">
            <a:extLst>
              <a:ext uri="{FF2B5EF4-FFF2-40B4-BE49-F238E27FC236}">
                <a16:creationId xmlns:a16="http://schemas.microsoft.com/office/drawing/2014/main" id="{F64E4B0E-A5F5-ED05-70D2-82CD1D71CD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0360" y="3169920"/>
            <a:ext cx="4419276" cy="331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9" name="Image 8" descr="Une image contenant plein air, herbe, arbre, ciel&#10;&#10;Le contenu généré par l’IA peut être incorrect.">
            <a:extLst>
              <a:ext uri="{FF2B5EF4-FFF2-40B4-BE49-F238E27FC236}">
                <a16:creationId xmlns:a16="http://schemas.microsoft.com/office/drawing/2014/main" id="{A685A4FF-18C2-F3D3-288E-DA27423682D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1640" y="402336"/>
            <a:ext cx="4320000" cy="324144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00330495"/>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9" name="Image 8" descr="Une image contenant plein air, Aménagement paysager, herbe, Jardin botanique&#10;&#10;Le contenu généré par l’IA peut être incorrect.">
            <a:extLst>
              <a:ext uri="{FF2B5EF4-FFF2-40B4-BE49-F238E27FC236}">
                <a16:creationId xmlns:a16="http://schemas.microsoft.com/office/drawing/2014/main" id="{18124C61-7A81-7B70-3D60-80933892AB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720" y="368808"/>
            <a:ext cx="4752000" cy="316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11" name="Image 10" descr="Une image contenant plein air, ciel, plante, herbe&#10;&#10;Le contenu généré par l’IA peut être incorrect.">
            <a:extLst>
              <a:ext uri="{FF2B5EF4-FFF2-40B4-BE49-F238E27FC236}">
                <a16:creationId xmlns:a16="http://schemas.microsoft.com/office/drawing/2014/main" id="{F553F4B7-E01D-7913-B08F-B6A79A3DFE8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536808"/>
            <a:ext cx="5667840" cy="2952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74168838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ciel, plein air, herbe, arbre&#10;&#10;Le contenu généré par l’IA peut être incorrect.">
            <a:extLst>
              <a:ext uri="{FF2B5EF4-FFF2-40B4-BE49-F238E27FC236}">
                <a16:creationId xmlns:a16="http://schemas.microsoft.com/office/drawing/2014/main" id="{955B99FD-7D87-1D3E-9724-5CE58184BE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22" y="3272980"/>
            <a:ext cx="4749668" cy="316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7" name="Image 6" descr="Une image contenant plein air, arbre, ciel, Jardin botanique&#10;&#10;Le contenu généré par l’IA peut être incorrect.">
            <a:extLst>
              <a:ext uri="{FF2B5EF4-FFF2-40B4-BE49-F238E27FC236}">
                <a16:creationId xmlns:a16="http://schemas.microsoft.com/office/drawing/2014/main" id="{E2A09825-7BE0-74F3-24D9-F4CC468355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71078" y="441000"/>
            <a:ext cx="4482000" cy="298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654129806"/>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descr="Une image contenant plein air, ciel, arbre, herbe&#10;&#10;Le contenu généré par l’IA peut être incorrect.">
            <a:extLst>
              <a:ext uri="{FF2B5EF4-FFF2-40B4-BE49-F238E27FC236}">
                <a16:creationId xmlns:a16="http://schemas.microsoft.com/office/drawing/2014/main" id="{5C90EE8D-A654-22BF-A544-089EB95B2B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3296" y="433832"/>
            <a:ext cx="4914000" cy="327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ciel, pot de fleurs, sol&#10;&#10;Le contenu généré par l’IA peut être incorrect.">
            <a:extLst>
              <a:ext uri="{FF2B5EF4-FFF2-40B4-BE49-F238E27FC236}">
                <a16:creationId xmlns:a16="http://schemas.microsoft.com/office/drawing/2014/main" id="{5DCED450-BC09-1DB8-52A3-4E49F1F460B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96957" y="3429000"/>
            <a:ext cx="5331747" cy="298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12255577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3" name="Image 2" descr="Une image contenant plein air, arbre, Aménagement paysager, arbuste&#10;&#10;Le contenu généré par l’IA peut être incorrect.">
            <a:extLst>
              <a:ext uri="{FF2B5EF4-FFF2-40B4-BE49-F238E27FC236}">
                <a16:creationId xmlns:a16="http://schemas.microsoft.com/office/drawing/2014/main" id="{ABE15994-0D2E-46F4-54A0-2AFF54C413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11" y="3429000"/>
            <a:ext cx="5375998"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ante, arbre, vert, herbe&#10;&#10;Le contenu généré par l’IA peut être incorrect.">
            <a:extLst>
              <a:ext uri="{FF2B5EF4-FFF2-40B4-BE49-F238E27FC236}">
                <a16:creationId xmlns:a16="http://schemas.microsoft.com/office/drawing/2014/main" id="{A2D2AD6C-2693-34D6-EB62-382EDF83E1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5184" y="452249"/>
            <a:ext cx="5292000" cy="2976751"/>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213352683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arbre, plante, plein air, ciel&#10;&#10;Le contenu généré par l’IA peut être incorrect.">
            <a:extLst>
              <a:ext uri="{FF2B5EF4-FFF2-40B4-BE49-F238E27FC236}">
                <a16:creationId xmlns:a16="http://schemas.microsoft.com/office/drawing/2014/main" id="{68EBC762-1D06-080A-4F5C-42BFFFEA65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105" y="405000"/>
            <a:ext cx="5385974"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9" name="Image 8" descr="Une image contenant arbre, plein air, Aménagement paysager, fontaine&#10;&#10;Le contenu généré par l’IA peut être incorrect.">
            <a:extLst>
              <a:ext uri="{FF2B5EF4-FFF2-40B4-BE49-F238E27FC236}">
                <a16:creationId xmlns:a16="http://schemas.microsoft.com/office/drawing/2014/main" id="{B041D77E-85F6-035F-8BEA-05D0093C692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08064" y="3584449"/>
            <a:ext cx="5148000" cy="2895751"/>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412434034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2F537-E0D5-95DD-2354-1DCBF804403F}"/>
            </a:ext>
          </a:extLst>
        </p:cNvPr>
        <p:cNvGrpSpPr/>
        <p:nvPr/>
      </p:nvGrpSpPr>
      <p:grpSpPr>
        <a:xfrm>
          <a:off x="0" y="0"/>
          <a:ext cx="0" cy="0"/>
          <a:chOff x="0" y="0"/>
          <a:chExt cx="0" cy="0"/>
        </a:xfrm>
      </p:grpSpPr>
      <p:pic>
        <p:nvPicPr>
          <p:cNvPr id="3" name="Image 2" descr="Une image contenant plante, arbre, plein air, herbe&#10;&#10;Le contenu généré par l’IA peut être incorrect.">
            <a:extLst>
              <a:ext uri="{FF2B5EF4-FFF2-40B4-BE49-F238E27FC236}">
                <a16:creationId xmlns:a16="http://schemas.microsoft.com/office/drawing/2014/main" id="{A35BA60E-CC0F-5B8A-D0ED-1ED9D40424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3341206"/>
            <a:ext cx="5724000" cy="3207825"/>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5" name="Image 4" descr="Une image contenant plein air, arbre, Aménagement paysager, herbe&#10;&#10;Le contenu généré par l’IA peut être incorrect.">
            <a:extLst>
              <a:ext uri="{FF2B5EF4-FFF2-40B4-BE49-F238E27FC236}">
                <a16:creationId xmlns:a16="http://schemas.microsoft.com/office/drawing/2014/main" id="{E9DE09A0-ED2D-726C-E10E-06C07777C0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34028" y="405000"/>
            <a:ext cx="5385972" cy="3024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2269870340"/>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C3467-C433-DD29-1D0C-710D9EB15433}"/>
            </a:ext>
          </a:extLst>
        </p:cNvPr>
        <p:cNvGrpSpPr/>
        <p:nvPr/>
      </p:nvGrpSpPr>
      <p:grpSpPr>
        <a:xfrm>
          <a:off x="0" y="0"/>
          <a:ext cx="0" cy="0"/>
          <a:chOff x="0" y="0"/>
          <a:chExt cx="0" cy="0"/>
        </a:xfrm>
      </p:grpSpPr>
      <p:pic>
        <p:nvPicPr>
          <p:cNvPr id="5" name="Image 4" descr="Une image contenant plein air, plante, arbre, Plante annuelle&#10;&#10;Le contenu généré par l’IA peut être incorrect.">
            <a:extLst>
              <a:ext uri="{FF2B5EF4-FFF2-40B4-BE49-F238E27FC236}">
                <a16:creationId xmlns:a16="http://schemas.microsoft.com/office/drawing/2014/main" id="{3D005886-FB7F-651A-6255-2B340B291C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183" y="423000"/>
            <a:ext cx="3882248" cy="2916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7" name="Image 6" descr="Une image contenant plein air, sol, arbre, agriculture&#10;&#10;Le contenu généré par l’IA peut être incorrect.">
            <a:extLst>
              <a:ext uri="{FF2B5EF4-FFF2-40B4-BE49-F238E27FC236}">
                <a16:creationId xmlns:a16="http://schemas.microsoft.com/office/drawing/2014/main" id="{3ACE0441-55F2-EDF9-FEFD-BEC48D26A3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30497" y="441000"/>
            <a:ext cx="3834320" cy="288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pic>
        <p:nvPicPr>
          <p:cNvPr id="9" name="Image 8" descr="Une image contenant plein air, arbre, herbe, plante&#10;&#10;Le contenu généré par l’IA peut être incorrect.">
            <a:extLst>
              <a:ext uri="{FF2B5EF4-FFF2-40B4-BE49-F238E27FC236}">
                <a16:creationId xmlns:a16="http://schemas.microsoft.com/office/drawing/2014/main" id="{75DB58C9-D321-F713-7930-BDDF597D877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24938" y="3537001"/>
            <a:ext cx="4217751" cy="3168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8835E7F5-A998-3E06-934F-6E01D67339A4}"/>
              </a:ext>
            </a:extLst>
          </p:cNvPr>
          <p:cNvSpPr txBox="1"/>
          <p:nvPr/>
        </p:nvSpPr>
        <p:spPr>
          <a:xfrm>
            <a:off x="4401312" y="1633728"/>
            <a:ext cx="3541377" cy="830997"/>
          </a:xfrm>
          <a:prstGeom prst="rect">
            <a:avLst/>
          </a:prstGeom>
          <a:noFill/>
        </p:spPr>
        <p:txBody>
          <a:bodyPr wrap="square" rtlCol="0">
            <a:spAutoFit/>
          </a:bodyPr>
          <a:lstStyle/>
          <a:p>
            <a:r>
              <a:rPr lang="fr-FR" sz="2400" b="1" dirty="0">
                <a:solidFill>
                  <a:srgbClr val="FFFF00"/>
                </a:solidFill>
              </a:rPr>
              <a:t>Le Potager Du Château De Chenonceau</a:t>
            </a:r>
          </a:p>
        </p:txBody>
      </p:sp>
    </p:spTree>
    <p:extLst>
      <p:ext uri="{BB962C8B-B14F-4D97-AF65-F5344CB8AC3E}">
        <p14:creationId xmlns:p14="http://schemas.microsoft.com/office/powerpoint/2010/main" val="1813438209"/>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3" name="Image 2" descr="Une image contenant Police, écriture manuscrite, calligraphie, typographie&#10;&#10;Le contenu généré par l’IA peut être incorrect.">
            <a:extLst>
              <a:ext uri="{FF2B5EF4-FFF2-40B4-BE49-F238E27FC236}">
                <a16:creationId xmlns:a16="http://schemas.microsoft.com/office/drawing/2014/main" id="{11B88F21-A06E-2C2D-4EB1-77CF5026C4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69855" y="2549281"/>
            <a:ext cx="4762500" cy="2476500"/>
          </a:xfrm>
          <a:prstGeom prst="rect">
            <a:avLst/>
          </a:prstGeom>
        </p:spPr>
      </p:pic>
      <p:sp>
        <p:nvSpPr>
          <p:cNvPr id="4" name="ZoneTexte 3">
            <a:extLst>
              <a:ext uri="{FF2B5EF4-FFF2-40B4-BE49-F238E27FC236}">
                <a16:creationId xmlns:a16="http://schemas.microsoft.com/office/drawing/2014/main" id="{5C1D4DEA-2726-93B8-D171-D72B6A74645D}"/>
              </a:ext>
            </a:extLst>
          </p:cNvPr>
          <p:cNvSpPr txBox="1"/>
          <p:nvPr/>
        </p:nvSpPr>
        <p:spPr>
          <a:xfrm>
            <a:off x="4871667" y="5063449"/>
            <a:ext cx="5999748" cy="584775"/>
          </a:xfrm>
          <a:prstGeom prst="rect">
            <a:avLst/>
          </a:prstGeom>
          <a:noFill/>
        </p:spPr>
        <p:txBody>
          <a:bodyPr wrap="square" rtlCol="0">
            <a:spAutoFit/>
          </a:bodyPr>
          <a:lstStyle/>
          <a:p>
            <a:r>
              <a:rPr lang="fr-FR" sz="3200" b="1" dirty="0">
                <a:solidFill>
                  <a:srgbClr val="FFC000"/>
                </a:solidFill>
              </a:rPr>
              <a:t>(www.papy16.net)</a:t>
            </a:r>
          </a:p>
        </p:txBody>
      </p:sp>
      <p:sp>
        <p:nvSpPr>
          <p:cNvPr id="5" name="ZoneTexte 4">
            <a:extLst>
              <a:ext uri="{FF2B5EF4-FFF2-40B4-BE49-F238E27FC236}">
                <a16:creationId xmlns:a16="http://schemas.microsoft.com/office/drawing/2014/main" id="{D08D008A-9745-867E-49E2-639B73A748E6}"/>
              </a:ext>
            </a:extLst>
          </p:cNvPr>
          <p:cNvSpPr txBox="1"/>
          <p:nvPr/>
        </p:nvSpPr>
        <p:spPr>
          <a:xfrm>
            <a:off x="4079367" y="3409298"/>
            <a:ext cx="6096000" cy="369332"/>
          </a:xfrm>
          <a:prstGeom prst="rect">
            <a:avLst/>
          </a:prstGeom>
          <a:noFill/>
        </p:spPr>
        <p:txBody>
          <a:bodyPr wrap="square">
            <a:spAutoFit/>
          </a:bodyPr>
          <a:lstStyle/>
          <a:p>
            <a:r>
              <a:rPr lang="fr-FR" dirty="0"/>
              <a:t>https://papy16.net/</a:t>
            </a:r>
          </a:p>
        </p:txBody>
      </p:sp>
      <p:pic>
        <p:nvPicPr>
          <p:cNvPr id="7" name="Image 6" descr="Une image contenant art, peinture&#10;&#10;Le contenu généré par l’IA peut être incorrect.">
            <a:extLst>
              <a:ext uri="{FF2B5EF4-FFF2-40B4-BE49-F238E27FC236}">
                <a16:creationId xmlns:a16="http://schemas.microsoft.com/office/drawing/2014/main" id="{60ED4D7C-44DC-69EE-2252-4E8566A9665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13292" y="3546087"/>
            <a:ext cx="3333750" cy="3333750"/>
          </a:xfrm>
          <a:prstGeom prst="rect">
            <a:avLst/>
          </a:prstGeom>
        </p:spPr>
      </p:pic>
      <p:pic>
        <p:nvPicPr>
          <p:cNvPr id="9" name="Image 8" descr="Une image contenant fleur, Visage humain, rose, Accessoire de mode&#10;&#10;Le contenu généré par l’IA peut être incorrect.">
            <a:extLst>
              <a:ext uri="{FF2B5EF4-FFF2-40B4-BE49-F238E27FC236}">
                <a16:creationId xmlns:a16="http://schemas.microsoft.com/office/drawing/2014/main" id="{59BCB689-C493-15F6-4F39-EED4F75E9C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4958" y="0"/>
            <a:ext cx="3714750" cy="4191000"/>
          </a:xfrm>
          <a:prstGeom prst="rect">
            <a:avLst/>
          </a:prstGeom>
        </p:spPr>
      </p:pic>
      <p:sp>
        <p:nvSpPr>
          <p:cNvPr id="2" name="ZoneTexte 1">
            <a:extLst>
              <a:ext uri="{FF2B5EF4-FFF2-40B4-BE49-F238E27FC236}">
                <a16:creationId xmlns:a16="http://schemas.microsoft.com/office/drawing/2014/main" id="{2BFBF40E-FD38-BF55-9B7E-807FD4C026E3}"/>
              </a:ext>
            </a:extLst>
          </p:cNvPr>
          <p:cNvSpPr txBox="1"/>
          <p:nvPr/>
        </p:nvSpPr>
        <p:spPr>
          <a:xfrm>
            <a:off x="2840736" y="117592"/>
            <a:ext cx="9351264" cy="1384995"/>
          </a:xfrm>
          <a:prstGeom prst="rect">
            <a:avLst/>
          </a:prstGeom>
          <a:noFill/>
        </p:spPr>
        <p:txBody>
          <a:bodyPr wrap="square" rtlCol="0">
            <a:spAutoFit/>
          </a:bodyPr>
          <a:lstStyle/>
          <a:p>
            <a:r>
              <a:rPr lang="fr-FR" sz="2800" b="1" dirty="0">
                <a:solidFill>
                  <a:srgbClr val="FFC000"/>
                </a:solidFill>
              </a:rPr>
              <a:t>Lorient Vous A Présenté Le Château De ChenonceauN°2</a:t>
            </a:r>
          </a:p>
          <a:p>
            <a:endParaRPr lang="fr-FR" sz="2800" b="1" dirty="0">
              <a:solidFill>
                <a:srgbClr val="FFC000"/>
              </a:solidFill>
            </a:endParaRPr>
          </a:p>
          <a:p>
            <a:r>
              <a:rPr lang="fr-FR" sz="2800" b="1" dirty="0">
                <a:solidFill>
                  <a:srgbClr val="FFC000"/>
                </a:solidFill>
              </a:rPr>
              <a:t>                     Sur La Suggestion De </a:t>
            </a:r>
            <a:r>
              <a:rPr lang="fr-FR" sz="2800" b="1" dirty="0" err="1">
                <a:solidFill>
                  <a:srgbClr val="FFC000"/>
                </a:solidFill>
              </a:rPr>
              <a:t>JackDidier</a:t>
            </a:r>
            <a:endParaRPr lang="fr-FR" sz="2800" b="1" dirty="0">
              <a:solidFill>
                <a:srgbClr val="FFC000"/>
              </a:solidFill>
            </a:endParaRPr>
          </a:p>
        </p:txBody>
      </p:sp>
      <p:sp>
        <p:nvSpPr>
          <p:cNvPr id="8" name="ZoneTexte 7">
            <a:extLst>
              <a:ext uri="{FF2B5EF4-FFF2-40B4-BE49-F238E27FC236}">
                <a16:creationId xmlns:a16="http://schemas.microsoft.com/office/drawing/2014/main" id="{086531BB-B2C4-5797-87E5-6E4A073A0DC0}"/>
              </a:ext>
            </a:extLst>
          </p:cNvPr>
          <p:cNvSpPr txBox="1"/>
          <p:nvPr/>
        </p:nvSpPr>
        <p:spPr>
          <a:xfrm>
            <a:off x="4703635" y="1738048"/>
            <a:ext cx="5625465" cy="523220"/>
          </a:xfrm>
          <a:prstGeom prst="rect">
            <a:avLst/>
          </a:prstGeom>
          <a:noFill/>
        </p:spPr>
        <p:txBody>
          <a:bodyPr wrap="square" rtlCol="0">
            <a:spAutoFit/>
          </a:bodyPr>
          <a:lstStyle/>
          <a:p>
            <a:r>
              <a:rPr lang="fr-FR" sz="2800" b="1" dirty="0">
                <a:solidFill>
                  <a:srgbClr val="FFC000"/>
                </a:solidFill>
              </a:rPr>
              <a:t>Les Images Et Le Son Du Net</a:t>
            </a:r>
          </a:p>
        </p:txBody>
      </p:sp>
      <p:sp>
        <p:nvSpPr>
          <p:cNvPr id="10" name="ZoneTexte 9">
            <a:extLst>
              <a:ext uri="{FF2B5EF4-FFF2-40B4-BE49-F238E27FC236}">
                <a16:creationId xmlns:a16="http://schemas.microsoft.com/office/drawing/2014/main" id="{01B60C85-B3AD-C736-E392-B7855C103B10}"/>
              </a:ext>
            </a:extLst>
          </p:cNvPr>
          <p:cNvSpPr txBox="1"/>
          <p:nvPr/>
        </p:nvSpPr>
        <p:spPr>
          <a:xfrm>
            <a:off x="6096000" y="6123372"/>
            <a:ext cx="3535680" cy="523220"/>
          </a:xfrm>
          <a:prstGeom prst="rect">
            <a:avLst/>
          </a:prstGeom>
          <a:noFill/>
        </p:spPr>
        <p:txBody>
          <a:bodyPr wrap="square" rtlCol="0">
            <a:spAutoFit/>
          </a:bodyPr>
          <a:lstStyle/>
          <a:p>
            <a:r>
              <a:rPr lang="fr-FR" sz="2800" b="1" dirty="0">
                <a:solidFill>
                  <a:srgbClr val="FFC000"/>
                </a:solidFill>
              </a:rPr>
              <a:t>Daniel</a:t>
            </a:r>
          </a:p>
        </p:txBody>
      </p:sp>
      <p:sp>
        <p:nvSpPr>
          <p:cNvPr id="11" name="Rectangle 10">
            <a:extLst>
              <a:ext uri="{FF2B5EF4-FFF2-40B4-BE49-F238E27FC236}">
                <a16:creationId xmlns:a16="http://schemas.microsoft.com/office/drawing/2014/main" id="{597268EE-BB52-65B4-6EED-99125E4979B2}"/>
              </a:ext>
            </a:extLst>
          </p:cNvPr>
          <p:cNvSpPr/>
          <p:nvPr/>
        </p:nvSpPr>
        <p:spPr>
          <a:xfrm>
            <a:off x="992035" y="4377373"/>
            <a:ext cx="2340864" cy="904160"/>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Une image contenant Police, Graphique, écriture manuscrite, texte&#10;&#10;Le contenu généré par l’IA peut être incorrect.">
            <a:extLst>
              <a:ext uri="{FF2B5EF4-FFF2-40B4-BE49-F238E27FC236}">
                <a16:creationId xmlns:a16="http://schemas.microsoft.com/office/drawing/2014/main" id="{868E94CD-85DE-048B-A456-8F61D23A426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75105" y="4498374"/>
            <a:ext cx="2047875" cy="714375"/>
          </a:xfrm>
          <a:prstGeom prst="rect">
            <a:avLst/>
          </a:prstGeom>
        </p:spPr>
      </p:pic>
    </p:spTree>
    <p:extLst>
      <p:ext uri="{BB962C8B-B14F-4D97-AF65-F5344CB8AC3E}">
        <p14:creationId xmlns:p14="http://schemas.microsoft.com/office/powerpoint/2010/main" val="716321087"/>
      </p:ext>
    </p:extLst>
  </p:cSld>
  <p:clrMapOvr>
    <a:masterClrMapping/>
  </p:clrMapOvr>
  <mc:AlternateContent xmlns:mc="http://schemas.openxmlformats.org/markup-compatibility/2006" xmlns:p14="http://schemas.microsoft.com/office/powerpoint/2010/main">
    <mc:Choice Requires="p14">
      <p:transition spd="slow" p14:dur="5000" advClick="0" advTm="14000"/>
    </mc:Choice>
    <mc:Fallback xmlns="">
      <p:transition spd="slow" advClick="0" advTm="14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278</TotalTime>
  <Words>322</Words>
  <Application>Microsoft Office PowerPoint</Application>
  <PresentationFormat>Grand écran</PresentationFormat>
  <Paragraphs>48</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15</cp:revision>
  <dcterms:created xsi:type="dcterms:W3CDTF">2025-10-19T02:10:19Z</dcterms:created>
  <dcterms:modified xsi:type="dcterms:W3CDTF">2025-10-22T04:47:06Z</dcterms:modified>
</cp:coreProperties>
</file>