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64" r:id="rId2"/>
    <p:sldId id="265" r:id="rId3"/>
    <p:sldId id="263" r:id="rId4"/>
    <p:sldId id="262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7" r:id="rId16"/>
    <p:sldId id="276" r:id="rId17"/>
    <p:sldId id="278" r:id="rId18"/>
    <p:sldId id="279" r:id="rId19"/>
    <p:sldId id="284" r:id="rId20"/>
    <p:sldId id="280" r:id="rId21"/>
    <p:sldId id="281" r:id="rId22"/>
    <p:sldId id="283" r:id="rId23"/>
    <p:sldId id="288" r:id="rId24"/>
    <p:sldId id="285" r:id="rId25"/>
    <p:sldId id="286" r:id="rId26"/>
    <p:sldId id="287" r:id="rId27"/>
    <p:sldId id="289" r:id="rId28"/>
    <p:sldId id="290" r:id="rId29"/>
    <p:sldId id="291" r:id="rId30"/>
    <p:sldId id="260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458" autoAdjust="0"/>
    <p:restoredTop sz="94660"/>
  </p:normalViewPr>
  <p:slideViewPr>
    <p:cSldViewPr snapToGrid="0">
      <p:cViewPr varScale="1">
        <p:scale>
          <a:sx n="63" d="100"/>
          <a:sy n="63" d="100"/>
        </p:scale>
        <p:origin x="317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9E34B8-872D-428F-AB19-EC1272CFE603}" type="datetimeFigureOut">
              <a:rPr lang="fr-FR" smtClean="0"/>
              <a:t>21/10/2025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BAA435-89B1-45FE-BB13-8D3F473A35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68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BAA435-89B1-45FE-BB13-8D3F473A35D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5386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BAA435-89B1-45FE-BB13-8D3F473A35D4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022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21/10/2025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21/10/2025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21/10/2025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21/10/2025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Le contenu généré par l’IA peut être incorrect.">
            <a:extLst>
              <a:ext uri="{FF2B5EF4-FFF2-40B4-BE49-F238E27FC236}">
                <a16:creationId xmlns:a16="http://schemas.microsoft.com/office/drawing/2014/main" id="{2402BFC4-A0AF-4BED-9521-37CD73BE69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2905" y="387000"/>
            <a:ext cx="7866190" cy="6084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627B64B-39EF-2E8F-2B1D-9BF59930A6F5}"/>
              </a:ext>
            </a:extLst>
          </p:cNvPr>
          <p:cNvSpPr txBox="1"/>
          <p:nvPr/>
        </p:nvSpPr>
        <p:spPr>
          <a:xfrm>
            <a:off x="3304031" y="472344"/>
            <a:ext cx="5766817" cy="52322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Château De Chenonceau – N°1</a:t>
            </a: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sndAc>
          <p:stSnd loop="1">
            <p:snd r:embed="rId2" name="Phaeton, Prologue - Le retour de l'Âge d'or_ Ouverture.wav"/>
          </p:stSnd>
        </p:sndAc>
      </p:transition>
    </mc:Choice>
    <mc:Fallback xmlns="">
      <p:transition spd="slow" advClick="0" advTm="14000">
        <p:sndAc>
          <p:stSnd loop="1">
            <p:snd r:embed="rId4" name="Phaeton, Prologue - Le retour de l'Âge d'or_ Ouvertur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CF0B240A-43B4-19EF-4861-A3ECFE9991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344" y="369000"/>
            <a:ext cx="11386048" cy="612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EB5E4F-3B15-B8FB-9C95-83E4F37FA71A}"/>
              </a:ext>
            </a:extLst>
          </p:cNvPr>
          <p:cNvSpPr txBox="1"/>
          <p:nvPr/>
        </p:nvSpPr>
        <p:spPr>
          <a:xfrm>
            <a:off x="3962400" y="5965780"/>
            <a:ext cx="7156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rgbClr val="FFFF00"/>
                </a:solidFill>
              </a:rPr>
              <a:t>Chateau_de_Chenonceau</a:t>
            </a:r>
            <a:r>
              <a:rPr lang="fr-FR" sz="2800" b="1" dirty="0">
                <a:solidFill>
                  <a:srgbClr val="FFFF00"/>
                </a:solidFill>
              </a:rPr>
              <a:t>_</a:t>
            </a:r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1099ECC-EAB8-FE9F-8835-55364BD39264}"/>
              </a:ext>
            </a:extLst>
          </p:cNvPr>
          <p:cNvSpPr txBox="1"/>
          <p:nvPr/>
        </p:nvSpPr>
        <p:spPr>
          <a:xfrm>
            <a:off x="207264" y="474345"/>
            <a:ext cx="1208227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>
                <a:solidFill>
                  <a:srgbClr val="FFFF00"/>
                </a:solidFill>
              </a:rPr>
              <a:t>Le château de Chenonceau, sur le Cher en Touraine (région Centre, France). Ce château de la Loire fut bâti par Thomas </a:t>
            </a:r>
            <a:r>
              <a:rPr lang="fr-FR" sz="5400" b="1" dirty="0" err="1">
                <a:solidFill>
                  <a:srgbClr val="FFFF00"/>
                </a:solidFill>
              </a:rPr>
              <a:t>Bohier</a:t>
            </a:r>
            <a:r>
              <a:rPr lang="fr-FR" sz="5400" b="1" dirty="0">
                <a:solidFill>
                  <a:srgbClr val="FFFF00"/>
                </a:solidFill>
              </a:rPr>
              <a:t> et son épouse Katherine Briçonnet, mais c’est à Catherine de Médicis que l’on doit les galeries sur la rivière.</a:t>
            </a: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ierre&#10;&#10;Le contenu généré par l’IA peut être incorrect.">
            <a:extLst>
              <a:ext uri="{FF2B5EF4-FFF2-40B4-BE49-F238E27FC236}">
                <a16:creationId xmlns:a16="http://schemas.microsoft.com/office/drawing/2014/main" id="{0440794E-60DF-6EDB-05EB-C5F272EFEB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3256F1-65FF-FA0B-CCED-EE4DA27B4F1A}"/>
              </a:ext>
            </a:extLst>
          </p:cNvPr>
          <p:cNvSpPr txBox="1"/>
          <p:nvPr/>
        </p:nvSpPr>
        <p:spPr>
          <a:xfrm>
            <a:off x="1369153" y="5833347"/>
            <a:ext cx="4559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Château_de_Chenonceau</a:t>
            </a:r>
            <a:r>
              <a:rPr lang="fr-FR" sz="2400" b="1" dirty="0">
                <a:solidFill>
                  <a:srgbClr val="FFFF00"/>
                </a:solidFill>
              </a:rPr>
              <a:t>_-_pont-levis_(Chenonceaux</a:t>
            </a:r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aérien, plein air, Photographie aérienne, arbre&#10;&#10;Le contenu généré par l’IA peut être incorrect.">
            <a:extLst>
              <a:ext uri="{FF2B5EF4-FFF2-40B4-BE49-F238E27FC236}">
                <a16:creationId xmlns:a16="http://schemas.microsoft.com/office/drawing/2014/main" id="{8CE867AB-F83F-8B16-06A1-517DD7FB2A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711" y="279000"/>
            <a:ext cx="8910499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6A6A30CE-BE90-5B5A-7860-D5F3D74EA717}"/>
              </a:ext>
            </a:extLst>
          </p:cNvPr>
          <p:cNvSpPr txBox="1"/>
          <p:nvPr/>
        </p:nvSpPr>
        <p:spPr>
          <a:xfrm>
            <a:off x="9521952" y="2953512"/>
            <a:ext cx="26700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Image aérienne du Château de Chenonceau (vue depuis l'ouest).jpg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ortrait, Visage humain, peinture, habits&#10;&#10;Le contenu généré par l’IA peut être incorrect.">
            <a:extLst>
              <a:ext uri="{FF2B5EF4-FFF2-40B4-BE49-F238E27FC236}">
                <a16:creationId xmlns:a16="http://schemas.microsoft.com/office/drawing/2014/main" id="{716386C8-BB4E-DF6C-E338-77083A9EB4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2017" y="279000"/>
            <a:ext cx="5096062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1E35805-A214-1A60-17A8-1D29C7EB23F4}"/>
              </a:ext>
            </a:extLst>
          </p:cNvPr>
          <p:cNvSpPr txBox="1"/>
          <p:nvPr/>
        </p:nvSpPr>
        <p:spPr>
          <a:xfrm>
            <a:off x="707136" y="3877055"/>
            <a:ext cx="3096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Louise Dupin par Nattier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arbre, bâtiment, eau&#10;&#10;Le contenu généré par l’IA peut être incorrect.">
            <a:extLst>
              <a:ext uri="{FF2B5EF4-FFF2-40B4-BE49-F238E27FC236}">
                <a16:creationId xmlns:a16="http://schemas.microsoft.com/office/drawing/2014/main" id="{D33A59C4-B135-759B-9E4B-F3B77006C4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416" y="279000"/>
            <a:ext cx="840000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C7A2BE2-D794-BAC5-2AB8-6B1BA93DC9CB}"/>
              </a:ext>
            </a:extLst>
          </p:cNvPr>
          <p:cNvSpPr txBox="1"/>
          <p:nvPr/>
        </p:nvSpPr>
        <p:spPr>
          <a:xfrm>
            <a:off x="8839200" y="3755136"/>
            <a:ext cx="3072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 la façade ouest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arbre, plante, herbe&#10;&#10;Le contenu généré par l’IA peut être incorrect.">
            <a:extLst>
              <a:ext uri="{FF2B5EF4-FFF2-40B4-BE49-F238E27FC236}">
                <a16:creationId xmlns:a16="http://schemas.microsoft.com/office/drawing/2014/main" id="{CA85A689-FB2E-4B33-A96B-03ACA79708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8729" y="279000"/>
            <a:ext cx="9774541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CC665C8-1D6D-D25A-4BE2-C6D377951011}"/>
              </a:ext>
            </a:extLst>
          </p:cNvPr>
          <p:cNvSpPr txBox="1"/>
          <p:nvPr/>
        </p:nvSpPr>
        <p:spPr>
          <a:xfrm>
            <a:off x="1732984" y="6117335"/>
            <a:ext cx="9666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Cariatides, déplacées de la façade nord vers le parc vers 1875</a:t>
            </a:r>
          </a:p>
        </p:txBody>
      </p:sp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nuage, plein air, ciel, bâtiment&#10;&#10;Le contenu généré par l’IA peut être incorrect.">
            <a:extLst>
              <a:ext uri="{FF2B5EF4-FFF2-40B4-BE49-F238E27FC236}">
                <a16:creationId xmlns:a16="http://schemas.microsoft.com/office/drawing/2014/main" id="{996F27FF-1548-3678-3BF3-B2EC65D1A1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0009" y="279000"/>
            <a:ext cx="8421896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FDA6F24-9C44-7AD7-9D6C-352FF24434FF}"/>
              </a:ext>
            </a:extLst>
          </p:cNvPr>
          <p:cNvSpPr txBox="1"/>
          <p:nvPr/>
        </p:nvSpPr>
        <p:spPr>
          <a:xfrm>
            <a:off x="158496" y="3695146"/>
            <a:ext cx="3194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château par temps orageux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F20FA999-56E2-3DB7-5763-B8739B3BED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426" y="315000"/>
            <a:ext cx="9345640" cy="622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5AB8ECB-6EDA-47C9-8D46-5DA2368F0922}"/>
              </a:ext>
            </a:extLst>
          </p:cNvPr>
          <p:cNvSpPr txBox="1"/>
          <p:nvPr/>
        </p:nvSpPr>
        <p:spPr>
          <a:xfrm>
            <a:off x="9753600" y="4259997"/>
            <a:ext cx="2438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Approche de l'entrée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meubles, bâtiment, intérieur, table&#10;&#10;Le contenu généré par l’IA peut être incorrect.">
            <a:extLst>
              <a:ext uri="{FF2B5EF4-FFF2-40B4-BE49-F238E27FC236}">
                <a16:creationId xmlns:a16="http://schemas.microsoft.com/office/drawing/2014/main" id="{F8BD2222-8852-B5BF-6519-B8FB88F1F1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3924" y="279000"/>
            <a:ext cx="931176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F9E3EB5-8C81-A0C3-4E4F-F3682038DCD4}"/>
              </a:ext>
            </a:extLst>
          </p:cNvPr>
          <p:cNvSpPr txBox="1"/>
          <p:nvPr/>
        </p:nvSpPr>
        <p:spPr>
          <a:xfrm>
            <a:off x="0" y="3828288"/>
            <a:ext cx="2328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galerie sur le pont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intérieur, mur, décoration d’intérieur, pièce&#10;&#10;Le contenu généré par l’IA peut être incorrect.">
            <a:extLst>
              <a:ext uri="{FF2B5EF4-FFF2-40B4-BE49-F238E27FC236}">
                <a16:creationId xmlns:a16="http://schemas.microsoft.com/office/drawing/2014/main" id="{2F841885-9388-1C2D-0985-54639972E3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617" y="279000"/>
            <a:ext cx="9453682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32E4B8E-79B5-4CEF-3E7E-E3DB7AF8F1CE}"/>
              </a:ext>
            </a:extLst>
          </p:cNvPr>
          <p:cNvSpPr txBox="1"/>
          <p:nvPr/>
        </p:nvSpPr>
        <p:spPr>
          <a:xfrm>
            <a:off x="9924288" y="3133344"/>
            <a:ext cx="2121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salon de François Ier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ciel, plante, arbre&#10;&#10;Le contenu généré par l’IA peut être incorrect.">
            <a:extLst>
              <a:ext uri="{FF2B5EF4-FFF2-40B4-BE49-F238E27FC236}">
                <a16:creationId xmlns:a16="http://schemas.microsoft.com/office/drawing/2014/main" id="{E042E464-A7C2-37F6-0144-1D7CBEDB45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5992" y="279000"/>
            <a:ext cx="9453708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844362B-4909-3AF8-582E-CA48867F2F2C}"/>
              </a:ext>
            </a:extLst>
          </p:cNvPr>
          <p:cNvSpPr txBox="1"/>
          <p:nvPr/>
        </p:nvSpPr>
        <p:spPr>
          <a:xfrm>
            <a:off x="304312" y="3694176"/>
            <a:ext cx="2121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Jardin de Catherine de Médicis</a:t>
            </a:r>
          </a:p>
        </p:txBody>
      </p:sp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intérieur, sol, lobby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CCC9E39B-B979-7CB6-0020-DDE95F863C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8218" y="293914"/>
            <a:ext cx="420000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5C48061-1579-4725-AAF6-F2E042A2DE4D}"/>
              </a:ext>
            </a:extLst>
          </p:cNvPr>
          <p:cNvSpPr txBox="1"/>
          <p:nvPr/>
        </p:nvSpPr>
        <p:spPr>
          <a:xfrm>
            <a:off x="8799866" y="3950208"/>
            <a:ext cx="29897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Hall du deuxième étage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cercle, art, couvercle de regard&#10;&#10;Le contenu généré par l’IA peut être incorrect.">
            <a:extLst>
              <a:ext uri="{FF2B5EF4-FFF2-40B4-BE49-F238E27FC236}">
                <a16:creationId xmlns:a16="http://schemas.microsoft.com/office/drawing/2014/main" id="{47F180FB-9C5D-9FCB-3F04-31A236DD2F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6002" y="279000"/>
            <a:ext cx="9453694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A57D8C7-224E-015B-D818-36157885AEF4}"/>
              </a:ext>
            </a:extLst>
          </p:cNvPr>
          <p:cNvSpPr txBox="1"/>
          <p:nvPr/>
        </p:nvSpPr>
        <p:spPr>
          <a:xfrm>
            <a:off x="85344" y="4157472"/>
            <a:ext cx="2377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labyrinthe du jardin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tonneau, intérieur, plafond, mur&#10;&#10;Le contenu généré par l’IA peut être incorrect.">
            <a:extLst>
              <a:ext uri="{FF2B5EF4-FFF2-40B4-BE49-F238E27FC236}">
                <a16:creationId xmlns:a16="http://schemas.microsoft.com/office/drawing/2014/main" id="{BFB42A67-F1FE-9C82-EBCF-FFDD178448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729" y="279000"/>
            <a:ext cx="9453682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28D908E-8A9B-8DEF-DD9C-DB5A2C7CBFF6}"/>
              </a:ext>
            </a:extLst>
          </p:cNvPr>
          <p:cNvSpPr txBox="1"/>
          <p:nvPr/>
        </p:nvSpPr>
        <p:spPr>
          <a:xfrm>
            <a:off x="10265664" y="4255008"/>
            <a:ext cx="203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Cave à vin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53B4B8A1-F883-B6DC-FE19-8210311E9867}"/>
              </a:ext>
            </a:extLst>
          </p:cNvPr>
          <p:cNvSpPr txBox="1"/>
          <p:nvPr/>
        </p:nvSpPr>
        <p:spPr>
          <a:xfrm>
            <a:off x="3048000" y="294258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Le labyrinthe du jardin</a:t>
            </a:r>
          </a:p>
        </p:txBody>
      </p:sp>
      <p:pic>
        <p:nvPicPr>
          <p:cNvPr id="8" name="Image 7" descr="Une image contenant bâtiment, fenêtre, vitrail, cathédrale&#10;&#10;Le contenu généré par l’IA peut être incorrect.">
            <a:extLst>
              <a:ext uri="{FF2B5EF4-FFF2-40B4-BE49-F238E27FC236}">
                <a16:creationId xmlns:a16="http://schemas.microsoft.com/office/drawing/2014/main" id="{8276EF31-D725-8C7D-1693-8BDF7C369F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0336" y="279000"/>
            <a:ext cx="840000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7186C5A-B51D-C27E-9407-4EF66DAB7245}"/>
              </a:ext>
            </a:extLst>
          </p:cNvPr>
          <p:cNvSpPr txBox="1"/>
          <p:nvPr/>
        </p:nvSpPr>
        <p:spPr>
          <a:xfrm>
            <a:off x="0" y="3929794"/>
            <a:ext cx="3450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Chapelle du château de Chenonceau.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ciel, plante, arbre&#10;&#10;Le contenu généré par l’IA peut être incorrect.">
            <a:extLst>
              <a:ext uri="{FF2B5EF4-FFF2-40B4-BE49-F238E27FC236}">
                <a16:creationId xmlns:a16="http://schemas.microsoft.com/office/drawing/2014/main" id="{1B6AA93A-00F3-7090-7144-85E8523D95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56" y="279000"/>
            <a:ext cx="840000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78AFD2A-DA57-0EDA-2459-A46EDB95C3BE}"/>
              </a:ext>
            </a:extLst>
          </p:cNvPr>
          <p:cNvSpPr txBox="1"/>
          <p:nvPr/>
        </p:nvSpPr>
        <p:spPr>
          <a:xfrm>
            <a:off x="8851104" y="3587496"/>
            <a:ext cx="3572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du jardin de Catherine de Médicis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fenêtre, ciel, bâtiment, plante&#10;&#10;Le contenu généré par l’IA peut être incorrect.">
            <a:extLst>
              <a:ext uri="{FF2B5EF4-FFF2-40B4-BE49-F238E27FC236}">
                <a16:creationId xmlns:a16="http://schemas.microsoft.com/office/drawing/2014/main" id="{44E883CB-51D7-F297-DE19-8EE1FBC1FF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intérieur, mur, plafond, arcade&#10;&#10;Le contenu généré par l’IA peut être incorrect.">
            <a:extLst>
              <a:ext uri="{FF2B5EF4-FFF2-40B4-BE49-F238E27FC236}">
                <a16:creationId xmlns:a16="http://schemas.microsoft.com/office/drawing/2014/main" id="{9AAF43FC-F54F-06CF-CF2A-8D5EB3548C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826" y="377952"/>
            <a:ext cx="5580000" cy="3255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 descr="Une image contenant intérieur, mur, cadre photo, art&#10;&#10;Le contenu généré par l’IA peut être incorrect.">
            <a:extLst>
              <a:ext uri="{FF2B5EF4-FFF2-40B4-BE49-F238E27FC236}">
                <a16:creationId xmlns:a16="http://schemas.microsoft.com/office/drawing/2014/main" id="{BDE2BB99-1CA5-5E0E-452C-707837BBFC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8671" y="3169967"/>
            <a:ext cx="4972869" cy="3312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intérieur, décoration d’intérieur, mur, vase&#10;&#10;Le contenu généré par l’IA peut être incorrect.">
            <a:extLst>
              <a:ext uri="{FF2B5EF4-FFF2-40B4-BE49-F238E27FC236}">
                <a16:creationId xmlns:a16="http://schemas.microsoft.com/office/drawing/2014/main" id="{294872E7-E03F-A845-295F-62E025BFF3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964" y="3282696"/>
            <a:ext cx="4796457" cy="3204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 descr="Une image contenant intérieur, mur, décoration d’intérieur, pièce&#10;&#10;Le contenu généré par l’IA peut être incorrect.">
            <a:extLst>
              <a:ext uri="{FF2B5EF4-FFF2-40B4-BE49-F238E27FC236}">
                <a16:creationId xmlns:a16="http://schemas.microsoft.com/office/drawing/2014/main" id="{DB5E7911-D99D-5BD6-ED8A-A247449829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6581" y="390144"/>
            <a:ext cx="4841828" cy="316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fenêtre, ciel, bâtiment, plante&#10;&#10;Le contenu généré par l’IA peut être incorrect.">
            <a:extLst>
              <a:ext uri="{FF2B5EF4-FFF2-40B4-BE49-F238E27FC236}">
                <a16:creationId xmlns:a16="http://schemas.microsoft.com/office/drawing/2014/main" id="{8C2FFE83-5CFD-FD05-C907-21E18E4032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44" y="402336"/>
            <a:ext cx="4368000" cy="3276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Image 9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E986909B-9DAD-49B9-717A-CFC76F74AD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481856" y="3243072"/>
            <a:ext cx="4320000" cy="304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AE2282-79CC-BD66-6958-FDC0F7C401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hâteau&#10;&#10;Le contenu généré par l’IA peut être incorrect.">
            <a:extLst>
              <a:ext uri="{FF2B5EF4-FFF2-40B4-BE49-F238E27FC236}">
                <a16:creationId xmlns:a16="http://schemas.microsoft.com/office/drawing/2014/main" id="{B3708B3C-67EE-AA4F-8453-3CA09FF586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2986" y="3169920"/>
            <a:ext cx="4820498" cy="3145536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erbe, plante, ciel&#10;&#10;Le contenu généré par l’IA peut être incorrect.">
            <a:extLst>
              <a:ext uri="{FF2B5EF4-FFF2-40B4-BE49-F238E27FC236}">
                <a16:creationId xmlns:a16="http://schemas.microsoft.com/office/drawing/2014/main" id="{4E37153D-B2B2-7BEE-AF92-9784191C19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347014" y="475488"/>
            <a:ext cx="4392000" cy="3145536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8875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nuage, ciel, eau&#10;&#10;Le contenu généré par l’IA peut être incorrect.">
            <a:extLst>
              <a:ext uri="{FF2B5EF4-FFF2-40B4-BE49-F238E27FC236}">
                <a16:creationId xmlns:a16="http://schemas.microsoft.com/office/drawing/2014/main" id="{EB56BA3A-15A8-7108-9EEC-E60A14C839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6640" y="426720"/>
            <a:ext cx="4704000" cy="3316224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 descr="Une image contenant intérieur, vase, mur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2A11738B-DA06-2664-0104-C5CC08A303C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263360" y="3121152"/>
            <a:ext cx="4512000" cy="3194304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plein air, route, ciel, herbe&#10;&#10;Le contenu généré par l’IA peut être incorrect.">
            <a:extLst>
              <a:ext uri="{FF2B5EF4-FFF2-40B4-BE49-F238E27FC236}">
                <a16:creationId xmlns:a16="http://schemas.microsoft.com/office/drawing/2014/main" id="{3CCBAA0C-AE0B-6538-DEC7-7B88B93E77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5963" y="3048000"/>
            <a:ext cx="4556160" cy="324307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Image 9" descr="Une image contenant escaliers, mur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0CC5181F-B948-382E-03F3-BA019E295B3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169879" y="451104"/>
            <a:ext cx="4491420" cy="3132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AC5ED3-7012-ABC3-308E-57105072EC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bâtiment, pot de fleurs, plein air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C3B5E52D-E7E1-008D-2626-63409C1B6D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3296" y="451104"/>
            <a:ext cx="4428000" cy="304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5757F473-37D7-503B-088D-831203A1206B}"/>
              </a:ext>
            </a:extLst>
          </p:cNvPr>
          <p:cNvSpPr txBox="1"/>
          <p:nvPr/>
        </p:nvSpPr>
        <p:spPr>
          <a:xfrm>
            <a:off x="1658112" y="3589224"/>
            <a:ext cx="4315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Toilettes</a:t>
            </a:r>
          </a:p>
        </p:txBody>
      </p:sp>
      <p:pic>
        <p:nvPicPr>
          <p:cNvPr id="11" name="Image 10" descr="Une image contenant plein air, ciel, nuage, route&#10;&#10;Le contenu généré par l’IA peut être incorrect.">
            <a:extLst>
              <a:ext uri="{FF2B5EF4-FFF2-40B4-BE49-F238E27FC236}">
                <a16:creationId xmlns:a16="http://schemas.microsoft.com/office/drawing/2014/main" id="{5A06811B-F74F-9B60-6C6D-284273E5BE1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360704" y="3108960"/>
            <a:ext cx="4368000" cy="304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9089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28B468-6E97-CCD7-4F13-7A8D48D598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lante, arbre, route&#10;&#10;Le contenu généré par l’IA peut être incorrect.">
            <a:extLst>
              <a:ext uri="{FF2B5EF4-FFF2-40B4-BE49-F238E27FC236}">
                <a16:creationId xmlns:a16="http://schemas.microsoft.com/office/drawing/2014/main" id="{F4942E90-9F46-A74B-C5C0-10DB770322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5488" y="3096768"/>
            <a:ext cx="4464000" cy="3145536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herbe, terrain de jeux, cimetière&#10;&#10;Le contenu généré par l’IA peut être incorrect.">
            <a:extLst>
              <a:ext uri="{FF2B5EF4-FFF2-40B4-BE49-F238E27FC236}">
                <a16:creationId xmlns:a16="http://schemas.microsoft.com/office/drawing/2014/main" id="{C66C1912-65D8-2C01-004A-DF0694CCD3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433664" y="487680"/>
            <a:ext cx="4248000" cy="304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77360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484516-3471-DE44-B941-8958881B54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sol&#10;&#10;Le contenu généré par l’IA peut être incorrect.">
            <a:extLst>
              <a:ext uri="{FF2B5EF4-FFF2-40B4-BE49-F238E27FC236}">
                <a16:creationId xmlns:a16="http://schemas.microsoft.com/office/drawing/2014/main" id="{936524A2-742D-E1D6-AFD2-9E3AE9DA39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99872" y="402336"/>
            <a:ext cx="4512000" cy="3206496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tonneau, intérieur, mur, sol&#10;&#10;Le contenu généré par l’IA peut être incorrect.">
            <a:extLst>
              <a:ext uri="{FF2B5EF4-FFF2-40B4-BE49-F238E27FC236}">
                <a16:creationId xmlns:a16="http://schemas.microsoft.com/office/drawing/2014/main" id="{B7423808-3D74-5C38-5751-394A748E74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180130" y="3328416"/>
            <a:ext cx="4536000" cy="312115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34886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bâtiment, Arts visuels&#10;&#10;Le contenu généré par l’IA peut être incorrect.">
            <a:extLst>
              <a:ext uri="{FF2B5EF4-FFF2-40B4-BE49-F238E27FC236}">
                <a16:creationId xmlns:a16="http://schemas.microsoft.com/office/drawing/2014/main" id="{226C6785-6A12-58FB-7724-18914E9F3C8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87680" y="3084576"/>
            <a:ext cx="4656000" cy="3321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t, Symétrie, Moulures, porte&#10;&#10;Le contenu généré par l’IA peut être incorrect.">
            <a:extLst>
              <a:ext uri="{FF2B5EF4-FFF2-40B4-BE49-F238E27FC236}">
                <a16:creationId xmlns:a16="http://schemas.microsoft.com/office/drawing/2014/main" id="{2573228E-BC3F-3319-A0E4-B2A6D55AFC8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276320" y="475488"/>
            <a:ext cx="4428000" cy="3072384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E62F003-816E-54BF-5654-50B13CF6EBF5}"/>
              </a:ext>
            </a:extLst>
          </p:cNvPr>
          <p:cNvSpPr txBox="1"/>
          <p:nvPr/>
        </p:nvSpPr>
        <p:spPr>
          <a:xfrm>
            <a:off x="487680" y="475488"/>
            <a:ext cx="59131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Le Château de Chenonceau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Sur La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9420FF6-E37F-BBC9-13BE-9D67D331A59F}"/>
              </a:ext>
            </a:extLst>
          </p:cNvPr>
          <p:cNvSpPr txBox="1"/>
          <p:nvPr/>
        </p:nvSpPr>
        <p:spPr>
          <a:xfrm>
            <a:off x="5669280" y="4305021"/>
            <a:ext cx="5071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</p:spTree>
    <p:extLst>
      <p:ext uri="{BB962C8B-B14F-4D97-AF65-F5344CB8AC3E}">
        <p14:creationId xmlns:p14="http://schemas.microsoft.com/office/powerpoint/2010/main" val="3690809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lice, écriture manuscrite, calligraphie, typographie&#10;&#10;Le contenu généré par l’IA peut être incorrect.">
            <a:extLst>
              <a:ext uri="{FF2B5EF4-FFF2-40B4-BE49-F238E27FC236}">
                <a16:creationId xmlns:a16="http://schemas.microsoft.com/office/drawing/2014/main" id="{11B88F21-A06E-2C2D-4EB1-77CF5026C4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3725" y="950785"/>
            <a:ext cx="4762500" cy="2476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1D4DEA-2726-93B8-D171-D72B6A74645D}"/>
              </a:ext>
            </a:extLst>
          </p:cNvPr>
          <p:cNvSpPr txBox="1"/>
          <p:nvPr/>
        </p:nvSpPr>
        <p:spPr>
          <a:xfrm>
            <a:off x="4595742" y="3514946"/>
            <a:ext cx="59997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C000"/>
                </a:solidFill>
              </a:rPr>
              <a:t>(www.papy16.net)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018B2B3-0991-4653-4079-FA85874B746D}"/>
              </a:ext>
            </a:extLst>
          </p:cNvPr>
          <p:cNvSpPr txBox="1"/>
          <p:nvPr/>
        </p:nvSpPr>
        <p:spPr>
          <a:xfrm>
            <a:off x="5657088" y="4601698"/>
            <a:ext cx="5303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2D919F-4036-97AD-9C1F-4E540C700A9A}"/>
              </a:ext>
            </a:extLst>
          </p:cNvPr>
          <p:cNvSpPr/>
          <p:nvPr/>
        </p:nvSpPr>
        <p:spPr>
          <a:xfrm>
            <a:off x="5146417" y="5614506"/>
            <a:ext cx="2621280" cy="89001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84E26F51-D723-3992-8462-389F77F3FD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3119" y="5702326"/>
            <a:ext cx="2047875" cy="714375"/>
          </a:xfrm>
          <a:prstGeom prst="rect">
            <a:avLst/>
          </a:prstGeom>
        </p:spPr>
      </p:pic>
      <p:pic>
        <p:nvPicPr>
          <p:cNvPr id="8" name="Image 7" descr="Une image contenant art, peinture&#10;&#10;Le contenu généré par l’IA peut être incorrect.">
            <a:extLst>
              <a:ext uri="{FF2B5EF4-FFF2-40B4-BE49-F238E27FC236}">
                <a16:creationId xmlns:a16="http://schemas.microsoft.com/office/drawing/2014/main" id="{A36AEFFB-50DC-E3D5-3AB5-07659CE1B3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333750" cy="3333750"/>
          </a:xfrm>
          <a:prstGeom prst="rect">
            <a:avLst/>
          </a:prstGeom>
        </p:spPr>
      </p:pic>
      <p:pic>
        <p:nvPicPr>
          <p:cNvPr id="10" name="Image 9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E7B4E991-4EC2-ECB7-3573-518C3752C7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2667000"/>
            <a:ext cx="371475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/>
    </mc:Choice>
    <mc:Fallback xmlns="">
      <p:transition spd="slow" advClick="0" advTm="14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188</Words>
  <Application>Microsoft Office PowerPoint</Application>
  <PresentationFormat>Grand écran</PresentationFormat>
  <Paragraphs>29</Paragraphs>
  <Slides>30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16</cp:revision>
  <dcterms:created xsi:type="dcterms:W3CDTF">2025-10-19T02:10:19Z</dcterms:created>
  <dcterms:modified xsi:type="dcterms:W3CDTF">2025-10-21T05:26:34Z</dcterms:modified>
</cp:coreProperties>
</file>