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92" r:id="rId3"/>
    <p:sldId id="265" r:id="rId4"/>
    <p:sldId id="263" r:id="rId5"/>
    <p:sldId id="262" r:id="rId6"/>
    <p:sldId id="266" r:id="rId7"/>
    <p:sldId id="267" r:id="rId8"/>
    <p:sldId id="291" r:id="rId9"/>
    <p:sldId id="268" r:id="rId10"/>
    <p:sldId id="269" r:id="rId11"/>
    <p:sldId id="270" r:id="rId12"/>
    <p:sldId id="271"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60"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845" autoAdjust="0"/>
    <p:restoredTop sz="94660"/>
  </p:normalViewPr>
  <p:slideViewPr>
    <p:cSldViewPr snapToGrid="0">
      <p:cViewPr varScale="1">
        <p:scale>
          <a:sx n="63" d="100"/>
          <a:sy n="63" d="100"/>
        </p:scale>
        <p:origin x="341"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32FBBE-60D9-5A11-7EF2-2981BEBB634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71FBD57-2857-6EA6-91B8-AA2E7B3157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4A5983C-641E-6C12-449C-6CF07A0C97C0}"/>
              </a:ext>
            </a:extLst>
          </p:cNvPr>
          <p:cNvSpPr>
            <a:spLocks noGrp="1"/>
          </p:cNvSpPr>
          <p:nvPr>
            <p:ph type="dt" sz="half" idx="10"/>
          </p:nvPr>
        </p:nvSpPr>
        <p:spPr/>
        <p:txBody>
          <a:bodyPr/>
          <a:lstStyle/>
          <a:p>
            <a:fld id="{60E52AF3-29FD-467A-9E17-F8AF8E7243A6}" type="datetimeFigureOut">
              <a:rPr lang="fr-FR" smtClean="0"/>
              <a:t>28/10/2025</a:t>
            </a:fld>
            <a:endParaRPr lang="fr-FR"/>
          </a:p>
        </p:txBody>
      </p:sp>
      <p:sp>
        <p:nvSpPr>
          <p:cNvPr id="5" name="Espace réservé du pied de page 4">
            <a:extLst>
              <a:ext uri="{FF2B5EF4-FFF2-40B4-BE49-F238E27FC236}">
                <a16:creationId xmlns:a16="http://schemas.microsoft.com/office/drawing/2014/main" id="{66152560-1A7D-0CFA-413A-B003FF6DBF9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9BFC9BA-A77F-49B1-EF45-1AEE141788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580669124"/>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46136A-50D7-AEA5-A5AE-DB464BFFD06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4B7C6D2-1529-6913-0FE0-24ECBE3D9C8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44A1F6-A629-4DC8-B06C-22073371742A}"/>
              </a:ext>
            </a:extLst>
          </p:cNvPr>
          <p:cNvSpPr>
            <a:spLocks noGrp="1"/>
          </p:cNvSpPr>
          <p:nvPr>
            <p:ph type="dt" sz="half" idx="10"/>
          </p:nvPr>
        </p:nvSpPr>
        <p:spPr/>
        <p:txBody>
          <a:bodyPr/>
          <a:lstStyle/>
          <a:p>
            <a:fld id="{60E52AF3-29FD-467A-9E17-F8AF8E7243A6}" type="datetimeFigureOut">
              <a:rPr lang="fr-FR" smtClean="0"/>
              <a:t>28/10/2025</a:t>
            </a:fld>
            <a:endParaRPr lang="fr-FR"/>
          </a:p>
        </p:txBody>
      </p:sp>
      <p:sp>
        <p:nvSpPr>
          <p:cNvPr id="5" name="Espace réservé du pied de page 4">
            <a:extLst>
              <a:ext uri="{FF2B5EF4-FFF2-40B4-BE49-F238E27FC236}">
                <a16:creationId xmlns:a16="http://schemas.microsoft.com/office/drawing/2014/main" id="{DB3E3F9E-77F6-30FB-492B-4436AA6B67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94C7254-3002-2993-846D-C3719E50B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2879667181"/>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F9D622-8612-ECD5-E81A-DFDDA830A2B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B2E4B6A-9FFF-8CFF-EB8E-28AAF998B2C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D120F93-693F-2656-5F6D-E0E63BDB7993}"/>
              </a:ext>
            </a:extLst>
          </p:cNvPr>
          <p:cNvSpPr>
            <a:spLocks noGrp="1"/>
          </p:cNvSpPr>
          <p:nvPr>
            <p:ph type="dt" sz="half" idx="10"/>
          </p:nvPr>
        </p:nvSpPr>
        <p:spPr/>
        <p:txBody>
          <a:bodyPr/>
          <a:lstStyle/>
          <a:p>
            <a:fld id="{60E52AF3-29FD-467A-9E17-F8AF8E7243A6}" type="datetimeFigureOut">
              <a:rPr lang="fr-FR" smtClean="0"/>
              <a:t>28/10/2025</a:t>
            </a:fld>
            <a:endParaRPr lang="fr-FR"/>
          </a:p>
        </p:txBody>
      </p:sp>
      <p:sp>
        <p:nvSpPr>
          <p:cNvPr id="5" name="Espace réservé du pied de page 4">
            <a:extLst>
              <a:ext uri="{FF2B5EF4-FFF2-40B4-BE49-F238E27FC236}">
                <a16:creationId xmlns:a16="http://schemas.microsoft.com/office/drawing/2014/main" id="{F3D0A5A1-0EEC-3876-578D-D7F201AAFE6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1BB6685-D25E-D533-7B44-EAD4D58F510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50472869"/>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CBC1E-CF5B-E355-10DA-CFC9CEFA205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805B6B9-8A7E-6073-6B36-FC227DFED81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085F1B2-4AD8-11A6-22F0-16615A28454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55937AF-370A-B79E-39B2-2D4D98B564C7}"/>
              </a:ext>
            </a:extLst>
          </p:cNvPr>
          <p:cNvSpPr>
            <a:spLocks noGrp="1"/>
          </p:cNvSpPr>
          <p:nvPr>
            <p:ph type="dt" sz="half" idx="10"/>
          </p:nvPr>
        </p:nvSpPr>
        <p:spPr/>
        <p:txBody>
          <a:bodyPr/>
          <a:lstStyle/>
          <a:p>
            <a:fld id="{60E52AF3-29FD-467A-9E17-F8AF8E7243A6}" type="datetimeFigureOut">
              <a:rPr lang="fr-FR" smtClean="0"/>
              <a:t>28/10/2025</a:t>
            </a:fld>
            <a:endParaRPr lang="fr-FR"/>
          </a:p>
        </p:txBody>
      </p:sp>
      <p:sp>
        <p:nvSpPr>
          <p:cNvPr id="6" name="Espace réservé du pied de page 5">
            <a:extLst>
              <a:ext uri="{FF2B5EF4-FFF2-40B4-BE49-F238E27FC236}">
                <a16:creationId xmlns:a16="http://schemas.microsoft.com/office/drawing/2014/main" id="{17DF0CFE-EA43-2B0B-F22A-FB6C64044B9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15B8639-9941-A449-C471-C1CB60785A5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094880313"/>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A5AF1C-B73A-FC65-469C-34891961103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53B0781-FA2C-FCE6-8372-DBD6E4DA86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995C0B1-F1DD-8F72-8DF4-7710C922C66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A6B1FB8-DE8A-90C3-314D-BFCA22C7F5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C9E6152-AFB1-9E2E-E6B4-BDE5D54383D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B50010A-745F-DD99-DA05-AA2D63A1BA46}"/>
              </a:ext>
            </a:extLst>
          </p:cNvPr>
          <p:cNvSpPr>
            <a:spLocks noGrp="1"/>
          </p:cNvSpPr>
          <p:nvPr>
            <p:ph type="dt" sz="half" idx="10"/>
          </p:nvPr>
        </p:nvSpPr>
        <p:spPr/>
        <p:txBody>
          <a:bodyPr/>
          <a:lstStyle/>
          <a:p>
            <a:fld id="{60E52AF3-29FD-467A-9E17-F8AF8E7243A6}" type="datetimeFigureOut">
              <a:rPr lang="fr-FR" smtClean="0"/>
              <a:t>28/10/2025</a:t>
            </a:fld>
            <a:endParaRPr lang="fr-FR"/>
          </a:p>
        </p:txBody>
      </p:sp>
      <p:sp>
        <p:nvSpPr>
          <p:cNvPr id="8" name="Espace réservé du pied de page 7">
            <a:extLst>
              <a:ext uri="{FF2B5EF4-FFF2-40B4-BE49-F238E27FC236}">
                <a16:creationId xmlns:a16="http://schemas.microsoft.com/office/drawing/2014/main" id="{623F1CD8-5251-C887-9306-CD8E9A000E2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6FBF4D0-2ED8-3922-1F21-DDE981F9BAB9}"/>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171212319"/>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8CE570-3388-5B3A-97C4-4E0732DF467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A4693B5-3445-171E-FEF2-D55566406033}"/>
              </a:ext>
            </a:extLst>
          </p:cNvPr>
          <p:cNvSpPr>
            <a:spLocks noGrp="1"/>
          </p:cNvSpPr>
          <p:nvPr>
            <p:ph type="dt" sz="half" idx="10"/>
          </p:nvPr>
        </p:nvSpPr>
        <p:spPr/>
        <p:txBody>
          <a:bodyPr/>
          <a:lstStyle/>
          <a:p>
            <a:fld id="{60E52AF3-29FD-467A-9E17-F8AF8E7243A6}" type="datetimeFigureOut">
              <a:rPr lang="fr-FR" smtClean="0"/>
              <a:t>28/10/2025</a:t>
            </a:fld>
            <a:endParaRPr lang="fr-FR"/>
          </a:p>
        </p:txBody>
      </p:sp>
      <p:sp>
        <p:nvSpPr>
          <p:cNvPr id="4" name="Espace réservé du pied de page 3">
            <a:extLst>
              <a:ext uri="{FF2B5EF4-FFF2-40B4-BE49-F238E27FC236}">
                <a16:creationId xmlns:a16="http://schemas.microsoft.com/office/drawing/2014/main" id="{11F1AF66-B1A1-3073-42E7-393F37067AD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5E2409B-587D-BB2C-8D73-7889B3763424}"/>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27218389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FA8ACC7-6EC9-50D7-D6C0-61A8740F3135}"/>
              </a:ext>
            </a:extLst>
          </p:cNvPr>
          <p:cNvSpPr>
            <a:spLocks noGrp="1"/>
          </p:cNvSpPr>
          <p:nvPr>
            <p:ph type="dt" sz="half" idx="10"/>
          </p:nvPr>
        </p:nvSpPr>
        <p:spPr/>
        <p:txBody>
          <a:bodyPr/>
          <a:lstStyle/>
          <a:p>
            <a:fld id="{60E52AF3-29FD-467A-9E17-F8AF8E7243A6}" type="datetimeFigureOut">
              <a:rPr lang="fr-FR" smtClean="0"/>
              <a:t>28/10/2025</a:t>
            </a:fld>
            <a:endParaRPr lang="fr-FR"/>
          </a:p>
        </p:txBody>
      </p:sp>
      <p:sp>
        <p:nvSpPr>
          <p:cNvPr id="3" name="Espace réservé du pied de page 2">
            <a:extLst>
              <a:ext uri="{FF2B5EF4-FFF2-40B4-BE49-F238E27FC236}">
                <a16:creationId xmlns:a16="http://schemas.microsoft.com/office/drawing/2014/main" id="{CF28A485-6003-82AB-6628-EF759E9C2F0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B897BEC-3A3B-EB12-DDD6-EF8DBC8EF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95661332"/>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B62DF8-9D8C-58E1-D6EE-EF15C636200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93A9D04-14D0-3A3C-F990-8FDD96187C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99DD65F-AC40-8F55-3926-9C5A7FE916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106D770-6FBD-3D80-C3A1-AC4E05828D7C}"/>
              </a:ext>
            </a:extLst>
          </p:cNvPr>
          <p:cNvSpPr>
            <a:spLocks noGrp="1"/>
          </p:cNvSpPr>
          <p:nvPr>
            <p:ph type="dt" sz="half" idx="10"/>
          </p:nvPr>
        </p:nvSpPr>
        <p:spPr/>
        <p:txBody>
          <a:bodyPr/>
          <a:lstStyle/>
          <a:p>
            <a:fld id="{60E52AF3-29FD-467A-9E17-F8AF8E7243A6}" type="datetimeFigureOut">
              <a:rPr lang="fr-FR" smtClean="0"/>
              <a:t>28/10/2025</a:t>
            </a:fld>
            <a:endParaRPr lang="fr-FR"/>
          </a:p>
        </p:txBody>
      </p:sp>
      <p:sp>
        <p:nvSpPr>
          <p:cNvPr id="6" name="Espace réservé du pied de page 5">
            <a:extLst>
              <a:ext uri="{FF2B5EF4-FFF2-40B4-BE49-F238E27FC236}">
                <a16:creationId xmlns:a16="http://schemas.microsoft.com/office/drawing/2014/main" id="{5327BDA4-A1F8-2494-39DF-881C3282243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C49B682-F070-4A2A-C238-134844396F47}"/>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414816489"/>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F5B630-C680-3F3D-4575-1CC357D3771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79BF6C1-1CEC-2F4A-01B3-A3EE97D26E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E522DA4-604B-D71E-DB2B-1B190C4661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04F8C2D-C779-DEB0-EA88-2CFB3E618C8D}"/>
              </a:ext>
            </a:extLst>
          </p:cNvPr>
          <p:cNvSpPr>
            <a:spLocks noGrp="1"/>
          </p:cNvSpPr>
          <p:nvPr>
            <p:ph type="dt" sz="half" idx="10"/>
          </p:nvPr>
        </p:nvSpPr>
        <p:spPr/>
        <p:txBody>
          <a:bodyPr/>
          <a:lstStyle/>
          <a:p>
            <a:fld id="{60E52AF3-29FD-467A-9E17-F8AF8E7243A6}" type="datetimeFigureOut">
              <a:rPr lang="fr-FR" smtClean="0"/>
              <a:t>28/10/2025</a:t>
            </a:fld>
            <a:endParaRPr lang="fr-FR"/>
          </a:p>
        </p:txBody>
      </p:sp>
      <p:sp>
        <p:nvSpPr>
          <p:cNvPr id="6" name="Espace réservé du pied de page 5">
            <a:extLst>
              <a:ext uri="{FF2B5EF4-FFF2-40B4-BE49-F238E27FC236}">
                <a16:creationId xmlns:a16="http://schemas.microsoft.com/office/drawing/2014/main" id="{A57B940A-4366-81D1-ECF0-D0B3A910D84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1B28377-23DF-F46B-CC95-9F03DFE2A32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814952155"/>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B247A6-4098-A4B4-B2A0-51CE58C42CA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86C5362-AF1C-9E2F-2433-8D63F5286C5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100D1ED-0B8C-7941-84BA-88A3D33C11D6}"/>
              </a:ext>
            </a:extLst>
          </p:cNvPr>
          <p:cNvSpPr>
            <a:spLocks noGrp="1"/>
          </p:cNvSpPr>
          <p:nvPr>
            <p:ph type="dt" sz="half" idx="10"/>
          </p:nvPr>
        </p:nvSpPr>
        <p:spPr/>
        <p:txBody>
          <a:bodyPr/>
          <a:lstStyle/>
          <a:p>
            <a:fld id="{60E52AF3-29FD-467A-9E17-F8AF8E7243A6}" type="datetimeFigureOut">
              <a:rPr lang="fr-FR" smtClean="0"/>
              <a:t>28/10/2025</a:t>
            </a:fld>
            <a:endParaRPr lang="fr-FR"/>
          </a:p>
        </p:txBody>
      </p:sp>
      <p:sp>
        <p:nvSpPr>
          <p:cNvPr id="5" name="Espace réservé du pied de page 4">
            <a:extLst>
              <a:ext uri="{FF2B5EF4-FFF2-40B4-BE49-F238E27FC236}">
                <a16:creationId xmlns:a16="http://schemas.microsoft.com/office/drawing/2014/main" id="{0C8386CA-012E-2728-31CE-451B0A4FCB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B6D583-E3E3-F154-6D55-B62949ABBE32}"/>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55996342"/>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3B21ACE-EDA5-4750-1C21-60ABBC2F939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A29CCB9-6922-A468-C7DD-A115245691C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612662D-CCF2-F115-42CC-D324FAA2DED0}"/>
              </a:ext>
            </a:extLst>
          </p:cNvPr>
          <p:cNvSpPr>
            <a:spLocks noGrp="1"/>
          </p:cNvSpPr>
          <p:nvPr>
            <p:ph type="dt" sz="half" idx="10"/>
          </p:nvPr>
        </p:nvSpPr>
        <p:spPr/>
        <p:txBody>
          <a:bodyPr/>
          <a:lstStyle/>
          <a:p>
            <a:fld id="{60E52AF3-29FD-467A-9E17-F8AF8E7243A6}" type="datetimeFigureOut">
              <a:rPr lang="fr-FR" smtClean="0"/>
              <a:t>28/10/2025</a:t>
            </a:fld>
            <a:endParaRPr lang="fr-FR"/>
          </a:p>
        </p:txBody>
      </p:sp>
      <p:sp>
        <p:nvSpPr>
          <p:cNvPr id="5" name="Espace réservé du pied de page 4">
            <a:extLst>
              <a:ext uri="{FF2B5EF4-FFF2-40B4-BE49-F238E27FC236}">
                <a16:creationId xmlns:a16="http://schemas.microsoft.com/office/drawing/2014/main" id="{3304B3E9-22D6-9603-C5CA-6DE330A82BE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898CAF-A076-5837-98CA-D42BC83A12C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79357701"/>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47B0701-9B00-6539-5C5C-8049460028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CF86C8D-E0DB-D7F6-8EC8-6E3BE756A7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12B540-1D1D-1A73-DC02-8D7B83882F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0E52AF3-29FD-467A-9E17-F8AF8E7243A6}" type="datetimeFigureOut">
              <a:rPr lang="fr-FR" smtClean="0"/>
              <a:t>28/10/2025</a:t>
            </a:fld>
            <a:endParaRPr lang="fr-FR"/>
          </a:p>
        </p:txBody>
      </p:sp>
      <p:sp>
        <p:nvSpPr>
          <p:cNvPr id="5" name="Espace réservé du pied de page 4">
            <a:extLst>
              <a:ext uri="{FF2B5EF4-FFF2-40B4-BE49-F238E27FC236}">
                <a16:creationId xmlns:a16="http://schemas.microsoft.com/office/drawing/2014/main" id="{82EAC735-813F-245A-B8A8-5C73BF69E3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6320ED6-8FC8-4ED1-DB8B-6BE295B1F3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D0DFEFD-A01A-4E40-9FB8-0A35CB705D02}" type="slidenum">
              <a:rPr lang="fr-FR" smtClean="0"/>
              <a:t>‹N°›</a:t>
            </a:fld>
            <a:endParaRPr lang="fr-FR"/>
          </a:p>
        </p:txBody>
      </p:sp>
    </p:spTree>
    <p:extLst>
      <p:ext uri="{BB962C8B-B14F-4D97-AF65-F5344CB8AC3E}">
        <p14:creationId xmlns:p14="http://schemas.microsoft.com/office/powerpoint/2010/main" val="1741605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6C32482A-677D-1DF8-D350-90A89D9B65A2}"/>
            </a:ext>
          </a:extLst>
        </p:cNvPr>
        <p:cNvGrpSpPr/>
        <p:nvPr/>
      </p:nvGrpSpPr>
      <p:grpSpPr>
        <a:xfrm>
          <a:off x="0" y="0"/>
          <a:ext cx="0" cy="0"/>
          <a:chOff x="0" y="0"/>
          <a:chExt cx="0" cy="0"/>
        </a:xfrm>
      </p:grpSpPr>
      <p:pic>
        <p:nvPicPr>
          <p:cNvPr id="3" name="Image 2" descr="Une image contenant plein air, ciel, arbre, bâtiment&#10;&#10;Le contenu généré par l’IA peut être incorrect.">
            <a:extLst>
              <a:ext uri="{FF2B5EF4-FFF2-40B4-BE49-F238E27FC236}">
                <a16:creationId xmlns:a16="http://schemas.microsoft.com/office/drawing/2014/main" id="{AE0FE380-5E36-96A7-2586-030F4A07FC6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6448"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E2D3F0E-C85B-DA05-4B7A-78C98256612F}"/>
              </a:ext>
            </a:extLst>
          </p:cNvPr>
          <p:cNvSpPr txBox="1"/>
          <p:nvPr/>
        </p:nvSpPr>
        <p:spPr>
          <a:xfrm>
            <a:off x="1365504" y="279000"/>
            <a:ext cx="7132320" cy="461665"/>
          </a:xfrm>
          <a:prstGeom prst="rect">
            <a:avLst/>
          </a:prstGeom>
          <a:solidFill>
            <a:srgbClr val="00B0F0"/>
          </a:solidFill>
        </p:spPr>
        <p:txBody>
          <a:bodyPr wrap="square" rtlCol="0">
            <a:spAutoFit/>
          </a:bodyPr>
          <a:lstStyle/>
          <a:p>
            <a:r>
              <a:rPr lang="fr-FR" sz="2400" b="1" dirty="0">
                <a:solidFill>
                  <a:schemeClr val="bg1"/>
                </a:solidFill>
              </a:rPr>
              <a:t>La basilique du Sacré-Cœur de Montmartre. N°2</a:t>
            </a:r>
          </a:p>
        </p:txBody>
      </p:sp>
      <p:sp>
        <p:nvSpPr>
          <p:cNvPr id="5" name="ZoneTexte 4">
            <a:extLst>
              <a:ext uri="{FF2B5EF4-FFF2-40B4-BE49-F238E27FC236}">
                <a16:creationId xmlns:a16="http://schemas.microsoft.com/office/drawing/2014/main" id="{F1353794-CEB5-772F-58B4-54CBA7DDF3E9}"/>
              </a:ext>
            </a:extLst>
          </p:cNvPr>
          <p:cNvSpPr txBox="1"/>
          <p:nvPr/>
        </p:nvSpPr>
        <p:spPr>
          <a:xfrm>
            <a:off x="9107424" y="946689"/>
            <a:ext cx="3084576" cy="5632311"/>
          </a:xfrm>
          <a:prstGeom prst="rect">
            <a:avLst/>
          </a:prstGeom>
          <a:noFill/>
        </p:spPr>
        <p:txBody>
          <a:bodyPr wrap="square" rtlCol="0">
            <a:spAutoFit/>
          </a:bodyPr>
          <a:lstStyle/>
          <a:p>
            <a:r>
              <a:rPr lang="fr-FR" sz="2400" b="1" dirty="0">
                <a:solidFill>
                  <a:schemeClr val="bg1"/>
                </a:solidFill>
              </a:rPr>
              <a:t>La basilique du Sacré-Cœur est située au sommet de la butte Montmartre . Du haut de son dôme dominant la Seine à deux cents mètres, elle domine Paris et sa banlieue. C'est la deuxième destination touristique la plus populaire de la capitale après la tour Eiffel . </a:t>
            </a:r>
          </a:p>
        </p:txBody>
      </p:sp>
    </p:spTree>
    <p:extLst>
      <p:ext uri="{BB962C8B-B14F-4D97-AF65-F5344CB8AC3E}">
        <p14:creationId xmlns:p14="http://schemas.microsoft.com/office/powerpoint/2010/main" val="3770862211"/>
      </p:ext>
    </p:extLst>
  </p:cSld>
  <p:clrMapOvr>
    <a:masterClrMapping/>
  </p:clrMapOvr>
  <mc:AlternateContent xmlns:mc="http://schemas.openxmlformats.org/markup-compatibility/2006" xmlns:p14="http://schemas.microsoft.com/office/powerpoint/2010/main">
    <mc:Choice Requires="p14">
      <p:transition spd="slow" p14:dur="5000" advClick="0" advTm="14000">
        <p:sndAc>
          <p:stSnd loop="1">
            <p:snd r:embed="rId2" name="LA VALSE A DEDE DE MONTMARTRE-- façon jean claude 898.wav"/>
          </p:stSnd>
        </p:sndAc>
      </p:transition>
    </mc:Choice>
    <mc:Fallback xmlns="">
      <p:transition spd="slow" advClick="0" advTm="14000">
        <p:sndAc>
          <p:stSnd loop="1">
            <p:snd r:embed="rId4" name="LA VALSE A DEDE DE MONTMARTRE-- façon jean claude 898.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F4E7A63-5800-B2FA-78A8-F1F88551CC12}"/>
              </a:ext>
            </a:extLst>
          </p:cNvPr>
          <p:cNvSpPr txBox="1"/>
          <p:nvPr/>
        </p:nvSpPr>
        <p:spPr>
          <a:xfrm>
            <a:off x="1060704" y="0"/>
            <a:ext cx="10387584" cy="6863417"/>
          </a:xfrm>
          <a:prstGeom prst="rect">
            <a:avLst/>
          </a:prstGeom>
          <a:noFill/>
        </p:spPr>
        <p:txBody>
          <a:bodyPr wrap="square" rtlCol="0">
            <a:spAutoFit/>
          </a:bodyPr>
          <a:lstStyle/>
          <a:p>
            <a:r>
              <a:rPr lang="fr-FR" sz="4400" b="1">
                <a:solidFill>
                  <a:schemeClr val="bg1"/>
                </a:solidFill>
              </a:rPr>
              <a:t>La basilique du Sacré-Cœur de Montmartre, dite du Vœu national, située au sommet de la butte Montmartre, dans le quartier de Clignancourt du 18e arrondissement de Paris (France), est un édifice religieux parisien majeur, « sanctuaire de l'adoration eucharistique et de la miséricorde divine » et propriété de la commune de Paris[1]</a:t>
            </a:r>
            <a:endParaRPr lang="fr-FR" sz="4400" b="1" dirty="0">
              <a:solidFill>
                <a:schemeClr val="bg1"/>
              </a:solidFill>
            </a:endParaRPr>
          </a:p>
        </p:txBody>
      </p:sp>
    </p:spTree>
    <p:extLst>
      <p:ext uri="{BB962C8B-B14F-4D97-AF65-F5344CB8AC3E}">
        <p14:creationId xmlns:p14="http://schemas.microsoft.com/office/powerpoint/2010/main" val="1266640284"/>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24D70FAE-6E30-D753-102A-E3B32697D047}"/>
            </a:ext>
          </a:extLst>
        </p:cNvPr>
        <p:cNvGrpSpPr/>
        <p:nvPr/>
      </p:nvGrpSpPr>
      <p:grpSpPr>
        <a:xfrm>
          <a:off x="0" y="0"/>
          <a:ext cx="0" cy="0"/>
          <a:chOff x="0" y="0"/>
          <a:chExt cx="0" cy="0"/>
        </a:xfrm>
      </p:grpSpPr>
      <p:pic>
        <p:nvPicPr>
          <p:cNvPr id="3" name="Image 2" descr="Une image contenant bâtiment, sculpture, Sculpture sur pierre, Sculpture&#10;&#10;Le contenu généré par l’IA peut être incorrect.">
            <a:extLst>
              <a:ext uri="{FF2B5EF4-FFF2-40B4-BE49-F238E27FC236}">
                <a16:creationId xmlns:a16="http://schemas.microsoft.com/office/drawing/2014/main" id="{6405F856-D071-2EB0-4C9D-DBA0772639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13720" y="261000"/>
            <a:ext cx="3564559" cy="633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655867F-8DC0-E0C2-9255-625EC99FBEE6}"/>
              </a:ext>
            </a:extLst>
          </p:cNvPr>
          <p:cNvSpPr txBox="1"/>
          <p:nvPr/>
        </p:nvSpPr>
        <p:spPr>
          <a:xfrm>
            <a:off x="1109472" y="3291840"/>
            <a:ext cx="3706368" cy="1200329"/>
          </a:xfrm>
          <a:prstGeom prst="rect">
            <a:avLst/>
          </a:prstGeom>
          <a:noFill/>
        </p:spPr>
        <p:txBody>
          <a:bodyPr wrap="square" rtlCol="0">
            <a:spAutoFit/>
          </a:bodyPr>
          <a:lstStyle/>
          <a:p>
            <a:r>
              <a:rPr lang="fr-FR" sz="2400" b="1">
                <a:solidFill>
                  <a:schemeClr val="bg1"/>
                </a:solidFill>
              </a:rPr>
              <a:t>Saints Donatien et Rogatien, par P. Potet (1850) dans la crypte</a:t>
            </a:r>
            <a:endParaRPr lang="fr-FR" sz="2400" b="1" dirty="0">
              <a:solidFill>
                <a:schemeClr val="bg1"/>
              </a:solidFill>
            </a:endParaRPr>
          </a:p>
        </p:txBody>
      </p:sp>
    </p:spTree>
    <p:extLst>
      <p:ext uri="{BB962C8B-B14F-4D97-AF65-F5344CB8AC3E}">
        <p14:creationId xmlns:p14="http://schemas.microsoft.com/office/powerpoint/2010/main" val="294488519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82BA1834-BF3E-051E-4E76-AF820B9134BE}"/>
            </a:ext>
          </a:extLst>
        </p:cNvPr>
        <p:cNvGrpSpPr/>
        <p:nvPr/>
      </p:nvGrpSpPr>
      <p:grpSpPr>
        <a:xfrm>
          <a:off x="0" y="0"/>
          <a:ext cx="0" cy="0"/>
          <a:chOff x="0" y="0"/>
          <a:chExt cx="0" cy="0"/>
        </a:xfrm>
      </p:grpSpPr>
      <p:pic>
        <p:nvPicPr>
          <p:cNvPr id="3" name="Image 2" descr="Une image contenant statue, Sculpture sur pierre, bâtiment, monument&#10;&#10;Le contenu généré par l’IA peut être incorrect.">
            <a:extLst>
              <a:ext uri="{FF2B5EF4-FFF2-40B4-BE49-F238E27FC236}">
                <a16:creationId xmlns:a16="http://schemas.microsoft.com/office/drawing/2014/main" id="{709F829D-E158-A33C-8CE3-D465102081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30309" y="279000"/>
            <a:ext cx="3544303"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DC0E830-9945-D86E-F5BD-43E4967DA5AF}"/>
              </a:ext>
            </a:extLst>
          </p:cNvPr>
          <p:cNvSpPr txBox="1"/>
          <p:nvPr/>
        </p:nvSpPr>
        <p:spPr>
          <a:xfrm>
            <a:off x="7674612" y="3575304"/>
            <a:ext cx="3340608" cy="830997"/>
          </a:xfrm>
          <a:prstGeom prst="rect">
            <a:avLst/>
          </a:prstGeom>
          <a:noFill/>
        </p:spPr>
        <p:txBody>
          <a:bodyPr wrap="square" rtlCol="0">
            <a:spAutoFit/>
          </a:bodyPr>
          <a:lstStyle/>
          <a:p>
            <a:r>
              <a:rPr lang="fr-FR" sz="2400" b="1">
                <a:solidFill>
                  <a:schemeClr val="bg1"/>
                </a:solidFill>
              </a:rPr>
              <a:t>Saint Bruno d'Henri Louis Noël (1899)</a:t>
            </a:r>
            <a:endParaRPr lang="fr-FR" sz="2400" b="1" dirty="0">
              <a:solidFill>
                <a:schemeClr val="bg1"/>
              </a:solidFill>
            </a:endParaRPr>
          </a:p>
        </p:txBody>
      </p:sp>
    </p:spTree>
    <p:extLst>
      <p:ext uri="{BB962C8B-B14F-4D97-AF65-F5344CB8AC3E}">
        <p14:creationId xmlns:p14="http://schemas.microsoft.com/office/powerpoint/2010/main" val="1650659134"/>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a:extLst>
            <a:ext uri="{FF2B5EF4-FFF2-40B4-BE49-F238E27FC236}">
              <a16:creationId xmlns:a16="http://schemas.microsoft.com/office/drawing/2014/main" id="{94AEC8F8-6281-0C27-0D84-4D2EAF44FE77}"/>
            </a:ext>
          </a:extLst>
        </p:cNvPr>
        <p:cNvGrpSpPr/>
        <p:nvPr/>
      </p:nvGrpSpPr>
      <p:grpSpPr>
        <a:xfrm>
          <a:off x="0" y="0"/>
          <a:ext cx="0" cy="0"/>
          <a:chOff x="0" y="0"/>
          <a:chExt cx="0" cy="0"/>
        </a:xfrm>
      </p:grpSpPr>
      <p:pic>
        <p:nvPicPr>
          <p:cNvPr id="3" name="Image 2" descr="Une image contenant musique, organe, Orgue, bâtiment&#10;&#10;Le contenu généré par l’IA peut être incorrect.">
            <a:extLst>
              <a:ext uri="{FF2B5EF4-FFF2-40B4-BE49-F238E27FC236}">
                <a16:creationId xmlns:a16="http://schemas.microsoft.com/office/drawing/2014/main" id="{09DF499F-54D1-E91C-6F04-6A729FEEBA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7096" y="279000"/>
            <a:ext cx="63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C2C66D6-0E14-1236-0C3D-D0C3E4A58077}"/>
              </a:ext>
            </a:extLst>
          </p:cNvPr>
          <p:cNvSpPr txBox="1"/>
          <p:nvPr/>
        </p:nvSpPr>
        <p:spPr>
          <a:xfrm>
            <a:off x="6803136" y="4559808"/>
            <a:ext cx="2356906" cy="477413"/>
          </a:xfrm>
          <a:prstGeom prst="rect">
            <a:avLst/>
          </a:prstGeom>
          <a:solidFill>
            <a:schemeClr val="tx1"/>
          </a:solidFill>
        </p:spPr>
        <p:txBody>
          <a:bodyPr wrap="square" rtlCol="0">
            <a:spAutoFit/>
          </a:bodyPr>
          <a:lstStyle/>
          <a:p>
            <a:r>
              <a:rPr lang="fr-FR" sz="2400" b="1" dirty="0">
                <a:solidFill>
                  <a:schemeClr val="bg1"/>
                </a:solidFill>
              </a:rPr>
              <a:t>Le Grand Orgue</a:t>
            </a:r>
          </a:p>
        </p:txBody>
      </p:sp>
    </p:spTree>
    <p:extLst>
      <p:ext uri="{BB962C8B-B14F-4D97-AF65-F5344CB8AC3E}">
        <p14:creationId xmlns:p14="http://schemas.microsoft.com/office/powerpoint/2010/main" val="4086523920"/>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306D1B91-3047-78FD-DF74-EFC8518F6A34}"/>
            </a:ext>
          </a:extLst>
        </p:cNvPr>
        <p:cNvGrpSpPr/>
        <p:nvPr/>
      </p:nvGrpSpPr>
      <p:grpSpPr>
        <a:xfrm>
          <a:off x="0" y="0"/>
          <a:ext cx="0" cy="0"/>
          <a:chOff x="0" y="0"/>
          <a:chExt cx="0" cy="0"/>
        </a:xfrm>
      </p:grpSpPr>
      <p:pic>
        <p:nvPicPr>
          <p:cNvPr id="3" name="Image 2" descr="Une image contenant chapelle, cathédrale, statue, coffre&#10;&#10;Le contenu généré par l’IA peut être incorrect.">
            <a:extLst>
              <a:ext uri="{FF2B5EF4-FFF2-40B4-BE49-F238E27FC236}">
                <a16:creationId xmlns:a16="http://schemas.microsoft.com/office/drawing/2014/main" id="{E58B1F20-A455-9751-19EC-AF51A4E6AD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3538" y="279000"/>
            <a:ext cx="945369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15C4A35-EC5E-771B-97C7-5A1683A29D6E}"/>
              </a:ext>
            </a:extLst>
          </p:cNvPr>
          <p:cNvSpPr txBox="1"/>
          <p:nvPr/>
        </p:nvSpPr>
        <p:spPr>
          <a:xfrm>
            <a:off x="0" y="3538728"/>
            <a:ext cx="2462784" cy="1200329"/>
          </a:xfrm>
          <a:prstGeom prst="rect">
            <a:avLst/>
          </a:prstGeom>
          <a:noFill/>
        </p:spPr>
        <p:txBody>
          <a:bodyPr wrap="square" rtlCol="0">
            <a:spAutoFit/>
          </a:bodyPr>
          <a:lstStyle/>
          <a:p>
            <a:r>
              <a:rPr lang="fr-FR" sz="2400" b="1">
                <a:solidFill>
                  <a:schemeClr val="bg1"/>
                </a:solidFill>
              </a:rPr>
              <a:t>La vue depuis derrière l'orgue jusqu'à l'autel</a:t>
            </a:r>
            <a:endParaRPr lang="fr-FR" sz="2400" b="1" dirty="0">
              <a:solidFill>
                <a:schemeClr val="bg1"/>
              </a:solidFill>
            </a:endParaRPr>
          </a:p>
        </p:txBody>
      </p:sp>
    </p:spTree>
    <p:extLst>
      <p:ext uri="{BB962C8B-B14F-4D97-AF65-F5344CB8AC3E}">
        <p14:creationId xmlns:p14="http://schemas.microsoft.com/office/powerpoint/2010/main" val="2944493060"/>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2CA160A9-5E67-7F51-2D23-1C21AE919FD6}"/>
            </a:ext>
          </a:extLst>
        </p:cNvPr>
        <p:cNvGrpSpPr/>
        <p:nvPr/>
      </p:nvGrpSpPr>
      <p:grpSpPr>
        <a:xfrm>
          <a:off x="0" y="0"/>
          <a:ext cx="0" cy="0"/>
          <a:chOff x="0" y="0"/>
          <a:chExt cx="0" cy="0"/>
        </a:xfrm>
      </p:grpSpPr>
      <p:pic>
        <p:nvPicPr>
          <p:cNvPr id="3" name="Image 2" descr="Une image contenant plein air, bâtiment, herbe, ciel&#10;&#10;Le contenu généré par l’IA peut être incorrect.">
            <a:extLst>
              <a:ext uri="{FF2B5EF4-FFF2-40B4-BE49-F238E27FC236}">
                <a16:creationId xmlns:a16="http://schemas.microsoft.com/office/drawing/2014/main" id="{282B7F63-3252-F5B3-6188-C86854E8C4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52302" y="279000"/>
            <a:ext cx="558758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D05DFB8-9044-B8B7-625E-20DC2611C3D7}"/>
              </a:ext>
            </a:extLst>
          </p:cNvPr>
          <p:cNvSpPr txBox="1"/>
          <p:nvPr/>
        </p:nvSpPr>
        <p:spPr>
          <a:xfrm>
            <a:off x="8912352" y="3429000"/>
            <a:ext cx="3167353" cy="1200329"/>
          </a:xfrm>
          <a:prstGeom prst="rect">
            <a:avLst/>
          </a:prstGeom>
          <a:solidFill>
            <a:schemeClr val="tx1"/>
          </a:solidFill>
        </p:spPr>
        <p:txBody>
          <a:bodyPr wrap="square" rtlCol="0">
            <a:spAutoFit/>
          </a:bodyPr>
          <a:lstStyle/>
          <a:p>
            <a:r>
              <a:rPr lang="fr-FR" sz="2400" b="1" dirty="0">
                <a:solidFill>
                  <a:schemeClr val="bg1"/>
                </a:solidFill>
              </a:rPr>
              <a:t>Façade sud de la Basilique du Sacré-Cœur de Montmartre</a:t>
            </a:r>
          </a:p>
        </p:txBody>
      </p:sp>
    </p:spTree>
    <p:extLst>
      <p:ext uri="{BB962C8B-B14F-4D97-AF65-F5344CB8AC3E}">
        <p14:creationId xmlns:p14="http://schemas.microsoft.com/office/powerpoint/2010/main" val="680908361"/>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727C1C91-B535-8DBD-D7AD-8A1DE0A25F86}"/>
              </a:ext>
            </a:extLst>
          </p:cNvPr>
          <p:cNvSpPr txBox="1"/>
          <p:nvPr/>
        </p:nvSpPr>
        <p:spPr>
          <a:xfrm>
            <a:off x="902208" y="117693"/>
            <a:ext cx="10631424" cy="6740307"/>
          </a:xfrm>
          <a:prstGeom prst="rect">
            <a:avLst/>
          </a:prstGeom>
          <a:noFill/>
        </p:spPr>
        <p:txBody>
          <a:bodyPr wrap="square" rtlCol="0">
            <a:spAutoFit/>
          </a:bodyPr>
          <a:lstStyle/>
          <a:p>
            <a:r>
              <a:rPr lang="fr-FR" sz="4800" b="1">
                <a:solidFill>
                  <a:schemeClr val="bg1"/>
                </a:solidFill>
              </a:rPr>
              <a:t>Montmartre est un quartier du 18e arrondissement de Paris (France) dominé par la basilique du Sacré-Cœur. Depuis le XIXe siècle, il a accueilli de nombreux artistes tels que Picasso ou Modigliani et est devenu le symbole d'une vie rurale et autonome au sein même de la mégapole.</a:t>
            </a:r>
            <a:endParaRPr lang="fr-FR" sz="4800" b="1" dirty="0">
              <a:solidFill>
                <a:schemeClr val="bg1"/>
              </a:solidFill>
            </a:endParaRPr>
          </a:p>
        </p:txBody>
      </p:sp>
    </p:spTree>
    <p:extLst>
      <p:ext uri="{BB962C8B-B14F-4D97-AF65-F5344CB8AC3E}">
        <p14:creationId xmlns:p14="http://schemas.microsoft.com/office/powerpoint/2010/main" val="3202865186"/>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FD15DC1D-9A15-BB5B-658C-4884581A437C}"/>
            </a:ext>
          </a:extLst>
        </p:cNvPr>
        <p:cNvGrpSpPr/>
        <p:nvPr/>
      </p:nvGrpSpPr>
      <p:grpSpPr>
        <a:xfrm>
          <a:off x="0" y="0"/>
          <a:ext cx="0" cy="0"/>
          <a:chOff x="0" y="0"/>
          <a:chExt cx="0" cy="0"/>
        </a:xfrm>
      </p:grpSpPr>
      <p:pic>
        <p:nvPicPr>
          <p:cNvPr id="3" name="Image 2" descr="Une image contenant bâtiment, plein air, ciel, arbre&#10;&#10;Le contenu généré par l’IA peut être incorrect.">
            <a:extLst>
              <a:ext uri="{FF2B5EF4-FFF2-40B4-BE49-F238E27FC236}">
                <a16:creationId xmlns:a16="http://schemas.microsoft.com/office/drawing/2014/main" id="{20679EB9-A19F-1C91-C710-B83066FD6B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52225" y="279000"/>
            <a:ext cx="944527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1B5DFFC-2B2F-2EC5-9FC9-D8A8976575DD}"/>
              </a:ext>
            </a:extLst>
          </p:cNvPr>
          <p:cNvSpPr txBox="1"/>
          <p:nvPr/>
        </p:nvSpPr>
        <p:spPr>
          <a:xfrm>
            <a:off x="231074" y="3938016"/>
            <a:ext cx="2353056" cy="1569660"/>
          </a:xfrm>
          <a:prstGeom prst="rect">
            <a:avLst/>
          </a:prstGeom>
          <a:noFill/>
        </p:spPr>
        <p:txBody>
          <a:bodyPr wrap="square" rtlCol="0">
            <a:spAutoFit/>
          </a:bodyPr>
          <a:lstStyle/>
          <a:p>
            <a:r>
              <a:rPr lang="fr-FR" sz="2400" b="1">
                <a:solidFill>
                  <a:schemeClr val="bg1"/>
                </a:solidFill>
              </a:rPr>
              <a:t>Façade sud de la Basilique du Sacré-Cœur de Montmartre</a:t>
            </a:r>
            <a:endParaRPr lang="fr-FR" sz="2400" b="1" dirty="0">
              <a:solidFill>
                <a:schemeClr val="bg1"/>
              </a:solidFill>
            </a:endParaRPr>
          </a:p>
        </p:txBody>
      </p:sp>
      <p:sp>
        <p:nvSpPr>
          <p:cNvPr id="5" name="ZoneTexte 4">
            <a:extLst>
              <a:ext uri="{FF2B5EF4-FFF2-40B4-BE49-F238E27FC236}">
                <a16:creationId xmlns:a16="http://schemas.microsoft.com/office/drawing/2014/main" id="{8B535C04-FFC4-CF12-E738-B51E9B05591E}"/>
              </a:ext>
            </a:extLst>
          </p:cNvPr>
          <p:cNvSpPr txBox="1"/>
          <p:nvPr/>
        </p:nvSpPr>
        <p:spPr>
          <a:xfrm>
            <a:off x="231074" y="2837106"/>
            <a:ext cx="2462784" cy="1200329"/>
          </a:xfrm>
          <a:prstGeom prst="rect">
            <a:avLst/>
          </a:prstGeom>
          <a:noFill/>
        </p:spPr>
        <p:txBody>
          <a:bodyPr wrap="square" rtlCol="0">
            <a:spAutoFit/>
          </a:bodyPr>
          <a:lstStyle/>
          <a:p>
            <a:r>
              <a:rPr lang="fr-FR" sz="2400" b="1">
                <a:solidFill>
                  <a:schemeClr val="bg1"/>
                </a:solidFill>
              </a:rPr>
              <a:t>le quartier Montmarte à Paris</a:t>
            </a:r>
            <a:endParaRPr lang="fr-FR" sz="2400" b="1" dirty="0">
              <a:solidFill>
                <a:schemeClr val="bg1"/>
              </a:solidFill>
            </a:endParaRPr>
          </a:p>
        </p:txBody>
      </p:sp>
    </p:spTree>
    <p:extLst>
      <p:ext uri="{BB962C8B-B14F-4D97-AF65-F5344CB8AC3E}">
        <p14:creationId xmlns:p14="http://schemas.microsoft.com/office/powerpoint/2010/main" val="4172980990"/>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CBEDECE5-1EA8-4972-8DC7-970798D77FB7}"/>
            </a:ext>
          </a:extLst>
        </p:cNvPr>
        <p:cNvGrpSpPr/>
        <p:nvPr/>
      </p:nvGrpSpPr>
      <p:grpSpPr>
        <a:xfrm>
          <a:off x="0" y="0"/>
          <a:ext cx="0" cy="0"/>
          <a:chOff x="0" y="0"/>
          <a:chExt cx="0" cy="0"/>
        </a:xfrm>
      </p:grpSpPr>
      <p:pic>
        <p:nvPicPr>
          <p:cNvPr id="3" name="Image 2" descr="Une image contenant plein air, arbre, piste, ciel&#10;&#10;Le contenu généré par l’IA peut être incorrect.">
            <a:extLst>
              <a:ext uri="{FF2B5EF4-FFF2-40B4-BE49-F238E27FC236}">
                <a16:creationId xmlns:a16="http://schemas.microsoft.com/office/drawing/2014/main" id="{B68C51E1-BF52-E1E6-DFCD-899F78810A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3966" y="316992"/>
            <a:ext cx="5004000" cy="3337668"/>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BE0F9D3-6F4D-9B58-DF15-21E76EB33BBD}"/>
              </a:ext>
            </a:extLst>
          </p:cNvPr>
          <p:cNvSpPr txBox="1"/>
          <p:nvPr/>
        </p:nvSpPr>
        <p:spPr>
          <a:xfrm>
            <a:off x="987552" y="3654660"/>
            <a:ext cx="5401056" cy="461665"/>
          </a:xfrm>
          <a:prstGeom prst="rect">
            <a:avLst/>
          </a:prstGeom>
          <a:noFill/>
        </p:spPr>
        <p:txBody>
          <a:bodyPr wrap="square" rtlCol="0">
            <a:spAutoFit/>
          </a:bodyPr>
          <a:lstStyle/>
          <a:p>
            <a:r>
              <a:rPr lang="fr-FR" sz="2400" b="1" dirty="0">
                <a:solidFill>
                  <a:schemeClr val="bg1"/>
                </a:solidFill>
              </a:rPr>
              <a:t>Funiculaire de Montmartre</a:t>
            </a:r>
          </a:p>
        </p:txBody>
      </p:sp>
      <p:pic>
        <p:nvPicPr>
          <p:cNvPr id="6" name="Image 5" descr="Une image contenant plein air, ciel, Zone urbaine, maison&#10;&#10;Le contenu généré par l’IA peut être incorrect.">
            <a:extLst>
              <a:ext uri="{FF2B5EF4-FFF2-40B4-BE49-F238E27FC236}">
                <a16:creationId xmlns:a16="http://schemas.microsoft.com/office/drawing/2014/main" id="{FD039C10-9FFF-4AF7-37B4-91668AE90DC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32034" y="3109013"/>
            <a:ext cx="5256000" cy="3502613"/>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E0EBEEA3-6A0C-A547-BC51-11CB5140E744}"/>
              </a:ext>
            </a:extLst>
          </p:cNvPr>
          <p:cNvSpPr txBox="1"/>
          <p:nvPr/>
        </p:nvSpPr>
        <p:spPr>
          <a:xfrm>
            <a:off x="6291072" y="2278016"/>
            <a:ext cx="6181344" cy="830997"/>
          </a:xfrm>
          <a:prstGeom prst="rect">
            <a:avLst/>
          </a:prstGeom>
          <a:noFill/>
        </p:spPr>
        <p:txBody>
          <a:bodyPr wrap="square" rtlCol="0">
            <a:spAutoFit/>
          </a:bodyPr>
          <a:lstStyle/>
          <a:p>
            <a:r>
              <a:rPr lang="fr-FR" sz="2400" b="1">
                <a:solidFill>
                  <a:schemeClr val="bg1"/>
                </a:solidFill>
              </a:rPr>
              <a:t>Montmartre vu de Notre Dame de Paris , incluant la Basilique du Sacré-Cœur</a:t>
            </a:r>
            <a:endParaRPr lang="fr-FR" sz="2400" b="1" dirty="0">
              <a:solidFill>
                <a:schemeClr val="bg1"/>
              </a:solidFill>
            </a:endParaRPr>
          </a:p>
        </p:txBody>
      </p:sp>
    </p:spTree>
    <p:extLst>
      <p:ext uri="{BB962C8B-B14F-4D97-AF65-F5344CB8AC3E}">
        <p14:creationId xmlns:p14="http://schemas.microsoft.com/office/powerpoint/2010/main" val="3476269452"/>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5ED7AC4E-73DC-ED2F-DF40-88270805C59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0446E59-0127-A76A-7798-BD9204D48F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8205" y="279000"/>
            <a:ext cx="472351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1D0E4FB-95F4-B04E-9983-A96216F073B2}"/>
              </a:ext>
            </a:extLst>
          </p:cNvPr>
          <p:cNvSpPr txBox="1"/>
          <p:nvPr/>
        </p:nvSpPr>
        <p:spPr>
          <a:xfrm>
            <a:off x="8473440" y="2148840"/>
            <a:ext cx="3206496" cy="3416320"/>
          </a:xfrm>
          <a:prstGeom prst="rect">
            <a:avLst/>
          </a:prstGeom>
          <a:noFill/>
        </p:spPr>
        <p:txBody>
          <a:bodyPr wrap="square" rtlCol="0">
            <a:spAutoFit/>
          </a:bodyPr>
          <a:lstStyle/>
          <a:p>
            <a:r>
              <a:rPr lang="fr-FR" sz="2400" b="1">
                <a:solidFill>
                  <a:schemeClr val="bg1"/>
                </a:solidFill>
              </a:rPr>
              <a:t>Saint-Pierre de Montmartre (à l'origine 1133, en grande partie détruit en 1790 et reconstruit au XIXe siècle) vu depuis le dôme de la basilique du Sacré-Cœur</a:t>
            </a:r>
            <a:endParaRPr lang="fr-FR" sz="2400" b="1" dirty="0">
              <a:solidFill>
                <a:schemeClr val="bg1"/>
              </a:solidFill>
            </a:endParaRPr>
          </a:p>
        </p:txBody>
      </p:sp>
    </p:spTree>
    <p:extLst>
      <p:ext uri="{BB962C8B-B14F-4D97-AF65-F5344CB8AC3E}">
        <p14:creationId xmlns:p14="http://schemas.microsoft.com/office/powerpoint/2010/main" val="329446897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9D4FE6B2-0346-9FC4-8D62-891C7002C156}"/>
            </a:ext>
          </a:extLst>
        </p:cNvPr>
        <p:cNvGrpSpPr/>
        <p:nvPr/>
      </p:nvGrpSpPr>
      <p:grpSpPr>
        <a:xfrm>
          <a:off x="0" y="0"/>
          <a:ext cx="0" cy="0"/>
          <a:chOff x="0" y="0"/>
          <a:chExt cx="0" cy="0"/>
        </a:xfrm>
      </p:grpSpPr>
      <p:pic>
        <p:nvPicPr>
          <p:cNvPr id="5" name="Image 4" descr="Une image contenant habits, peinture, Visage humain, personne&#10;&#10;Le contenu généré par l’IA peut être incorrect.">
            <a:extLst>
              <a:ext uri="{FF2B5EF4-FFF2-40B4-BE49-F238E27FC236}">
                <a16:creationId xmlns:a16="http://schemas.microsoft.com/office/drawing/2014/main" id="{CBD380D7-81AE-979A-AC7B-B58CDDACFE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4568" y="279000"/>
            <a:ext cx="846169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A6C6EDDF-9DDB-8807-9382-6A0971DA9F28}"/>
              </a:ext>
            </a:extLst>
          </p:cNvPr>
          <p:cNvSpPr txBox="1"/>
          <p:nvPr/>
        </p:nvSpPr>
        <p:spPr>
          <a:xfrm>
            <a:off x="124920" y="2877312"/>
            <a:ext cx="3304032" cy="2308324"/>
          </a:xfrm>
          <a:prstGeom prst="rect">
            <a:avLst/>
          </a:prstGeom>
          <a:noFill/>
        </p:spPr>
        <p:txBody>
          <a:bodyPr wrap="square" rtlCol="0">
            <a:spAutoFit/>
          </a:bodyPr>
          <a:lstStyle/>
          <a:p>
            <a:r>
              <a:rPr lang="fr-FR" sz="2400" b="1">
                <a:solidFill>
                  <a:schemeClr val="bg1"/>
                </a:solidFill>
              </a:rPr>
              <a:t>Le Bal du moulin de la Galette de Pierre-Auguste Renoir (1876) représente un bal du dimanche après-midi à Montmartre.</a:t>
            </a:r>
            <a:endParaRPr lang="fr-FR" sz="2400" b="1" dirty="0">
              <a:solidFill>
                <a:schemeClr val="bg1"/>
              </a:solidFill>
            </a:endParaRPr>
          </a:p>
        </p:txBody>
      </p:sp>
    </p:spTree>
    <p:extLst>
      <p:ext uri="{BB962C8B-B14F-4D97-AF65-F5344CB8AC3E}">
        <p14:creationId xmlns:p14="http://schemas.microsoft.com/office/powerpoint/2010/main" val="33046131"/>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96D188D2-C70C-CD22-F61E-E62CB6E9D09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735CE35-8C36-A484-131A-6DAD42820E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952"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B46CA10-1E8B-E9E4-F585-20FBA29053DA}"/>
              </a:ext>
            </a:extLst>
          </p:cNvPr>
          <p:cNvSpPr txBox="1"/>
          <p:nvPr/>
        </p:nvSpPr>
        <p:spPr>
          <a:xfrm>
            <a:off x="8961120" y="208025"/>
            <a:ext cx="3072384" cy="6370975"/>
          </a:xfrm>
          <a:prstGeom prst="rect">
            <a:avLst/>
          </a:prstGeom>
          <a:noFill/>
        </p:spPr>
        <p:txBody>
          <a:bodyPr wrap="square" rtlCol="0">
            <a:spAutoFit/>
          </a:bodyPr>
          <a:lstStyle/>
          <a:p>
            <a:r>
              <a:rPr lang="fr-FR" sz="2400" b="1">
                <a:solidFill>
                  <a:schemeClr val="bg1"/>
                </a:solidFill>
              </a:rPr>
              <a:t> Lanterne d'éclairage public à incandescence, modèle Lyre , luminaire de style conçu par "Fontes de Paris" pour des espaces urbains prestigieux et posé en série dans la ville de Paris, notamment dans les parcs et jardins, ici en haut de la butte Montmartre, XVIIIe arrondissement, Paris, France.</a:t>
            </a:r>
            <a:endParaRPr lang="fr-FR" sz="2400" b="1" dirty="0">
              <a:solidFill>
                <a:schemeClr val="bg1"/>
              </a:solidFill>
            </a:endParaRPr>
          </a:p>
        </p:txBody>
      </p:sp>
    </p:spTree>
    <p:extLst>
      <p:ext uri="{BB962C8B-B14F-4D97-AF65-F5344CB8AC3E}">
        <p14:creationId xmlns:p14="http://schemas.microsoft.com/office/powerpoint/2010/main" val="3706887468"/>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05D44D66-3B6A-3F9C-70A2-2F8572092718}"/>
            </a:ext>
          </a:extLst>
        </p:cNvPr>
        <p:cNvGrpSpPr/>
        <p:nvPr/>
      </p:nvGrpSpPr>
      <p:grpSpPr>
        <a:xfrm>
          <a:off x="0" y="0"/>
          <a:ext cx="0" cy="0"/>
          <a:chOff x="0" y="0"/>
          <a:chExt cx="0" cy="0"/>
        </a:xfrm>
      </p:grpSpPr>
      <p:pic>
        <p:nvPicPr>
          <p:cNvPr id="3" name="Image 2" descr="Une image contenant véhicule, plein air, transport, Véhicule terrestre&#10;&#10;Le contenu généré par l’IA peut être incorrect.">
            <a:extLst>
              <a:ext uri="{FF2B5EF4-FFF2-40B4-BE49-F238E27FC236}">
                <a16:creationId xmlns:a16="http://schemas.microsoft.com/office/drawing/2014/main" id="{CB9A0F9D-8799-DB57-2EF7-A378649E8D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1568" y="279000"/>
            <a:ext cx="8400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E4B2588-0300-6383-FE10-FE69189469E4}"/>
              </a:ext>
            </a:extLst>
          </p:cNvPr>
          <p:cNvSpPr txBox="1"/>
          <p:nvPr/>
        </p:nvSpPr>
        <p:spPr>
          <a:xfrm>
            <a:off x="390432" y="3182112"/>
            <a:ext cx="3194304" cy="1938992"/>
          </a:xfrm>
          <a:prstGeom prst="rect">
            <a:avLst/>
          </a:prstGeom>
          <a:noFill/>
        </p:spPr>
        <p:txBody>
          <a:bodyPr wrap="square" rtlCol="0">
            <a:spAutoFit/>
          </a:bodyPr>
          <a:lstStyle/>
          <a:p>
            <a:r>
              <a:rPr lang="fr-FR" sz="2400" b="1"/>
              <a:t>Le « petit train » de Montmartre fait sa tournée près du cabaret du Moulin Rouge</a:t>
            </a:r>
            <a:endParaRPr lang="fr-FR" sz="2400" b="1" dirty="0"/>
          </a:p>
        </p:txBody>
      </p:sp>
    </p:spTree>
    <p:extLst>
      <p:ext uri="{BB962C8B-B14F-4D97-AF65-F5344CB8AC3E}">
        <p14:creationId xmlns:p14="http://schemas.microsoft.com/office/powerpoint/2010/main" val="2025185565"/>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37429F20-75D4-D168-446F-D927877D25B9}"/>
            </a:ext>
          </a:extLst>
        </p:cNvPr>
        <p:cNvGrpSpPr/>
        <p:nvPr/>
      </p:nvGrpSpPr>
      <p:grpSpPr>
        <a:xfrm>
          <a:off x="0" y="0"/>
          <a:ext cx="0" cy="0"/>
          <a:chOff x="0" y="0"/>
          <a:chExt cx="0" cy="0"/>
        </a:xfrm>
      </p:grpSpPr>
      <p:pic>
        <p:nvPicPr>
          <p:cNvPr id="3" name="Image 2" descr="Une image contenant plein air, arbre, bâtiment, sol&#10;&#10;Le contenu généré par l’IA peut être incorrect.">
            <a:extLst>
              <a:ext uri="{FF2B5EF4-FFF2-40B4-BE49-F238E27FC236}">
                <a16:creationId xmlns:a16="http://schemas.microsoft.com/office/drawing/2014/main" id="{9C21EB5A-CA81-3E5E-50CC-79EAA59FA3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8580" y="279000"/>
            <a:ext cx="4718819"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32B306C-CD53-83A8-AB3F-242510EA791C}"/>
              </a:ext>
            </a:extLst>
          </p:cNvPr>
          <p:cNvSpPr txBox="1"/>
          <p:nvPr/>
        </p:nvSpPr>
        <p:spPr>
          <a:xfrm>
            <a:off x="8546592" y="3706368"/>
            <a:ext cx="3352800" cy="830997"/>
          </a:xfrm>
          <a:prstGeom prst="rect">
            <a:avLst/>
          </a:prstGeom>
          <a:noFill/>
        </p:spPr>
        <p:txBody>
          <a:bodyPr wrap="square" rtlCol="0">
            <a:spAutoFit/>
          </a:bodyPr>
          <a:lstStyle/>
          <a:p>
            <a:r>
              <a:rPr lang="fr-FR" sz="2400" b="1" dirty="0"/>
              <a:t>les escaliers de la rue </a:t>
            </a:r>
            <a:r>
              <a:rPr lang="fr-FR" sz="2400" b="1" dirty="0" err="1"/>
              <a:t>Foyatier</a:t>
            </a:r>
            <a:endParaRPr lang="fr-FR" sz="2400" b="1" dirty="0"/>
          </a:p>
        </p:txBody>
      </p:sp>
    </p:spTree>
    <p:extLst>
      <p:ext uri="{BB962C8B-B14F-4D97-AF65-F5344CB8AC3E}">
        <p14:creationId xmlns:p14="http://schemas.microsoft.com/office/powerpoint/2010/main" val="2909639746"/>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a:extLst>
            <a:ext uri="{FF2B5EF4-FFF2-40B4-BE49-F238E27FC236}">
              <a16:creationId xmlns:a16="http://schemas.microsoft.com/office/drawing/2014/main" id="{BE7E43A7-05CB-0CD4-8342-00E8106DECB5}"/>
            </a:ext>
          </a:extLst>
        </p:cNvPr>
        <p:cNvGrpSpPr/>
        <p:nvPr/>
      </p:nvGrpSpPr>
      <p:grpSpPr>
        <a:xfrm>
          <a:off x="0" y="0"/>
          <a:ext cx="0" cy="0"/>
          <a:chOff x="0" y="0"/>
          <a:chExt cx="0" cy="0"/>
        </a:xfrm>
      </p:grpSpPr>
      <p:pic>
        <p:nvPicPr>
          <p:cNvPr id="3" name="Image 2" descr="Une image contenant plein air, ciel, arbre, bâtiment&#10;&#10;Le contenu généré par l’IA peut être incorrect.">
            <a:extLst>
              <a:ext uri="{FF2B5EF4-FFF2-40B4-BE49-F238E27FC236}">
                <a16:creationId xmlns:a16="http://schemas.microsoft.com/office/drawing/2014/main" id="{0A54B379-7F86-0C44-CF49-C225FA3BD1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2800" y="279000"/>
            <a:ext cx="8400000"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B5861FD-BC5B-2AAC-45E8-EAD0ED3136B7}"/>
              </a:ext>
            </a:extLst>
          </p:cNvPr>
          <p:cNvSpPr txBox="1"/>
          <p:nvPr/>
        </p:nvSpPr>
        <p:spPr>
          <a:xfrm>
            <a:off x="158496" y="3334280"/>
            <a:ext cx="3194304" cy="1938992"/>
          </a:xfrm>
          <a:prstGeom prst="rect">
            <a:avLst/>
          </a:prstGeom>
          <a:noFill/>
        </p:spPr>
        <p:txBody>
          <a:bodyPr wrap="square" rtlCol="0">
            <a:spAutoFit/>
          </a:bodyPr>
          <a:lstStyle/>
          <a:p>
            <a:r>
              <a:rPr lang="fr-FR" sz="2400" b="1"/>
              <a:t>Vignoble de la rue Saint-Vincent ; le jour de la Fête des jardins, 15 jours après les vendanges</a:t>
            </a:r>
            <a:endParaRPr lang="fr-FR" sz="2400" b="1" dirty="0"/>
          </a:p>
        </p:txBody>
      </p:sp>
    </p:spTree>
    <p:extLst>
      <p:ext uri="{BB962C8B-B14F-4D97-AF65-F5344CB8AC3E}">
        <p14:creationId xmlns:p14="http://schemas.microsoft.com/office/powerpoint/2010/main" val="3348672641"/>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a:extLst>
            <a:ext uri="{FF2B5EF4-FFF2-40B4-BE49-F238E27FC236}">
              <a16:creationId xmlns:a16="http://schemas.microsoft.com/office/drawing/2014/main" id="{FE76F352-A170-78FF-86FE-61C4E772E07E}"/>
            </a:ext>
          </a:extLst>
        </p:cNvPr>
        <p:cNvGrpSpPr/>
        <p:nvPr/>
      </p:nvGrpSpPr>
      <p:grpSpPr>
        <a:xfrm>
          <a:off x="0" y="0"/>
          <a:ext cx="0" cy="0"/>
          <a:chOff x="0" y="0"/>
          <a:chExt cx="0" cy="0"/>
        </a:xfrm>
      </p:grpSpPr>
      <p:pic>
        <p:nvPicPr>
          <p:cNvPr id="5" name="Image 4" descr="Une image contenant habits, plein air, personne, arbre&#10;&#10;Le contenu généré par l’IA peut être incorrect.">
            <a:extLst>
              <a:ext uri="{FF2B5EF4-FFF2-40B4-BE49-F238E27FC236}">
                <a16:creationId xmlns:a16="http://schemas.microsoft.com/office/drawing/2014/main" id="{8C3F75D3-9952-5B7F-47CA-93059CB6F1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376" y="279000"/>
            <a:ext cx="8400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2F0AE463-E6C0-1176-A148-25C38E2E0BAC}"/>
              </a:ext>
            </a:extLst>
          </p:cNvPr>
          <p:cNvSpPr txBox="1"/>
          <p:nvPr/>
        </p:nvSpPr>
        <p:spPr>
          <a:xfrm>
            <a:off x="8851392" y="2450592"/>
            <a:ext cx="2743200" cy="3046988"/>
          </a:xfrm>
          <a:prstGeom prst="rect">
            <a:avLst/>
          </a:prstGeom>
          <a:noFill/>
        </p:spPr>
        <p:txBody>
          <a:bodyPr wrap="square" rtlCol="0">
            <a:spAutoFit/>
          </a:bodyPr>
          <a:lstStyle/>
          <a:p>
            <a:r>
              <a:rPr lang="fr-FR" sz="2400" b="1" dirty="0">
                <a:solidFill>
                  <a:schemeClr val="bg1"/>
                </a:solidFill>
              </a:rPr>
              <a:t>Mur des amours à Montmartre : « Je t'aime » en 250 langues, par le calligraphe </a:t>
            </a:r>
            <a:r>
              <a:rPr lang="fr-FR" sz="2400" b="1" dirty="0" err="1">
                <a:solidFill>
                  <a:schemeClr val="bg1"/>
                </a:solidFill>
              </a:rPr>
              <a:t>Fédéric</a:t>
            </a:r>
            <a:r>
              <a:rPr lang="fr-FR" sz="2400" b="1" dirty="0">
                <a:solidFill>
                  <a:schemeClr val="bg1"/>
                </a:solidFill>
              </a:rPr>
              <a:t> Baron et l'artiste Claire </a:t>
            </a:r>
            <a:r>
              <a:rPr lang="fr-FR" sz="2400" b="1" dirty="0" err="1">
                <a:solidFill>
                  <a:schemeClr val="bg1"/>
                </a:solidFill>
              </a:rPr>
              <a:t>Kito</a:t>
            </a:r>
            <a:r>
              <a:rPr lang="fr-FR" sz="2400" b="1" dirty="0">
                <a:solidFill>
                  <a:schemeClr val="bg1"/>
                </a:solidFill>
              </a:rPr>
              <a:t> (2000)</a:t>
            </a:r>
          </a:p>
        </p:txBody>
      </p:sp>
    </p:spTree>
    <p:extLst>
      <p:ext uri="{BB962C8B-B14F-4D97-AF65-F5344CB8AC3E}">
        <p14:creationId xmlns:p14="http://schemas.microsoft.com/office/powerpoint/2010/main" val="409419971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1D9EC135-C774-47B5-33D3-79691A37AD3C}"/>
            </a:ext>
          </a:extLst>
        </p:cNvPr>
        <p:cNvGrpSpPr/>
        <p:nvPr/>
      </p:nvGrpSpPr>
      <p:grpSpPr>
        <a:xfrm>
          <a:off x="0" y="0"/>
          <a:ext cx="0" cy="0"/>
          <a:chOff x="0" y="0"/>
          <a:chExt cx="0" cy="0"/>
        </a:xfrm>
      </p:grpSpPr>
      <p:pic>
        <p:nvPicPr>
          <p:cNvPr id="3" name="Image 2" descr="Une image contenant plein air, moulin à vent, ciel, bâtiment&#10;&#10;Le contenu généré par l’IA peut être incorrect.">
            <a:extLst>
              <a:ext uri="{FF2B5EF4-FFF2-40B4-BE49-F238E27FC236}">
                <a16:creationId xmlns:a16="http://schemas.microsoft.com/office/drawing/2014/main" id="{7E1FD233-0728-B91C-5B88-E3E03363B2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2861" y="279000"/>
            <a:ext cx="472351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E91D798-4B01-80B4-8DDC-391091F60E10}"/>
              </a:ext>
            </a:extLst>
          </p:cNvPr>
          <p:cNvSpPr txBox="1"/>
          <p:nvPr/>
        </p:nvSpPr>
        <p:spPr>
          <a:xfrm>
            <a:off x="1170432" y="4364736"/>
            <a:ext cx="3084576" cy="461665"/>
          </a:xfrm>
          <a:prstGeom prst="rect">
            <a:avLst/>
          </a:prstGeom>
          <a:noFill/>
        </p:spPr>
        <p:txBody>
          <a:bodyPr wrap="square" rtlCol="0">
            <a:spAutoFit/>
          </a:bodyPr>
          <a:lstStyle/>
          <a:p>
            <a:r>
              <a:rPr lang="fr-FR" sz="2400" b="1" dirty="0" err="1">
                <a:solidFill>
                  <a:schemeClr val="bg1"/>
                </a:solidFill>
              </a:rPr>
              <a:t>Moulin_Rouge</a:t>
            </a:r>
            <a:r>
              <a:rPr lang="fr-FR" sz="2400" b="1" dirty="0">
                <a:solidFill>
                  <a:schemeClr val="bg1"/>
                </a:solidFill>
              </a:rPr>
              <a:t>_</a:t>
            </a:r>
          </a:p>
        </p:txBody>
      </p:sp>
    </p:spTree>
    <p:extLst>
      <p:ext uri="{BB962C8B-B14F-4D97-AF65-F5344CB8AC3E}">
        <p14:creationId xmlns:p14="http://schemas.microsoft.com/office/powerpoint/2010/main" val="606328105"/>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a:extLst>
            <a:ext uri="{FF2B5EF4-FFF2-40B4-BE49-F238E27FC236}">
              <a16:creationId xmlns:a16="http://schemas.microsoft.com/office/drawing/2014/main" id="{01B773CA-32DC-1873-1229-815FF5B164A0}"/>
            </a:ext>
          </a:extLst>
        </p:cNvPr>
        <p:cNvGrpSpPr/>
        <p:nvPr/>
      </p:nvGrpSpPr>
      <p:grpSpPr>
        <a:xfrm>
          <a:off x="0" y="0"/>
          <a:ext cx="0" cy="0"/>
          <a:chOff x="0" y="0"/>
          <a:chExt cx="0" cy="0"/>
        </a:xfrm>
      </p:grpSpPr>
      <p:pic>
        <p:nvPicPr>
          <p:cNvPr id="3" name="Image 2" descr="Une image contenant plein air, nuage, bâtiment, fenêtre&#10;&#10;Le contenu généré par l’IA peut être incorrect.">
            <a:extLst>
              <a:ext uri="{FF2B5EF4-FFF2-40B4-BE49-F238E27FC236}">
                <a16:creationId xmlns:a16="http://schemas.microsoft.com/office/drawing/2014/main" id="{47F0AE84-A424-EDB3-FAAB-2380E31C85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36917" y="279000"/>
            <a:ext cx="4701492"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1EE1B7E-4EF1-8B64-4C33-8617A8DB9FF4}"/>
              </a:ext>
            </a:extLst>
          </p:cNvPr>
          <p:cNvSpPr txBox="1"/>
          <p:nvPr/>
        </p:nvSpPr>
        <p:spPr>
          <a:xfrm>
            <a:off x="219456" y="3709416"/>
            <a:ext cx="4267200" cy="830997"/>
          </a:xfrm>
          <a:prstGeom prst="rect">
            <a:avLst/>
          </a:prstGeom>
          <a:noFill/>
        </p:spPr>
        <p:txBody>
          <a:bodyPr wrap="square" rtlCol="0">
            <a:spAutoFit/>
          </a:bodyPr>
          <a:lstStyle/>
          <a:p>
            <a:r>
              <a:rPr lang="fr-FR" sz="2400" b="1" dirty="0">
                <a:solidFill>
                  <a:schemeClr val="bg1"/>
                </a:solidFill>
              </a:rPr>
              <a:t>La_Maison_de_Dalida_-_</a:t>
            </a:r>
            <a:r>
              <a:rPr lang="fr-FR" sz="2400" b="1" dirty="0" err="1">
                <a:solidFill>
                  <a:schemeClr val="bg1"/>
                </a:solidFill>
              </a:rPr>
              <a:t>Bute_Montmartre</a:t>
            </a:r>
            <a:r>
              <a:rPr lang="fr-FR" sz="2400" b="1" dirty="0">
                <a:solidFill>
                  <a:schemeClr val="bg1"/>
                </a:solidFill>
              </a:rPr>
              <a:t>_(Paris)</a:t>
            </a:r>
          </a:p>
        </p:txBody>
      </p:sp>
    </p:spTree>
    <p:extLst>
      <p:ext uri="{BB962C8B-B14F-4D97-AF65-F5344CB8AC3E}">
        <p14:creationId xmlns:p14="http://schemas.microsoft.com/office/powerpoint/2010/main" val="3528284636"/>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7D683F73-7E87-FABD-71C7-4C782B68C44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681A7C4-40E5-028D-8A8F-15006D08E6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4486" y="279000"/>
            <a:ext cx="945368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211606F-F9EC-C380-6C79-4165B74C098E}"/>
              </a:ext>
            </a:extLst>
          </p:cNvPr>
          <p:cNvSpPr txBox="1"/>
          <p:nvPr/>
        </p:nvSpPr>
        <p:spPr>
          <a:xfrm>
            <a:off x="9868170" y="3548842"/>
            <a:ext cx="2323830" cy="830997"/>
          </a:xfrm>
          <a:prstGeom prst="rect">
            <a:avLst/>
          </a:prstGeom>
          <a:noFill/>
        </p:spPr>
        <p:txBody>
          <a:bodyPr wrap="square" rtlCol="0">
            <a:spAutoFit/>
          </a:bodyPr>
          <a:lstStyle/>
          <a:p>
            <a:r>
              <a:rPr lang="fr-FR" sz="2400" b="1" dirty="0" err="1">
                <a:solidFill>
                  <a:schemeClr val="bg1"/>
                </a:solidFill>
              </a:rPr>
              <a:t>Vigne_de_Montmartre,_Paris</a:t>
            </a:r>
            <a:r>
              <a:rPr lang="fr-FR" sz="2400" b="1" dirty="0">
                <a:solidFill>
                  <a:schemeClr val="bg1"/>
                </a:solidFill>
              </a:rPr>
              <a:t>_</a:t>
            </a:r>
          </a:p>
        </p:txBody>
      </p:sp>
    </p:spTree>
    <p:extLst>
      <p:ext uri="{BB962C8B-B14F-4D97-AF65-F5344CB8AC3E}">
        <p14:creationId xmlns:p14="http://schemas.microsoft.com/office/powerpoint/2010/main" val="2037822300"/>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312343D7-7DBD-2FE4-14AF-9209F9C8BC2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A281DC1-F05E-7BD1-B6EE-33E0FEDE0D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8452" y="279000"/>
            <a:ext cx="9194998"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8C690C3-876A-2FBD-86EC-9BAD446D5769}"/>
              </a:ext>
            </a:extLst>
          </p:cNvPr>
          <p:cNvSpPr txBox="1"/>
          <p:nvPr/>
        </p:nvSpPr>
        <p:spPr>
          <a:xfrm>
            <a:off x="896228" y="4181856"/>
            <a:ext cx="1639708" cy="1200329"/>
          </a:xfrm>
          <a:prstGeom prst="rect">
            <a:avLst/>
          </a:prstGeom>
          <a:noFill/>
        </p:spPr>
        <p:txBody>
          <a:bodyPr wrap="square" rtlCol="0">
            <a:spAutoFit/>
          </a:bodyPr>
          <a:lstStyle/>
          <a:p>
            <a:r>
              <a:rPr lang="fr-FR" sz="2400" b="1" dirty="0">
                <a:solidFill>
                  <a:schemeClr val="bg1"/>
                </a:solidFill>
              </a:rPr>
              <a:t>Café_des_2_Moulins_</a:t>
            </a:r>
          </a:p>
        </p:txBody>
      </p:sp>
    </p:spTree>
    <p:extLst>
      <p:ext uri="{BB962C8B-B14F-4D97-AF65-F5344CB8AC3E}">
        <p14:creationId xmlns:p14="http://schemas.microsoft.com/office/powerpoint/2010/main" val="3254020776"/>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066C2489-7497-D25E-1EAA-9CB59F22BFD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67CFECE-E79F-8319-46CB-051398B46C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68845" y="304416"/>
            <a:ext cx="9054310" cy="604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1A7CACAC-8A31-F521-6626-F2C26F7EA0EB}"/>
              </a:ext>
            </a:extLst>
          </p:cNvPr>
          <p:cNvSpPr txBox="1"/>
          <p:nvPr/>
        </p:nvSpPr>
        <p:spPr>
          <a:xfrm>
            <a:off x="2914518" y="6322751"/>
            <a:ext cx="7875402" cy="461665"/>
          </a:xfrm>
          <a:prstGeom prst="rect">
            <a:avLst/>
          </a:prstGeom>
          <a:noFill/>
        </p:spPr>
        <p:txBody>
          <a:bodyPr wrap="square" rtlCol="0">
            <a:spAutoFit/>
          </a:bodyPr>
          <a:lstStyle/>
          <a:p>
            <a:r>
              <a:rPr lang="fr-FR" sz="2400" b="1" dirty="0">
                <a:solidFill>
                  <a:schemeClr val="bg1"/>
                </a:solidFill>
              </a:rPr>
              <a:t>Musée_de_Montmartre_-_</a:t>
            </a:r>
            <a:r>
              <a:rPr lang="fr-FR" sz="2400" b="1" dirty="0" err="1">
                <a:solidFill>
                  <a:schemeClr val="bg1"/>
                </a:solidFill>
              </a:rPr>
              <a:t>maison_du_Bel_Air</a:t>
            </a:r>
            <a:endParaRPr lang="fr-FR" sz="2400" b="1" dirty="0">
              <a:solidFill>
                <a:schemeClr val="bg1"/>
              </a:solidFill>
            </a:endParaRPr>
          </a:p>
        </p:txBody>
      </p:sp>
    </p:spTree>
    <p:extLst>
      <p:ext uri="{BB962C8B-B14F-4D97-AF65-F5344CB8AC3E}">
        <p14:creationId xmlns:p14="http://schemas.microsoft.com/office/powerpoint/2010/main" val="3442979211"/>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8F7FF25F-5E4D-F213-D75A-340ED4F4C86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9F2518F-8BC5-A3C8-746E-498FD706D3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12269" y="279000"/>
            <a:ext cx="4409463"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5F5746D-4953-5B16-58C5-76D7CAA77682}"/>
              </a:ext>
            </a:extLst>
          </p:cNvPr>
          <p:cNvSpPr txBox="1"/>
          <p:nvPr/>
        </p:nvSpPr>
        <p:spPr>
          <a:xfrm>
            <a:off x="8229600" y="3429000"/>
            <a:ext cx="3718560" cy="830997"/>
          </a:xfrm>
          <a:prstGeom prst="rect">
            <a:avLst/>
          </a:prstGeom>
          <a:noFill/>
        </p:spPr>
        <p:txBody>
          <a:bodyPr wrap="square" rtlCol="0">
            <a:spAutoFit/>
          </a:bodyPr>
          <a:lstStyle/>
          <a:p>
            <a:r>
              <a:rPr lang="fr-FR" sz="2400" b="1">
                <a:solidFill>
                  <a:schemeClr val="bg1"/>
                </a:solidFill>
              </a:rPr>
              <a:t>Musée_de_Montmartre_-_maison_du_Bel_Air</a:t>
            </a:r>
            <a:endParaRPr lang="fr-FR" sz="2400" b="1" dirty="0">
              <a:solidFill>
                <a:schemeClr val="bg1"/>
              </a:solidFill>
            </a:endParaRPr>
          </a:p>
        </p:txBody>
      </p:sp>
    </p:spTree>
    <p:extLst>
      <p:ext uri="{BB962C8B-B14F-4D97-AF65-F5344CB8AC3E}">
        <p14:creationId xmlns:p14="http://schemas.microsoft.com/office/powerpoint/2010/main" val="300330495"/>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5D545D3F-E77E-8D54-D377-C029DE11A92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72009F7-ADF4-3F28-35F2-12D86FC33A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53056" y="279000"/>
            <a:ext cx="9509466"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AD0AC78-5098-EB00-D91C-C1F72B1A11E3}"/>
              </a:ext>
            </a:extLst>
          </p:cNvPr>
          <p:cNvSpPr txBox="1"/>
          <p:nvPr/>
        </p:nvSpPr>
        <p:spPr>
          <a:xfrm>
            <a:off x="188976" y="3432048"/>
            <a:ext cx="2121408" cy="1938992"/>
          </a:xfrm>
          <a:prstGeom prst="rect">
            <a:avLst/>
          </a:prstGeom>
          <a:noFill/>
        </p:spPr>
        <p:txBody>
          <a:bodyPr wrap="square" rtlCol="0">
            <a:spAutoFit/>
          </a:bodyPr>
          <a:lstStyle/>
          <a:p>
            <a:r>
              <a:rPr lang="fr-FR" sz="2400" b="1">
                <a:solidFill>
                  <a:schemeClr val="bg1"/>
                </a:solidFill>
              </a:rPr>
              <a:t>Les peintres et les portraitistes de la place du Tertre.</a:t>
            </a:r>
            <a:endParaRPr lang="fr-FR" sz="2400" b="1" dirty="0">
              <a:solidFill>
                <a:schemeClr val="bg1"/>
              </a:solidFill>
            </a:endParaRPr>
          </a:p>
        </p:txBody>
      </p:sp>
    </p:spTree>
    <p:extLst>
      <p:ext uri="{BB962C8B-B14F-4D97-AF65-F5344CB8AC3E}">
        <p14:creationId xmlns:p14="http://schemas.microsoft.com/office/powerpoint/2010/main" val="741688380"/>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5984B51E-5828-CAF6-5D0C-5E0887508387}"/>
            </a:ext>
          </a:extLst>
        </p:cNvPr>
        <p:cNvGrpSpPr/>
        <p:nvPr/>
      </p:nvGrpSpPr>
      <p:grpSpPr>
        <a:xfrm>
          <a:off x="0" y="0"/>
          <a:ext cx="0" cy="0"/>
          <a:chOff x="0" y="0"/>
          <a:chExt cx="0" cy="0"/>
        </a:xfrm>
      </p:grpSpPr>
      <p:pic>
        <p:nvPicPr>
          <p:cNvPr id="3" name="Image 2" descr="Une image contenant plein air, bâtiment, plante, arbre&#10;&#10;Le contenu généré par l’IA peut être incorrect.">
            <a:extLst>
              <a:ext uri="{FF2B5EF4-FFF2-40B4-BE49-F238E27FC236}">
                <a16:creationId xmlns:a16="http://schemas.microsoft.com/office/drawing/2014/main" id="{5AAE73CD-A23C-E930-0B36-D57F0041E5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6515" y="423000"/>
            <a:ext cx="9074753" cy="601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56BFE64-A525-8FEE-5C9A-4390677565E3}"/>
              </a:ext>
            </a:extLst>
          </p:cNvPr>
          <p:cNvSpPr txBox="1"/>
          <p:nvPr/>
        </p:nvSpPr>
        <p:spPr>
          <a:xfrm>
            <a:off x="9558528" y="3828288"/>
            <a:ext cx="2523744" cy="1200329"/>
          </a:xfrm>
          <a:prstGeom prst="rect">
            <a:avLst/>
          </a:prstGeom>
          <a:noFill/>
        </p:spPr>
        <p:txBody>
          <a:bodyPr wrap="square" rtlCol="0">
            <a:spAutoFit/>
          </a:bodyPr>
          <a:lstStyle/>
          <a:p>
            <a:r>
              <a:rPr lang="fr-FR" sz="2400" b="1">
                <a:solidFill>
                  <a:schemeClr val="bg1"/>
                </a:solidFill>
              </a:rPr>
              <a:t>Au Lapin Agile, cabaret situé rue des Saules.</a:t>
            </a:r>
            <a:endParaRPr lang="fr-FR" sz="2400" b="1" dirty="0">
              <a:solidFill>
                <a:schemeClr val="bg1"/>
              </a:solidFill>
            </a:endParaRPr>
          </a:p>
        </p:txBody>
      </p:sp>
    </p:spTree>
    <p:extLst>
      <p:ext uri="{BB962C8B-B14F-4D97-AF65-F5344CB8AC3E}">
        <p14:creationId xmlns:p14="http://schemas.microsoft.com/office/powerpoint/2010/main" val="654129806"/>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9EF66392-D42E-53E2-385F-9BF4FDD0979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75C29B8-B28B-7040-1314-C2DC2972A0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22217" y="279000"/>
            <a:ext cx="9487055"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35B83E4-137C-66F6-53B4-0C8BC107EE20}"/>
              </a:ext>
            </a:extLst>
          </p:cNvPr>
          <p:cNvSpPr txBox="1"/>
          <p:nvPr/>
        </p:nvSpPr>
        <p:spPr>
          <a:xfrm>
            <a:off x="286153" y="3054096"/>
            <a:ext cx="2036064" cy="2308324"/>
          </a:xfrm>
          <a:prstGeom prst="rect">
            <a:avLst/>
          </a:prstGeom>
          <a:noFill/>
        </p:spPr>
        <p:txBody>
          <a:bodyPr wrap="square" rtlCol="0">
            <a:spAutoFit/>
          </a:bodyPr>
          <a:lstStyle/>
          <a:p>
            <a:r>
              <a:rPr lang="fr-FR" sz="2400" b="1">
                <a:solidFill>
                  <a:schemeClr val="bg1"/>
                </a:solidFill>
              </a:rPr>
              <a:t>La Maison Rose de Germaine Pichot, située rue des Saules.</a:t>
            </a:r>
            <a:endParaRPr lang="fr-FR" sz="2400" b="1" dirty="0">
              <a:solidFill>
                <a:schemeClr val="bg1"/>
              </a:solidFill>
            </a:endParaRPr>
          </a:p>
        </p:txBody>
      </p:sp>
    </p:spTree>
    <p:extLst>
      <p:ext uri="{BB962C8B-B14F-4D97-AF65-F5344CB8AC3E}">
        <p14:creationId xmlns:p14="http://schemas.microsoft.com/office/powerpoint/2010/main" val="112255577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5E49C43B-ABD6-BF13-93EF-68F20791D9F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2706297-1DC4-2017-A1AD-3F19AF6538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1840" y="279000"/>
            <a:ext cx="478175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CD18E29-44BB-2CE0-4F26-BAA184C6CA70}"/>
              </a:ext>
            </a:extLst>
          </p:cNvPr>
          <p:cNvSpPr txBox="1"/>
          <p:nvPr/>
        </p:nvSpPr>
        <p:spPr>
          <a:xfrm>
            <a:off x="8217408" y="3316224"/>
            <a:ext cx="3681984" cy="1200329"/>
          </a:xfrm>
          <a:prstGeom prst="rect">
            <a:avLst/>
          </a:prstGeom>
          <a:noFill/>
        </p:spPr>
        <p:txBody>
          <a:bodyPr wrap="square" rtlCol="0">
            <a:spAutoFit/>
          </a:bodyPr>
          <a:lstStyle/>
          <a:p>
            <a:r>
              <a:rPr lang="fr-FR" sz="2400" b="1">
                <a:solidFill>
                  <a:schemeClr val="bg1"/>
                </a:solidFill>
              </a:rPr>
              <a:t>Le moulin de la Galette, à l'angle de la rue Lepic et de la rue Girardon.</a:t>
            </a:r>
            <a:endParaRPr lang="fr-FR" sz="2400" b="1" dirty="0">
              <a:solidFill>
                <a:schemeClr val="bg1"/>
              </a:solidFill>
            </a:endParaRPr>
          </a:p>
        </p:txBody>
      </p:sp>
    </p:spTree>
    <p:extLst>
      <p:ext uri="{BB962C8B-B14F-4D97-AF65-F5344CB8AC3E}">
        <p14:creationId xmlns:p14="http://schemas.microsoft.com/office/powerpoint/2010/main" val="213352683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5EC1D178-11AA-124E-AB71-804F5C01E60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F75A54D-F6EF-A930-522F-EEB5B234E8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72925" y="279000"/>
            <a:ext cx="8515311"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523EFA9-2DBE-60FE-EB22-8EBE9B5B270C}"/>
              </a:ext>
            </a:extLst>
          </p:cNvPr>
          <p:cNvSpPr txBox="1"/>
          <p:nvPr/>
        </p:nvSpPr>
        <p:spPr>
          <a:xfrm>
            <a:off x="182880" y="3770376"/>
            <a:ext cx="3290045" cy="1569660"/>
          </a:xfrm>
          <a:prstGeom prst="rect">
            <a:avLst/>
          </a:prstGeom>
          <a:noFill/>
        </p:spPr>
        <p:txBody>
          <a:bodyPr wrap="square" rtlCol="0">
            <a:spAutoFit/>
          </a:bodyPr>
          <a:lstStyle/>
          <a:p>
            <a:r>
              <a:rPr lang="fr-FR" sz="2400" b="1">
                <a:solidFill>
                  <a:schemeClr val="bg1"/>
                </a:solidFill>
              </a:rPr>
              <a:t>Le Bateau-Lavoir, célèbre cité d'artistes située place Émile-Goudeau.</a:t>
            </a:r>
            <a:endParaRPr lang="fr-FR" sz="2400" b="1" dirty="0">
              <a:solidFill>
                <a:schemeClr val="bg1"/>
              </a:solidFill>
            </a:endParaRPr>
          </a:p>
        </p:txBody>
      </p:sp>
    </p:spTree>
    <p:extLst>
      <p:ext uri="{BB962C8B-B14F-4D97-AF65-F5344CB8AC3E}">
        <p14:creationId xmlns:p14="http://schemas.microsoft.com/office/powerpoint/2010/main" val="719197731"/>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A11B10D4-3DBC-AADC-AE37-C7B859F5812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806D51D-CED1-1A20-FFA8-35A702A812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12910" y="279000"/>
            <a:ext cx="10432103"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2687169-2EA9-BFD7-3177-B93D41B49B28}"/>
              </a:ext>
            </a:extLst>
          </p:cNvPr>
          <p:cNvSpPr txBox="1"/>
          <p:nvPr/>
        </p:nvSpPr>
        <p:spPr>
          <a:xfrm>
            <a:off x="4384337" y="6117335"/>
            <a:ext cx="3889248" cy="461665"/>
          </a:xfrm>
          <a:prstGeom prst="rect">
            <a:avLst/>
          </a:prstGeom>
          <a:solidFill>
            <a:schemeClr val="bg1">
              <a:lumMod val="75000"/>
            </a:schemeClr>
          </a:solidFill>
        </p:spPr>
        <p:txBody>
          <a:bodyPr wrap="square" rtlCol="0">
            <a:spAutoFit/>
          </a:bodyPr>
          <a:lstStyle/>
          <a:p>
            <a:r>
              <a:rPr lang="fr-FR" sz="2400" b="1" dirty="0"/>
              <a:t>Les pavés de la rue Lepic.</a:t>
            </a:r>
          </a:p>
        </p:txBody>
      </p:sp>
    </p:spTree>
    <p:extLst>
      <p:ext uri="{BB962C8B-B14F-4D97-AF65-F5344CB8AC3E}">
        <p14:creationId xmlns:p14="http://schemas.microsoft.com/office/powerpoint/2010/main" val="1538857852"/>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9E4E2851-C137-249E-4B93-BEDD4D876115}"/>
            </a:ext>
          </a:extLst>
        </p:cNvPr>
        <p:cNvGrpSpPr/>
        <p:nvPr/>
      </p:nvGrpSpPr>
      <p:grpSpPr>
        <a:xfrm>
          <a:off x="0" y="0"/>
          <a:ext cx="0" cy="0"/>
          <a:chOff x="0" y="0"/>
          <a:chExt cx="0" cy="0"/>
        </a:xfrm>
      </p:grpSpPr>
      <p:pic>
        <p:nvPicPr>
          <p:cNvPr id="3" name="Image 2" descr="Une image contenant plein air, arbre, voie, ciel&#10;&#10;Le contenu généré par l’IA peut être incorrect.">
            <a:extLst>
              <a:ext uri="{FF2B5EF4-FFF2-40B4-BE49-F238E27FC236}">
                <a16:creationId xmlns:a16="http://schemas.microsoft.com/office/drawing/2014/main" id="{424AB82E-BACD-201F-FFE5-98FA78974C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7" y="279000"/>
            <a:ext cx="9487045"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F192BE9-B135-9049-D123-253F61CD8CC4}"/>
              </a:ext>
            </a:extLst>
          </p:cNvPr>
          <p:cNvSpPr txBox="1"/>
          <p:nvPr/>
        </p:nvSpPr>
        <p:spPr>
          <a:xfrm>
            <a:off x="3596640" y="6155435"/>
            <a:ext cx="4913376" cy="461665"/>
          </a:xfrm>
          <a:prstGeom prst="rect">
            <a:avLst/>
          </a:prstGeom>
          <a:solidFill>
            <a:schemeClr val="bg1">
              <a:lumMod val="75000"/>
            </a:schemeClr>
          </a:solidFill>
        </p:spPr>
        <p:txBody>
          <a:bodyPr wrap="square" rtlCol="0">
            <a:spAutoFit/>
          </a:bodyPr>
          <a:lstStyle/>
          <a:p>
            <a:r>
              <a:rPr lang="fr-FR" sz="2400" b="1"/>
              <a:t>La place Jean-Baptiste-Clément.</a:t>
            </a:r>
            <a:endParaRPr lang="fr-FR" sz="2400" b="1" dirty="0"/>
          </a:p>
        </p:txBody>
      </p:sp>
    </p:spTree>
    <p:extLst>
      <p:ext uri="{BB962C8B-B14F-4D97-AF65-F5344CB8AC3E}">
        <p14:creationId xmlns:p14="http://schemas.microsoft.com/office/powerpoint/2010/main" val="3529527015"/>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17F1BA77-F0B6-C5DB-C319-432BCFDADE8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A78F13A-8F25-75B5-8F34-EB4C5092AF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53" y="279000"/>
            <a:ext cx="9453694"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10AEFC6-255C-AC60-27BD-0E8E927308B4}"/>
              </a:ext>
            </a:extLst>
          </p:cNvPr>
          <p:cNvSpPr txBox="1"/>
          <p:nvPr/>
        </p:nvSpPr>
        <p:spPr>
          <a:xfrm>
            <a:off x="4572000" y="6117335"/>
            <a:ext cx="4486656" cy="461665"/>
          </a:xfrm>
          <a:prstGeom prst="rect">
            <a:avLst/>
          </a:prstGeom>
          <a:noFill/>
        </p:spPr>
        <p:txBody>
          <a:bodyPr wrap="square" rtlCol="0">
            <a:spAutoFit/>
          </a:bodyPr>
          <a:lstStyle/>
          <a:p>
            <a:r>
              <a:rPr lang="fr-FR" sz="2400" b="1">
                <a:solidFill>
                  <a:schemeClr val="bg1"/>
                </a:solidFill>
              </a:rPr>
              <a:t>La rue André-Barsacq.</a:t>
            </a:r>
            <a:endParaRPr lang="fr-FR" sz="2400" b="1" dirty="0">
              <a:solidFill>
                <a:schemeClr val="bg1"/>
              </a:solidFill>
            </a:endParaRPr>
          </a:p>
        </p:txBody>
      </p:sp>
    </p:spTree>
    <p:extLst>
      <p:ext uri="{BB962C8B-B14F-4D97-AF65-F5344CB8AC3E}">
        <p14:creationId xmlns:p14="http://schemas.microsoft.com/office/powerpoint/2010/main" val="2999617414"/>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29DEDA4D-0C3E-7BC4-E318-AB204576931D}"/>
            </a:ext>
          </a:extLst>
        </p:cNvPr>
        <p:cNvGrpSpPr/>
        <p:nvPr/>
      </p:nvGrpSpPr>
      <p:grpSpPr>
        <a:xfrm>
          <a:off x="0" y="0"/>
          <a:ext cx="0" cy="0"/>
          <a:chOff x="0" y="0"/>
          <a:chExt cx="0" cy="0"/>
        </a:xfrm>
      </p:grpSpPr>
      <p:pic>
        <p:nvPicPr>
          <p:cNvPr id="5" name="Image 4" descr="Une image contenant art, peinture&#10;&#10;Le contenu généré par l’IA peut être incorrect.">
            <a:extLst>
              <a:ext uri="{FF2B5EF4-FFF2-40B4-BE49-F238E27FC236}">
                <a16:creationId xmlns:a16="http://schemas.microsoft.com/office/drawing/2014/main" id="{41C5E33E-74F0-5036-8C6B-4F04868B559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6304" y="95250"/>
            <a:ext cx="3333750" cy="3333750"/>
          </a:xfrm>
          <a:prstGeom prst="rect">
            <a:avLst/>
          </a:prstGeom>
        </p:spPr>
      </p:pic>
      <p:pic>
        <p:nvPicPr>
          <p:cNvPr id="7" name="Image 6" descr="Une image contenant fleur, Visage humain, rose, Accessoire de mode&#10;&#10;Le contenu généré par l’IA peut être incorrect.">
            <a:extLst>
              <a:ext uri="{FF2B5EF4-FFF2-40B4-BE49-F238E27FC236}">
                <a16:creationId xmlns:a16="http://schemas.microsoft.com/office/drawing/2014/main" id="{588A6490-15E5-F48E-6811-25C38EB506D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330946" y="2667000"/>
            <a:ext cx="3714750" cy="4191000"/>
          </a:xfrm>
          <a:prstGeom prst="rect">
            <a:avLst/>
          </a:prstGeom>
        </p:spPr>
      </p:pic>
      <p:sp>
        <p:nvSpPr>
          <p:cNvPr id="8" name="ZoneTexte 7">
            <a:extLst>
              <a:ext uri="{FF2B5EF4-FFF2-40B4-BE49-F238E27FC236}">
                <a16:creationId xmlns:a16="http://schemas.microsoft.com/office/drawing/2014/main" id="{0B15D01B-4C42-65F6-52B1-365CC071F888}"/>
              </a:ext>
            </a:extLst>
          </p:cNvPr>
          <p:cNvSpPr txBox="1"/>
          <p:nvPr/>
        </p:nvSpPr>
        <p:spPr>
          <a:xfrm>
            <a:off x="3539490" y="1097340"/>
            <a:ext cx="9582912" cy="1569660"/>
          </a:xfrm>
          <a:prstGeom prst="rect">
            <a:avLst/>
          </a:prstGeom>
          <a:noFill/>
        </p:spPr>
        <p:txBody>
          <a:bodyPr wrap="square" rtlCol="0">
            <a:spAutoFit/>
          </a:bodyPr>
          <a:lstStyle/>
          <a:p>
            <a:r>
              <a:rPr lang="fr-FR" sz="2400" b="1" dirty="0">
                <a:solidFill>
                  <a:schemeClr val="bg1"/>
                </a:solidFill>
              </a:rPr>
              <a:t>Lorient Vous A Présenté Le Sacré – Cœur  - Montmartre</a:t>
            </a:r>
          </a:p>
          <a:p>
            <a:r>
              <a:rPr lang="fr-FR" sz="2400" b="1" dirty="0">
                <a:solidFill>
                  <a:schemeClr val="bg1"/>
                </a:solidFill>
              </a:rPr>
              <a:t>                                   N°2             Paris Suite Et fin</a:t>
            </a:r>
          </a:p>
          <a:p>
            <a:endParaRPr lang="fr-FR" sz="2400" b="1" dirty="0">
              <a:solidFill>
                <a:schemeClr val="bg1"/>
              </a:solidFill>
            </a:endParaRPr>
          </a:p>
          <a:p>
            <a:endParaRPr lang="fr-FR" sz="2400" b="1" dirty="0">
              <a:solidFill>
                <a:schemeClr val="bg1"/>
              </a:solidFill>
            </a:endParaRPr>
          </a:p>
        </p:txBody>
      </p:sp>
      <p:sp>
        <p:nvSpPr>
          <p:cNvPr id="9" name="ZoneTexte 8">
            <a:extLst>
              <a:ext uri="{FF2B5EF4-FFF2-40B4-BE49-F238E27FC236}">
                <a16:creationId xmlns:a16="http://schemas.microsoft.com/office/drawing/2014/main" id="{D9317514-4004-3D3A-43DB-1D689FF6EAEE}"/>
              </a:ext>
            </a:extLst>
          </p:cNvPr>
          <p:cNvSpPr txBox="1"/>
          <p:nvPr/>
        </p:nvSpPr>
        <p:spPr>
          <a:xfrm>
            <a:off x="3998976" y="2436167"/>
            <a:ext cx="5071872" cy="461665"/>
          </a:xfrm>
          <a:prstGeom prst="rect">
            <a:avLst/>
          </a:prstGeom>
          <a:noFill/>
        </p:spPr>
        <p:txBody>
          <a:bodyPr wrap="square" rtlCol="0">
            <a:spAutoFit/>
          </a:bodyPr>
          <a:lstStyle/>
          <a:p>
            <a:r>
              <a:rPr lang="fr-FR" sz="2400" b="1" dirty="0">
                <a:solidFill>
                  <a:schemeClr val="bg1"/>
                </a:solidFill>
              </a:rPr>
              <a:t>Les Images Et Le Son Du Net</a:t>
            </a:r>
          </a:p>
        </p:txBody>
      </p:sp>
      <p:sp>
        <p:nvSpPr>
          <p:cNvPr id="10" name="ZoneTexte 9">
            <a:extLst>
              <a:ext uri="{FF2B5EF4-FFF2-40B4-BE49-F238E27FC236}">
                <a16:creationId xmlns:a16="http://schemas.microsoft.com/office/drawing/2014/main" id="{20CC8E5D-5892-FF1B-D7A8-74F1F596DF5A}"/>
              </a:ext>
            </a:extLst>
          </p:cNvPr>
          <p:cNvSpPr txBox="1"/>
          <p:nvPr/>
        </p:nvSpPr>
        <p:spPr>
          <a:xfrm>
            <a:off x="5856351" y="4070002"/>
            <a:ext cx="3714750" cy="461665"/>
          </a:xfrm>
          <a:prstGeom prst="rect">
            <a:avLst/>
          </a:prstGeom>
          <a:noFill/>
        </p:spPr>
        <p:txBody>
          <a:bodyPr wrap="square" rtlCol="0">
            <a:spAutoFit/>
          </a:bodyPr>
          <a:lstStyle/>
          <a:p>
            <a:r>
              <a:rPr lang="fr-FR" sz="2400" b="1" dirty="0">
                <a:solidFill>
                  <a:schemeClr val="bg1"/>
                </a:solidFill>
              </a:rPr>
              <a:t>Daniel</a:t>
            </a:r>
          </a:p>
        </p:txBody>
      </p:sp>
    </p:spTree>
    <p:extLst>
      <p:ext uri="{BB962C8B-B14F-4D97-AF65-F5344CB8AC3E}">
        <p14:creationId xmlns:p14="http://schemas.microsoft.com/office/powerpoint/2010/main" val="71632108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180</TotalTime>
  <Words>581</Words>
  <Application>Microsoft Office PowerPoint</Application>
  <PresentationFormat>Grand écran</PresentationFormat>
  <Paragraphs>38</Paragraphs>
  <Slides>32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14</cp:revision>
  <dcterms:created xsi:type="dcterms:W3CDTF">2025-10-19T02:10:19Z</dcterms:created>
  <dcterms:modified xsi:type="dcterms:W3CDTF">2025-10-28T10:39:05Z</dcterms:modified>
</cp:coreProperties>
</file>