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257" r:id="rId3"/>
    <p:sldId id="262" r:id="rId4"/>
    <p:sldId id="267" r:id="rId5"/>
    <p:sldId id="306" r:id="rId6"/>
    <p:sldId id="268" r:id="rId7"/>
    <p:sldId id="284" r:id="rId8"/>
    <p:sldId id="258" r:id="rId9"/>
    <p:sldId id="293" r:id="rId10"/>
    <p:sldId id="259" r:id="rId11"/>
    <p:sldId id="263" r:id="rId12"/>
    <p:sldId id="260" r:id="rId13"/>
    <p:sldId id="261" r:id="rId14"/>
    <p:sldId id="265" r:id="rId15"/>
    <p:sldId id="269" r:id="rId16"/>
    <p:sldId id="256" r:id="rId17"/>
    <p:sldId id="295" r:id="rId18"/>
    <p:sldId id="275" r:id="rId19"/>
    <p:sldId id="309" r:id="rId20"/>
    <p:sldId id="274" r:id="rId21"/>
    <p:sldId id="271" r:id="rId22"/>
    <p:sldId id="276" r:id="rId23"/>
    <p:sldId id="270" r:id="rId24"/>
    <p:sldId id="280" r:id="rId25"/>
    <p:sldId id="266" r:id="rId26"/>
    <p:sldId id="278" r:id="rId27"/>
    <p:sldId id="290" r:id="rId28"/>
    <p:sldId id="303" r:id="rId29"/>
    <p:sldId id="291" r:id="rId30"/>
    <p:sldId id="292" r:id="rId31"/>
    <p:sldId id="282" r:id="rId32"/>
    <p:sldId id="272" r:id="rId33"/>
    <p:sldId id="273" r:id="rId34"/>
    <p:sldId id="283" r:id="rId35"/>
    <p:sldId id="277" r:id="rId36"/>
    <p:sldId id="285" r:id="rId37"/>
    <p:sldId id="302" r:id="rId38"/>
    <p:sldId id="264" r:id="rId39"/>
    <p:sldId id="304" r:id="rId40"/>
    <p:sldId id="286" r:id="rId41"/>
    <p:sldId id="287" r:id="rId42"/>
    <p:sldId id="289" r:id="rId43"/>
    <p:sldId id="288" r:id="rId44"/>
    <p:sldId id="294" r:id="rId45"/>
    <p:sldId id="281" r:id="rId46"/>
    <p:sldId id="297" r:id="rId47"/>
    <p:sldId id="311" r:id="rId48"/>
    <p:sldId id="310" r:id="rId49"/>
    <p:sldId id="307" r:id="rId5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89EC-14DE-40D7-85C3-F2495108BBDD}" type="datetimeFigureOut">
              <a:rPr lang="fr-FR" smtClean="0"/>
              <a:t>25/10/2025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D85E2-1ACB-40E9-A968-9FC202ECF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65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89EC-14DE-40D7-85C3-F2495108BBDD}" type="datetimeFigureOut">
              <a:rPr lang="fr-FR" smtClean="0"/>
              <a:t>25/10/2025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D85E2-1ACB-40E9-A968-9FC202ECF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0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89EC-14DE-40D7-85C3-F2495108BBDD}" type="datetimeFigureOut">
              <a:rPr lang="fr-FR" smtClean="0"/>
              <a:t>25/10/2025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D85E2-1ACB-40E9-A968-9FC202ECF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789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89EC-14DE-40D7-85C3-F2495108BBDD}" type="datetimeFigureOut">
              <a:rPr lang="fr-FR" smtClean="0"/>
              <a:t>25/10/2025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D85E2-1ACB-40E9-A968-9FC202ECF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8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89EC-14DE-40D7-85C3-F2495108BBDD}" type="datetimeFigureOut">
              <a:rPr lang="fr-FR" smtClean="0"/>
              <a:t>25/10/2025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D85E2-1ACB-40E9-A968-9FC202ECF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282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89EC-14DE-40D7-85C3-F2495108BBDD}" type="datetimeFigureOut">
              <a:rPr lang="fr-FR" smtClean="0"/>
              <a:t>25/10/2025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D85E2-1ACB-40E9-A968-9FC202ECF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29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89EC-14DE-40D7-85C3-F2495108BBDD}" type="datetimeFigureOut">
              <a:rPr lang="fr-FR" smtClean="0"/>
              <a:t>25/10/2025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D85E2-1ACB-40E9-A968-9FC202ECF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321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89EC-14DE-40D7-85C3-F2495108BBDD}" type="datetimeFigureOut">
              <a:rPr lang="fr-FR" smtClean="0"/>
              <a:t>25/10/2025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D85E2-1ACB-40E9-A968-9FC202ECF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134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89EC-14DE-40D7-85C3-F2495108BBDD}" type="datetimeFigureOut">
              <a:rPr lang="fr-FR" smtClean="0"/>
              <a:t>25/10/2025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D85E2-1ACB-40E9-A968-9FC202ECF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661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89EC-14DE-40D7-85C3-F2495108BBDD}" type="datetimeFigureOut">
              <a:rPr lang="fr-FR" smtClean="0"/>
              <a:t>25/10/2025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D85E2-1ACB-40E9-A968-9FC202ECF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40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E89EC-14DE-40D7-85C3-F2495108BBDD}" type="datetimeFigureOut">
              <a:rPr lang="fr-FR" smtClean="0"/>
              <a:t>25/10/2025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D85E2-1ACB-40E9-A968-9FC202ECF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798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E89EC-14DE-40D7-85C3-F2495108BBDD}" type="datetimeFigureOut">
              <a:rPr lang="fr-FR" smtClean="0"/>
              <a:t>25/10/2025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D85E2-1ACB-40E9-A968-9FC202ECF5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12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09204" y="878090"/>
            <a:ext cx="78451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les grandes Causses en Aveyron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région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Occitanie.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16464" y="293315"/>
            <a:ext cx="27735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Fugaz One" pitchFamily="2" charset="0"/>
              </a:rPr>
              <a:t>La Cavalerie </a:t>
            </a:r>
            <a:endParaRPr lang="fr-FR" sz="3200" dirty="0">
              <a:solidFill>
                <a:srgbClr val="FF0000"/>
              </a:solidFill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7931" y="5381581"/>
            <a:ext cx="89881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l'histoire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Cavalerie village Templier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Hospitalier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Larzac. Un saut dans le Moyen-Age pour comprendre l'histoire de ce village fortement marqué par l'agropastoralisme.</a:t>
            </a:r>
          </a:p>
        </p:txBody>
      </p:sp>
    </p:spTree>
    <p:extLst>
      <p:ext uri="{BB962C8B-B14F-4D97-AF65-F5344CB8AC3E}">
        <p14:creationId xmlns:p14="http://schemas.microsoft.com/office/powerpoint/2010/main" val="3261589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:sndAc>
          <p:stSnd>
            <p:snd r:embed="rId2" name="18.février.wav"/>
          </p:stSnd>
        </p:sndAc>
      </p:transition>
    </mc:Choice>
    <mc:Fallback>
      <p:transition spd="slow" advTm="16000">
        <p:sndAc>
          <p:stSnd>
            <p:snd r:embed="rId2" name="18.févri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202" y="4128715"/>
            <a:ext cx="2187525" cy="217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195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20" t="41505" r="15464" b="40603"/>
          <a:stretch/>
        </p:blipFill>
        <p:spPr>
          <a:xfrm>
            <a:off x="332508" y="5351317"/>
            <a:ext cx="2084971" cy="48837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2508" y="293455"/>
            <a:ext cx="825351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L'ancien relai de poste est aujourd'hui utilisé pour des expositions ou des activités temporaires, en hiver le grand hall sert de patinoire.</a:t>
            </a:r>
          </a:p>
        </p:txBody>
      </p:sp>
    </p:spTree>
    <p:extLst>
      <p:ext uri="{BB962C8B-B14F-4D97-AF65-F5344CB8AC3E}">
        <p14:creationId xmlns:p14="http://schemas.microsoft.com/office/powerpoint/2010/main" val="3638760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3177" y="154954"/>
            <a:ext cx="81776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relais de poste 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orsque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voitures hippomobiles ont traversé le Larzac il a fallut créer des relais qui pouvaient accueillir l'attelage entier et fournir des chevaux frais.</a:t>
            </a:r>
          </a:p>
        </p:txBody>
      </p:sp>
    </p:spTree>
    <p:extLst>
      <p:ext uri="{BB962C8B-B14F-4D97-AF65-F5344CB8AC3E}">
        <p14:creationId xmlns:p14="http://schemas.microsoft.com/office/powerpoint/2010/main" val="135496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986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7428" y="5042118"/>
            <a:ext cx="614102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Cavalerie devint une halte obligatoire pour les voyageurs d'autrefois qui devaient traverser l'immense plateau du Larzac.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02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01536" y="5473005"/>
            <a:ext cx="62033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relais de poste avait de grands hangars, capable d'abriter les convois entiers et leurs chevaux encore attelés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79405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8322" y="4952137"/>
            <a:ext cx="896735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 templiers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chevaliers du temple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ordre religieux et militaire fondé en 1119 à Jérusalem et dissout en 1312 par le pape Clément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Leur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fonction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était de protéger les pèlerins se rendant à Jérusalem. Les hospitaliers héritèrent de leur bien.</a:t>
            </a:r>
          </a:p>
        </p:txBody>
      </p:sp>
    </p:spTree>
    <p:extLst>
      <p:ext uri="{BB962C8B-B14F-4D97-AF65-F5344CB8AC3E}">
        <p14:creationId xmlns:p14="http://schemas.microsoft.com/office/powerpoint/2010/main" val="3193565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/>
    </mc:Choice>
    <mc:Fallback>
      <p:transition spd="slow" advTm="1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68927" y="435371"/>
            <a:ext cx="73359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Cavalerie fut la première cité fortifiée par les Hospitaliers sur le plateau du Larzac.</a:t>
            </a:r>
          </a:p>
        </p:txBody>
      </p:sp>
    </p:spTree>
    <p:extLst>
      <p:ext uri="{BB962C8B-B14F-4D97-AF65-F5344CB8AC3E}">
        <p14:creationId xmlns:p14="http://schemas.microsoft.com/office/powerpoint/2010/main" val="62407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201" y="182215"/>
            <a:ext cx="2729160" cy="278958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498" y="3429000"/>
            <a:ext cx="2409756" cy="239677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30752" y="1238731"/>
            <a:ext cx="5631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le symbole d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es chevaliers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templiers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pour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protéger les pèlerins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et les templiers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127" y="254275"/>
            <a:ext cx="63800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Qui étaient les Templiers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Hospitalier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ordres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religieux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créés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83272" y="5526164"/>
            <a:ext cx="77865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Leur naissance accompagne le renouveau des pèlerinages après la libération de Jérusalem en 1099.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3508471"/>
            <a:ext cx="70750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croix de Malte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est le symbole des Hospitaliers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8085" y="3960792"/>
            <a:ext cx="63251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Qui accueillaient et soignaient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les pèlerins et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templiers</a:t>
            </a:r>
            <a:endParaRPr lang="fr-F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69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8209" y="5249917"/>
            <a:ext cx="87075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réhabilitation de ses remparts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siècle, a valu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Cavalerie d'obtenir en 2009, le premier prix national des Rubans du Patrimoine et la Marianne d'Or.</a:t>
            </a:r>
          </a:p>
        </p:txBody>
      </p:sp>
    </p:spTree>
    <p:extLst>
      <p:ext uri="{BB962C8B-B14F-4D97-AF65-F5344CB8AC3E}">
        <p14:creationId xmlns:p14="http://schemas.microsoft.com/office/powerpoint/2010/main" val="1330066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17373" y="284309"/>
            <a:ext cx="5058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commanderie de La Cavalerie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6126956" y="1285511"/>
            <a:ext cx="451100" cy="232756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0" y="5664284"/>
            <a:ext cx="9071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commanderie était constituée par une église et son cimetière, le logis des Chevaliers, une tour carrée et des bâtiments agricoles </a:t>
            </a:r>
          </a:p>
        </p:txBody>
      </p:sp>
    </p:spTree>
    <p:extLst>
      <p:ext uri="{BB962C8B-B14F-4D97-AF65-F5344CB8AC3E}">
        <p14:creationId xmlns:p14="http://schemas.microsoft.com/office/powerpoint/2010/main" val="257550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86101" y="5374627"/>
            <a:ext cx="59747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 le château des Templiers a disparu, les Hospitaliers ont entouré les habitations d'une enceinte à quatre côtés.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83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5862" y="5769602"/>
            <a:ext cx="60267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trois angles il y avait une tour, le château occupait le quatrième. </a:t>
            </a:r>
          </a:p>
        </p:txBody>
      </p:sp>
    </p:spTree>
    <p:extLst>
      <p:ext uri="{BB962C8B-B14F-4D97-AF65-F5344CB8AC3E}">
        <p14:creationId xmlns:p14="http://schemas.microsoft.com/office/powerpoint/2010/main" val="117670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5411" y="5502717"/>
            <a:ext cx="81880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maisons les plus anciens à l'intérieur des remparts datent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époque de la fortification du village.</a:t>
            </a:r>
          </a:p>
        </p:txBody>
      </p:sp>
    </p:spTree>
    <p:extLst>
      <p:ext uri="{BB962C8B-B14F-4D97-AF65-F5344CB8AC3E}">
        <p14:creationId xmlns:p14="http://schemas.microsoft.com/office/powerpoint/2010/main" val="208513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63881" y="5902346"/>
            <a:ext cx="52162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tour-porte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au milieu du flanc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qui contrôle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l'entrée dans le bourg.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286" y="3751117"/>
            <a:ext cx="386196" cy="38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6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20268" y="6060270"/>
            <a:ext cx="43075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Entrée de la cité hospitalière </a:t>
            </a:r>
          </a:p>
        </p:txBody>
      </p:sp>
    </p:spTree>
    <p:extLst>
      <p:ext uri="{BB962C8B-B14F-4D97-AF65-F5344CB8AC3E}">
        <p14:creationId xmlns:p14="http://schemas.microsoft.com/office/powerpoint/2010/main" val="146918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428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710535"/>
            <a:ext cx="89569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La grand’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rue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la rue principale de la cité hospitalière,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conduit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cœur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village jusqu'à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place des Templiers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351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6131" y="334879"/>
            <a:ext cx="4302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Fugaz One" pitchFamily="2" charset="0"/>
              </a:rPr>
              <a:t>La place des Templiers.</a:t>
            </a:r>
          </a:p>
        </p:txBody>
      </p:sp>
    </p:spTree>
    <p:extLst>
      <p:ext uri="{BB962C8B-B14F-4D97-AF65-F5344CB8AC3E}">
        <p14:creationId xmlns:p14="http://schemas.microsoft.com/office/powerpoint/2010/main" val="43511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824"/>
            <a:ext cx="9257866" cy="687682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062846" y="747099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Point Accueil organise tout au long de la saison touristique des animations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77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58010" y="625825"/>
            <a:ext cx="28520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Point Accueil </a:t>
            </a:r>
            <a:endParaRPr lang="fr-FR" sz="2800" dirty="0"/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3023755" y="1101436"/>
            <a:ext cx="862445" cy="73775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758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43773" y="6081052"/>
            <a:ext cx="3163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des Templiers </a:t>
            </a:r>
          </a:p>
        </p:txBody>
      </p:sp>
    </p:spTree>
    <p:extLst>
      <p:ext uri="{BB962C8B-B14F-4D97-AF65-F5344CB8AC3E}">
        <p14:creationId xmlns:p14="http://schemas.microsoft.com/office/powerpoint/2010/main" val="192954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7591" y="5045517"/>
            <a:ext cx="82088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maisons les plus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l'intérieur des remparts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autour de la place des templiers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datent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époque de la fortification du village.</a:t>
            </a:r>
          </a:p>
        </p:txBody>
      </p:sp>
    </p:spTree>
    <p:extLst>
      <p:ext uri="{BB962C8B-B14F-4D97-AF65-F5344CB8AC3E}">
        <p14:creationId xmlns:p14="http://schemas.microsoft.com/office/powerpoint/2010/main" val="386034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5700" y="6091443"/>
            <a:ext cx="3163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des Templiers </a:t>
            </a:r>
          </a:p>
        </p:txBody>
      </p:sp>
    </p:spTree>
    <p:extLst>
      <p:ext uri="{BB962C8B-B14F-4D97-AF65-F5344CB8AC3E}">
        <p14:creationId xmlns:p14="http://schemas.microsoft.com/office/powerpoint/2010/main" val="168808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00330" y="6198908"/>
            <a:ext cx="658225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Maison ancienne avec une porte personnalisée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56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76838" y="5804053"/>
            <a:ext cx="57070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belle fontaine au milieu de la place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98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06967" y="5970308"/>
            <a:ext cx="33714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Direction les remparts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47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53690" y="248471"/>
            <a:ext cx="55903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220 mètres, le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chemin de ronde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invite le visiteur à prendre de la hauteur pour contempler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fortifications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rénovées, et les ruelles de ce village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Templier Hospitalier.</a:t>
            </a:r>
          </a:p>
        </p:txBody>
      </p:sp>
    </p:spTree>
    <p:extLst>
      <p:ext uri="{BB962C8B-B14F-4D97-AF65-F5344CB8AC3E}">
        <p14:creationId xmlns:p14="http://schemas.microsoft.com/office/powerpoint/2010/main" val="244878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>
        <p:sndAc>
          <p:stSnd loop="1">
            <p:snd r:embed="rId2" name="j'en appelle à la tendresse.wav"/>
          </p:stSnd>
        </p:sndAc>
      </p:transition>
    </mc:Choice>
    <mc:Fallback>
      <p:transition spd="slow" advTm="11000">
        <p:sndAc>
          <p:stSnd loop="1">
            <p:snd r:embed="rId2" name="j'en appelle à la tendres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1450" y="5208493"/>
            <a:ext cx="88011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visite libre des remparts de la Cavalerie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passe par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découverte de magnifiques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salles voûtées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dont une abritant un trésor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l'histoire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69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75507" y="5333184"/>
            <a:ext cx="69411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collection de monnaies anciennes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en or, argent ou cuivre, témoignant des échanges commerciaux à l'époque des Croisades.</a:t>
            </a:r>
          </a:p>
        </p:txBody>
      </p:sp>
    </p:spTree>
    <p:extLst>
      <p:ext uri="{BB962C8B-B14F-4D97-AF65-F5344CB8AC3E}">
        <p14:creationId xmlns:p14="http://schemas.microsoft.com/office/powerpoint/2010/main" val="207464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16277" y="428398"/>
            <a:ext cx="5439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bouchons sur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chemin de ronde </a:t>
            </a:r>
            <a:endParaRPr lang="fr-FR" sz="2800" dirty="0">
              <a:solidFill>
                <a:srgbClr val="FFFF00"/>
              </a:solidFill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4447309" y="993181"/>
            <a:ext cx="1111828" cy="14027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011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6"/>
          <a:stretch/>
        </p:blipFill>
        <p:spPr>
          <a:xfrm>
            <a:off x="0" y="0"/>
            <a:ext cx="468633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126" y="0"/>
            <a:ext cx="456787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96160" y="6053435"/>
            <a:ext cx="689964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Maison anciennes avec des portes personnalisées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955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81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11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77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08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126" y="0"/>
            <a:ext cx="456787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84" r="15975"/>
          <a:stretch/>
        </p:blipFill>
        <p:spPr>
          <a:xfrm>
            <a:off x="0" y="3093"/>
            <a:ext cx="4603173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25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14400" y="5471458"/>
            <a:ext cx="77620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l'église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Notre Dame de l'assomption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intégrait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autrefois les remparts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le château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Templiers détruit pendant la guerre des religions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3387436" y="4717473"/>
            <a:ext cx="207819" cy="10079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495" y="5030932"/>
            <a:ext cx="190500" cy="19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88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3518" y="5572036"/>
            <a:ext cx="87907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l'étonnante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 dont l'intérieur ressemble à celui des bergeries voûtées, les vestiges de l'église des Templiers sont pieusement conservés. 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812" y="4166755"/>
            <a:ext cx="334241" cy="334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54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205" b="7752"/>
          <a:stretch/>
        </p:blipFill>
        <p:spPr>
          <a:xfrm>
            <a:off x="4567875" y="0"/>
            <a:ext cx="4576126" cy="6890282"/>
          </a:xfrm>
          <a:prstGeom prst="rect">
            <a:avLst/>
          </a:prstGeom>
        </p:spPr>
      </p:pic>
      <p:cxnSp>
        <p:nvCxnSpPr>
          <p:cNvPr id="6" name="Connecteur droit avec flèche 5"/>
          <p:cNvCxnSpPr/>
          <p:nvPr/>
        </p:nvCxnSpPr>
        <p:spPr>
          <a:xfrm>
            <a:off x="4031673" y="3917373"/>
            <a:ext cx="2182091" cy="14651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066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83399" y="386834"/>
            <a:ext cx="49824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Notre Dame de l'assomption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120477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76273" y="605320"/>
            <a:ext cx="69685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l'intérieur ressemble à celui des bergeries voûtées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76225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40060" y="521916"/>
            <a:ext cx="43813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latin typeface="Harlow Solid Italic" panose="04030604020F02020D02" pitchFamily="82" charset="0"/>
              </a:rPr>
              <a:t>Notre Dame de l'assomption </a:t>
            </a:r>
            <a:endParaRPr lang="fr-FR" sz="2800" dirty="0"/>
          </a:p>
        </p:txBody>
      </p:sp>
      <p:sp>
        <p:nvSpPr>
          <p:cNvPr id="4" name="Rectangle 3"/>
          <p:cNvSpPr/>
          <p:nvPr/>
        </p:nvSpPr>
        <p:spPr>
          <a:xfrm>
            <a:off x="3149174" y="1045136"/>
            <a:ext cx="28456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chœur et l’autel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35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577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1" y="0"/>
            <a:ext cx="4686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98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64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559692" y="857981"/>
            <a:ext cx="36663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L’arrière de notre dame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22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4" r="2068"/>
          <a:stretch/>
        </p:blipFill>
        <p:spPr>
          <a:xfrm>
            <a:off x="0" y="-1"/>
            <a:ext cx="9144000" cy="68606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575453"/>
            <a:ext cx="92167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porte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Vigan,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Notre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-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Dame de l'Assomption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- Village Templier et Hospitalier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Cavalerie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(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12è -16è siècles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677" y="4925291"/>
            <a:ext cx="319080" cy="31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06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37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32647" y="5471458"/>
            <a:ext cx="7117653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Auberge restée comme à l’époque des templiers il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bon de se trouver dans ce lieu fréquenté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jadis par les templiers 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32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1059" y="286618"/>
            <a:ext cx="882188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du circuit Larzac Templier et Hospitalier mérite le détour : enceinte fortifiée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porte imposante, maisons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siècle, hôtels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siècle, église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 se dévoilent au fil des vieilles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ruelles ou l’empreinte des templiers est partout balade qui vaut le détoure,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74912" y="6396335"/>
            <a:ext cx="718658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Avec mes photos et du net création 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: octobre 2025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49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/>
    </mc:Choice>
    <mc:Fallback>
      <p:transition spd="slow" advTm="1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398</TotalTime>
  <Words>742</Words>
  <Application>Microsoft Office PowerPoint</Application>
  <PresentationFormat>Affichage à l'écran (4:3)</PresentationFormat>
  <Paragraphs>52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5" baseType="lpstr">
      <vt:lpstr>Arial</vt:lpstr>
      <vt:lpstr>Calibri</vt:lpstr>
      <vt:lpstr>Calibri Light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Jatocharichar71@free.fr</dc:creator>
  <cp:lastModifiedBy>jatocha.richard@sfr.fr</cp:lastModifiedBy>
  <cp:revision>50</cp:revision>
  <dcterms:created xsi:type="dcterms:W3CDTF">2025-10-21T15:42:10Z</dcterms:created>
  <dcterms:modified xsi:type="dcterms:W3CDTF">2025-10-25T15:26:32Z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