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  <p:sldId id="263" r:id="rId4"/>
    <p:sldId id="262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91" r:id="rId31"/>
    <p:sldId id="260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035" autoAdjust="0"/>
    <p:restoredTop sz="94660"/>
  </p:normalViewPr>
  <p:slideViewPr>
    <p:cSldViewPr snapToGrid="0">
      <p:cViewPr varScale="1">
        <p:scale>
          <a:sx n="63" d="100"/>
          <a:sy n="63" d="100"/>
        </p:scale>
        <p:origin x="336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32FBBE-60D9-5A11-7EF2-2981BEBB63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71FBD57-2857-6EA6-91B8-AA2E7B3157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A5983C-641E-6C12-449C-6CF07A0C9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20/10/2025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6152560-1A7D-0CFA-413A-B003FF6DB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9BFC9BA-A77F-49B1-EF45-1AEE14178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0669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46136A-50D7-AEA5-A5AE-DB464BFFD0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4B7C6D2-1529-6913-0FE0-24ECBE3D9C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C44A1F6-A629-4DC8-B06C-2207337174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20/10/2025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3E3F9E-77F6-30FB-492B-4436AA6B6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94C7254-3002-2993-846D-C3719E50B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67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F9D622-8612-ECD5-E81A-DFDDA830A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B2E4B6A-9FFF-8CFF-EB8E-28AAF998B2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D120F93-693F-2656-5F6D-E0E63BDB79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20/10/2025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3D0A5A1-0EEC-3876-578D-D7F201AAF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1BB6685-D25E-D533-7B44-EAD4D58F5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72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6CBC1E-CF5B-E355-10DA-CFC9CEFA2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805B6B9-8A7E-6073-6B36-FC227DFED8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085F1B2-4AD8-11A6-22F0-16615A2845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55937AF-370A-B79E-39B2-2D4D98B56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20/10/2025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DF0CFE-EA43-2B0B-F22A-FB6C64044B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15B8639-9941-A449-C471-C1CB60785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4880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A5AF1C-B73A-FC65-469C-348919611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53B0781-FA2C-FCE6-8372-DBD6E4DA86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995C0B1-F1DD-8F72-8DF4-7710C922C6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A6B1FB8-DE8A-90C3-314D-BFCA22C7F5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C9E6152-AFB1-9E2E-E6B4-BDE5D5438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B50010A-745F-DD99-DA05-AA2D63A1BA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20/10/2025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23F1CD8-5251-C887-9306-CD8E9A000E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6FBF4D0-2ED8-3922-1F21-DDE981F9BA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1212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8CE570-3388-5B3A-97C4-4E0732DF4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A4693B5-3445-171E-FEF2-D55566406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20/10/2025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1F1AF66-B1A1-3073-42E7-393F37067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5E2409B-587D-BB2C-8D73-7889B37634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2183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FA8ACC7-6EC9-50D7-D6C0-61A8740F31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20/10/2025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F28A485-6003-82AB-6628-EF759E9C2F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B897BEC-3A3B-EB12-DDD6-EF8DBC8EF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5661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B62DF8-9D8C-58E1-D6EE-EF15C6362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93A9D04-14D0-3A3C-F990-8FDD96187C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99DD65F-AC40-8F55-3926-9C5A7FE916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106D770-6FBD-3D80-C3A1-AC4E05828D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20/10/2025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327BDA4-A1F8-2494-39DF-881C32822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C49B682-F070-4A2A-C238-134844396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4816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F5B630-C680-3F3D-4575-1CC357D377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79BF6C1-1CEC-2F4A-01B3-A3EE97D26E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E522DA4-604B-D71E-DB2B-1B190C4661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04F8C2D-C779-DEB0-EA88-2CFB3E618C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20/10/2025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57B940A-4366-81D1-ECF0-D0B3A910D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1B28377-23DF-F46B-CC95-9F03DFE2A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4952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B247A6-4098-A4B4-B2A0-51CE58C42C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86C5362-AF1C-9E2F-2433-8D63F5286C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100D1ED-0B8C-7941-84BA-88A3D33C11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20/10/2025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C8386CA-012E-2728-31CE-451B0A4FC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B6D583-E3E3-F154-6D55-B62949ABB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5996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3B21ACE-EDA5-4750-1C21-60ABBC2F93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A29CCB9-6922-A468-C7DD-A115245691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612662D-CCF2-F115-42CC-D324FAA2D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20/10/2025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04B3E9-22D6-9603-C5CA-6DE330A82B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E898CAF-A076-5837-98CA-D42BC83A12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357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47B0701-9B00-6539-5C5C-8049460028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CF86C8D-E0DB-D7F6-8EC8-6E3BE756A7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12B540-1D1D-1A73-DC02-8D7B83882F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E52AF3-29FD-467A-9E17-F8AF8E7243A6}" type="datetimeFigureOut">
              <a:rPr lang="fr-FR" smtClean="0"/>
              <a:t>20/10/2025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2EAC735-813F-245A-B8A8-5C73BF69E3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320ED6-8FC8-4ED1-DB8B-6BE295B1F3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605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32482A-677D-1DF8-D350-90A89D9B65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horizon, paysage urbain&#10;&#10;Le contenu généré par l’IA peut être incorrect.">
            <a:extLst>
              <a:ext uri="{FF2B5EF4-FFF2-40B4-BE49-F238E27FC236}">
                <a16:creationId xmlns:a16="http://schemas.microsoft.com/office/drawing/2014/main" id="{A796FE15-6D5A-04C3-09DE-F4DEEB6CEEF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7456" y="1161000"/>
            <a:ext cx="10886400" cy="453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D26FAC-F592-9FFB-15BD-39BAE7E07D63}"/>
              </a:ext>
            </a:extLst>
          </p:cNvPr>
          <p:cNvSpPr txBox="1"/>
          <p:nvPr/>
        </p:nvSpPr>
        <p:spPr>
          <a:xfrm>
            <a:off x="2926080" y="5758248"/>
            <a:ext cx="72420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Panorama en quatre segments de l'horizon de Philadelphie , vu depuis le pont de South Street 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3D141F5-A735-55A8-B74D-5FBD133A6BBD}"/>
              </a:ext>
            </a:extLst>
          </p:cNvPr>
          <p:cNvSpPr txBox="1"/>
          <p:nvPr/>
        </p:nvSpPr>
        <p:spPr>
          <a:xfrm>
            <a:off x="3553968" y="545601"/>
            <a:ext cx="5986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Philadelphie – Etats – Unis </a:t>
            </a:r>
          </a:p>
        </p:txBody>
      </p:sp>
    </p:spTree>
    <p:extLst>
      <p:ext uri="{BB962C8B-B14F-4D97-AF65-F5344CB8AC3E}">
        <p14:creationId xmlns:p14="http://schemas.microsoft.com/office/powerpoint/2010/main" val="3770862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sndAc>
          <p:stSnd loop="1">
            <p:snd r:embed="rId2" name="In The Ghetto   Elvis Presley  With Lisa Marie Presley.wav"/>
          </p:stSnd>
        </p:sndAc>
      </p:transition>
    </mc:Choice>
    <mc:Fallback>
      <p:transition spd="slow" advClick="0" advTm="12000">
        <p:sndAc>
          <p:stSnd loop="1">
            <p:snd r:embed="rId2" name="In The Ghetto   Elvis Presley  With Lisa Marie Presley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D70FAE-6E30-D753-102A-E3B32697D0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loche, Cloche d’église, Ghanta&#10;&#10;Le contenu généré par l’IA peut être incorrect.">
            <a:extLst>
              <a:ext uri="{FF2B5EF4-FFF2-40B4-BE49-F238E27FC236}">
                <a16:creationId xmlns:a16="http://schemas.microsoft.com/office/drawing/2014/main" id="{480A8908-F92A-DB7E-A03F-6D11B8A909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9981" y="279000"/>
            <a:ext cx="4723524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19842FA-EB3C-2E8C-4AE7-29210FEF4AA4}"/>
              </a:ext>
            </a:extLst>
          </p:cNvPr>
          <p:cNvSpPr txBox="1"/>
          <p:nvPr/>
        </p:nvSpPr>
        <p:spPr>
          <a:xfrm>
            <a:off x="8314944" y="2599944"/>
            <a:ext cx="371856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La Liberty Bell exposée au Liberty Bell Center, à Philadelphie, avec l'Independence Hall visible en arrière-plan .</a:t>
            </a:r>
          </a:p>
        </p:txBody>
      </p:sp>
    </p:spTree>
    <p:extLst>
      <p:ext uri="{BB962C8B-B14F-4D97-AF65-F5344CB8AC3E}">
        <p14:creationId xmlns:p14="http://schemas.microsoft.com/office/powerpoint/2010/main" val="2944885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BA1834-BF3E-051E-4E76-AF820B9134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Métropole&#10;&#10;Le contenu généré par l’IA peut être incorrect.">
            <a:extLst>
              <a:ext uri="{FF2B5EF4-FFF2-40B4-BE49-F238E27FC236}">
                <a16:creationId xmlns:a16="http://schemas.microsoft.com/office/drawing/2014/main" id="{58F8E542-3722-1A61-ADE5-E050474F70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2396" y="279000"/>
            <a:ext cx="473687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AA2D59-9E17-E2D6-5C3D-97BC3A3CD1B8}"/>
              </a:ext>
            </a:extLst>
          </p:cNvPr>
          <p:cNvSpPr txBox="1"/>
          <p:nvPr/>
        </p:nvSpPr>
        <p:spPr>
          <a:xfrm>
            <a:off x="938784" y="3630459"/>
            <a:ext cx="35722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Hôtel de ville de Philadelphie, vue aérienne, 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0659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AEC8F8-6281-0C27-0D84-4D2EAF44FE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FC024849-56AA-F023-4D3C-6BE94215AF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295" y="279000"/>
            <a:ext cx="9438259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6BBAABF-A8FD-71F9-70CF-42A3DB0195FA}"/>
              </a:ext>
            </a:extLst>
          </p:cNvPr>
          <p:cNvSpPr txBox="1"/>
          <p:nvPr/>
        </p:nvSpPr>
        <p:spPr>
          <a:xfrm>
            <a:off x="9713609" y="2779776"/>
            <a:ext cx="247839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façade de l'Independence Hall à Philadelphie, en Pennsylvanie 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6523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6D1B91-3047-78FD-DF74-EFC8518F6A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chitecture classique, Palais&#10;&#10;Le contenu généré par l’IA peut être incorrect.">
            <a:extLst>
              <a:ext uri="{FF2B5EF4-FFF2-40B4-BE49-F238E27FC236}">
                <a16:creationId xmlns:a16="http://schemas.microsoft.com/office/drawing/2014/main" id="{7102F10B-AD8A-20C7-DA5E-FE506BE501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000" y="516696"/>
            <a:ext cx="11520000" cy="553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7F4A0C-892B-14C2-509A-AD5A67F0AFF3}"/>
              </a:ext>
            </a:extLst>
          </p:cNvPr>
          <p:cNvSpPr txBox="1"/>
          <p:nvPr/>
        </p:nvSpPr>
        <p:spPr>
          <a:xfrm>
            <a:off x="926592" y="6110471"/>
            <a:ext cx="11679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Musée d'art de Philadelphie, entrée principale, pendant les vacances de Noël 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493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A160A9-5E67-7F51-2D23-1C21AE919F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dessin, habits, art&#10;&#10;Le contenu généré par l’IA peut être incorrect.">
            <a:extLst>
              <a:ext uri="{FF2B5EF4-FFF2-40B4-BE49-F238E27FC236}">
                <a16:creationId xmlns:a16="http://schemas.microsoft.com/office/drawing/2014/main" id="{C627F904-90D1-3DD2-F1D2-3CE967EBC5D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9308" y="279000"/>
            <a:ext cx="905625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F9CA8D9-1EC9-C297-A0BA-BCB12E330BAB}"/>
              </a:ext>
            </a:extLst>
          </p:cNvPr>
          <p:cNvSpPr txBox="1"/>
          <p:nvPr/>
        </p:nvSpPr>
        <p:spPr>
          <a:xfrm>
            <a:off x="170688" y="2328672"/>
            <a:ext cx="258470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Ce tableau représente la signature d'un traité de paix entre les Indiens et William Penn à Shackamaxon en 1682.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90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15DC1D-9A15-BB5B-658C-4884581A43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Le contenu généré par l’IA peut être incorrect.">
            <a:extLst>
              <a:ext uri="{FF2B5EF4-FFF2-40B4-BE49-F238E27FC236}">
                <a16:creationId xmlns:a16="http://schemas.microsoft.com/office/drawing/2014/main" id="{149B5A4E-2208-B8C2-9D02-20744EB7AC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416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6E6DF2-FBE6-1F0E-DC0F-7F7FD2EB5C89}"/>
              </a:ext>
            </a:extLst>
          </p:cNvPr>
          <p:cNvSpPr txBox="1"/>
          <p:nvPr/>
        </p:nvSpPr>
        <p:spPr>
          <a:xfrm>
            <a:off x="8766048" y="3270504"/>
            <a:ext cx="33284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FFFF00"/>
                </a:solidFill>
              </a:rPr>
              <a:t>Elfreth's Alley à Philadelphie, Pennsylvanie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98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EDECE5-1EA8-4972-8DC7-970798D77F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noir et blanc, ciel&#10;&#10;Le contenu généré par l’IA peut être incorrect.">
            <a:extLst>
              <a:ext uri="{FF2B5EF4-FFF2-40B4-BE49-F238E27FC236}">
                <a16:creationId xmlns:a16="http://schemas.microsoft.com/office/drawing/2014/main" id="{E2DDC28C-78BB-2BF9-8B89-CDBF15EBB5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7668" y="279000"/>
            <a:ext cx="9025328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C209117-B609-4B01-7D97-0EC0D650E3BE}"/>
              </a:ext>
            </a:extLst>
          </p:cNvPr>
          <p:cNvSpPr txBox="1"/>
          <p:nvPr/>
        </p:nvSpPr>
        <p:spPr>
          <a:xfrm>
            <a:off x="149540" y="3209543"/>
            <a:ext cx="25481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Carpenters' Hall accueillit le Premier Congrès continental en 1774.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269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D7AC4E-73DC-ED2F-DF40-88270805C5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métal, symbole, Police&#10;&#10;Le contenu généré par l’IA peut être incorrect.">
            <a:extLst>
              <a:ext uri="{FF2B5EF4-FFF2-40B4-BE49-F238E27FC236}">
                <a16:creationId xmlns:a16="http://schemas.microsoft.com/office/drawing/2014/main" id="{A22AABC8-CEF1-8C77-6119-C95633E59D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568" y="351000"/>
            <a:ext cx="8208000" cy="615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3667A51-EE14-C72C-2146-E5FB5B94AD9A}"/>
              </a:ext>
            </a:extLst>
          </p:cNvPr>
          <p:cNvSpPr txBox="1"/>
          <p:nvPr/>
        </p:nvSpPr>
        <p:spPr>
          <a:xfrm>
            <a:off x="8561568" y="2941501"/>
            <a:ext cx="37066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Plaque_de_constructeur_BALDWIN_141-R-541</a:t>
            </a:r>
          </a:p>
        </p:txBody>
      </p:sp>
    </p:spTree>
    <p:extLst>
      <p:ext uri="{BB962C8B-B14F-4D97-AF65-F5344CB8AC3E}">
        <p14:creationId xmlns:p14="http://schemas.microsoft.com/office/powerpoint/2010/main" val="3294468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4FE6B2-0346-9FC4-8D62-891C7002C1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hiver&#10;&#10;Le contenu généré par l’IA peut être incorrect.">
            <a:extLst>
              <a:ext uri="{FF2B5EF4-FFF2-40B4-BE49-F238E27FC236}">
                <a16:creationId xmlns:a16="http://schemas.microsoft.com/office/drawing/2014/main" id="{CCADDFE2-733C-80B1-0D31-B89AC33472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7184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5E20C24-3B44-6E50-A1AF-29E759E4825A}"/>
              </a:ext>
            </a:extLst>
          </p:cNvPr>
          <p:cNvSpPr txBox="1"/>
          <p:nvPr/>
        </p:nvSpPr>
        <p:spPr>
          <a:xfrm>
            <a:off x="280416" y="2953512"/>
            <a:ext cx="309676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Campus de l'université de Pennsylvanie. En hiver, le blizzard apporte d'importantes quantités de neige.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46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D188D2-C70C-CD22-F61E-E62CB6E9D0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hotographie aérienne, Vue plongeante, aérien, plein air&#10;&#10;Le contenu généré par l’IA peut être incorrect.">
            <a:extLst>
              <a:ext uri="{FF2B5EF4-FFF2-40B4-BE49-F238E27FC236}">
                <a16:creationId xmlns:a16="http://schemas.microsoft.com/office/drawing/2014/main" id="{FA3C90AC-FA65-5A70-CC27-048AF8B371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184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D0C697-E1A6-C4A5-C318-49AF9C237617}"/>
              </a:ext>
            </a:extLst>
          </p:cNvPr>
          <p:cNvSpPr txBox="1"/>
          <p:nvPr/>
        </p:nvSpPr>
        <p:spPr>
          <a:xfrm>
            <a:off x="9022080" y="3291840"/>
            <a:ext cx="29992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aérienne de Philadelphie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6887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D44D66-3B6A-3F9C-70A2-2F8572092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oiture, rue, route&#10;&#10;Le contenu généré par l’IA peut être incorrect.">
            <a:extLst>
              <a:ext uri="{FF2B5EF4-FFF2-40B4-BE49-F238E27FC236}">
                <a16:creationId xmlns:a16="http://schemas.microsoft.com/office/drawing/2014/main" id="{AE63E2F6-F035-AF30-52A3-2E77CD0DCE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8123" y="279000"/>
            <a:ext cx="9463522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5643F4-F210-DD75-8746-DCD7B1E3811D}"/>
              </a:ext>
            </a:extLst>
          </p:cNvPr>
          <p:cNvSpPr txBox="1"/>
          <p:nvPr/>
        </p:nvSpPr>
        <p:spPr>
          <a:xfrm>
            <a:off x="158496" y="3596640"/>
            <a:ext cx="20970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quartier chinois de Philadelphie.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5185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429F20-75D4-D168-446F-D927877D25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Le contenu généré par l’IA peut être incorrect.">
            <a:extLst>
              <a:ext uri="{FF2B5EF4-FFF2-40B4-BE49-F238E27FC236}">
                <a16:creationId xmlns:a16="http://schemas.microsoft.com/office/drawing/2014/main" id="{39DCF761-B2C9-F9AD-C157-672D27D1B6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9907" y="279000"/>
            <a:ext cx="4172185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26414B0-3E72-1A0E-4255-1B8F79DABE1F}"/>
              </a:ext>
            </a:extLst>
          </p:cNvPr>
          <p:cNvSpPr txBox="1"/>
          <p:nvPr/>
        </p:nvSpPr>
        <p:spPr>
          <a:xfrm>
            <a:off x="8485632" y="3429000"/>
            <a:ext cx="38770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L'hôtel de ville de Philadelphie.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9639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7E43A7-05CB-0CD4-8342-00E8106DEC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arbre, Tour de grande hauteur&#10;&#10;Le contenu généré par l’IA peut être incorrect.">
            <a:extLst>
              <a:ext uri="{FF2B5EF4-FFF2-40B4-BE49-F238E27FC236}">
                <a16:creationId xmlns:a16="http://schemas.microsoft.com/office/drawing/2014/main" id="{B3CD1F58-2D7B-4DF5-23AC-98842AEA1D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0101" y="279000"/>
            <a:ext cx="9453713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5A75DA-5DCC-C52F-C621-461CAF277FDA}"/>
              </a:ext>
            </a:extLst>
          </p:cNvPr>
          <p:cNvSpPr txBox="1"/>
          <p:nvPr/>
        </p:nvSpPr>
        <p:spPr>
          <a:xfrm>
            <a:off x="288186" y="3291840"/>
            <a:ext cx="232818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centre de Philadelphie depuis South Street Bridge.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672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76F352-A170-78FF-86FE-61C4E772E0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Tour de grande hauteur, Bâtiment commercial&#10;&#10;Le contenu généré par l’IA peut être incorrect.">
            <a:extLst>
              <a:ext uri="{FF2B5EF4-FFF2-40B4-BE49-F238E27FC236}">
                <a16:creationId xmlns:a16="http://schemas.microsoft.com/office/drawing/2014/main" id="{14509E4E-DF51-69D7-42C5-CAC1539563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8634" y="279000"/>
            <a:ext cx="4725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3A29B2-AD7E-B936-E400-14EB3C3AA85C}"/>
              </a:ext>
            </a:extLst>
          </p:cNvPr>
          <p:cNvSpPr txBox="1"/>
          <p:nvPr/>
        </p:nvSpPr>
        <p:spPr>
          <a:xfrm>
            <a:off x="8461248" y="2279904"/>
            <a:ext cx="346252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Comcast Center achevé en 2008, mesure 297 mètres ce qui en fait le plus haut gratte-ciel de la ville. Il est le symbole du renouveau économique de Philadelphie.</a:t>
            </a:r>
          </a:p>
        </p:txBody>
      </p:sp>
    </p:spTree>
    <p:extLst>
      <p:ext uri="{BB962C8B-B14F-4D97-AF65-F5344CB8AC3E}">
        <p14:creationId xmlns:p14="http://schemas.microsoft.com/office/powerpoint/2010/main" val="4094199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9EC135-C774-47B5-33D3-79691A37AD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nuage&#10;&#10;Le contenu généré par l’IA peut être incorrect.">
            <a:extLst>
              <a:ext uri="{FF2B5EF4-FFF2-40B4-BE49-F238E27FC236}">
                <a16:creationId xmlns:a16="http://schemas.microsoft.com/office/drawing/2014/main" id="{674B0BED-0FF0-8253-FCA6-94EF5F54DF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9856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4F788F-13CF-F1ED-6CB2-DE0DD11E24FF}"/>
              </a:ext>
            </a:extLst>
          </p:cNvPr>
          <p:cNvSpPr txBox="1"/>
          <p:nvPr/>
        </p:nvSpPr>
        <p:spPr>
          <a:xfrm>
            <a:off x="975360" y="3428999"/>
            <a:ext cx="3322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Campus de l'université de Pennsylvanie.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6328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B773CA-32DC-1873-1229-815FF5B164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it, bâtiment&#10;&#10;Le contenu généré par l’IA peut être incorrect.">
            <a:extLst>
              <a:ext uri="{FF2B5EF4-FFF2-40B4-BE49-F238E27FC236}">
                <a16:creationId xmlns:a16="http://schemas.microsoft.com/office/drawing/2014/main" id="{249B77CD-8662-597B-3DFB-93E9F9AAE24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451" y="279000"/>
            <a:ext cx="9442639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7A00C4-67F6-E078-4DCB-E9E863709264}"/>
              </a:ext>
            </a:extLst>
          </p:cNvPr>
          <p:cNvSpPr txBox="1"/>
          <p:nvPr/>
        </p:nvSpPr>
        <p:spPr>
          <a:xfrm>
            <a:off x="9887090" y="3011424"/>
            <a:ext cx="242683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L'hôtel de ville de Philadelphie est l'un des plus beaux édifices de la ville.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828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683F73-7E87-FABD-71C7-4C782B68C4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Le contenu généré par l’IA peut être incorrect.">
            <a:extLst>
              <a:ext uri="{FF2B5EF4-FFF2-40B4-BE49-F238E27FC236}">
                <a16:creationId xmlns:a16="http://schemas.microsoft.com/office/drawing/2014/main" id="{4B6580DA-CCF9-7662-FF71-B98E2D55A4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2490" y="279000"/>
            <a:ext cx="8378186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74BDE76-8B63-5773-7D57-A8CD18D923C0}"/>
              </a:ext>
            </a:extLst>
          </p:cNvPr>
          <p:cNvSpPr txBox="1"/>
          <p:nvPr/>
        </p:nvSpPr>
        <p:spPr>
          <a:xfrm>
            <a:off x="461324" y="3681984"/>
            <a:ext cx="32552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Independence Hall (1732-1756).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822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2343D7-7DBD-2FE4-14AF-9209F9C8BC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ciel&#10;&#10;Le contenu généré par l’IA peut être incorrect.">
            <a:extLst>
              <a:ext uri="{FF2B5EF4-FFF2-40B4-BE49-F238E27FC236}">
                <a16:creationId xmlns:a16="http://schemas.microsoft.com/office/drawing/2014/main" id="{7EC5D804-7F53-4584-78E1-9E6DAB31778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224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B25586B-6863-1AEA-5175-1451CFF99105}"/>
              </a:ext>
            </a:extLst>
          </p:cNvPr>
          <p:cNvSpPr txBox="1"/>
          <p:nvPr/>
        </p:nvSpPr>
        <p:spPr>
          <a:xfrm>
            <a:off x="8863584" y="3429000"/>
            <a:ext cx="30601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Pennsylvania Hospital (milieu du XVIIIe siècle).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4020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6C2489-7497-D25E-1EAA-9CB59F22BF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eige&#10;&#10;Le contenu généré par l’IA peut être incorrect.">
            <a:extLst>
              <a:ext uri="{FF2B5EF4-FFF2-40B4-BE49-F238E27FC236}">
                <a16:creationId xmlns:a16="http://schemas.microsoft.com/office/drawing/2014/main" id="{C9A00521-3FA8-15DC-C6E0-17C18D2438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5952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130F223-662A-A57C-B19A-A7C168BC963E}"/>
              </a:ext>
            </a:extLst>
          </p:cNvPr>
          <p:cNvSpPr txBox="1"/>
          <p:nvPr/>
        </p:nvSpPr>
        <p:spPr>
          <a:xfrm>
            <a:off x="201168" y="3322320"/>
            <a:ext cx="31333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FF00"/>
                </a:solidFill>
              </a:rPr>
              <a:t>First Bank of the United States, </a:t>
            </a:r>
            <a:r>
              <a:rPr lang="en-US" sz="2400" b="1" dirty="0" err="1">
                <a:solidFill>
                  <a:srgbClr val="FFFF00"/>
                </a:solidFill>
              </a:rPr>
              <a:t>Philadelphie</a:t>
            </a:r>
            <a:r>
              <a:rPr lang="en-US" sz="2400" b="1" dirty="0">
                <a:solidFill>
                  <a:srgbClr val="FFFF00"/>
                </a:solidFill>
              </a:rPr>
              <a:t>, </a:t>
            </a:r>
            <a:r>
              <a:rPr lang="en-US" sz="2400" b="1" dirty="0" err="1">
                <a:solidFill>
                  <a:srgbClr val="FFFF00"/>
                </a:solidFill>
              </a:rPr>
              <a:t>Pennsylvanie</a:t>
            </a:r>
            <a:r>
              <a:rPr lang="en-US" sz="2400" b="1" dirty="0">
                <a:solidFill>
                  <a:srgbClr val="FFFF00"/>
                </a:solidFill>
              </a:rPr>
              <a:t>, États-Unis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979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7FF25F-5E4D-F213-D75A-340ED4F4C8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herbe&#10;&#10;Le contenu généré par l’IA peut être incorrect.">
            <a:extLst>
              <a:ext uri="{FF2B5EF4-FFF2-40B4-BE49-F238E27FC236}">
                <a16:creationId xmlns:a16="http://schemas.microsoft.com/office/drawing/2014/main" id="{8BAA4217-4E48-E938-7194-5B050ED0A9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224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A25BD9-97EE-F931-C7FE-B1F4ABAD3393}"/>
              </a:ext>
            </a:extLst>
          </p:cNvPr>
          <p:cNvSpPr txBox="1"/>
          <p:nvPr/>
        </p:nvSpPr>
        <p:spPr>
          <a:xfrm>
            <a:off x="8814816" y="3429000"/>
            <a:ext cx="3108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Deuxième banque nationale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330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545D3F-E77E-8D54-D377-C029DE11A9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nuage&#10;&#10;Le contenu généré par l’IA peut être incorrect.">
            <a:extLst>
              <a:ext uri="{FF2B5EF4-FFF2-40B4-BE49-F238E27FC236}">
                <a16:creationId xmlns:a16="http://schemas.microsoft.com/office/drawing/2014/main" id="{9C505B87-73E8-83C0-D8DD-5633A009FD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4992" y="36576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4D04A1-AE88-2BBA-F066-5E96A2972B9E}"/>
              </a:ext>
            </a:extLst>
          </p:cNvPr>
          <p:cNvSpPr txBox="1"/>
          <p:nvPr/>
        </p:nvSpPr>
        <p:spPr>
          <a:xfrm>
            <a:off x="121920" y="3291840"/>
            <a:ext cx="32430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Philadelpia-merchant_exchange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1688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84B51E-5828-CAF6-5D0C-5E08875083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oiture, bâtiment&#10;&#10;Le contenu généré par l’IA peut être incorrect.">
            <a:extLst>
              <a:ext uri="{FF2B5EF4-FFF2-40B4-BE49-F238E27FC236}">
                <a16:creationId xmlns:a16="http://schemas.microsoft.com/office/drawing/2014/main" id="{6AD83078-4AA2-364E-AC0E-01E7EC7373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8660" y="279000"/>
            <a:ext cx="5255468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113DCE-3D87-699A-5911-A303518F7686}"/>
              </a:ext>
            </a:extLst>
          </p:cNvPr>
          <p:cNvSpPr txBox="1"/>
          <p:nvPr/>
        </p:nvSpPr>
        <p:spPr>
          <a:xfrm>
            <a:off x="8692896" y="3157728"/>
            <a:ext cx="34137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Temple maçonnique (1873).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4129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F66392-D42E-53E2-385F-9BF4FDD097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nuage&#10;&#10;Le contenu généré par l’IA peut être incorrect.">
            <a:extLst>
              <a:ext uri="{FF2B5EF4-FFF2-40B4-BE49-F238E27FC236}">
                <a16:creationId xmlns:a16="http://schemas.microsoft.com/office/drawing/2014/main" id="{CAB23736-C433-23AE-1C27-B37E49B84E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5434" y="279000"/>
            <a:ext cx="882275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AD5DEBC-05FD-BA8F-1534-91BE98090812}"/>
              </a:ext>
            </a:extLst>
          </p:cNvPr>
          <p:cNvSpPr txBox="1"/>
          <p:nvPr/>
        </p:nvSpPr>
        <p:spPr>
          <a:xfrm>
            <a:off x="453816" y="3514344"/>
            <a:ext cx="28651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FFFF00"/>
                </a:solidFill>
              </a:rPr>
              <a:t>Philadelphia Museum of Art (1876).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2555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49C43B-ABD6-BF13-93EF-68F20791D9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Zone métropolitaine, Tour de grande hauteur&#10;&#10;Le contenu généré par l’IA peut être incorrect.">
            <a:extLst>
              <a:ext uri="{FF2B5EF4-FFF2-40B4-BE49-F238E27FC236}">
                <a16:creationId xmlns:a16="http://schemas.microsoft.com/office/drawing/2014/main" id="{7F41F25E-1DF1-5C1B-0C5B-C8EC267D2B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336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51B356-6B95-6452-0289-E33CCF5922C2}"/>
              </a:ext>
            </a:extLst>
          </p:cNvPr>
          <p:cNvSpPr txBox="1"/>
          <p:nvPr/>
        </p:nvSpPr>
        <p:spPr>
          <a:xfrm>
            <a:off x="8973600" y="3429000"/>
            <a:ext cx="31821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FFFF00"/>
                </a:solidFill>
              </a:rPr>
              <a:t>Philadelphia Museum of Art (1876).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3526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our de grande hauteur, horizon, Zone métropolitaine&#10;&#10;Le contenu généré par l’IA peut être incorrect.">
            <a:extLst>
              <a:ext uri="{FF2B5EF4-FFF2-40B4-BE49-F238E27FC236}">
                <a16:creationId xmlns:a16="http://schemas.microsoft.com/office/drawing/2014/main" id="{C97E8C3F-D1ED-FFF3-71EF-EDFDA582CD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342" y="665480"/>
            <a:ext cx="11177315" cy="514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566E917-069C-1F1E-4A6D-80CF17705E28}"/>
              </a:ext>
            </a:extLst>
          </p:cNvPr>
          <p:cNvSpPr txBox="1"/>
          <p:nvPr/>
        </p:nvSpPr>
        <p:spPr>
          <a:xfrm>
            <a:off x="3121152" y="5813480"/>
            <a:ext cx="8119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Panorama des gratte-ciel de Philadelphie.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837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39F8BD-D4DC-A3FE-AF2C-EB5FD40F30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statue&#10;&#10;Le contenu généré par l’IA peut être incorrect.">
            <a:extLst>
              <a:ext uri="{FF2B5EF4-FFF2-40B4-BE49-F238E27FC236}">
                <a16:creationId xmlns:a16="http://schemas.microsoft.com/office/drawing/2014/main" id="{86B01E3C-E0FD-90FE-5E0A-5968A14F7AB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9376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784BFA-F839-A636-E74B-66492F8EF30C}"/>
              </a:ext>
            </a:extLst>
          </p:cNvPr>
          <p:cNvSpPr txBox="1"/>
          <p:nvPr/>
        </p:nvSpPr>
        <p:spPr>
          <a:xfrm>
            <a:off x="134112" y="3791712"/>
            <a:ext cx="3169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depuis le Musée d'Art de Philadelphie.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331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7222D5-8A2A-26AA-096B-5100231A87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t, plein air, rouge&#10;&#10;Le contenu généré par l’IA peut être incorrect.">
            <a:extLst>
              <a:ext uri="{FF2B5EF4-FFF2-40B4-BE49-F238E27FC236}">
                <a16:creationId xmlns:a16="http://schemas.microsoft.com/office/drawing/2014/main" id="{EDA13038-3554-16D1-04AF-DE78E37D9C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282" y="365760"/>
            <a:ext cx="9453694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04FE24A-B667-2DB2-E46E-2F761E07EB6A}"/>
              </a:ext>
            </a:extLst>
          </p:cNvPr>
          <p:cNvSpPr txBox="1"/>
          <p:nvPr/>
        </p:nvSpPr>
        <p:spPr>
          <a:xfrm>
            <a:off x="9960864" y="3429000"/>
            <a:ext cx="2133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LOVE, Philadelphie.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90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FAD42F-5C17-6072-DD48-806FFD2C4C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culpture, arbre, monument&#10;&#10;Le contenu généré par l’IA peut être incorrect.">
            <a:extLst>
              <a:ext uri="{FF2B5EF4-FFF2-40B4-BE49-F238E27FC236}">
                <a16:creationId xmlns:a16="http://schemas.microsoft.com/office/drawing/2014/main" id="{BDBEA217-B838-0349-433F-ECCE02BBCA1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0669" y="279000"/>
            <a:ext cx="4723517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7F7C101-0F45-F844-C30A-39716FF5E4C1}"/>
              </a:ext>
            </a:extLst>
          </p:cNvPr>
          <p:cNvSpPr txBox="1"/>
          <p:nvPr/>
        </p:nvSpPr>
        <p:spPr>
          <a:xfrm>
            <a:off x="451104" y="3230880"/>
            <a:ext cx="30495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Statue de Benjamin Franklin.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2919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horizon, paysage urbain&#10;&#10;Le contenu généré par l’IA peut être incorrect.">
            <a:extLst>
              <a:ext uri="{FF2B5EF4-FFF2-40B4-BE49-F238E27FC236}">
                <a16:creationId xmlns:a16="http://schemas.microsoft.com/office/drawing/2014/main" id="{AD447ECE-021D-D223-68D4-E272D9C0F8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144" y="261000"/>
            <a:ext cx="7603200" cy="316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57F69F3-1743-8EC4-58BC-2F1C8E7D4EAD}"/>
              </a:ext>
            </a:extLst>
          </p:cNvPr>
          <p:cNvSpPr txBox="1"/>
          <p:nvPr/>
        </p:nvSpPr>
        <p:spPr>
          <a:xfrm>
            <a:off x="3145536" y="3429000"/>
            <a:ext cx="6925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Philadelphia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texte, Emblème, écusson, habits&#10;&#10;Le contenu généré par l’IA peut être incorrect.">
            <a:extLst>
              <a:ext uri="{FF2B5EF4-FFF2-40B4-BE49-F238E27FC236}">
                <a16:creationId xmlns:a16="http://schemas.microsoft.com/office/drawing/2014/main" id="{1F645287-E61E-78E4-9E5D-EAC576F6EC6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00" y="2604384"/>
            <a:ext cx="4068000" cy="40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794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9DEDA4D-0C3E-7BC4-E318-AB20457693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olice, écriture manuscrite, calligraphie, typographie&#10;&#10;Le contenu généré par l’IA peut être incorrect.">
            <a:extLst>
              <a:ext uri="{FF2B5EF4-FFF2-40B4-BE49-F238E27FC236}">
                <a16:creationId xmlns:a16="http://schemas.microsoft.com/office/drawing/2014/main" id="{11B88F21-A06E-2C2D-4EB1-77CF5026C4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4750" y="2190750"/>
            <a:ext cx="4762500" cy="24765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1D4DEA-2726-93B8-D171-D72B6A74645D}"/>
              </a:ext>
            </a:extLst>
          </p:cNvPr>
          <p:cNvSpPr txBox="1"/>
          <p:nvPr/>
        </p:nvSpPr>
        <p:spPr>
          <a:xfrm>
            <a:off x="4359603" y="5012191"/>
            <a:ext cx="59997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C000"/>
                </a:solidFill>
              </a:rPr>
              <a:t>(www.papy16.net)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029D5367-BBEF-DA67-A198-78199566A245}"/>
              </a:ext>
            </a:extLst>
          </p:cNvPr>
          <p:cNvSpPr txBox="1"/>
          <p:nvPr/>
        </p:nvSpPr>
        <p:spPr>
          <a:xfrm>
            <a:off x="1146048" y="406717"/>
            <a:ext cx="11204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La Ville De Philadelphie  - Etats  - Unis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A67C8B4-2A7C-39F0-4505-DCB7FCE0CF82}"/>
              </a:ext>
            </a:extLst>
          </p:cNvPr>
          <p:cNvSpPr txBox="1"/>
          <p:nvPr/>
        </p:nvSpPr>
        <p:spPr>
          <a:xfrm>
            <a:off x="3169920" y="1553421"/>
            <a:ext cx="7754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</a:t>
            </a:r>
            <a:r>
              <a:rPr lang="fr-FR" sz="2800" b="1" dirty="0" err="1">
                <a:solidFill>
                  <a:srgbClr val="FFFF00"/>
                </a:solidFill>
              </a:rPr>
              <a:t>Son</a:t>
            </a:r>
            <a:r>
              <a:rPr lang="fr-FR" sz="2800" b="1" dirty="0">
                <a:solidFill>
                  <a:srgbClr val="FFFF00"/>
                </a:solidFill>
              </a:rPr>
              <a:t>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4E53FB47-D5D8-7AC9-83E5-EDA10798F158}"/>
              </a:ext>
            </a:extLst>
          </p:cNvPr>
          <p:cNvSpPr txBox="1"/>
          <p:nvPr/>
        </p:nvSpPr>
        <p:spPr>
          <a:xfrm>
            <a:off x="5608320" y="6189673"/>
            <a:ext cx="3962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CAE19DA-1FAD-38B9-D3A0-0DE435B29617}"/>
              </a:ext>
            </a:extLst>
          </p:cNvPr>
          <p:cNvSpPr/>
          <p:nvPr/>
        </p:nvSpPr>
        <p:spPr>
          <a:xfrm>
            <a:off x="9253728" y="5762755"/>
            <a:ext cx="2462784" cy="95013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 descr="Une image contenant Police, Graphique, écriture manuscrite, texte&#10;&#10;Le contenu généré par l’IA peut être incorrect.">
            <a:extLst>
              <a:ext uri="{FF2B5EF4-FFF2-40B4-BE49-F238E27FC236}">
                <a16:creationId xmlns:a16="http://schemas.microsoft.com/office/drawing/2014/main" id="{0AA9A515-3178-D9C2-0453-8DE6CFE82E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61182" y="5883995"/>
            <a:ext cx="2047875" cy="71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321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321</Words>
  <Application>Microsoft Office PowerPoint</Application>
  <PresentationFormat>Grand écran</PresentationFormat>
  <Paragraphs>35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12</cp:revision>
  <dcterms:created xsi:type="dcterms:W3CDTF">2025-10-19T02:10:19Z</dcterms:created>
  <dcterms:modified xsi:type="dcterms:W3CDTF">2025-10-20T06:47:32Z</dcterms:modified>
</cp:coreProperties>
</file>