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3.jpg" ContentType="image/jpeg"/>
  <Override PartName="/ppt/media/image9.jpg" ContentType="image/jpeg"/>
  <Override PartName="/ppt/media/image11.jpg" ContentType="image/jpeg"/>
  <Override PartName="/ppt/media/image12.jpg" ContentType="image/jpeg"/>
  <Override PartName="/ppt/media/image13.jpg" ContentType="image/jpeg"/>
  <Override PartName="/ppt/media/image20.jpg" ContentType="image/jpeg"/>
  <Override PartName="/ppt/media/image41.jpg" ContentType="image/jpeg"/>
  <Override PartName="/ppt/media/image53.jpg" ContentType="image/jpeg"/>
  <Override PartName="/ppt/media/image54.jpg" ContentType="image/jpeg"/>
  <Override PartName="/ppt/media/image55.jpg" ContentType="image/jpeg"/>
  <Override PartName="/ppt/media/image56.jpg" ContentType="image/jpeg"/>
  <Override PartName="/ppt/media/image57.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59" r:id="rId4"/>
    <p:sldId id="262" r:id="rId5"/>
    <p:sldId id="263" r:id="rId6"/>
    <p:sldId id="261" r:id="rId7"/>
    <p:sldId id="264" r:id="rId8"/>
    <p:sldId id="266" r:id="rId9"/>
    <p:sldId id="267" r:id="rId10"/>
    <p:sldId id="268" r:id="rId11"/>
    <p:sldId id="269" r:id="rId12"/>
    <p:sldId id="270" r:id="rId13"/>
    <p:sldId id="271" r:id="rId14"/>
    <p:sldId id="272" r:id="rId15"/>
    <p:sldId id="273" r:id="rId16"/>
    <p:sldId id="274" r:id="rId17"/>
    <p:sldId id="276" r:id="rId18"/>
    <p:sldId id="277" r:id="rId19"/>
    <p:sldId id="265" r:id="rId20"/>
    <p:sldId id="275" r:id="rId21"/>
    <p:sldId id="278"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Fqo3DYUjn+Q2LKW/C2ewQ==" hashData="LG7SrySXUOMiHyKaSUcaQebebPw/ISXSwuhPK45EjppazKkz3rKnee/33UA2zQRSnXpFiMCPw9srJBCxdoFEi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D04FAA2-9465-48DA-9915-BF4615C87FBE}" type="datetimeFigureOut">
              <a:rPr lang="fr-FR" smtClean="0"/>
              <a:t>22/10/2025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2710914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D04FAA2-9465-48DA-9915-BF4615C87FBE}" type="datetimeFigureOut">
              <a:rPr lang="fr-FR" smtClean="0"/>
              <a:t>22/10/2025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920929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D04FAA2-9465-48DA-9915-BF4615C87FBE}" type="datetimeFigureOut">
              <a:rPr lang="fr-FR" smtClean="0"/>
              <a:t>22/10/2025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305223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D04FAA2-9465-48DA-9915-BF4615C87FBE}" type="datetimeFigureOut">
              <a:rPr lang="fr-FR" smtClean="0"/>
              <a:t>22/10/2025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1793822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D04FAA2-9465-48DA-9915-BF4615C87FBE}" type="datetimeFigureOut">
              <a:rPr lang="fr-FR" smtClean="0"/>
              <a:t>22/10/2025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4226456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D04FAA2-9465-48DA-9915-BF4615C87FBE}" type="datetimeFigureOut">
              <a:rPr lang="fr-FR" smtClean="0"/>
              <a:t>22/10/2025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3645942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D04FAA2-9465-48DA-9915-BF4615C87FBE}" type="datetimeFigureOut">
              <a:rPr lang="fr-FR" smtClean="0"/>
              <a:t>22/10/2025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4099762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D04FAA2-9465-48DA-9915-BF4615C87FBE}" type="datetimeFigureOut">
              <a:rPr lang="fr-FR" smtClean="0"/>
              <a:t>22/10/2025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713029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D04FAA2-9465-48DA-9915-BF4615C87FBE}" type="datetimeFigureOut">
              <a:rPr lang="fr-FR" smtClean="0"/>
              <a:t>22/10/2025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958731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D04FAA2-9465-48DA-9915-BF4615C87FBE}" type="datetimeFigureOut">
              <a:rPr lang="fr-FR" smtClean="0"/>
              <a:t>22/10/2025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3260501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D04FAA2-9465-48DA-9915-BF4615C87FBE}" type="datetimeFigureOut">
              <a:rPr lang="fr-FR" smtClean="0"/>
              <a:t>22/10/2025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96A37A5-C08C-41BF-A6BA-115CA06D66BF}" type="slidenum">
              <a:rPr lang="fr-FR" smtClean="0"/>
              <a:t>‹N°›</a:t>
            </a:fld>
            <a:endParaRPr lang="fr-FR"/>
          </a:p>
        </p:txBody>
      </p:sp>
    </p:spTree>
    <p:extLst>
      <p:ext uri="{BB962C8B-B14F-4D97-AF65-F5344CB8AC3E}">
        <p14:creationId xmlns:p14="http://schemas.microsoft.com/office/powerpoint/2010/main" val="40989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4FAA2-9465-48DA-9915-BF4615C87FBE}" type="datetimeFigureOut">
              <a:rPr lang="fr-FR" smtClean="0"/>
              <a:t>22/10/2025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6A37A5-C08C-41BF-A6BA-115CA06D66BF}" type="slidenum">
              <a:rPr lang="fr-FR" smtClean="0"/>
              <a:t>‹N°›</a:t>
            </a:fld>
            <a:endParaRPr lang="fr-FR"/>
          </a:p>
        </p:txBody>
      </p:sp>
    </p:spTree>
    <p:extLst>
      <p:ext uri="{BB962C8B-B14F-4D97-AF65-F5344CB8AC3E}">
        <p14:creationId xmlns:p14="http://schemas.microsoft.com/office/powerpoint/2010/main" val="4284753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gif"/><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3.jpg"/><Relationship Id="rId5" Type="http://schemas.openxmlformats.org/officeDocument/2006/relationships/image" Target="../media/image2.jp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jpe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jp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www.motoplanete.com/classement-rapport-poids-puissance-moto-hors-categorie.html" TargetMode="External"/><Relationship Id="rId5" Type="http://schemas.openxmlformats.org/officeDocument/2006/relationships/hyperlink" Target="https://www.motoplanete.com/classement-puissance-moto-hors-categorie.html" TargetMode="Externa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5.jpe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7.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0.jp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hyperlink" Target="https://www.motoplanete.com/classement-couple-moto-routiere--gt.html" TargetMode="External"/><Relationship Id="rId3" Type="http://schemas.openxmlformats.org/officeDocument/2006/relationships/image" Target="../media/image31.png"/><Relationship Id="rId7" Type="http://schemas.openxmlformats.org/officeDocument/2006/relationships/hyperlink" Target="https://www.motoplanete.com/classement-puissance-moto-routiere--gt.html"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hyperlink" Target="https://www.motoplanete.com/classement-emission-co2-moto-routiere--gt.html" TargetMode="External"/><Relationship Id="rId5" Type="http://schemas.openxmlformats.org/officeDocument/2006/relationships/image" Target="../media/image32.png"/><Relationship Id="rId10" Type="http://schemas.openxmlformats.org/officeDocument/2006/relationships/hyperlink" Target="https://www.motoplanete.com/classement-rapport-poids-couple-moto-routiere--gt.html" TargetMode="External"/><Relationship Id="rId4" Type="http://schemas.microsoft.com/office/2007/relationships/hdphoto" Target="../media/hdphoto1.wdp"/><Relationship Id="rId9" Type="http://schemas.openxmlformats.org/officeDocument/2006/relationships/hyperlink" Target="https://www.motoplanete.com/classement-rapport-poids-puissance-moto-routiere--gt.html"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motoplanete.com/classement-couple-moto-custom.html" TargetMode="External"/><Relationship Id="rId13" Type="http://schemas.openxmlformats.org/officeDocument/2006/relationships/hyperlink" Target="https://www.motoplanete.com/classement-rapport-poids-puissance-moto-routiere--gt.html" TargetMode="External"/><Relationship Id="rId3" Type="http://schemas.openxmlformats.org/officeDocument/2006/relationships/image" Target="../media/image6.png"/><Relationship Id="rId7" Type="http://schemas.openxmlformats.org/officeDocument/2006/relationships/hyperlink" Target="https://www.motoplanete.com/classement-puissance-moto-custom.html" TargetMode="External"/><Relationship Id="rId12" Type="http://schemas.openxmlformats.org/officeDocument/2006/relationships/hyperlink" Target="https://www.motoplanete.com/classement-couple-moto-routiere--gt.html"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hyperlink" Target="https://www.motoplanete.com/classement-puissance-moto-routiere--gt.html" TargetMode="External"/><Relationship Id="rId5" Type="http://schemas.openxmlformats.org/officeDocument/2006/relationships/image" Target="../media/image34.png"/><Relationship Id="rId10" Type="http://schemas.openxmlformats.org/officeDocument/2006/relationships/hyperlink" Target="https://www.motoplanete.com/classement-rapport-poids-couple-moto-custom.html" TargetMode="External"/><Relationship Id="rId4" Type="http://schemas.microsoft.com/office/2007/relationships/hdphoto" Target="../media/hdphoto1.wdp"/><Relationship Id="rId9" Type="http://schemas.openxmlformats.org/officeDocument/2006/relationships/hyperlink" Target="https://www.motoplanete.com/classement-rapport-poids-puissance-moto-custom.html" TargetMode="External"/><Relationship Id="rId14" Type="http://schemas.openxmlformats.org/officeDocument/2006/relationships/hyperlink" Target="https://www.motoplanete.com/classement-rapport-poids-couple-moto-routiere--gt.html"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motoplanete.com/classement-couple-moto-roadster.html" TargetMode="External"/><Relationship Id="rId3" Type="http://schemas.openxmlformats.org/officeDocument/2006/relationships/image" Target="../media/image36.png"/><Relationship Id="rId7" Type="http://schemas.openxmlformats.org/officeDocument/2006/relationships/hyperlink" Target="https://www.motoplanete.com/classement-puissance-moto-roadster.html"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hyperlink" Target="https://www.motoplanete.com/classement-rapport-poids-couple-moto-roadster.html" TargetMode="External"/><Relationship Id="rId4" Type="http://schemas.microsoft.com/office/2007/relationships/hdphoto" Target="../media/hdphoto1.wdp"/><Relationship Id="rId9" Type="http://schemas.openxmlformats.org/officeDocument/2006/relationships/hyperlink" Target="https://www.motoplanete.com/classement-rapport-poids-puissance-moto-roadster.html"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9.png"/><Relationship Id="rId7" Type="http://schemas.openxmlformats.org/officeDocument/2006/relationships/image" Target="../media/image41.jpg"/><Relationship Id="rId2" Type="http://schemas.openxmlformats.org/officeDocument/2006/relationships/image" Target="../media/image1.jpe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40.pn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8" Type="http://schemas.microsoft.com/office/2007/relationships/hdphoto" Target="../media/hdphoto5.wdp"/><Relationship Id="rId13" Type="http://schemas.microsoft.com/office/2007/relationships/hdphoto" Target="../media/hdphoto7.wdp"/><Relationship Id="rId18" Type="http://schemas.openxmlformats.org/officeDocument/2006/relationships/image" Target="../media/image48.png"/><Relationship Id="rId26" Type="http://schemas.openxmlformats.org/officeDocument/2006/relationships/image" Target="../media/image52.png"/><Relationship Id="rId3" Type="http://schemas.openxmlformats.org/officeDocument/2006/relationships/image" Target="../media/image43.png"/><Relationship Id="rId21" Type="http://schemas.microsoft.com/office/2007/relationships/hdphoto" Target="../media/hdphoto10.wdp"/><Relationship Id="rId7" Type="http://schemas.openxmlformats.org/officeDocument/2006/relationships/image" Target="../media/image44.png"/><Relationship Id="rId12" Type="http://schemas.openxmlformats.org/officeDocument/2006/relationships/image" Target="../media/image46.png"/><Relationship Id="rId17" Type="http://schemas.openxmlformats.org/officeDocument/2006/relationships/hyperlink" Target="https://www.enginediy.com/products/cison-fg-vt157-15-7cc-ohv-v-twin-v2-shovelhead-engine-4-stroke-air-cooled-gasoline-engine-motorcycle-rc-engine-model?_pos=3&amp;_sid=e689f562b&amp;_ss=r&amp;utm_source=Enginediy+blog&amp;utm_medium=SNS" TargetMode="External"/><Relationship Id="rId25" Type="http://schemas.microsoft.com/office/2007/relationships/hdphoto" Target="../media/hdphoto12.wdp"/><Relationship Id="rId2" Type="http://schemas.openxmlformats.org/officeDocument/2006/relationships/image" Target="../media/image1.jpeg"/><Relationship Id="rId16" Type="http://schemas.microsoft.com/office/2007/relationships/hdphoto" Target="../media/hdphoto8.wdp"/><Relationship Id="rId20" Type="http://schemas.openxmlformats.org/officeDocument/2006/relationships/image" Target="../media/image49.png"/><Relationship Id="rId1" Type="http://schemas.openxmlformats.org/officeDocument/2006/relationships/slideLayout" Target="../slideLayouts/slideLayout7.xml"/><Relationship Id="rId6" Type="http://schemas.microsoft.com/office/2007/relationships/hdphoto" Target="../media/hdphoto1.wdp"/><Relationship Id="rId11" Type="http://schemas.openxmlformats.org/officeDocument/2006/relationships/hyperlink" Target="https://www.enginediy.com/products/r29-4-2cc-mini-v2-engine-ohv-v-twin-motorcycle-engine-double-cylinder-four-stroke-gasoline-engine-internal-combustion-engine-model?variant=43613632889046&amp;utm_source=Enginediy+blog&amp;utm_medium=SNS" TargetMode="External"/><Relationship Id="rId24" Type="http://schemas.openxmlformats.org/officeDocument/2006/relationships/image" Target="../media/image51.png"/><Relationship Id="rId5" Type="http://schemas.openxmlformats.org/officeDocument/2006/relationships/image" Target="../media/image6.png"/><Relationship Id="rId15" Type="http://schemas.openxmlformats.org/officeDocument/2006/relationships/image" Target="../media/image47.png"/><Relationship Id="rId23" Type="http://schemas.microsoft.com/office/2007/relationships/hdphoto" Target="../media/hdphoto11.wdp"/><Relationship Id="rId10" Type="http://schemas.microsoft.com/office/2007/relationships/hdphoto" Target="../media/hdphoto6.wdp"/><Relationship Id="rId19" Type="http://schemas.microsoft.com/office/2007/relationships/hdphoto" Target="../media/hdphoto9.wdp"/><Relationship Id="rId4" Type="http://schemas.microsoft.com/office/2007/relationships/hdphoto" Target="../media/hdphoto4.wdp"/><Relationship Id="rId9" Type="http://schemas.openxmlformats.org/officeDocument/2006/relationships/image" Target="../media/image45.png"/><Relationship Id="rId14" Type="http://schemas.openxmlformats.org/officeDocument/2006/relationships/hyperlink" Target="https://www.enginediy.com/products/cison-fg-vt9-9cc-v2-engine-v-twin-dual-cylinder-4-stroke-air-cooled-gasoline-engine-motorcycle-rc-engine-model-presale?_pos=15&amp;_sid=6f433d973&amp;_ss=r&amp;utm_source=Enginediy+blog&amp;utm_medium=SNS" TargetMode="External"/><Relationship Id="rId22" Type="http://schemas.openxmlformats.org/officeDocument/2006/relationships/image" Target="../media/image50.png"/><Relationship Id="rId27" Type="http://schemas.microsoft.com/office/2007/relationships/hdphoto" Target="../media/hdphoto13.wdp"/></Relationships>
</file>

<file path=ppt/slides/_rels/slide1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4.jpg"/></Relationships>
</file>

<file path=ppt/slides/_rels/slide1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6.jp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7.jp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9.gif"/><Relationship Id="rId5" Type="http://schemas.openxmlformats.org/officeDocument/2006/relationships/image" Target="../media/image58.gif"/><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4"/>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73094" y="4970853"/>
            <a:ext cx="1298448" cy="1444752"/>
          </a:xfrm>
          <a:prstGeom prst="rect">
            <a:avLst/>
          </a:prstGeom>
        </p:spPr>
      </p:pic>
      <p:pic>
        <p:nvPicPr>
          <p:cNvPr id="2" name="Imag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073" y="313508"/>
            <a:ext cx="2088697" cy="1336766"/>
          </a:xfrm>
          <a:prstGeom prst="rect">
            <a:avLst/>
          </a:prstGeom>
        </p:spPr>
      </p:pic>
      <p:pic>
        <p:nvPicPr>
          <p:cNvPr id="5" name="Harley Davidson version instrumentale (128kbit_AAC)">
            <a:hlinkClick r:id="" action="ppaction://media"/>
          </p:cNvPr>
          <p:cNvPicPr>
            <a:picLocks noChangeAspect="1"/>
          </p:cNvPicPr>
          <p:nvPr>
            <a:audioFile r:link="rId1"/>
            <p:extLst>
              <p:ext uri="{DAA4B4D4-6D71-4841-9C94-3DE7FCFB9230}">
                <p14:media xmlns:p14="http://schemas.microsoft.com/office/powerpoint/2010/main" r:embed="rId2">
                  <p14:trim st="8832"/>
                </p14:media>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924713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49613"/>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7170" name="Picture 2" descr="r/motorcycles - Les fondateurs d'Harley Davidson, William Harley et Arthur Davids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5075" y="-5"/>
            <a:ext cx="9720000" cy="68393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466975" y="299135"/>
            <a:ext cx="7705725" cy="400110"/>
          </a:xfrm>
          <a:prstGeom prst="rect">
            <a:avLst/>
          </a:prstGeom>
        </p:spPr>
        <p:txBody>
          <a:bodyPr wrap="square">
            <a:spAutoFit/>
          </a:bodyPr>
          <a:lstStyle/>
          <a:p>
            <a:r>
              <a:rPr lang="fr-FR" sz="2000" b="1" dirty="0">
                <a:solidFill>
                  <a:schemeClr val="bg1"/>
                </a:solidFill>
              </a:rPr>
              <a:t>Les fondateurs d'Harley Davidson, William Harley et Arthur Davidson.</a:t>
            </a:r>
            <a:endParaRPr lang="fr-FR" sz="2000" b="1" dirty="0">
              <a:solidFill>
                <a:schemeClr val="bg1"/>
              </a:solidFill>
              <a:effectLst/>
            </a:endParaRPr>
          </a:p>
        </p:txBody>
      </p:sp>
    </p:spTree>
    <p:extLst>
      <p:ext uri="{BB962C8B-B14F-4D97-AF65-F5344CB8AC3E}">
        <p14:creationId xmlns:p14="http://schemas.microsoft.com/office/powerpoint/2010/main" val="12480605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558864" y="1115244"/>
            <a:ext cx="9540000" cy="5359705"/>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2" name="Rectangle 1"/>
          <p:cNvSpPr>
            <a:spLocks noChangeArrowheads="1"/>
          </p:cNvSpPr>
          <p:nvPr/>
        </p:nvSpPr>
        <p:spPr bwMode="auto">
          <a:xfrm>
            <a:off x="177800" y="352792"/>
            <a:ext cx="11899900" cy="16312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smtClean="0">
                <a:ln>
                  <a:noFill/>
                </a:ln>
                <a:solidFill>
                  <a:srgbClr val="7A7A7A"/>
                </a:solidFill>
                <a:effectLst/>
                <a:latin typeface="Roboto" panose="02000000000000000000" pitchFamily="2" charset="0"/>
              </a:rPr>
              <a:t>La marque </a:t>
            </a:r>
            <a:r>
              <a:rPr kumimoji="0" lang="fr-FR" altLang="fr-FR" sz="2000" b="1" i="0" u="none" strike="noStrike" cap="none" normalizeH="0" baseline="0" dirty="0" smtClean="0">
                <a:ln>
                  <a:noFill/>
                </a:ln>
                <a:solidFill>
                  <a:srgbClr val="7A7A7A"/>
                </a:solidFill>
                <a:effectLst/>
                <a:latin typeface="Roboto" panose="02000000000000000000" pitchFamily="2" charset="0"/>
              </a:rPr>
              <a:t>Harley-Davidson</a:t>
            </a:r>
            <a:r>
              <a:rPr kumimoji="0" lang="fr-FR" altLang="fr-FR" sz="2000" b="0" i="0" u="none" strike="noStrike" cap="none" normalizeH="0" baseline="0" dirty="0" smtClean="0">
                <a:ln>
                  <a:noFill/>
                </a:ln>
                <a:solidFill>
                  <a:srgbClr val="7A7A7A"/>
                </a:solidFill>
                <a:effectLst/>
                <a:latin typeface="Roboto" panose="02000000000000000000" pitchFamily="2" charset="0"/>
              </a:rPr>
              <a:t> </a:t>
            </a:r>
            <a:r>
              <a:rPr kumimoji="0" lang="fr-FR" altLang="fr-FR" sz="2000" b="1" i="0" u="none" strike="noStrike" cap="none" normalizeH="0" baseline="0" dirty="0" err="1" smtClean="0">
                <a:ln>
                  <a:noFill/>
                </a:ln>
                <a:solidFill>
                  <a:srgbClr val="7A7A7A"/>
                </a:solidFill>
                <a:effectLst/>
                <a:latin typeface="Roboto" panose="02000000000000000000" pitchFamily="2" charset="0"/>
              </a:rPr>
              <a:t>Motor</a:t>
            </a:r>
            <a:r>
              <a:rPr kumimoji="0" lang="fr-FR" altLang="fr-FR" sz="2000" b="1" i="0" u="none" strike="noStrike" cap="none" normalizeH="0" baseline="0" dirty="0" smtClean="0">
                <a:ln>
                  <a:noFill/>
                </a:ln>
                <a:solidFill>
                  <a:srgbClr val="7A7A7A"/>
                </a:solidFill>
                <a:effectLst/>
                <a:latin typeface="Roboto" panose="02000000000000000000" pitchFamily="2" charset="0"/>
              </a:rPr>
              <a:t> Co</a:t>
            </a:r>
            <a:r>
              <a:rPr kumimoji="0" lang="fr-FR" altLang="fr-FR" sz="2000" b="0" i="0" u="none" strike="noStrike" cap="none" normalizeH="0" baseline="0" dirty="0" smtClean="0">
                <a:ln>
                  <a:noFill/>
                </a:ln>
                <a:solidFill>
                  <a:srgbClr val="7A7A7A"/>
                </a:solidFill>
                <a:effectLst/>
                <a:latin typeface="Roboto" panose="02000000000000000000" pitchFamily="2" charset="0"/>
              </a:rPr>
              <a:t> naît en 1903 à Milwaukee dans le Wisconsin, alors que l’Amérique est en plein renouveau. Elle est créée par William </a:t>
            </a:r>
            <a:r>
              <a:rPr kumimoji="0" lang="fr-FR" altLang="fr-FR" sz="2000" b="0" i="0" u="none" strike="noStrike" cap="none" normalizeH="0" baseline="0" dirty="0" err="1" smtClean="0">
                <a:ln>
                  <a:noFill/>
                </a:ln>
                <a:solidFill>
                  <a:srgbClr val="7A7A7A"/>
                </a:solidFill>
                <a:effectLst/>
                <a:latin typeface="Roboto" panose="02000000000000000000" pitchFamily="2" charset="0"/>
              </a:rPr>
              <a:t>S.Harley</a:t>
            </a:r>
            <a:r>
              <a:rPr kumimoji="0" lang="fr-FR" altLang="fr-FR" sz="2000" b="0" i="0" u="none" strike="noStrike" cap="none" normalizeH="0" baseline="0" dirty="0" smtClean="0">
                <a:ln>
                  <a:noFill/>
                </a:ln>
                <a:solidFill>
                  <a:srgbClr val="7A7A7A"/>
                </a:solidFill>
                <a:effectLst/>
                <a:latin typeface="Roboto" panose="02000000000000000000" pitchFamily="2" charset="0"/>
              </a:rPr>
              <a:t> et Arthur Davidson, tous deux âgés d’une vingtaine d’années. Ils conçoivent le moteur </a:t>
            </a:r>
            <a:r>
              <a:rPr kumimoji="0" lang="fr-FR" altLang="fr-FR" sz="2000" b="0" i="0" u="none" strike="noStrike" cap="none" normalizeH="0" baseline="0" dirty="0" err="1" smtClean="0">
                <a:ln>
                  <a:noFill/>
                </a:ln>
                <a:solidFill>
                  <a:srgbClr val="7A7A7A"/>
                </a:solidFill>
                <a:effectLst/>
                <a:latin typeface="Roboto" panose="02000000000000000000" pitchFamily="2" charset="0"/>
              </a:rPr>
              <a:t>VTwin</a:t>
            </a:r>
            <a:r>
              <a:rPr kumimoji="0" lang="fr-FR" altLang="fr-FR" sz="2000" b="0" i="0" u="none" strike="noStrike" cap="none" normalizeH="0" baseline="0" dirty="0" smtClean="0">
                <a:ln>
                  <a:noFill/>
                </a:ln>
                <a:solidFill>
                  <a:srgbClr val="7A7A7A"/>
                </a:solidFill>
                <a:effectLst/>
                <a:latin typeface="Roboto" panose="02000000000000000000" pitchFamily="2" charset="0"/>
              </a:rPr>
              <a:t> en 1911 et se retrouvent rapidement à produire des milliers de motos.</a:t>
            </a:r>
            <a:endParaRPr kumimoji="0" lang="fr-FR" altLang="fr-FR"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smtClean="0">
                <a:ln>
                  <a:noFill/>
                </a:ln>
                <a:solidFill>
                  <a:srgbClr val="7A7A7A"/>
                </a:solidFill>
                <a:effectLst/>
                <a:latin typeface="Roboto" panose="02000000000000000000" pitchFamily="2" charset="0"/>
                <a:ea typeface="Roboto" panose="02000000000000000000" pitchFamily="2" charset="0"/>
                <a:cs typeface="Calibri" panose="020F0502020204030204" pitchFamily="34" charset="0"/>
              </a:rPr>
              <a:t>En 1920, </a:t>
            </a:r>
            <a:r>
              <a:rPr kumimoji="0" lang="fr-FR" altLang="fr-FR" sz="2000" b="1" i="0" u="none" strike="noStrike" cap="none" normalizeH="0" baseline="0" dirty="0" smtClean="0">
                <a:ln>
                  <a:noFill/>
                </a:ln>
                <a:solidFill>
                  <a:srgbClr val="7A7A7A"/>
                </a:solidFill>
                <a:effectLst/>
                <a:latin typeface="Roboto" panose="02000000000000000000" pitchFamily="2" charset="0"/>
                <a:ea typeface="Roboto" panose="02000000000000000000" pitchFamily="2" charset="0"/>
                <a:cs typeface="Calibri" panose="020F0502020204030204" pitchFamily="34" charset="0"/>
              </a:rPr>
              <a:t>Harley-Davidson</a:t>
            </a:r>
            <a:r>
              <a:rPr kumimoji="0" lang="fr-FR" altLang="fr-FR" sz="2000" b="0" i="0" u="none" strike="noStrike" cap="none" normalizeH="0" baseline="0" dirty="0" smtClean="0">
                <a:ln>
                  <a:noFill/>
                </a:ln>
                <a:solidFill>
                  <a:srgbClr val="7A7A7A"/>
                </a:solidFill>
                <a:effectLst/>
                <a:latin typeface="Roboto" panose="02000000000000000000" pitchFamily="2" charset="0"/>
                <a:ea typeface="Roboto" panose="02000000000000000000" pitchFamily="2" charset="0"/>
                <a:cs typeface="Calibri" panose="020F0502020204030204" pitchFamily="34" charset="0"/>
              </a:rPr>
              <a:t> est le plus important constructeur mondial de motos. </a:t>
            </a:r>
            <a:endParaRPr kumimoji="0" lang="fr-FR" altLang="fr-FR" sz="2000" b="0" i="0" u="none" strike="noStrike" cap="none" normalizeH="0" baseline="0" dirty="0" smtClean="0">
              <a:ln>
                <a:noFill/>
              </a:ln>
              <a:solidFill>
                <a:schemeClr val="tx1"/>
              </a:solidFill>
              <a:effectLst/>
              <a:latin typeface="Roboto" panose="02000000000000000000" pitchFamily="2" charset="0"/>
              <a:ea typeface="Roboto" panose="02000000000000000000" pitchFamily="2" charset="0"/>
            </a:endParaRPr>
          </a:p>
        </p:txBody>
      </p:sp>
      <p:sp>
        <p:nvSpPr>
          <p:cNvPr id="3" name="Rectangle 2"/>
          <p:cNvSpPr/>
          <p:nvPr/>
        </p:nvSpPr>
        <p:spPr>
          <a:xfrm>
            <a:off x="4660900" y="5754822"/>
            <a:ext cx="5562600" cy="369332"/>
          </a:xfrm>
          <a:prstGeom prst="rect">
            <a:avLst/>
          </a:prstGeom>
        </p:spPr>
        <p:txBody>
          <a:bodyPr wrap="square">
            <a:spAutoFit/>
          </a:bodyPr>
          <a:lstStyle/>
          <a:p>
            <a:endParaRPr lang="fr-FR" dirty="0"/>
          </a:p>
        </p:txBody>
      </p:sp>
      <p:pic>
        <p:nvPicPr>
          <p:cNvPr id="4" name="Image 3"/>
          <p:cNvPicPr>
            <a:picLocks noChangeAspect="1"/>
          </p:cNvPicPr>
          <p:nvPr/>
        </p:nvPicPr>
        <p:blipFill rotWithShape="1">
          <a:blip r:embed="rId5" cstate="print">
            <a:extLst>
              <a:ext uri="{28A0092B-C50C-407E-A947-70E740481C1C}">
                <a14:useLocalDpi xmlns:a14="http://schemas.microsoft.com/office/drawing/2010/main" val="0"/>
              </a:ext>
            </a:extLst>
          </a:blip>
          <a:srcRect l="7068" t="9815" r="6666" b="35555"/>
          <a:stretch/>
        </p:blipFill>
        <p:spPr>
          <a:xfrm>
            <a:off x="4435750" y="2034900"/>
            <a:ext cx="3384000" cy="4643155"/>
          </a:xfrm>
          <a:prstGeom prst="rect">
            <a:avLst/>
          </a:prstGeom>
        </p:spPr>
      </p:pic>
      <p:sp>
        <p:nvSpPr>
          <p:cNvPr id="5" name="Rectangle 4"/>
          <p:cNvSpPr/>
          <p:nvPr/>
        </p:nvSpPr>
        <p:spPr>
          <a:xfrm>
            <a:off x="4435750" y="2094368"/>
            <a:ext cx="3498901" cy="1200329"/>
          </a:xfrm>
          <a:prstGeom prst="rect">
            <a:avLst/>
          </a:prstGeom>
        </p:spPr>
        <p:txBody>
          <a:bodyPr wrap="square">
            <a:spAutoFit/>
          </a:bodyPr>
          <a:lstStyle/>
          <a:p>
            <a:r>
              <a:rPr lang="fr-FR" dirty="0">
                <a:solidFill>
                  <a:schemeClr val="bg1"/>
                </a:solidFill>
                <a:latin typeface="Arial" panose="020B0604020202020204" pitchFamily="34" charset="0"/>
              </a:rPr>
              <a:t>Première cabane / usine historique </a:t>
            </a:r>
            <a:r>
              <a:rPr lang="fr-FR" u="sng" dirty="0">
                <a:solidFill>
                  <a:schemeClr val="bg1"/>
                </a:solidFill>
                <a:latin typeface="Arial" panose="020B0604020202020204" pitchFamily="34" charset="0"/>
              </a:rPr>
              <a:t>Harley-Davidson </a:t>
            </a:r>
            <a:r>
              <a:rPr lang="fr-FR" u="sng" dirty="0" err="1">
                <a:solidFill>
                  <a:schemeClr val="bg1"/>
                </a:solidFill>
                <a:latin typeface="Arial" panose="020B0604020202020204" pitchFamily="34" charset="0"/>
              </a:rPr>
              <a:t>Motor</a:t>
            </a:r>
            <a:r>
              <a:rPr lang="fr-FR" u="sng" dirty="0">
                <a:solidFill>
                  <a:schemeClr val="bg1"/>
                </a:solidFill>
                <a:latin typeface="Arial" panose="020B0604020202020204" pitchFamily="34" charset="0"/>
              </a:rPr>
              <a:t> Co.</a:t>
            </a:r>
            <a:r>
              <a:rPr lang="fr-FR" dirty="0">
                <a:solidFill>
                  <a:schemeClr val="bg1"/>
                </a:solidFill>
                <a:latin typeface="Arial" panose="020B0604020202020204" pitchFamily="34" charset="0"/>
              </a:rPr>
              <a:t> (1903-1906) du jardin du domicile des Davidson, </a:t>
            </a:r>
            <a:endParaRPr lang="fr-FR" dirty="0">
              <a:solidFill>
                <a:schemeClr val="bg1"/>
              </a:solidFill>
            </a:endParaRPr>
          </a:p>
        </p:txBody>
      </p:sp>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7800" y="2145014"/>
            <a:ext cx="3143250" cy="3971925"/>
          </a:xfrm>
          <a:prstGeom prst="rect">
            <a:avLst/>
          </a:prstGeom>
        </p:spPr>
      </p:pic>
      <p:sp>
        <p:nvSpPr>
          <p:cNvPr id="7" name="Rectangle 6"/>
          <p:cNvSpPr/>
          <p:nvPr/>
        </p:nvSpPr>
        <p:spPr>
          <a:xfrm>
            <a:off x="593215" y="6277945"/>
            <a:ext cx="1931298" cy="400110"/>
          </a:xfrm>
          <a:prstGeom prst="rect">
            <a:avLst/>
          </a:prstGeom>
        </p:spPr>
        <p:txBody>
          <a:bodyPr wrap="none">
            <a:spAutoFit/>
          </a:bodyPr>
          <a:lstStyle/>
          <a:p>
            <a:r>
              <a:rPr lang="fr-FR" sz="2000" b="1" dirty="0">
                <a:solidFill>
                  <a:srgbClr val="FF0000"/>
                </a:solidFill>
                <a:latin typeface="Arial" panose="020B0604020202020204" pitchFamily="34" charset="0"/>
              </a:rPr>
              <a:t>William Harley</a:t>
            </a:r>
            <a:endParaRPr lang="fr-FR" sz="2000" dirty="0">
              <a:solidFill>
                <a:srgbClr val="FF0000"/>
              </a:solidFill>
            </a:endParaRPr>
          </a:p>
        </p:txBody>
      </p:sp>
      <p:pic>
        <p:nvPicPr>
          <p:cNvPr id="8197" name="Picture 5" descr="https://upload.wikimedia.org/wikipedia/commons/b/b5/Arthur_Davidson_Sr_The_North_Shore_Bulletin_Dec_192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4575" y="2145013"/>
            <a:ext cx="2543175" cy="39719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8951071" y="6274894"/>
            <a:ext cx="2194832" cy="400110"/>
          </a:xfrm>
          <a:prstGeom prst="rect">
            <a:avLst/>
          </a:prstGeom>
        </p:spPr>
        <p:txBody>
          <a:bodyPr wrap="none">
            <a:spAutoFit/>
          </a:bodyPr>
          <a:lstStyle/>
          <a:p>
            <a:r>
              <a:rPr lang="fr-FR" sz="2000" b="1" dirty="0">
                <a:solidFill>
                  <a:srgbClr val="FF0000"/>
                </a:solidFill>
                <a:latin typeface="Arial" panose="020B0604020202020204" pitchFamily="34" charset="0"/>
              </a:rPr>
              <a:t>Arthur Davidson</a:t>
            </a:r>
            <a:endParaRPr lang="fr-FR" sz="2000" dirty="0">
              <a:solidFill>
                <a:srgbClr val="FF0000"/>
              </a:solidFill>
            </a:endParaRPr>
          </a:p>
        </p:txBody>
      </p:sp>
    </p:spTree>
    <p:extLst>
      <p:ext uri="{BB962C8B-B14F-4D97-AF65-F5344CB8AC3E}">
        <p14:creationId xmlns:p14="http://schemas.microsoft.com/office/powerpoint/2010/main" val="28334630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581150" y="599424"/>
            <a:ext cx="9432000" cy="5299030"/>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720725" y="785030"/>
            <a:ext cx="6096000" cy="1631216"/>
          </a:xfrm>
          <a:prstGeom prst="rect">
            <a:avLst/>
          </a:prstGeom>
          <a:solidFill>
            <a:schemeClr val="tx1"/>
          </a:solidFill>
          <a:ln>
            <a:solidFill>
              <a:srgbClr val="FF0000"/>
            </a:solidFill>
          </a:ln>
        </p:spPr>
        <p:txBody>
          <a:bodyPr>
            <a:spAutoFit/>
          </a:bodyPr>
          <a:lstStyle/>
          <a:p>
            <a:r>
              <a:rPr lang="fr-FR" sz="2000" dirty="0">
                <a:solidFill>
                  <a:schemeClr val="bg1"/>
                </a:solidFill>
                <a:latin typeface="Roboto Condensed"/>
              </a:rPr>
              <a:t>La première moto de </a:t>
            </a:r>
            <a:r>
              <a:rPr lang="fr-FR" sz="2000" b="1" i="1" dirty="0">
                <a:solidFill>
                  <a:schemeClr val="bg1"/>
                </a:solidFill>
                <a:latin typeface="inherit"/>
              </a:rPr>
              <a:t>William Harley</a:t>
            </a:r>
            <a:r>
              <a:rPr lang="fr-FR" sz="2000" dirty="0">
                <a:solidFill>
                  <a:schemeClr val="bg1"/>
                </a:solidFill>
                <a:latin typeface="Roboto Condensed"/>
              </a:rPr>
              <a:t> et </a:t>
            </a:r>
            <a:r>
              <a:rPr lang="fr-FR" sz="2000" b="1" i="1" dirty="0">
                <a:solidFill>
                  <a:schemeClr val="bg1"/>
                </a:solidFill>
                <a:latin typeface="inherit"/>
              </a:rPr>
              <a:t>Arthur Davidson</a:t>
            </a:r>
            <a:r>
              <a:rPr lang="fr-FR" sz="2000" dirty="0">
                <a:solidFill>
                  <a:schemeClr val="bg1"/>
                </a:solidFill>
                <a:latin typeface="Roboto Condensed"/>
              </a:rPr>
              <a:t> voit le jour en 1903 dans un petit garage de </a:t>
            </a:r>
            <a:r>
              <a:rPr lang="fr-FR" sz="2000" b="1" i="1" dirty="0">
                <a:solidFill>
                  <a:schemeClr val="bg1"/>
                </a:solidFill>
                <a:latin typeface="inherit"/>
              </a:rPr>
              <a:t>Milwaukee</a:t>
            </a:r>
            <a:r>
              <a:rPr lang="fr-FR" sz="2000" dirty="0">
                <a:solidFill>
                  <a:schemeClr val="bg1"/>
                </a:solidFill>
                <a:latin typeface="Roboto Condensed"/>
              </a:rPr>
              <a:t>. Aidé par les frère Davidson l’entreprise Harley-Davidson voit le jour cette même année et 3 motos sont vendues</a:t>
            </a:r>
            <a:endParaRPr lang="fr-FR" sz="2000" dirty="0">
              <a:solidFill>
                <a:schemeClr val="bg1"/>
              </a:solidFill>
            </a:endParaRPr>
          </a:p>
        </p:txBody>
      </p:sp>
      <p:sp>
        <p:nvSpPr>
          <p:cNvPr id="6" name="Rectangle 5"/>
          <p:cNvSpPr/>
          <p:nvPr/>
        </p:nvSpPr>
        <p:spPr>
          <a:xfrm>
            <a:off x="7924800" y="785030"/>
            <a:ext cx="3733800" cy="2062103"/>
          </a:xfrm>
          <a:prstGeom prst="rect">
            <a:avLst/>
          </a:prstGeom>
          <a:solidFill>
            <a:schemeClr val="tx1"/>
          </a:solidFill>
          <a:ln>
            <a:solidFill>
              <a:srgbClr val="FF0000"/>
            </a:solidFill>
          </a:ln>
        </p:spPr>
        <p:txBody>
          <a:bodyPr wrap="square">
            <a:spAutoFit/>
          </a:bodyPr>
          <a:lstStyle/>
          <a:p>
            <a:pPr lvl="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CHÂSSIS</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Véhicule ne pouvant transporter de passager</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Cadre : Simple berceau en tubes d'acier</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Hauteur de selle : 533 mm</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Empattement : 1 295 mm</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Poids à sec : 81 kg</a:t>
            </a:r>
          </a:p>
        </p:txBody>
      </p:sp>
      <p:sp>
        <p:nvSpPr>
          <p:cNvPr id="7" name="Rectangle 6"/>
          <p:cNvSpPr/>
          <p:nvPr/>
        </p:nvSpPr>
        <p:spPr>
          <a:xfrm>
            <a:off x="7924800" y="2847133"/>
            <a:ext cx="3733800" cy="3785652"/>
          </a:xfrm>
          <a:prstGeom prst="rect">
            <a:avLst/>
          </a:prstGeom>
          <a:solidFill>
            <a:schemeClr val="tx1"/>
          </a:solidFill>
          <a:ln>
            <a:solidFill>
              <a:srgbClr val="FF0000"/>
            </a:solidFill>
          </a:ln>
        </p:spPr>
        <p:txBody>
          <a:bodyPr wrap="square">
            <a:spAutoFit/>
          </a:bodyPr>
          <a:lstStyle/>
          <a:p>
            <a:pPr lvl="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TRAIN AVANT</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Freinage inexistant</a:t>
            </a:r>
          </a:p>
          <a:p>
            <a:pPr lvl="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TRANSMISSION</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Secondaire par courroie</a:t>
            </a:r>
          </a:p>
          <a:p>
            <a:pPr lvl="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TRAIN ARRIÈRE</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Freinage inexistant</a:t>
            </a:r>
          </a:p>
          <a:p>
            <a:pPr lvl="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MOTEUR</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Monocylindre , 4 temps</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1 carburateur Ø 22 mm</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Refroidissement : par air</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2 soupapes</a:t>
            </a:r>
          </a:p>
          <a:p>
            <a:pPr lvl="1" indent="-457200" eaLnBrk="0" fontAlgn="base" hangingPunct="0">
              <a:spcBef>
                <a:spcPct val="0"/>
              </a:spcBef>
              <a:spcAft>
                <a:spcPct val="0"/>
              </a:spcAft>
            </a:pPr>
            <a:r>
              <a:rPr lang="fr-FR" altLang="fr-FR" sz="1600" b="1" dirty="0">
                <a:solidFill>
                  <a:schemeClr val="bg1"/>
                </a:solidFill>
                <a:latin typeface="Arial" panose="020B0604020202020204" pitchFamily="34" charset="0"/>
                <a:cs typeface="Arial" panose="020B0604020202020204" pitchFamily="34" charset="0"/>
              </a:rPr>
              <a:t>405 cc (Alésage * course: 76 x 89 mm)</a:t>
            </a:r>
          </a:p>
          <a:p>
            <a:pPr lvl="1" indent="-457200" eaLnBrk="0" fontAlgn="base" hangingPunct="0">
              <a:spcBef>
                <a:spcPct val="0"/>
              </a:spcBef>
              <a:spcAft>
                <a:spcPct val="0"/>
              </a:spcAft>
            </a:pPr>
            <a:r>
              <a:rPr lang="fr-FR" altLang="fr-FR" sz="1600" b="1" u="sng" dirty="0">
                <a:solidFill>
                  <a:schemeClr val="bg1"/>
                </a:solidFill>
                <a:latin typeface="Arial" panose="020B0604020202020204" pitchFamily="34" charset="0"/>
                <a:cs typeface="Arial" panose="020B0604020202020204" pitchFamily="34" charset="0"/>
                <a:hlinkClick r:id="rId5" tooltip="Classement des hors catégorie les plus puissantes"/>
              </a:rPr>
              <a:t>3 </a:t>
            </a:r>
            <a:r>
              <a:rPr lang="fr-FR" altLang="fr-FR" sz="1600" b="1" u="sng" dirty="0" err="1">
                <a:solidFill>
                  <a:schemeClr val="bg1"/>
                </a:solidFill>
                <a:latin typeface="Arial" panose="020B0604020202020204" pitchFamily="34" charset="0"/>
                <a:cs typeface="Arial" panose="020B0604020202020204" pitchFamily="34" charset="0"/>
                <a:hlinkClick r:id="rId5" tooltip="Classement des hors catégorie les plus puissantes"/>
              </a:rPr>
              <a:t>ch</a:t>
            </a:r>
            <a:endParaRPr lang="fr-FR" altLang="fr-FR" sz="1600" b="1" dirty="0">
              <a:solidFill>
                <a:schemeClr val="bg1"/>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600" b="1" u="sng" dirty="0">
                <a:solidFill>
                  <a:schemeClr val="bg1"/>
                </a:solidFill>
                <a:latin typeface="Arial" panose="020B0604020202020204" pitchFamily="34" charset="0"/>
                <a:cs typeface="Arial" panose="020B0604020202020204" pitchFamily="34" charset="0"/>
                <a:hlinkClick r:id="rId6" tooltip="Classement des hors catégorie avec le meilleur rapport poids / puissance"/>
              </a:rPr>
              <a:t>Rapport poids / puissance</a:t>
            </a:r>
            <a:r>
              <a:rPr lang="fr-FR" altLang="fr-FR" sz="1600" b="1" dirty="0">
                <a:solidFill>
                  <a:schemeClr val="bg1"/>
                </a:solidFill>
                <a:latin typeface="Arial" panose="020B0604020202020204" pitchFamily="34" charset="0"/>
                <a:cs typeface="Arial" panose="020B0604020202020204" pitchFamily="34" charset="0"/>
              </a:rPr>
              <a:t> : 27 kg/</a:t>
            </a:r>
            <a:r>
              <a:rPr lang="fr-FR" altLang="fr-FR" sz="1600" b="1" dirty="0" err="1">
                <a:solidFill>
                  <a:schemeClr val="bg1"/>
                </a:solidFill>
                <a:latin typeface="Arial" panose="020B0604020202020204" pitchFamily="34" charset="0"/>
                <a:cs typeface="Arial" panose="020B0604020202020204" pitchFamily="34" charset="0"/>
              </a:rPr>
              <a:t>ch</a:t>
            </a:r>
            <a:endParaRPr lang="fr-FR" altLang="fr-FR" sz="1600" b="1" dirty="0">
              <a:solidFill>
                <a:schemeClr val="bg1"/>
              </a:solidFill>
              <a:latin typeface="Arial" panose="020B0604020202020204" pitchFamily="34" charset="0"/>
              <a:cs typeface="Arial" panose="020B0604020202020204" pitchFamily="34" charset="0"/>
            </a:endParaRPr>
          </a:p>
        </p:txBody>
      </p:sp>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4725" y="2538390"/>
            <a:ext cx="6012000" cy="411220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516000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1482"/>
          <a:stretch/>
        </p:blipFill>
        <p:spPr>
          <a:xfrm>
            <a:off x="5511464" y="139971"/>
            <a:ext cx="6408000" cy="5206500"/>
          </a:xfrm>
          <a:prstGeom prst="rect">
            <a:avLst/>
          </a:prstGeom>
        </p:spPr>
      </p:pic>
      <p:sp>
        <p:nvSpPr>
          <p:cNvPr id="3" name="Rectangle 2"/>
          <p:cNvSpPr/>
          <p:nvPr/>
        </p:nvSpPr>
        <p:spPr>
          <a:xfrm>
            <a:off x="596900" y="1632635"/>
            <a:ext cx="3810000" cy="923330"/>
          </a:xfrm>
          <a:prstGeom prst="rect">
            <a:avLst/>
          </a:prstGeom>
        </p:spPr>
        <p:txBody>
          <a:bodyPr wrap="square">
            <a:spAutoFit/>
          </a:bodyPr>
          <a:lstStyle/>
          <a:p>
            <a:r>
              <a:rPr lang="fr-FR" dirty="0">
                <a:solidFill>
                  <a:srgbClr val="202122"/>
                </a:solidFill>
                <a:latin typeface="Arial" panose="020B0604020202020204" pitchFamily="34" charset="0"/>
              </a:rPr>
              <a:t>Les employés de Harley et leur production devant l'atelier avenue Juneau (1906).</a:t>
            </a:r>
            <a:endParaRPr lang="fr-FR"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367" y="3154786"/>
            <a:ext cx="5292000" cy="3555563"/>
          </a:xfrm>
          <a:prstGeom prst="rect">
            <a:avLst/>
          </a:prstGeom>
        </p:spPr>
      </p:pic>
    </p:spTree>
    <p:extLst>
      <p:ext uri="{BB962C8B-B14F-4D97-AF65-F5344CB8AC3E}">
        <p14:creationId xmlns:p14="http://schemas.microsoft.com/office/powerpoint/2010/main" val="29065306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04800" y="469916"/>
            <a:ext cx="2664000" cy="1802973"/>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6146" name="Picture 2" descr="https://www.accessoires-motard.fr/img/cms/HDFactory2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8975" y="703227"/>
            <a:ext cx="8676000" cy="571284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66638" y="830923"/>
            <a:ext cx="5383762" cy="369332"/>
          </a:xfrm>
          <a:prstGeom prst="rect">
            <a:avLst/>
          </a:prstGeom>
        </p:spPr>
        <p:txBody>
          <a:bodyPr wrap="square">
            <a:spAutoFit/>
          </a:bodyPr>
          <a:lstStyle/>
          <a:p>
            <a:r>
              <a:rPr lang="fr-FR" dirty="0">
                <a:solidFill>
                  <a:srgbClr val="000000"/>
                </a:solidFill>
                <a:latin typeface="Roboto Condensed"/>
              </a:rPr>
              <a:t>L’atelier est ouvert en 1906 : l’actuel siège social.</a:t>
            </a:r>
            <a:endParaRPr lang="fr-FR" dirty="0"/>
          </a:p>
        </p:txBody>
      </p:sp>
      <p:sp>
        <p:nvSpPr>
          <p:cNvPr id="3" name="Rectangle 2"/>
          <p:cNvSpPr/>
          <p:nvPr/>
        </p:nvSpPr>
        <p:spPr>
          <a:xfrm>
            <a:off x="246150" y="2272889"/>
            <a:ext cx="2781300" cy="3170099"/>
          </a:xfrm>
          <a:prstGeom prst="rect">
            <a:avLst/>
          </a:prstGeom>
          <a:solidFill>
            <a:schemeClr val="tx1"/>
          </a:solidFill>
          <a:ln>
            <a:solidFill>
              <a:srgbClr val="FF0000"/>
            </a:solidFill>
          </a:ln>
        </p:spPr>
        <p:txBody>
          <a:bodyPr wrap="square">
            <a:spAutoFit/>
          </a:bodyPr>
          <a:lstStyle/>
          <a:p>
            <a:r>
              <a:rPr lang="fr-FR" sz="2000" b="1" dirty="0">
                <a:solidFill>
                  <a:schemeClr val="bg1"/>
                </a:solidFill>
                <a:latin typeface="Roboto Condensed"/>
              </a:rPr>
              <a:t>Plusieurs modèles sortent et font la renommée de l’entreprise. En 1920 la marque devient </a:t>
            </a:r>
            <a:r>
              <a:rPr lang="fr-FR" sz="2000" b="1" u="sng" dirty="0">
                <a:solidFill>
                  <a:schemeClr val="bg1"/>
                </a:solidFill>
                <a:latin typeface="Roboto Condensed"/>
              </a:rPr>
              <a:t>le plus grand fabricant au monde</a:t>
            </a:r>
            <a:r>
              <a:rPr lang="fr-FR" sz="2000" b="1" dirty="0">
                <a:solidFill>
                  <a:schemeClr val="bg1"/>
                </a:solidFill>
                <a:latin typeface="Roboto Condensed"/>
              </a:rPr>
              <a:t> avec 28 189 machines vendues à travers 67 pays différents.</a:t>
            </a:r>
            <a:endParaRPr lang="fr-FR" sz="2000" b="1" dirty="0">
              <a:solidFill>
                <a:schemeClr val="bg1"/>
              </a:solidFill>
            </a:endParaRPr>
          </a:p>
        </p:txBody>
      </p:sp>
    </p:spTree>
    <p:extLst>
      <p:ext uri="{BB962C8B-B14F-4D97-AF65-F5344CB8AC3E}">
        <p14:creationId xmlns:p14="http://schemas.microsoft.com/office/powerpoint/2010/main" val="23127869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prstClr val="black"/>
              <a:schemeClr val="accent2">
                <a:tint val="45000"/>
                <a:satMod val="400000"/>
              </a:schemeClr>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165210"/>
            <a:ext cx="2196000" cy="1314939"/>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64000" y="304800"/>
            <a:ext cx="8782226" cy="6360373"/>
          </a:xfrm>
          <a:prstGeom prst="rect">
            <a:avLst/>
          </a:prstGeom>
        </p:spPr>
      </p:pic>
      <p:sp>
        <p:nvSpPr>
          <p:cNvPr id="3" name="Rectangle 2"/>
          <p:cNvSpPr/>
          <p:nvPr/>
        </p:nvSpPr>
        <p:spPr>
          <a:xfrm>
            <a:off x="95794" y="1586860"/>
            <a:ext cx="3074126" cy="5078313"/>
          </a:xfrm>
          <a:prstGeom prst="rect">
            <a:avLst/>
          </a:prstGeom>
          <a:solidFill>
            <a:schemeClr val="tx1"/>
          </a:solidFill>
          <a:ln>
            <a:solidFill>
              <a:srgbClr val="FF0000"/>
            </a:solidFill>
          </a:ln>
        </p:spPr>
        <p:txBody>
          <a:bodyPr wrap="square">
            <a:spAutoFit/>
          </a:bodyPr>
          <a:lstStyle/>
          <a:p>
            <a:r>
              <a:rPr lang="fr-FR" b="1" dirty="0">
                <a:solidFill>
                  <a:schemeClr val="bg1"/>
                </a:solidFill>
                <a:latin typeface="barlow-medium"/>
              </a:rPr>
              <a:t>La renaissance (1981 à nos jours) : En 1981, un groupe de dirigeants dirigé par Willie G. Davidson, petit-fils de l'un des fondateurs, rachète Harley-Davidson à AMF. Ils mettent en œuvre des changements pour améliorer la qualité et redorer le blason de la marque. Au fil des années, Harley-Davidson renouvelle sa gamme de produits, introduit de nouveaux modèles et devient une icône de la culture américaine.</a:t>
            </a:r>
            <a:endParaRPr lang="fr-FR" b="1" dirty="0">
              <a:solidFill>
                <a:schemeClr val="bg1"/>
              </a:solidFill>
            </a:endParaRPr>
          </a:p>
        </p:txBody>
      </p:sp>
    </p:spTree>
    <p:extLst>
      <p:ext uri="{BB962C8B-B14F-4D97-AF65-F5344CB8AC3E}">
        <p14:creationId xmlns:p14="http://schemas.microsoft.com/office/powerpoint/2010/main" val="23405127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974503" y="0"/>
            <a:ext cx="3924000" cy="2204580"/>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5">
            <a:extLst>
              <a:ext uri="{28A0092B-C50C-407E-A947-70E740481C1C}">
                <a14:useLocalDpi xmlns:a14="http://schemas.microsoft.com/office/drawing/2010/main" val="0"/>
              </a:ext>
            </a:extLst>
          </a:blip>
          <a:srcRect b="20283"/>
          <a:stretch/>
        </p:blipFill>
        <p:spPr>
          <a:xfrm>
            <a:off x="0" y="1397726"/>
            <a:ext cx="6012000" cy="5460274"/>
          </a:xfrm>
          <a:prstGeom prst="rect">
            <a:avLst/>
          </a:prstGeom>
          <a:ln>
            <a:noFill/>
          </a:ln>
          <a:effectLst>
            <a:softEdge rad="112500"/>
          </a:effectLst>
        </p:spPr>
      </p:pic>
      <p:pic>
        <p:nvPicPr>
          <p:cNvPr id="3" name="Image 2"/>
          <p:cNvPicPr>
            <a:picLocks noChangeAspect="1"/>
          </p:cNvPicPr>
          <p:nvPr/>
        </p:nvPicPr>
        <p:blipFill rotWithShape="1">
          <a:blip r:embed="rId6">
            <a:extLst>
              <a:ext uri="{28A0092B-C50C-407E-A947-70E740481C1C}">
                <a14:useLocalDpi xmlns:a14="http://schemas.microsoft.com/office/drawing/2010/main" val="0"/>
              </a:ext>
            </a:extLst>
          </a:blip>
          <a:srcRect b="21485"/>
          <a:stretch/>
        </p:blipFill>
        <p:spPr>
          <a:xfrm>
            <a:off x="6096000" y="1371597"/>
            <a:ext cx="6084000" cy="5486403"/>
          </a:xfrm>
          <a:prstGeom prst="rect">
            <a:avLst/>
          </a:prstGeom>
        </p:spPr>
      </p:pic>
      <p:sp>
        <p:nvSpPr>
          <p:cNvPr id="4" name="Rectangle 3"/>
          <p:cNvSpPr/>
          <p:nvPr/>
        </p:nvSpPr>
        <p:spPr>
          <a:xfrm>
            <a:off x="2249948" y="6213957"/>
            <a:ext cx="7373109" cy="461665"/>
          </a:xfrm>
          <a:prstGeom prst="rect">
            <a:avLst/>
          </a:prstGeom>
        </p:spPr>
        <p:txBody>
          <a:bodyPr wrap="none">
            <a:spAutoFit/>
          </a:bodyPr>
          <a:lstStyle/>
          <a:p>
            <a:r>
              <a:rPr lang="fr-FR" sz="2400" b="1" dirty="0">
                <a:solidFill>
                  <a:schemeClr val="bg1"/>
                </a:solidFill>
                <a:latin typeface="Segoe UI Historic" panose="020B0502040204020203" pitchFamily="34" charset="0"/>
              </a:rPr>
              <a:t>Évolution des motos Harley-Davidson de 1903 à </a:t>
            </a:r>
            <a:r>
              <a:rPr lang="fr-FR" sz="2400" b="1" dirty="0" smtClean="0">
                <a:solidFill>
                  <a:schemeClr val="bg1"/>
                </a:solidFill>
                <a:latin typeface="Segoe UI Historic" panose="020B0502040204020203" pitchFamily="34" charset="0"/>
              </a:rPr>
              <a:t>2021</a:t>
            </a:r>
            <a:r>
              <a:rPr lang="fr-FR" dirty="0" smtClean="0">
                <a:solidFill>
                  <a:srgbClr val="050505"/>
                </a:solidFill>
                <a:latin typeface="Segoe UI Historic" panose="020B0502040204020203" pitchFamily="34" charset="0"/>
              </a:rPr>
              <a:t>.</a:t>
            </a:r>
            <a:endParaRPr lang="fr-FR" dirty="0"/>
          </a:p>
        </p:txBody>
      </p:sp>
      <p:sp>
        <p:nvSpPr>
          <p:cNvPr id="5" name="Rectangle 4"/>
          <p:cNvSpPr/>
          <p:nvPr/>
        </p:nvSpPr>
        <p:spPr>
          <a:xfrm>
            <a:off x="87086" y="0"/>
            <a:ext cx="5924914" cy="1384995"/>
          </a:xfrm>
          <a:prstGeom prst="rect">
            <a:avLst/>
          </a:prstGeom>
          <a:ln w="38100">
            <a:solidFill>
              <a:srgbClr val="FF0000"/>
            </a:solidFill>
          </a:ln>
        </p:spPr>
        <p:txBody>
          <a:bodyPr wrap="square">
            <a:spAutoFit/>
          </a:bodyPr>
          <a:lstStyle/>
          <a:p>
            <a:r>
              <a:rPr lang="fr-FR" sz="1400" b="1" dirty="0">
                <a:solidFill>
                  <a:srgbClr val="666666"/>
                </a:solidFill>
                <a:latin typeface="Arial" panose="020B0604020202020204" pitchFamily="34" charset="0"/>
              </a:rPr>
              <a:t>Modèle 11F 1000cc V-</a:t>
            </a:r>
            <a:r>
              <a:rPr lang="fr-FR" sz="1400" b="1" dirty="0" err="1">
                <a:solidFill>
                  <a:srgbClr val="666666"/>
                </a:solidFill>
                <a:latin typeface="Arial" panose="020B0604020202020204" pitchFamily="34" charset="0"/>
              </a:rPr>
              <a:t>twin</a:t>
            </a:r>
            <a:r>
              <a:rPr lang="fr-FR" sz="1400" b="1" dirty="0">
                <a:solidFill>
                  <a:srgbClr val="666666"/>
                </a:solidFill>
                <a:latin typeface="Arial" panose="020B0604020202020204" pitchFamily="34" charset="0"/>
              </a:rPr>
              <a:t> � 1915 / Les courroies furent remplacées en 1915 par des chaînes (une option jusqu'en 1912). La grande nouveauté fut l'installation d'une boite à 3 vitesses (jusqu'en 1914 tous les modèles n'offraient qu'une seule vitesse) ainsi que des phares électriques. Les modèles H et J furent les premiers modèles fournis avec des phares électriques.</a:t>
            </a:r>
            <a:endParaRPr lang="fr-FR" sz="1400" dirty="0"/>
          </a:p>
        </p:txBody>
      </p:sp>
      <p:sp>
        <p:nvSpPr>
          <p:cNvPr id="6" name="Rectangle 5"/>
          <p:cNvSpPr/>
          <p:nvPr/>
        </p:nvSpPr>
        <p:spPr>
          <a:xfrm>
            <a:off x="6084000" y="304800"/>
            <a:ext cx="6096000" cy="584775"/>
          </a:xfrm>
          <a:prstGeom prst="rect">
            <a:avLst/>
          </a:prstGeom>
          <a:ln w="38100">
            <a:solidFill>
              <a:srgbClr val="FF0000"/>
            </a:solidFill>
          </a:ln>
        </p:spPr>
        <p:txBody>
          <a:bodyPr wrap="square">
            <a:spAutoFit/>
          </a:bodyPr>
          <a:lstStyle/>
          <a:p>
            <a:r>
              <a:rPr lang="fr-FR" sz="1600" b="1" dirty="0">
                <a:solidFill>
                  <a:srgbClr val="3A3A3A"/>
                </a:solidFill>
                <a:latin typeface="Open Sans"/>
              </a:rPr>
              <a:t>Harley-Davidson 1929 modèle D 742 cc à soupapes latérales, cadre et moteur V-</a:t>
            </a:r>
            <a:r>
              <a:rPr lang="fr-FR" sz="1600" b="1" dirty="0" err="1">
                <a:solidFill>
                  <a:srgbClr val="3A3A3A"/>
                </a:solidFill>
                <a:latin typeface="Open Sans"/>
              </a:rPr>
              <a:t>twin</a:t>
            </a:r>
            <a:r>
              <a:rPr lang="fr-FR" sz="1600" b="1" dirty="0">
                <a:solidFill>
                  <a:srgbClr val="3A3A3A"/>
                </a:solidFill>
                <a:latin typeface="Open Sans"/>
              </a:rPr>
              <a:t> </a:t>
            </a:r>
            <a:endParaRPr lang="fr-FR" sz="1600" dirty="0"/>
          </a:p>
        </p:txBody>
      </p:sp>
    </p:spTree>
    <p:extLst>
      <p:ext uri="{BB962C8B-B14F-4D97-AF65-F5344CB8AC3E}">
        <p14:creationId xmlns:p14="http://schemas.microsoft.com/office/powerpoint/2010/main" val="21663360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387600" y="800170"/>
            <a:ext cx="7164000" cy="4024855"/>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5200" y="1055686"/>
            <a:ext cx="6444000" cy="4833000"/>
          </a:xfrm>
          <a:prstGeom prst="rect">
            <a:avLst/>
          </a:prstGeom>
        </p:spPr>
      </p:pic>
      <p:sp>
        <p:nvSpPr>
          <p:cNvPr id="3" name="Rectangle 2"/>
          <p:cNvSpPr/>
          <p:nvPr/>
        </p:nvSpPr>
        <p:spPr>
          <a:xfrm>
            <a:off x="260350" y="1117695"/>
            <a:ext cx="4254500" cy="4708981"/>
          </a:xfrm>
          <a:prstGeom prst="rect">
            <a:avLst/>
          </a:prstGeom>
          <a:solidFill>
            <a:schemeClr val="tx1"/>
          </a:solidFill>
        </p:spPr>
        <p:txBody>
          <a:bodyPr wrap="square">
            <a:spAutoFit/>
          </a:bodyPr>
          <a:lstStyle/>
          <a:p>
            <a:r>
              <a:rPr lang="fr-FR" sz="2000" b="1" dirty="0">
                <a:solidFill>
                  <a:schemeClr val="bg1"/>
                </a:solidFill>
                <a:latin typeface="Poppins"/>
              </a:rPr>
              <a:t>Monocylindre 4 temps refroidi par air - 493 cm3 (78,6 x 101,6 mm) - 14 </a:t>
            </a:r>
            <a:r>
              <a:rPr lang="fr-FR" sz="2000" b="1" dirty="0" err="1">
                <a:solidFill>
                  <a:schemeClr val="bg1"/>
                </a:solidFill>
                <a:latin typeface="Poppins"/>
              </a:rPr>
              <a:t>ch</a:t>
            </a:r>
            <a:r>
              <a:rPr lang="fr-FR" sz="2000" b="1" dirty="0">
                <a:solidFill>
                  <a:schemeClr val="bg1"/>
                </a:solidFill>
                <a:latin typeface="Poppins"/>
              </a:rPr>
              <a:t>/4 600 tr/min - Soupapes latérales - Carburateur Wheeler &amp; </a:t>
            </a:r>
            <a:r>
              <a:rPr lang="fr-FR" sz="2000" b="1" dirty="0" err="1">
                <a:solidFill>
                  <a:schemeClr val="bg1"/>
                </a:solidFill>
                <a:latin typeface="Poppins"/>
              </a:rPr>
              <a:t>Schrebler</a:t>
            </a:r>
            <a:r>
              <a:rPr lang="fr-FR" sz="2000" b="1" dirty="0">
                <a:solidFill>
                  <a:schemeClr val="bg1"/>
                </a:solidFill>
                <a:latin typeface="Poppins"/>
              </a:rPr>
              <a:t> modèle G - Allumage batterie/bobine - Boîte séparée à 3 rapports à main - Transmissions primaire et secondaire par chaînes - Cadre simple berceau - Suspension av. par fourche à roue poussée type Castle - Freins à tambour (</a:t>
            </a:r>
            <a:r>
              <a:rPr lang="fr-FR" sz="2000" b="1" dirty="0" err="1">
                <a:solidFill>
                  <a:schemeClr val="bg1"/>
                </a:solidFill>
                <a:latin typeface="Poppins"/>
              </a:rPr>
              <a:t>ar.</a:t>
            </a:r>
            <a:r>
              <a:rPr lang="fr-FR" sz="2000" b="1" dirty="0">
                <a:solidFill>
                  <a:schemeClr val="bg1"/>
                </a:solidFill>
                <a:latin typeface="Poppins"/>
              </a:rPr>
              <a:t> à enroulement jusqu'en 1933) - Pneus 19" - 175 kg - 80 km/h.</a:t>
            </a:r>
            <a:r>
              <a:rPr lang="fr-FR" sz="2000" b="1" dirty="0">
                <a:solidFill>
                  <a:schemeClr val="bg1"/>
                </a:solidFill>
              </a:rPr>
              <a:t/>
            </a:r>
            <a:br>
              <a:rPr lang="fr-FR" sz="2000" b="1" dirty="0">
                <a:solidFill>
                  <a:schemeClr val="bg1"/>
                </a:solidFill>
              </a:rPr>
            </a:br>
            <a:endParaRPr lang="fr-FR" sz="2000" b="1" dirty="0">
              <a:solidFill>
                <a:schemeClr val="bg1"/>
              </a:solidFill>
            </a:endParaRPr>
          </a:p>
        </p:txBody>
      </p:sp>
    </p:spTree>
    <p:extLst>
      <p:ext uri="{BB962C8B-B14F-4D97-AF65-F5344CB8AC3E}">
        <p14:creationId xmlns:p14="http://schemas.microsoft.com/office/powerpoint/2010/main" val="8958423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008000" y="0"/>
            <a:ext cx="4176000" cy="2346158"/>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216" y="1904399"/>
            <a:ext cx="5760000" cy="4953601"/>
          </a:xfrm>
          <a:prstGeom prst="rect">
            <a:avLst/>
          </a:prstGeom>
        </p:spPr>
      </p:pic>
      <p:pic>
        <p:nvPicPr>
          <p:cNvPr id="3" name="Image 2"/>
          <p:cNvPicPr>
            <a:picLocks noChangeAspect="1"/>
          </p:cNvPicPr>
          <p:nvPr/>
        </p:nvPicPr>
        <p:blipFill rotWithShape="1">
          <a:blip r:embed="rId6">
            <a:extLst>
              <a:ext uri="{28A0092B-C50C-407E-A947-70E740481C1C}">
                <a14:useLocalDpi xmlns:a14="http://schemas.microsoft.com/office/drawing/2010/main" val="0"/>
              </a:ext>
            </a:extLst>
          </a:blip>
          <a:srcRect l="587"/>
          <a:stretch/>
        </p:blipFill>
        <p:spPr>
          <a:xfrm>
            <a:off x="6139542" y="1841327"/>
            <a:ext cx="5832000" cy="5016673"/>
          </a:xfrm>
          <a:prstGeom prst="rect">
            <a:avLst/>
          </a:prstGeom>
        </p:spPr>
      </p:pic>
      <p:sp>
        <p:nvSpPr>
          <p:cNvPr id="4" name="Rectangle 3"/>
          <p:cNvSpPr/>
          <p:nvPr/>
        </p:nvSpPr>
        <p:spPr>
          <a:xfrm>
            <a:off x="59314" y="44259"/>
            <a:ext cx="6036686" cy="1815882"/>
          </a:xfrm>
          <a:prstGeom prst="rect">
            <a:avLst/>
          </a:prstGeom>
          <a:ln w="28575">
            <a:solidFill>
              <a:srgbClr val="FF0000"/>
            </a:solidFill>
          </a:ln>
        </p:spPr>
        <p:txBody>
          <a:bodyPr wrap="square">
            <a:spAutoFit/>
          </a:bodyPr>
          <a:lstStyle/>
          <a:p>
            <a:r>
              <a:rPr lang="fr-FR" sz="1600" dirty="0">
                <a:solidFill>
                  <a:srgbClr val="000000"/>
                </a:solidFill>
                <a:latin typeface="Poppins"/>
              </a:rPr>
              <a:t>Bicylindre 4 temps en V à 45° - 1200 cm3 (87,3 x 100 mm) - 40 à 53 </a:t>
            </a:r>
            <a:r>
              <a:rPr lang="fr-FR" sz="1600" dirty="0" err="1">
                <a:solidFill>
                  <a:srgbClr val="000000"/>
                </a:solidFill>
                <a:latin typeface="Poppins"/>
              </a:rPr>
              <a:t>ch</a:t>
            </a:r>
            <a:r>
              <a:rPr lang="fr-FR" sz="1600" dirty="0">
                <a:solidFill>
                  <a:srgbClr val="000000"/>
                </a:solidFill>
                <a:latin typeface="Poppins"/>
              </a:rPr>
              <a:t> - Soupapes culbutées - Carburateur unique </a:t>
            </a:r>
            <a:r>
              <a:rPr lang="fr-FR" sz="1600" dirty="0" err="1">
                <a:solidFill>
                  <a:srgbClr val="000000"/>
                </a:solidFill>
                <a:latin typeface="Poppins"/>
              </a:rPr>
              <a:t>Linkert</a:t>
            </a:r>
            <a:r>
              <a:rPr lang="fr-FR" sz="1600" dirty="0">
                <a:solidFill>
                  <a:srgbClr val="000000"/>
                </a:solidFill>
                <a:latin typeface="Poppins"/>
              </a:rPr>
              <a:t> ø 1,25"- Graissage à carter sec - Boite séparée à 4 vitesses à main - Transmissions primaire et secondaire par chaînes - Cadre double berceau arrière rigide- Suspension avant à roue poussée - Pneus ballons de 16 en option - Freins avant et arrière à tambour - Poids à sec 256 kg - 400 m en 16 s. - 160 km/h</a:t>
            </a:r>
            <a:endParaRPr lang="fr-FR" sz="1600" dirty="0"/>
          </a:p>
        </p:txBody>
      </p:sp>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6783" y="107994"/>
            <a:ext cx="5832001" cy="1733333"/>
          </a:xfrm>
          <a:prstGeom prst="rect">
            <a:avLst/>
          </a:prstGeom>
          <a:ln w="28575">
            <a:solidFill>
              <a:srgbClr val="FF0000"/>
            </a:solidFill>
          </a:ln>
        </p:spPr>
      </p:pic>
      <p:sp>
        <p:nvSpPr>
          <p:cNvPr id="6" name="Rectangle 5"/>
          <p:cNvSpPr/>
          <p:nvPr/>
        </p:nvSpPr>
        <p:spPr>
          <a:xfrm>
            <a:off x="7262949" y="1508371"/>
            <a:ext cx="4762214" cy="307777"/>
          </a:xfrm>
          <a:prstGeom prst="rect">
            <a:avLst/>
          </a:prstGeom>
        </p:spPr>
        <p:txBody>
          <a:bodyPr wrap="square">
            <a:spAutoFit/>
          </a:bodyPr>
          <a:lstStyle/>
          <a:p>
            <a:r>
              <a:rPr lang="fr-FR" sz="1200" b="1" i="1" dirty="0">
                <a:solidFill>
                  <a:srgbClr val="000000"/>
                </a:solidFill>
                <a:latin typeface="Arial" panose="020B0604020202020204" pitchFamily="34" charset="0"/>
                <a:cs typeface="Arial" panose="020B0604020202020204" pitchFamily="34" charset="0"/>
              </a:rPr>
              <a:t>Le porte fusil en cuir est dans le plus pur folklore du Western</a:t>
            </a:r>
            <a:r>
              <a:rPr lang="fr-FR" sz="1400" b="1" i="1" dirty="0">
                <a:solidFill>
                  <a:srgbClr val="000000"/>
                </a:solidFill>
                <a:latin typeface="Arial" panose="020B0604020202020204" pitchFamily="34" charset="0"/>
                <a:cs typeface="Arial" panose="020B0604020202020204" pitchFamily="34" charset="0"/>
              </a:rPr>
              <a:t>.</a:t>
            </a:r>
            <a:endParaRPr lang="fr-FR"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86266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368000" y="0"/>
            <a:ext cx="3456000" cy="1941648"/>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64" y="1746630"/>
            <a:ext cx="5868000" cy="5111370"/>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34536" y="1637071"/>
            <a:ext cx="6048000" cy="5220929"/>
          </a:xfrm>
          <a:prstGeom prst="rect">
            <a:avLst/>
          </a:prstGeom>
        </p:spPr>
      </p:pic>
      <p:sp>
        <p:nvSpPr>
          <p:cNvPr id="4" name="Rectangle 3"/>
          <p:cNvSpPr/>
          <p:nvPr/>
        </p:nvSpPr>
        <p:spPr>
          <a:xfrm>
            <a:off x="47589" y="60820"/>
            <a:ext cx="5958411" cy="1600438"/>
          </a:xfrm>
          <a:prstGeom prst="rect">
            <a:avLst/>
          </a:prstGeom>
          <a:ln w="28575">
            <a:solidFill>
              <a:srgbClr val="FF0000"/>
            </a:solidFill>
          </a:ln>
        </p:spPr>
        <p:txBody>
          <a:bodyPr wrap="square">
            <a:spAutoFit/>
          </a:bodyPr>
          <a:lstStyle/>
          <a:p>
            <a:r>
              <a:rPr lang="fr-FR" sz="1400" dirty="0">
                <a:latin typeface="Arial" panose="020B0604020202020204" pitchFamily="34" charset="0"/>
              </a:rPr>
              <a:t>Type : V2, 45°, 4 temps, OH</a:t>
            </a:r>
            <a:r>
              <a:rPr lang="fr-FR" sz="1400" dirty="0"/>
              <a:t/>
            </a:r>
            <a:br>
              <a:rPr lang="fr-FR" sz="1400" dirty="0"/>
            </a:br>
            <a:r>
              <a:rPr lang="fr-FR" sz="1400" dirty="0">
                <a:latin typeface="Arial" panose="020B0604020202020204" pitchFamily="34" charset="0"/>
              </a:rPr>
              <a:t>- Refroidissement par </a:t>
            </a:r>
            <a:r>
              <a:rPr lang="fr-FR" sz="1400" dirty="0" smtClean="0">
                <a:latin typeface="Arial" panose="020B0604020202020204" pitchFamily="34" charset="0"/>
              </a:rPr>
              <a:t>air- </a:t>
            </a:r>
            <a:r>
              <a:rPr lang="fr-FR" sz="1400" dirty="0">
                <a:latin typeface="Arial" panose="020B0604020202020204" pitchFamily="34" charset="0"/>
              </a:rPr>
              <a:t>Cylindrée : 1206 cm3 (74 ci)</a:t>
            </a:r>
            <a:r>
              <a:rPr lang="fr-FR" sz="1400" dirty="0"/>
              <a:t/>
            </a:r>
            <a:br>
              <a:rPr lang="fr-FR" sz="1400" dirty="0"/>
            </a:br>
            <a:r>
              <a:rPr lang="fr-FR" sz="1400" dirty="0">
                <a:latin typeface="Arial" panose="020B0604020202020204" pitchFamily="34" charset="0"/>
              </a:rPr>
              <a:t>- Puissance : 50 </a:t>
            </a:r>
            <a:r>
              <a:rPr lang="fr-FR" sz="1400" dirty="0" err="1" smtClean="0">
                <a:latin typeface="Arial" panose="020B0604020202020204" pitchFamily="34" charset="0"/>
              </a:rPr>
              <a:t>ch</a:t>
            </a:r>
            <a:r>
              <a:rPr lang="fr-FR" sz="1400" dirty="0" smtClean="0">
                <a:latin typeface="Arial" panose="020B0604020202020204" pitchFamily="34" charset="0"/>
              </a:rPr>
              <a:t>- </a:t>
            </a:r>
            <a:r>
              <a:rPr lang="fr-FR" sz="1400" dirty="0">
                <a:latin typeface="Arial" panose="020B0604020202020204" pitchFamily="34" charset="0"/>
              </a:rPr>
              <a:t>Alésage / Course : 87,31mm x 100,8mm</a:t>
            </a:r>
            <a:r>
              <a:rPr lang="fr-FR" sz="1400" dirty="0"/>
              <a:t/>
            </a:r>
            <a:br>
              <a:rPr lang="fr-FR" sz="1400" dirty="0"/>
            </a:br>
            <a:r>
              <a:rPr lang="fr-FR" sz="1400" dirty="0">
                <a:latin typeface="Arial" panose="020B0604020202020204" pitchFamily="34" charset="0"/>
              </a:rPr>
              <a:t>- Compression : 7 : </a:t>
            </a:r>
            <a:r>
              <a:rPr lang="fr-FR" sz="1400" dirty="0" smtClean="0">
                <a:latin typeface="Arial" panose="020B0604020202020204" pitchFamily="34" charset="0"/>
              </a:rPr>
              <a:t>1- </a:t>
            </a:r>
            <a:r>
              <a:rPr lang="fr-FR" sz="1400" dirty="0">
                <a:latin typeface="Arial" panose="020B0604020202020204" pitchFamily="34" charset="0"/>
              </a:rPr>
              <a:t>Alimentation : carburateur </a:t>
            </a:r>
            <a:r>
              <a:rPr lang="fr-FR" sz="1400" dirty="0" err="1">
                <a:latin typeface="Arial" panose="020B0604020202020204" pitchFamily="34" charset="0"/>
              </a:rPr>
              <a:t>Linkert</a:t>
            </a:r>
            <a:r>
              <a:rPr lang="fr-FR" sz="1400" dirty="0">
                <a:latin typeface="Arial" panose="020B0604020202020204" pitchFamily="34" charset="0"/>
              </a:rPr>
              <a:t> 38mm</a:t>
            </a:r>
            <a:r>
              <a:rPr lang="fr-FR" sz="1400" dirty="0"/>
              <a:t/>
            </a:r>
            <a:br>
              <a:rPr lang="fr-FR" sz="1400" dirty="0"/>
            </a:br>
            <a:r>
              <a:rPr lang="fr-FR" sz="1400" dirty="0">
                <a:latin typeface="Arial" panose="020B0604020202020204" pitchFamily="34" charset="0"/>
              </a:rPr>
              <a:t>- Admission : 2 soupapes par </a:t>
            </a:r>
            <a:r>
              <a:rPr lang="fr-FR" sz="1400" dirty="0" smtClean="0">
                <a:latin typeface="Arial" panose="020B0604020202020204" pitchFamily="34" charset="0"/>
              </a:rPr>
              <a:t>cylindre- </a:t>
            </a:r>
            <a:r>
              <a:rPr lang="fr-FR" sz="1400" dirty="0">
                <a:latin typeface="Arial" panose="020B0604020202020204" pitchFamily="34" charset="0"/>
              </a:rPr>
              <a:t>Allumage : batterie/bobine, 6V</a:t>
            </a:r>
            <a:r>
              <a:rPr lang="fr-FR" sz="1400" dirty="0"/>
              <a:t/>
            </a:r>
            <a:br>
              <a:rPr lang="fr-FR" sz="1400" dirty="0"/>
            </a:br>
            <a:r>
              <a:rPr lang="fr-FR" sz="1400" dirty="0">
                <a:latin typeface="Arial" panose="020B0604020202020204" pitchFamily="34" charset="0"/>
              </a:rPr>
              <a:t>- Transmission primaire : chaîne </a:t>
            </a:r>
            <a:r>
              <a:rPr lang="fr-FR" sz="1400" dirty="0" smtClean="0">
                <a:latin typeface="Arial" panose="020B0604020202020204" pitchFamily="34" charset="0"/>
              </a:rPr>
              <a:t>Duplex- </a:t>
            </a:r>
            <a:r>
              <a:rPr lang="fr-FR" sz="1400" dirty="0">
                <a:latin typeface="Arial" panose="020B0604020202020204" pitchFamily="34" charset="0"/>
              </a:rPr>
              <a:t>Transmission secondaire : </a:t>
            </a:r>
            <a:r>
              <a:rPr lang="fr-FR" sz="1400" dirty="0" smtClean="0">
                <a:latin typeface="Arial" panose="020B0604020202020204" pitchFamily="34" charset="0"/>
              </a:rPr>
              <a:t>chaîne- </a:t>
            </a:r>
            <a:r>
              <a:rPr lang="fr-FR" sz="1400" dirty="0">
                <a:latin typeface="Arial" panose="020B0604020202020204" pitchFamily="34" charset="0"/>
              </a:rPr>
              <a:t>Boîte : 4 </a:t>
            </a:r>
            <a:r>
              <a:rPr lang="fr-FR" sz="1400" dirty="0" smtClean="0">
                <a:latin typeface="Arial" panose="020B0604020202020204" pitchFamily="34" charset="0"/>
              </a:rPr>
              <a:t>rapports- </a:t>
            </a:r>
            <a:r>
              <a:rPr lang="fr-FR" sz="1400" dirty="0">
                <a:latin typeface="Arial" panose="020B0604020202020204" pitchFamily="34" charset="0"/>
              </a:rPr>
              <a:t>Vitesse maxi : 160 km/h</a:t>
            </a:r>
            <a:endParaRPr lang="fr-FR" sz="1400" dirty="0"/>
          </a:p>
        </p:txBody>
      </p:sp>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85966" y="99488"/>
            <a:ext cx="5892823" cy="1438095"/>
          </a:xfrm>
          <a:prstGeom prst="rect">
            <a:avLst/>
          </a:prstGeom>
          <a:ln w="28575">
            <a:solidFill>
              <a:srgbClr val="FF0000"/>
            </a:solidFill>
          </a:ln>
        </p:spPr>
      </p:pic>
    </p:spTree>
    <p:extLst>
      <p:ext uri="{BB962C8B-B14F-4D97-AF65-F5344CB8AC3E}">
        <p14:creationId xmlns:p14="http://schemas.microsoft.com/office/powerpoint/2010/main" val="4134498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40000" y="106"/>
            <a:ext cx="3312000" cy="1860746"/>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609477"/>
            <a:ext cx="6048000" cy="5248523"/>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13788" y="1860849"/>
            <a:ext cx="5760000" cy="4998595"/>
          </a:xfrm>
          <a:prstGeom prst="rect">
            <a:avLst/>
          </a:prstGeom>
        </p:spPr>
      </p:pic>
      <p:sp>
        <p:nvSpPr>
          <p:cNvPr id="4" name="Rectangle 3"/>
          <p:cNvSpPr/>
          <p:nvPr/>
        </p:nvSpPr>
        <p:spPr>
          <a:xfrm>
            <a:off x="239589" y="112294"/>
            <a:ext cx="5725783" cy="1384995"/>
          </a:xfrm>
          <a:prstGeom prst="rect">
            <a:avLst/>
          </a:prstGeom>
          <a:ln w="28575">
            <a:solidFill>
              <a:srgbClr val="FF0000"/>
            </a:solidFill>
          </a:ln>
        </p:spPr>
        <p:txBody>
          <a:bodyPr wrap="square">
            <a:spAutoFit/>
          </a:bodyPr>
          <a:lstStyle/>
          <a:p>
            <a:r>
              <a:rPr lang="fr-FR" sz="1400" dirty="0">
                <a:latin typeface="Bitter"/>
              </a:rPr>
              <a:t>Moteur : OHV, 45 degrés, bicylindre en V Cylindrée</a:t>
            </a:r>
            <a:r>
              <a:rPr lang="fr-FR" sz="1400" dirty="0"/>
              <a:t/>
            </a:r>
            <a:br>
              <a:rPr lang="fr-FR" sz="1400" dirty="0"/>
            </a:br>
            <a:r>
              <a:rPr lang="fr-FR" sz="1400" dirty="0">
                <a:latin typeface="Bitter"/>
              </a:rPr>
              <a:t>: 73,73 po³ (1 208 </a:t>
            </a:r>
            <a:r>
              <a:rPr lang="fr-FR" sz="1400" dirty="0" smtClean="0">
                <a:latin typeface="Bitter"/>
              </a:rPr>
              <a:t>cm³)</a:t>
            </a:r>
            <a:r>
              <a:rPr lang="fr-FR" sz="1400" dirty="0" smtClean="0"/>
              <a:t> </a:t>
            </a:r>
            <a:r>
              <a:rPr lang="fr-FR" sz="1400" dirty="0" smtClean="0">
                <a:latin typeface="Bitter"/>
              </a:rPr>
              <a:t>Alésage </a:t>
            </a:r>
            <a:r>
              <a:rPr lang="fr-FR" sz="1400" dirty="0">
                <a:latin typeface="Bitter"/>
              </a:rPr>
              <a:t>et course : 3,44 x 3,97 pouces</a:t>
            </a:r>
            <a:r>
              <a:rPr lang="fr-FR" sz="1400" dirty="0"/>
              <a:t/>
            </a:r>
            <a:br>
              <a:rPr lang="fr-FR" sz="1400" dirty="0"/>
            </a:br>
            <a:r>
              <a:rPr lang="fr-FR" sz="1400" dirty="0">
                <a:latin typeface="Bitter"/>
              </a:rPr>
              <a:t>Puissance : </a:t>
            </a:r>
            <a:r>
              <a:rPr lang="fr-FR" sz="1400" dirty="0" smtClean="0">
                <a:latin typeface="Bitter"/>
              </a:rPr>
              <a:t>60</a:t>
            </a:r>
            <a:r>
              <a:rPr lang="fr-FR" sz="1400" dirty="0" smtClean="0"/>
              <a:t> </a:t>
            </a:r>
            <a:r>
              <a:rPr lang="fr-FR" sz="1400" dirty="0" smtClean="0">
                <a:latin typeface="Bitter"/>
              </a:rPr>
              <a:t>Carburateur </a:t>
            </a:r>
            <a:r>
              <a:rPr lang="fr-FR" sz="1400" dirty="0">
                <a:latin typeface="Bitter"/>
              </a:rPr>
              <a:t>: </a:t>
            </a:r>
            <a:r>
              <a:rPr lang="fr-FR" sz="1400" dirty="0" err="1" smtClean="0">
                <a:latin typeface="Bitter"/>
              </a:rPr>
              <a:t>Linkert</a:t>
            </a:r>
            <a:r>
              <a:rPr lang="fr-FR" sz="1400" dirty="0" smtClean="0"/>
              <a:t> </a:t>
            </a:r>
            <a:r>
              <a:rPr lang="fr-FR" sz="1400" dirty="0" smtClean="0">
                <a:latin typeface="Bitter"/>
              </a:rPr>
              <a:t>Transmission </a:t>
            </a:r>
            <a:r>
              <a:rPr lang="fr-FR" sz="1400" dirty="0">
                <a:latin typeface="Bitter"/>
              </a:rPr>
              <a:t>: 4 vitesses</a:t>
            </a:r>
            <a:r>
              <a:rPr lang="fr-FR" sz="1400" dirty="0"/>
              <a:t/>
            </a:r>
            <a:br>
              <a:rPr lang="fr-FR" sz="1400" dirty="0"/>
            </a:br>
            <a:r>
              <a:rPr lang="fr-FR" sz="1400" dirty="0">
                <a:latin typeface="Bitter"/>
              </a:rPr>
              <a:t>Freins : </a:t>
            </a:r>
            <a:r>
              <a:rPr lang="fr-FR" sz="1400" dirty="0" smtClean="0">
                <a:latin typeface="Bitter"/>
              </a:rPr>
              <a:t>Tambour</a:t>
            </a:r>
            <a:r>
              <a:rPr lang="fr-FR" sz="1400" dirty="0" smtClean="0"/>
              <a:t> </a:t>
            </a:r>
            <a:r>
              <a:rPr lang="fr-FR" sz="1400" dirty="0" smtClean="0">
                <a:latin typeface="Bitter"/>
              </a:rPr>
              <a:t>Suspension :Avant </a:t>
            </a:r>
            <a:r>
              <a:rPr lang="fr-FR" sz="1400" dirty="0">
                <a:latin typeface="Bitter"/>
              </a:rPr>
              <a:t>: Fourche télescopique</a:t>
            </a:r>
            <a:r>
              <a:rPr lang="fr-FR" sz="1400" dirty="0"/>
              <a:t/>
            </a:r>
            <a:br>
              <a:rPr lang="fr-FR" sz="1400" dirty="0"/>
            </a:br>
            <a:r>
              <a:rPr lang="fr-FR" sz="1400" dirty="0">
                <a:latin typeface="Bitter"/>
              </a:rPr>
              <a:t>Arrière : Amortisseurs </a:t>
            </a:r>
            <a:r>
              <a:rPr lang="fr-FR" sz="1400" dirty="0" smtClean="0">
                <a:latin typeface="Bitter"/>
              </a:rPr>
              <a:t>hydrauliques</a:t>
            </a:r>
            <a:r>
              <a:rPr lang="fr-FR" sz="1400" dirty="0" smtClean="0"/>
              <a:t> </a:t>
            </a:r>
            <a:r>
              <a:rPr lang="fr-FR" sz="1400" dirty="0" smtClean="0">
                <a:latin typeface="Bitter"/>
              </a:rPr>
              <a:t>Capacité </a:t>
            </a:r>
            <a:r>
              <a:rPr lang="fr-FR" sz="1400" dirty="0">
                <a:latin typeface="Bitter"/>
              </a:rPr>
              <a:t>du réservoir : 5 gallons</a:t>
            </a:r>
            <a:r>
              <a:rPr lang="fr-FR" sz="1400" dirty="0"/>
              <a:t/>
            </a:r>
            <a:br>
              <a:rPr lang="fr-FR" sz="1400" dirty="0"/>
            </a:br>
            <a:r>
              <a:rPr lang="fr-FR" sz="1400" dirty="0">
                <a:latin typeface="Bitter"/>
              </a:rPr>
              <a:t>Poids : 783 </a:t>
            </a:r>
            <a:r>
              <a:rPr lang="fr-FR" sz="1400" dirty="0" smtClean="0">
                <a:latin typeface="Bitter"/>
              </a:rPr>
              <a:t>lb</a:t>
            </a:r>
            <a:r>
              <a:rPr lang="fr-FR" sz="1400" dirty="0" smtClean="0"/>
              <a:t> </a:t>
            </a:r>
            <a:r>
              <a:rPr lang="fr-FR" sz="1400" dirty="0" smtClean="0">
                <a:latin typeface="Bitter"/>
              </a:rPr>
              <a:t>Vitesse </a:t>
            </a:r>
            <a:r>
              <a:rPr lang="fr-FR" sz="1400" dirty="0">
                <a:latin typeface="Bitter"/>
              </a:rPr>
              <a:t>de pointe : 100 mi/h</a:t>
            </a:r>
            <a:endParaRPr lang="fr-FR" sz="1400" dirty="0"/>
          </a:p>
        </p:txBody>
      </p:sp>
      <p:sp>
        <p:nvSpPr>
          <p:cNvPr id="5" name="Rectangle 4"/>
          <p:cNvSpPr/>
          <p:nvPr/>
        </p:nvSpPr>
        <p:spPr>
          <a:xfrm>
            <a:off x="6226629" y="91137"/>
            <a:ext cx="5725782" cy="1569660"/>
          </a:xfrm>
          <a:prstGeom prst="rect">
            <a:avLst/>
          </a:prstGeom>
          <a:solidFill>
            <a:schemeClr val="accent4">
              <a:lumMod val="40000"/>
              <a:lumOff val="60000"/>
            </a:schemeClr>
          </a:solidFill>
          <a:ln w="28575">
            <a:solidFill>
              <a:srgbClr val="FF0000"/>
            </a:solidFill>
          </a:ln>
        </p:spPr>
        <p:txBody>
          <a:bodyPr wrap="square">
            <a:spAutoFit/>
          </a:bodyPr>
          <a:lstStyle/>
          <a:p>
            <a:pPr>
              <a:buFont typeface="Arial" panose="020B0604020202020204" pitchFamily="34" charset="0"/>
              <a:buChar char="•"/>
            </a:pPr>
            <a:r>
              <a:rPr lang="fr-FR" sz="1200" dirty="0" smtClean="0">
                <a:solidFill>
                  <a:srgbClr val="000000"/>
                </a:solidFill>
                <a:latin typeface="Arial" panose="020B0604020202020204" pitchFamily="34" charset="0"/>
                <a:cs typeface="Arial" panose="020B0604020202020204" pitchFamily="34" charset="0"/>
              </a:rPr>
              <a:t>Type </a:t>
            </a:r>
            <a:r>
              <a:rPr lang="fr-FR" sz="1200" dirty="0">
                <a:solidFill>
                  <a:srgbClr val="000000"/>
                </a:solidFill>
                <a:latin typeface="Arial" panose="020B0604020202020204" pitchFamily="34" charset="0"/>
                <a:cs typeface="Arial" panose="020B0604020202020204" pitchFamily="34" charset="0"/>
              </a:rPr>
              <a:t>: V-</a:t>
            </a:r>
            <a:r>
              <a:rPr lang="fr-FR" sz="1200" dirty="0" err="1">
                <a:solidFill>
                  <a:srgbClr val="000000"/>
                </a:solidFill>
                <a:latin typeface="Arial" panose="020B0604020202020204" pitchFamily="34" charset="0"/>
                <a:cs typeface="Arial" panose="020B0604020202020204" pitchFamily="34" charset="0"/>
              </a:rPr>
              <a:t>Twin</a:t>
            </a:r>
            <a:r>
              <a:rPr lang="fr-FR" sz="1200" dirty="0">
                <a:solidFill>
                  <a:srgbClr val="000000"/>
                </a:solidFill>
                <a:latin typeface="Arial" panose="020B0604020202020204" pitchFamily="34" charset="0"/>
                <a:cs typeface="Arial" panose="020B0604020202020204" pitchFamily="34" charset="0"/>
              </a:rPr>
              <a:t> </a:t>
            </a:r>
            <a:r>
              <a:rPr lang="fr-FR" sz="1200" dirty="0" err="1">
                <a:solidFill>
                  <a:srgbClr val="000000"/>
                </a:solidFill>
                <a:latin typeface="Arial" panose="020B0604020202020204" pitchFamily="34" charset="0"/>
                <a:cs typeface="Arial" panose="020B0604020202020204" pitchFamily="34" charset="0"/>
              </a:rPr>
              <a:t>Shovelhead</a:t>
            </a:r>
            <a:r>
              <a:rPr lang="fr-FR" sz="1200" dirty="0">
                <a:solidFill>
                  <a:srgbClr val="000000"/>
                </a:solidFill>
                <a:latin typeface="Arial" panose="020B0604020202020204" pitchFamily="34" charset="0"/>
                <a:cs typeface="Arial" panose="020B0604020202020204" pitchFamily="34" charset="0"/>
              </a:rPr>
              <a:t> (bimétallique) à 45° culbuté à 2 soupapes par </a:t>
            </a:r>
            <a:r>
              <a:rPr lang="fr-FR" sz="1200" dirty="0" smtClean="0">
                <a:solidFill>
                  <a:srgbClr val="000000"/>
                </a:solidFill>
                <a:latin typeface="Arial" panose="020B0604020202020204" pitchFamily="34" charset="0"/>
                <a:cs typeface="Arial" panose="020B0604020202020204" pitchFamily="34" charset="0"/>
              </a:rPr>
              <a:t>cylindre Alésage </a:t>
            </a:r>
            <a:r>
              <a:rPr lang="fr-FR" sz="1200" dirty="0">
                <a:solidFill>
                  <a:srgbClr val="000000"/>
                </a:solidFill>
                <a:latin typeface="Arial" panose="020B0604020202020204" pitchFamily="34" charset="0"/>
                <a:cs typeface="Arial" panose="020B0604020202020204" pitchFamily="34" charset="0"/>
              </a:rPr>
              <a:t>x Course (en mm) : 87,3 x </a:t>
            </a:r>
            <a:r>
              <a:rPr lang="fr-FR" sz="1200" dirty="0" smtClean="0">
                <a:solidFill>
                  <a:srgbClr val="000000"/>
                </a:solidFill>
                <a:latin typeface="Arial" panose="020B0604020202020204" pitchFamily="34" charset="0"/>
                <a:cs typeface="Arial" panose="020B0604020202020204" pitchFamily="34" charset="0"/>
              </a:rPr>
              <a:t>100,8 Refroidissement </a:t>
            </a:r>
            <a:r>
              <a:rPr lang="fr-FR" sz="1200" dirty="0">
                <a:solidFill>
                  <a:srgbClr val="000000"/>
                </a:solidFill>
                <a:latin typeface="Arial" panose="020B0604020202020204" pitchFamily="34" charset="0"/>
                <a:cs typeface="Arial" panose="020B0604020202020204" pitchFamily="34" charset="0"/>
              </a:rPr>
              <a:t>: air</a:t>
            </a:r>
          </a:p>
          <a:p>
            <a:pPr>
              <a:buFont typeface="Arial" panose="020B0604020202020204" pitchFamily="34" charset="0"/>
              <a:buChar char="•"/>
            </a:pPr>
            <a:r>
              <a:rPr lang="fr-FR" sz="1200" dirty="0">
                <a:solidFill>
                  <a:srgbClr val="000000"/>
                </a:solidFill>
                <a:latin typeface="Arial" panose="020B0604020202020204" pitchFamily="34" charset="0"/>
                <a:cs typeface="Arial" panose="020B0604020202020204" pitchFamily="34" charset="0"/>
              </a:rPr>
              <a:t>Rapport de compression : </a:t>
            </a:r>
            <a:r>
              <a:rPr lang="fr-FR" sz="1200" dirty="0" smtClean="0">
                <a:solidFill>
                  <a:srgbClr val="000000"/>
                </a:solidFill>
                <a:latin typeface="Arial" panose="020B0604020202020204" pitchFamily="34" charset="0"/>
                <a:cs typeface="Arial" panose="020B0604020202020204" pitchFamily="34" charset="0"/>
              </a:rPr>
              <a:t>8,0:1 Alimentation </a:t>
            </a:r>
            <a:r>
              <a:rPr lang="fr-FR" sz="1200" dirty="0">
                <a:solidFill>
                  <a:srgbClr val="000000"/>
                </a:solidFill>
                <a:latin typeface="Arial" panose="020B0604020202020204" pitchFamily="34" charset="0"/>
                <a:cs typeface="Arial" panose="020B0604020202020204" pitchFamily="34" charset="0"/>
              </a:rPr>
              <a:t>: Un carburateur </a:t>
            </a:r>
            <a:r>
              <a:rPr lang="fr-FR" sz="1200" dirty="0" err="1">
                <a:solidFill>
                  <a:srgbClr val="000000"/>
                </a:solidFill>
                <a:latin typeface="Arial" panose="020B0604020202020204" pitchFamily="34" charset="0"/>
                <a:cs typeface="Arial" panose="020B0604020202020204" pitchFamily="34" charset="0"/>
              </a:rPr>
              <a:t>Bendix</a:t>
            </a:r>
            <a:r>
              <a:rPr lang="fr-FR" sz="1200" dirty="0">
                <a:solidFill>
                  <a:srgbClr val="000000"/>
                </a:solidFill>
                <a:latin typeface="Arial" panose="020B0604020202020204" pitchFamily="34" charset="0"/>
                <a:cs typeface="Arial" panose="020B0604020202020204" pitchFamily="34" charset="0"/>
              </a:rPr>
              <a:t> de 38 </a:t>
            </a:r>
            <a:r>
              <a:rPr lang="fr-FR" sz="1200" dirty="0" smtClean="0">
                <a:solidFill>
                  <a:srgbClr val="000000"/>
                </a:solidFill>
                <a:latin typeface="Arial" panose="020B0604020202020204" pitchFamily="34" charset="0"/>
                <a:cs typeface="Arial" panose="020B0604020202020204" pitchFamily="34" charset="0"/>
              </a:rPr>
              <a:t>mm Puissance </a:t>
            </a:r>
            <a:r>
              <a:rPr lang="fr-FR" sz="1200" dirty="0">
                <a:solidFill>
                  <a:srgbClr val="000000"/>
                </a:solidFill>
                <a:latin typeface="Arial" panose="020B0604020202020204" pitchFamily="34" charset="0"/>
                <a:cs typeface="Arial" panose="020B0604020202020204" pitchFamily="34" charset="0"/>
              </a:rPr>
              <a:t>annoncée : 65 </a:t>
            </a:r>
            <a:r>
              <a:rPr lang="fr-FR" sz="1200" dirty="0" err="1">
                <a:solidFill>
                  <a:srgbClr val="000000"/>
                </a:solidFill>
                <a:latin typeface="Arial" panose="020B0604020202020204" pitchFamily="34" charset="0"/>
                <a:cs typeface="Arial" panose="020B0604020202020204" pitchFamily="34" charset="0"/>
              </a:rPr>
              <a:t>ch</a:t>
            </a:r>
            <a:r>
              <a:rPr lang="fr-FR" sz="1200" dirty="0">
                <a:solidFill>
                  <a:srgbClr val="000000"/>
                </a:solidFill>
                <a:latin typeface="Arial" panose="020B0604020202020204" pitchFamily="34" charset="0"/>
                <a:cs typeface="Arial" panose="020B0604020202020204" pitchFamily="34" charset="0"/>
              </a:rPr>
              <a:t> à 5 500 </a:t>
            </a:r>
            <a:r>
              <a:rPr lang="fr-FR" sz="1200" dirty="0" smtClean="0">
                <a:solidFill>
                  <a:srgbClr val="000000"/>
                </a:solidFill>
                <a:latin typeface="Arial" panose="020B0604020202020204" pitchFamily="34" charset="0"/>
                <a:cs typeface="Arial" panose="020B0604020202020204" pitchFamily="34" charset="0"/>
              </a:rPr>
              <a:t>tr/mn Boîte </a:t>
            </a:r>
            <a:r>
              <a:rPr lang="fr-FR" sz="1200" dirty="0">
                <a:solidFill>
                  <a:srgbClr val="000000"/>
                </a:solidFill>
                <a:latin typeface="Arial" panose="020B0604020202020204" pitchFamily="34" charset="0"/>
                <a:cs typeface="Arial" panose="020B0604020202020204" pitchFamily="34" charset="0"/>
              </a:rPr>
              <a:t>de vitesses séparée : </a:t>
            </a:r>
            <a:r>
              <a:rPr lang="fr-FR" sz="1200" dirty="0" smtClean="0">
                <a:solidFill>
                  <a:srgbClr val="000000"/>
                </a:solidFill>
                <a:latin typeface="Arial" panose="020B0604020202020204" pitchFamily="34" charset="0"/>
                <a:cs typeface="Arial" panose="020B0604020202020204" pitchFamily="34" charset="0"/>
              </a:rPr>
              <a:t>4</a:t>
            </a:r>
          </a:p>
          <a:p>
            <a:pPr>
              <a:buFont typeface="Arial" panose="020B0604020202020204" pitchFamily="34" charset="0"/>
              <a:buChar char="•"/>
            </a:pPr>
            <a:r>
              <a:rPr lang="fr-FR" sz="1200" dirty="0" smtClean="0">
                <a:solidFill>
                  <a:srgbClr val="000000"/>
                </a:solidFill>
                <a:latin typeface="Arial" panose="020B0604020202020204" pitchFamily="34" charset="0"/>
                <a:cs typeface="Arial" panose="020B0604020202020204" pitchFamily="34" charset="0"/>
              </a:rPr>
              <a:t>Apports Suspension </a:t>
            </a:r>
            <a:r>
              <a:rPr lang="fr-FR" sz="1200" dirty="0">
                <a:solidFill>
                  <a:srgbClr val="000000"/>
                </a:solidFill>
                <a:latin typeface="Arial" panose="020B0604020202020204" pitchFamily="34" charset="0"/>
                <a:cs typeface="Arial" panose="020B0604020202020204" pitchFamily="34" charset="0"/>
              </a:rPr>
              <a:t>avant : Fourche </a:t>
            </a:r>
            <a:r>
              <a:rPr lang="fr-FR" sz="1200" dirty="0" smtClean="0">
                <a:solidFill>
                  <a:srgbClr val="000000"/>
                </a:solidFill>
                <a:latin typeface="Arial" panose="020B0604020202020204" pitchFamily="34" charset="0"/>
                <a:cs typeface="Arial" panose="020B0604020202020204" pitchFamily="34" charset="0"/>
              </a:rPr>
              <a:t>télescopique Suspension </a:t>
            </a:r>
            <a:r>
              <a:rPr lang="fr-FR" sz="1200" dirty="0">
                <a:solidFill>
                  <a:srgbClr val="000000"/>
                </a:solidFill>
                <a:latin typeface="Arial" panose="020B0604020202020204" pitchFamily="34" charset="0"/>
                <a:cs typeface="Arial" panose="020B0604020202020204" pitchFamily="34" charset="0"/>
              </a:rPr>
              <a:t>arrière : Double </a:t>
            </a:r>
            <a:r>
              <a:rPr lang="fr-FR" sz="1200" dirty="0" smtClean="0">
                <a:solidFill>
                  <a:srgbClr val="000000"/>
                </a:solidFill>
                <a:latin typeface="Arial" panose="020B0604020202020204" pitchFamily="34" charset="0"/>
                <a:cs typeface="Arial" panose="020B0604020202020204" pitchFamily="34" charset="0"/>
              </a:rPr>
              <a:t>amortisseurs Freinage </a:t>
            </a:r>
            <a:r>
              <a:rPr lang="fr-FR" sz="1200" dirty="0">
                <a:solidFill>
                  <a:srgbClr val="000000"/>
                </a:solidFill>
                <a:latin typeface="Arial" panose="020B0604020202020204" pitchFamily="34" charset="0"/>
                <a:cs typeface="Arial" panose="020B0604020202020204" pitchFamily="34" charset="0"/>
              </a:rPr>
              <a:t>avant &amp; arrière : </a:t>
            </a:r>
            <a:r>
              <a:rPr lang="fr-FR" sz="1200" dirty="0" smtClean="0">
                <a:solidFill>
                  <a:srgbClr val="000000"/>
                </a:solidFill>
                <a:latin typeface="Arial" panose="020B0604020202020204" pitchFamily="34" charset="0"/>
                <a:cs typeface="Arial" panose="020B0604020202020204" pitchFamily="34" charset="0"/>
              </a:rPr>
              <a:t>Tambours Jante </a:t>
            </a:r>
            <a:r>
              <a:rPr lang="fr-FR" sz="1200" dirty="0">
                <a:solidFill>
                  <a:srgbClr val="000000"/>
                </a:solidFill>
                <a:latin typeface="Arial" panose="020B0604020202020204" pitchFamily="34" charset="0"/>
                <a:cs typeface="Arial" panose="020B0604020202020204" pitchFamily="34" charset="0"/>
              </a:rPr>
              <a:t>avant : 19 pouces chaussée en pneu </a:t>
            </a:r>
            <a:r>
              <a:rPr lang="fr-FR" sz="1200" dirty="0" smtClean="0">
                <a:solidFill>
                  <a:srgbClr val="000000"/>
                </a:solidFill>
                <a:latin typeface="Arial" panose="020B0604020202020204" pitchFamily="34" charset="0"/>
                <a:cs typeface="Arial" panose="020B0604020202020204" pitchFamily="34" charset="0"/>
              </a:rPr>
              <a:t>3.25-19 Jante </a:t>
            </a:r>
            <a:r>
              <a:rPr lang="fr-FR" sz="1200" dirty="0">
                <a:solidFill>
                  <a:srgbClr val="000000"/>
                </a:solidFill>
                <a:latin typeface="Arial" panose="020B0604020202020204" pitchFamily="34" charset="0"/>
                <a:cs typeface="Arial" panose="020B0604020202020204" pitchFamily="34" charset="0"/>
              </a:rPr>
              <a:t>arrière : 16 pouces chaussée en pneu </a:t>
            </a:r>
            <a:r>
              <a:rPr lang="fr-FR" sz="1200" dirty="0" smtClean="0">
                <a:solidFill>
                  <a:srgbClr val="000000"/>
                </a:solidFill>
                <a:latin typeface="Arial" panose="020B0604020202020204" pitchFamily="34" charset="0"/>
                <a:cs typeface="Arial" panose="020B0604020202020204" pitchFamily="34" charset="0"/>
              </a:rPr>
              <a:t>5.10-16 Réservoir </a:t>
            </a:r>
            <a:r>
              <a:rPr lang="fr-FR" sz="1200" dirty="0">
                <a:solidFill>
                  <a:srgbClr val="000000"/>
                </a:solidFill>
                <a:latin typeface="Arial" panose="020B0604020202020204" pitchFamily="34" charset="0"/>
                <a:cs typeface="Arial" panose="020B0604020202020204" pitchFamily="34" charset="0"/>
              </a:rPr>
              <a:t>d’essence : 19 l ou 5 gallons</a:t>
            </a:r>
            <a:endParaRPr lang="fr-FR" sz="120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304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22000" y="108"/>
            <a:ext cx="3024000" cy="1698942"/>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36" y="1750906"/>
            <a:ext cx="5940000" cy="5101430"/>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22126" y="1818406"/>
            <a:ext cx="5868000" cy="5039594"/>
          </a:xfrm>
          <a:prstGeom prst="rect">
            <a:avLst/>
          </a:prstGeom>
        </p:spPr>
      </p:pic>
      <p:sp>
        <p:nvSpPr>
          <p:cNvPr id="8" name="Rectangle 4"/>
          <p:cNvSpPr>
            <a:spLocks noChangeArrowheads="1"/>
          </p:cNvSpPr>
          <p:nvPr/>
        </p:nvSpPr>
        <p:spPr bwMode="auto">
          <a:xfrm>
            <a:off x="149726" y="47596"/>
            <a:ext cx="5544000" cy="1677382"/>
          </a:xfrm>
          <a:prstGeom prst="rect">
            <a:avLst/>
          </a:prstGeom>
          <a:solidFill>
            <a:srgbClr val="FFFFFF"/>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870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MOTEUR</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Bicylindre en V à 45° , 4 temps</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Injection Ø 58 mm</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Refroidissement : combiné air / eau</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culbuté</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4 soupapes par cylindre</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1 977 cc (Alésage * course: 103,5 x 117,5 mm)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8"/>
          <p:cNvSpPr/>
          <p:nvPr/>
        </p:nvSpPr>
        <p:spPr>
          <a:xfrm>
            <a:off x="2921726" y="463667"/>
            <a:ext cx="2817223" cy="1015663"/>
          </a:xfrm>
          <a:prstGeom prst="rect">
            <a:avLst/>
          </a:prstGeom>
        </p:spPr>
        <p:txBody>
          <a:bodyPr wrap="square">
            <a:spAutoFit/>
          </a:bodyPr>
          <a:lstStyle/>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7" tooltip="Classement des routière &amp; gt les plus puissantes"/>
              </a:rPr>
              <a:t>115 </a:t>
            </a:r>
            <a:r>
              <a:rPr lang="fr-FR" altLang="fr-FR" sz="1000" u="sng" dirty="0" err="1">
                <a:solidFill>
                  <a:srgbClr val="04768F"/>
                </a:solidFill>
                <a:latin typeface="Arial" panose="020B0604020202020204" pitchFamily="34" charset="0"/>
                <a:cs typeface="Arial" panose="020B0604020202020204" pitchFamily="34" charset="0"/>
                <a:hlinkClick r:id="rId7" tooltip="Classement des routière &amp; gt les plus puissantes"/>
              </a:rPr>
              <a:t>ch</a:t>
            </a:r>
            <a:r>
              <a:rPr lang="fr-FR" altLang="fr-FR" sz="1000" dirty="0">
                <a:solidFill>
                  <a:srgbClr val="000000"/>
                </a:solidFill>
                <a:latin typeface="Arial" panose="020B0604020202020204" pitchFamily="34" charset="0"/>
                <a:cs typeface="Arial" panose="020B0604020202020204" pitchFamily="34" charset="0"/>
              </a:rPr>
              <a:t> à 5 020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8" tooltip="Classement des routière &amp; gt les plus coupleuses"/>
              </a:rPr>
              <a:t>18,60 </a:t>
            </a:r>
            <a:r>
              <a:rPr lang="fr-FR" altLang="fr-FR" sz="1000" u="sng" dirty="0" err="1">
                <a:solidFill>
                  <a:srgbClr val="04768F"/>
                </a:solidFill>
                <a:latin typeface="Arial" panose="020B0604020202020204" pitchFamily="34" charset="0"/>
                <a:cs typeface="Arial" panose="020B0604020202020204" pitchFamily="34" charset="0"/>
                <a:hlinkClick r:id="rId8" tooltip="Classement des routière &amp; gt les plus coupleuses"/>
              </a:rPr>
              <a:t>mkg</a:t>
            </a:r>
            <a:r>
              <a:rPr lang="fr-FR" altLang="fr-FR" sz="1000" dirty="0">
                <a:solidFill>
                  <a:srgbClr val="000000"/>
                </a:solidFill>
                <a:latin typeface="Arial" panose="020B0604020202020204" pitchFamily="34" charset="0"/>
                <a:cs typeface="Arial" panose="020B0604020202020204" pitchFamily="34" charset="0"/>
              </a:rPr>
              <a:t> à 3 500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9" tooltip="Classement des routière &amp; gt avec le meilleur rapport poids / puissance"/>
              </a:rPr>
              <a:t>Rapport poids / puissance</a:t>
            </a:r>
            <a:r>
              <a:rPr lang="fr-FR" altLang="fr-FR" sz="1000" dirty="0">
                <a:solidFill>
                  <a:srgbClr val="000000"/>
                </a:solidFill>
                <a:latin typeface="Arial" panose="020B0604020202020204" pitchFamily="34" charset="0"/>
                <a:cs typeface="Arial" panose="020B0604020202020204" pitchFamily="34" charset="0"/>
              </a:rPr>
              <a:t> : 3.26 kg/</a:t>
            </a:r>
            <a:r>
              <a:rPr lang="fr-FR" altLang="fr-FR" sz="1000" dirty="0" err="1">
                <a:solidFill>
                  <a:srgbClr val="000000"/>
                </a:solidFill>
                <a:latin typeface="Arial" panose="020B0604020202020204" pitchFamily="34" charset="0"/>
                <a:cs typeface="Arial" panose="020B0604020202020204" pitchFamily="34" charset="0"/>
              </a:rPr>
              <a:t>ch</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0" tooltip="Classement des routière &amp; gt avec le meilleur rapport poids / couple"/>
              </a:rPr>
              <a:t>Rapport poids / couple</a:t>
            </a:r>
            <a:r>
              <a:rPr lang="fr-FR" altLang="fr-FR" sz="1000" dirty="0">
                <a:solidFill>
                  <a:srgbClr val="000000"/>
                </a:solidFill>
                <a:latin typeface="Arial" panose="020B0604020202020204" pitchFamily="34" charset="0"/>
                <a:cs typeface="Arial" panose="020B0604020202020204" pitchFamily="34" charset="0"/>
              </a:rPr>
              <a:t> : 20.16 kg/</a:t>
            </a:r>
            <a:r>
              <a:rPr lang="fr-FR" altLang="fr-FR" sz="1000" dirty="0" err="1">
                <a:solidFill>
                  <a:srgbClr val="000000"/>
                </a:solidFill>
                <a:latin typeface="Arial" panose="020B0604020202020204" pitchFamily="34" charset="0"/>
                <a:cs typeface="Arial" panose="020B0604020202020204" pitchFamily="34" charset="0"/>
              </a:rPr>
              <a:t>mkg</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Compression : 11.4 : 1</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1" tooltip="Classement des routière &amp; gt les moins polluantes"/>
              </a:rPr>
              <a:t>Emission CO²</a:t>
            </a:r>
            <a:r>
              <a:rPr lang="fr-FR" altLang="fr-FR" sz="1000" dirty="0">
                <a:solidFill>
                  <a:srgbClr val="000000"/>
                </a:solidFill>
                <a:latin typeface="Arial" panose="020B0604020202020204" pitchFamily="34" charset="0"/>
                <a:cs typeface="Arial" panose="020B0604020202020204" pitchFamily="34" charset="0"/>
              </a:rPr>
              <a:t>: 140 g/km</a:t>
            </a:r>
          </a:p>
        </p:txBody>
      </p:sp>
      <p:sp>
        <p:nvSpPr>
          <p:cNvPr id="10" name="Rectangle 9"/>
          <p:cNvSpPr/>
          <p:nvPr/>
        </p:nvSpPr>
        <p:spPr>
          <a:xfrm>
            <a:off x="6008126" y="86068"/>
            <a:ext cx="6096000" cy="1600438"/>
          </a:xfrm>
          <a:prstGeom prst="rect">
            <a:avLst/>
          </a:prstGeom>
          <a:ln w="28575">
            <a:solidFill>
              <a:srgbClr val="FF0000"/>
            </a:solidFill>
          </a:ln>
        </p:spPr>
        <p:txBody>
          <a:bodyPr>
            <a:spAutoFit/>
          </a:bodyPr>
          <a:lstStyle/>
          <a:p>
            <a:r>
              <a:rPr lang="fr-FR" sz="1400" dirty="0">
                <a:solidFill>
                  <a:srgbClr val="000000"/>
                </a:solidFill>
                <a:latin typeface="Poppins"/>
              </a:rPr>
              <a:t>Bicylindre 4 temps en V à 45° - 1337 cm3 (88,8 x 108 mm) - 59 </a:t>
            </a:r>
            <a:r>
              <a:rPr lang="fr-FR" sz="1400" dirty="0" err="1">
                <a:solidFill>
                  <a:srgbClr val="000000"/>
                </a:solidFill>
                <a:latin typeface="Poppins"/>
              </a:rPr>
              <a:t>ch</a:t>
            </a:r>
            <a:r>
              <a:rPr lang="fr-FR" sz="1400" dirty="0">
                <a:solidFill>
                  <a:srgbClr val="000000"/>
                </a:solidFill>
                <a:latin typeface="Poppins"/>
              </a:rPr>
              <a:t>/4 800 tr/min - Couple 8,2 </a:t>
            </a:r>
            <a:r>
              <a:rPr lang="fr-FR" sz="1400" dirty="0" err="1">
                <a:solidFill>
                  <a:srgbClr val="000000"/>
                </a:solidFill>
                <a:latin typeface="Poppins"/>
              </a:rPr>
              <a:t>mkg</a:t>
            </a:r>
            <a:r>
              <a:rPr lang="fr-FR" sz="1400" dirty="0">
                <a:solidFill>
                  <a:srgbClr val="000000"/>
                </a:solidFill>
                <a:latin typeface="Poppins"/>
              </a:rPr>
              <a:t> - Un carburateur Keihin - Soupapes culbutées - Boite séparée 5 rapports - Transmissions primaire par chaîne, secondaire par courroie crantée - Cadre double berceau - Suspensions av. télescopique, </a:t>
            </a:r>
            <a:r>
              <a:rPr lang="fr-FR" sz="1400" dirty="0" err="1">
                <a:solidFill>
                  <a:srgbClr val="000000"/>
                </a:solidFill>
                <a:latin typeface="Poppins"/>
              </a:rPr>
              <a:t>ar.</a:t>
            </a:r>
            <a:r>
              <a:rPr lang="fr-FR" sz="1400" dirty="0">
                <a:solidFill>
                  <a:srgbClr val="000000"/>
                </a:solidFill>
                <a:latin typeface="Poppins"/>
              </a:rPr>
              <a:t> oscillante à 2 amortisseurs horizontaux sous le moteur - Freins av. &amp; </a:t>
            </a:r>
            <a:r>
              <a:rPr lang="fr-FR" sz="1400" dirty="0" err="1">
                <a:solidFill>
                  <a:srgbClr val="000000"/>
                </a:solidFill>
                <a:latin typeface="Poppins"/>
              </a:rPr>
              <a:t>ar.</a:t>
            </a:r>
            <a:r>
              <a:rPr lang="fr-FR" sz="1400" dirty="0">
                <a:solidFill>
                  <a:srgbClr val="000000"/>
                </a:solidFill>
                <a:latin typeface="Poppins"/>
              </a:rPr>
              <a:t> à simple disque - Roues de 16" en aluminium à flasques pleins - Réservoir 16 l - 285 kg - env. 170 km/h - Prix (1991) : 101 300 F.</a:t>
            </a:r>
            <a:endParaRPr lang="fr-FR" sz="1400" dirty="0"/>
          </a:p>
        </p:txBody>
      </p:sp>
    </p:spTree>
    <p:extLst>
      <p:ext uri="{BB962C8B-B14F-4D97-AF65-F5344CB8AC3E}">
        <p14:creationId xmlns:p14="http://schemas.microsoft.com/office/powerpoint/2010/main" val="36790131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152000" y="102"/>
            <a:ext cx="3888000" cy="2184354"/>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17" y="1759000"/>
            <a:ext cx="6048000" cy="5099000"/>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5999" y="1751446"/>
            <a:ext cx="6048000" cy="5106554"/>
          </a:xfrm>
          <a:prstGeom prst="rect">
            <a:avLst/>
          </a:prstGeom>
        </p:spPr>
      </p:pic>
      <p:sp>
        <p:nvSpPr>
          <p:cNvPr id="4" name="Rectangle 1"/>
          <p:cNvSpPr>
            <a:spLocks noChangeArrowheads="1"/>
          </p:cNvSpPr>
          <p:nvPr/>
        </p:nvSpPr>
        <p:spPr bwMode="auto">
          <a:xfrm>
            <a:off x="165463" y="194748"/>
            <a:ext cx="5899954" cy="1369606"/>
          </a:xfrm>
          <a:prstGeom prst="rect">
            <a:avLst/>
          </a:prstGeom>
          <a:solidFill>
            <a:srgbClr val="FFFFFF"/>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870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MOTEUR</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Bicylindre en V à 60° , 4 temps</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Injection</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Refroidissement : liquide</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2 ACT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2438400" y="240915"/>
            <a:ext cx="3518263" cy="1323439"/>
          </a:xfrm>
          <a:prstGeom prst="rect">
            <a:avLst/>
          </a:prstGeom>
        </p:spPr>
        <p:txBody>
          <a:bodyPr wrap="square">
            <a:spAutoFit/>
          </a:bodyPr>
          <a:lstStyle/>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4 soupapes par cylindre</a:t>
            </a: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1 131 cc (Alésage * course: 100 x 72 mm)</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7" tooltip="Classement des custom les plus puissantes"/>
              </a:rPr>
              <a:t>115 </a:t>
            </a:r>
            <a:r>
              <a:rPr lang="fr-FR" altLang="fr-FR" sz="1000" u="sng" dirty="0" err="1">
                <a:solidFill>
                  <a:srgbClr val="04768F"/>
                </a:solidFill>
                <a:latin typeface="Arial" panose="020B0604020202020204" pitchFamily="34" charset="0"/>
                <a:cs typeface="Arial" panose="020B0604020202020204" pitchFamily="34" charset="0"/>
                <a:hlinkClick r:id="rId7" tooltip="Classement des custom les plus puissantes"/>
              </a:rPr>
              <a:t>ch</a:t>
            </a:r>
            <a:r>
              <a:rPr lang="fr-FR" altLang="fr-FR" sz="1000" dirty="0">
                <a:solidFill>
                  <a:srgbClr val="000000"/>
                </a:solidFill>
                <a:latin typeface="Arial" panose="020B0604020202020204" pitchFamily="34" charset="0"/>
                <a:cs typeface="Arial" panose="020B0604020202020204" pitchFamily="34" charset="0"/>
              </a:rPr>
              <a:t> à 8 500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8" tooltip="Classement des custom les plus coupleuses"/>
              </a:rPr>
              <a:t>10 </a:t>
            </a:r>
            <a:r>
              <a:rPr lang="fr-FR" altLang="fr-FR" sz="1000" u="sng" dirty="0" err="1">
                <a:solidFill>
                  <a:srgbClr val="04768F"/>
                </a:solidFill>
                <a:latin typeface="Arial" panose="020B0604020202020204" pitchFamily="34" charset="0"/>
                <a:cs typeface="Arial" panose="020B0604020202020204" pitchFamily="34" charset="0"/>
                <a:hlinkClick r:id="rId8" tooltip="Classement des custom les plus coupleuses"/>
              </a:rPr>
              <a:t>mkg</a:t>
            </a:r>
            <a:r>
              <a:rPr lang="fr-FR" altLang="fr-FR" sz="1000" dirty="0">
                <a:solidFill>
                  <a:srgbClr val="000000"/>
                </a:solidFill>
                <a:latin typeface="Arial" panose="020B0604020202020204" pitchFamily="34" charset="0"/>
                <a:cs typeface="Arial" panose="020B0604020202020204" pitchFamily="34" charset="0"/>
              </a:rPr>
              <a:t> à 7 000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9" tooltip="Classement des custom avec le meilleur rapport poids / puissance"/>
              </a:rPr>
              <a:t>Rapport poids / puissance</a:t>
            </a:r>
            <a:r>
              <a:rPr lang="fr-FR" altLang="fr-FR" sz="1000" dirty="0">
                <a:solidFill>
                  <a:srgbClr val="000000"/>
                </a:solidFill>
                <a:latin typeface="Arial" panose="020B0604020202020204" pitchFamily="34" charset="0"/>
                <a:cs typeface="Arial" panose="020B0604020202020204" pitchFamily="34" charset="0"/>
              </a:rPr>
              <a:t> : 2.35 kg/</a:t>
            </a:r>
            <a:r>
              <a:rPr lang="fr-FR" altLang="fr-FR" sz="1000" dirty="0" err="1">
                <a:solidFill>
                  <a:srgbClr val="000000"/>
                </a:solidFill>
                <a:latin typeface="Arial" panose="020B0604020202020204" pitchFamily="34" charset="0"/>
                <a:cs typeface="Arial" panose="020B0604020202020204" pitchFamily="34" charset="0"/>
              </a:rPr>
              <a:t>ch</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0" tooltip="Classement des custom avec le meilleur rapport poids / couple"/>
              </a:rPr>
              <a:t>Rapport poids / couple</a:t>
            </a:r>
            <a:r>
              <a:rPr lang="fr-FR" altLang="fr-FR" sz="1000" dirty="0">
                <a:solidFill>
                  <a:srgbClr val="000000"/>
                </a:solidFill>
                <a:latin typeface="Arial" panose="020B0604020202020204" pitchFamily="34" charset="0"/>
                <a:cs typeface="Arial" panose="020B0604020202020204" pitchFamily="34" charset="0"/>
              </a:rPr>
              <a:t> : 27 kg/</a:t>
            </a:r>
            <a:r>
              <a:rPr lang="fr-FR" altLang="fr-FR" sz="1000" dirty="0" err="1">
                <a:solidFill>
                  <a:srgbClr val="000000"/>
                </a:solidFill>
                <a:latin typeface="Arial" panose="020B0604020202020204" pitchFamily="34" charset="0"/>
                <a:cs typeface="Arial" panose="020B0604020202020204" pitchFamily="34" charset="0"/>
              </a:rPr>
              <a:t>mkg</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Compression : 11.3 : 1</a:t>
            </a: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Système de démarrage : électrique</a:t>
            </a:r>
          </a:p>
        </p:txBody>
      </p:sp>
      <p:sp>
        <p:nvSpPr>
          <p:cNvPr id="6" name="Rectangle 2"/>
          <p:cNvSpPr>
            <a:spLocks noChangeArrowheads="1"/>
          </p:cNvSpPr>
          <p:nvPr/>
        </p:nvSpPr>
        <p:spPr bwMode="auto">
          <a:xfrm>
            <a:off x="6232949" y="190971"/>
            <a:ext cx="5793587" cy="1369606"/>
          </a:xfrm>
          <a:prstGeom prst="rect">
            <a:avLst/>
          </a:prstGeom>
          <a:solidFill>
            <a:srgbClr val="FFFFFF"/>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870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MOTEUR</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Bicylindre en V à 45° , 4 temps</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Injection</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Refroidissement : par air</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culbuté</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8353782" y="317858"/>
            <a:ext cx="3396343" cy="1169551"/>
          </a:xfrm>
          <a:prstGeom prst="rect">
            <a:avLst/>
          </a:prstGeom>
        </p:spPr>
        <p:txBody>
          <a:bodyPr wrap="square">
            <a:spAutoFit/>
          </a:bodyPr>
          <a:lstStyle/>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2 soupapes par cylindre</a:t>
            </a: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1 449 cc (Alésage * course: 95.3 x 101.6 mm)</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1" tooltip="Classement des routière &amp; gt les plus puissantes"/>
              </a:rPr>
              <a:t>67 </a:t>
            </a:r>
            <a:r>
              <a:rPr lang="fr-FR" altLang="fr-FR" sz="1000" u="sng" dirty="0" err="1">
                <a:solidFill>
                  <a:srgbClr val="04768F"/>
                </a:solidFill>
                <a:latin typeface="Arial" panose="020B0604020202020204" pitchFamily="34" charset="0"/>
                <a:cs typeface="Arial" panose="020B0604020202020204" pitchFamily="34" charset="0"/>
                <a:hlinkClick r:id="rId11" tooltip="Classement des routière &amp; gt les plus puissantes"/>
              </a:rPr>
              <a:t>ch</a:t>
            </a:r>
            <a:r>
              <a:rPr lang="fr-FR" altLang="fr-FR" sz="1000" dirty="0">
                <a:solidFill>
                  <a:srgbClr val="000000"/>
                </a:solidFill>
                <a:latin typeface="Arial" panose="020B0604020202020204" pitchFamily="34" charset="0"/>
                <a:cs typeface="Arial" panose="020B0604020202020204" pitchFamily="34" charset="0"/>
              </a:rPr>
              <a:t> à 5 400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2" tooltip="Classement des routière &amp; gt les plus coupleuses"/>
              </a:rPr>
              <a:t>11,10 </a:t>
            </a:r>
            <a:r>
              <a:rPr lang="fr-FR" altLang="fr-FR" sz="1000" u="sng" dirty="0" err="1">
                <a:solidFill>
                  <a:srgbClr val="04768F"/>
                </a:solidFill>
                <a:latin typeface="Arial" panose="020B0604020202020204" pitchFamily="34" charset="0"/>
                <a:cs typeface="Arial" panose="020B0604020202020204" pitchFamily="34" charset="0"/>
                <a:hlinkClick r:id="rId12" tooltip="Classement des routière &amp; gt les plus coupleuses"/>
              </a:rPr>
              <a:t>mkg</a:t>
            </a:r>
            <a:r>
              <a:rPr lang="fr-FR" altLang="fr-FR" sz="1000" dirty="0">
                <a:solidFill>
                  <a:srgbClr val="000000"/>
                </a:solidFill>
                <a:latin typeface="Arial" panose="020B0604020202020204" pitchFamily="34" charset="0"/>
                <a:cs typeface="Arial" panose="020B0604020202020204" pitchFamily="34" charset="0"/>
              </a:rPr>
              <a:t> à 3 500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3" tooltip="Classement des routière &amp; gt avec le meilleur rapport poids / puissance"/>
              </a:rPr>
              <a:t>Rapport poids / puissance</a:t>
            </a:r>
            <a:r>
              <a:rPr lang="fr-FR" altLang="fr-FR" sz="1000" dirty="0">
                <a:solidFill>
                  <a:srgbClr val="000000"/>
                </a:solidFill>
                <a:latin typeface="Arial" panose="020B0604020202020204" pitchFamily="34" charset="0"/>
                <a:cs typeface="Arial" panose="020B0604020202020204" pitchFamily="34" charset="0"/>
              </a:rPr>
              <a:t> : 5.04 kg/</a:t>
            </a:r>
            <a:r>
              <a:rPr lang="fr-FR" altLang="fr-FR" sz="1000" dirty="0" err="1">
                <a:solidFill>
                  <a:srgbClr val="000000"/>
                </a:solidFill>
                <a:latin typeface="Arial" panose="020B0604020202020204" pitchFamily="34" charset="0"/>
                <a:cs typeface="Arial" panose="020B0604020202020204" pitchFamily="34" charset="0"/>
              </a:rPr>
              <a:t>ch</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4" tooltip="Classement des routière &amp; gt avec le meilleur rapport poids / couple"/>
              </a:rPr>
              <a:t>Rapport poids / couple</a:t>
            </a:r>
            <a:r>
              <a:rPr lang="fr-FR" altLang="fr-FR" sz="1000" dirty="0">
                <a:solidFill>
                  <a:srgbClr val="000000"/>
                </a:solidFill>
                <a:latin typeface="Arial" panose="020B0604020202020204" pitchFamily="34" charset="0"/>
                <a:cs typeface="Arial" panose="020B0604020202020204" pitchFamily="34" charset="0"/>
              </a:rPr>
              <a:t> : 30.45 kg/</a:t>
            </a:r>
            <a:r>
              <a:rPr lang="fr-FR" altLang="fr-FR" sz="1000" dirty="0" err="1">
                <a:solidFill>
                  <a:srgbClr val="000000"/>
                </a:solidFill>
                <a:latin typeface="Arial" panose="020B0604020202020204" pitchFamily="34" charset="0"/>
                <a:cs typeface="Arial" panose="020B0604020202020204" pitchFamily="34" charset="0"/>
              </a:rPr>
              <a:t>mkg</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Compression : 8.9 : 1</a:t>
            </a:r>
          </a:p>
        </p:txBody>
      </p:sp>
    </p:spTree>
    <p:extLst>
      <p:ext uri="{BB962C8B-B14F-4D97-AF65-F5344CB8AC3E}">
        <p14:creationId xmlns:p14="http://schemas.microsoft.com/office/powerpoint/2010/main" val="17093146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080000" y="105"/>
            <a:ext cx="3528000" cy="1982099"/>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17" y="1682142"/>
            <a:ext cx="6048000" cy="5175858"/>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22123" y="1682142"/>
            <a:ext cx="6048000" cy="5175858"/>
          </a:xfrm>
          <a:prstGeom prst="rect">
            <a:avLst/>
          </a:prstGeom>
        </p:spPr>
      </p:pic>
      <p:sp>
        <p:nvSpPr>
          <p:cNvPr id="4" name="Rectangle 1"/>
          <p:cNvSpPr>
            <a:spLocks noChangeArrowheads="1"/>
          </p:cNvSpPr>
          <p:nvPr/>
        </p:nvSpPr>
        <p:spPr bwMode="auto">
          <a:xfrm>
            <a:off x="113211" y="156321"/>
            <a:ext cx="5952206" cy="1369606"/>
          </a:xfrm>
          <a:prstGeom prst="rect">
            <a:avLst/>
          </a:prstGeom>
          <a:solidFill>
            <a:srgbClr val="FFFFFF"/>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870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MOTEUR</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Bicylindre en V à 60° , 4 temps</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Injection Ø 38 mm</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Refroidissement : liquide</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1 ACT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4"/>
          <p:cNvSpPr/>
          <p:nvPr/>
        </p:nvSpPr>
        <p:spPr>
          <a:xfrm>
            <a:off x="2386148" y="333292"/>
            <a:ext cx="3605349" cy="1015663"/>
          </a:xfrm>
          <a:prstGeom prst="rect">
            <a:avLst/>
          </a:prstGeom>
        </p:spPr>
        <p:txBody>
          <a:bodyPr wrap="square">
            <a:spAutoFit/>
          </a:bodyPr>
          <a:lstStyle/>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4 soupapes par cylindre</a:t>
            </a: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749 cc (Alésage * course: 85 x 66 mm)</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7" tooltip="Classement des roadster les plus puissantes"/>
              </a:rPr>
              <a:t>57 </a:t>
            </a:r>
            <a:r>
              <a:rPr lang="fr-FR" altLang="fr-FR" sz="1000" u="sng" dirty="0" err="1">
                <a:solidFill>
                  <a:srgbClr val="04768F"/>
                </a:solidFill>
                <a:latin typeface="Arial" panose="020B0604020202020204" pitchFamily="34" charset="0"/>
                <a:cs typeface="Arial" panose="020B0604020202020204" pitchFamily="34" charset="0"/>
                <a:hlinkClick r:id="rId7" tooltip="Classement des roadster les plus puissantes"/>
              </a:rPr>
              <a:t>ch</a:t>
            </a:r>
            <a:r>
              <a:rPr lang="fr-FR" altLang="fr-FR" sz="1000" dirty="0">
                <a:solidFill>
                  <a:srgbClr val="000000"/>
                </a:solidFill>
                <a:latin typeface="Arial" panose="020B0604020202020204" pitchFamily="34" charset="0"/>
                <a:cs typeface="Arial" panose="020B0604020202020204" pitchFamily="34" charset="0"/>
              </a:rPr>
              <a:t> à 7 500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8" tooltip="Classement des roadster les plus coupleuses"/>
              </a:rPr>
              <a:t>6,20 </a:t>
            </a:r>
            <a:r>
              <a:rPr lang="fr-FR" altLang="fr-FR" sz="1000" u="sng" dirty="0" err="1">
                <a:solidFill>
                  <a:srgbClr val="04768F"/>
                </a:solidFill>
                <a:latin typeface="Arial" panose="020B0604020202020204" pitchFamily="34" charset="0"/>
                <a:cs typeface="Arial" panose="020B0604020202020204" pitchFamily="34" charset="0"/>
                <a:hlinkClick r:id="rId8" tooltip="Classement des roadster les plus coupleuses"/>
              </a:rPr>
              <a:t>mkg</a:t>
            </a:r>
            <a:r>
              <a:rPr lang="fr-FR" altLang="fr-FR" sz="1000" dirty="0">
                <a:solidFill>
                  <a:srgbClr val="000000"/>
                </a:solidFill>
                <a:latin typeface="Arial" panose="020B0604020202020204" pitchFamily="34" charset="0"/>
                <a:cs typeface="Arial" panose="020B0604020202020204" pitchFamily="34" charset="0"/>
              </a:rPr>
              <a:t> à 4 000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9" tooltip="Classement des roadster avec le meilleur rapport poids / puissance"/>
              </a:rPr>
              <a:t>Rapport poids / puissance</a:t>
            </a:r>
            <a:r>
              <a:rPr lang="fr-FR" altLang="fr-FR" sz="1000" dirty="0">
                <a:solidFill>
                  <a:srgbClr val="000000"/>
                </a:solidFill>
                <a:latin typeface="Arial" panose="020B0604020202020204" pitchFamily="34" charset="0"/>
                <a:cs typeface="Arial" panose="020B0604020202020204" pitchFamily="34" charset="0"/>
              </a:rPr>
              <a:t> : 3.61 kg/</a:t>
            </a:r>
            <a:r>
              <a:rPr lang="fr-FR" altLang="fr-FR" sz="1000" dirty="0" err="1">
                <a:solidFill>
                  <a:srgbClr val="000000"/>
                </a:solidFill>
                <a:latin typeface="Arial" panose="020B0604020202020204" pitchFamily="34" charset="0"/>
                <a:cs typeface="Arial" panose="020B0604020202020204" pitchFamily="34" charset="0"/>
              </a:rPr>
              <a:t>ch</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0" tooltip="Classement des roadster avec le meilleur rapport poids / couple"/>
              </a:rPr>
              <a:t>Rapport poids / couple</a:t>
            </a:r>
            <a:r>
              <a:rPr lang="fr-FR" altLang="fr-FR" sz="1000" dirty="0">
                <a:solidFill>
                  <a:srgbClr val="000000"/>
                </a:solidFill>
                <a:latin typeface="Arial" panose="020B0604020202020204" pitchFamily="34" charset="0"/>
                <a:cs typeface="Arial" panose="020B0604020202020204" pitchFamily="34" charset="0"/>
              </a:rPr>
              <a:t> : 33.23 kg/</a:t>
            </a:r>
            <a:r>
              <a:rPr lang="fr-FR" altLang="fr-FR" sz="1000" dirty="0" err="1">
                <a:solidFill>
                  <a:srgbClr val="000000"/>
                </a:solidFill>
                <a:latin typeface="Arial" panose="020B0604020202020204" pitchFamily="34" charset="0"/>
                <a:cs typeface="Arial" panose="020B0604020202020204" pitchFamily="34" charset="0"/>
              </a:rPr>
              <a:t>mkg</a:t>
            </a:r>
            <a:endParaRPr lang="fr-FR" altLang="fr-FR" sz="1000" dirty="0">
              <a:solidFill>
                <a:srgbClr val="000000"/>
              </a:solidFill>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6122123" y="181149"/>
            <a:ext cx="5947957" cy="1384995"/>
          </a:xfrm>
          <a:prstGeom prst="rect">
            <a:avLst/>
          </a:prstGeom>
          <a:solidFill>
            <a:srgbClr val="FFFFFF"/>
          </a:solidFill>
          <a:ln w="2857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870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MOTEUR</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Bicylindre en V à 60° , 4 temps</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Injection</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Refroidissement : liquide</a:t>
            </a:r>
          </a:p>
          <a:p>
            <a:pPr eaLnBrk="0" fontAlgn="base" hangingPunct="0">
              <a:spcBef>
                <a:spcPct val="0"/>
              </a:spcBef>
              <a:spcAft>
                <a:spcPct val="0"/>
              </a:spcAft>
            </a:pPr>
            <a:r>
              <a:rPr lang="fr-FR" altLang="fr-FR" sz="1100" dirty="0">
                <a:solidFill>
                  <a:srgbClr val="000000"/>
                </a:solidFill>
                <a:latin typeface="Arial" panose="020B0604020202020204" pitchFamily="34" charset="0"/>
                <a:cs typeface="Arial" panose="020B0604020202020204" pitchFamily="34" charset="0"/>
              </a:rPr>
              <a:t>2 ACT, </a:t>
            </a:r>
            <a:r>
              <a:rPr lang="fr-FR" altLang="fr-FR" sz="1100" dirty="0" err="1">
                <a:solidFill>
                  <a:srgbClr val="000000"/>
                </a:solidFill>
                <a:latin typeface="Arial" panose="020B0604020202020204" pitchFamily="34" charset="0"/>
                <a:cs typeface="Arial" panose="020B0604020202020204" pitchFamily="34" charset="0"/>
              </a:rPr>
              <a:t>disribution</a:t>
            </a:r>
            <a:r>
              <a:rPr lang="fr-FR" altLang="fr-FR" sz="1100" dirty="0">
                <a:solidFill>
                  <a:srgbClr val="000000"/>
                </a:solidFill>
                <a:latin typeface="Arial" panose="020B0604020202020204" pitchFamily="34" charset="0"/>
                <a:cs typeface="Arial" panose="020B0604020202020204" pitchFamily="34" charset="0"/>
              </a:rPr>
              <a:t> variable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8612709" y="280595"/>
            <a:ext cx="2838994" cy="1169551"/>
          </a:xfrm>
          <a:prstGeom prst="rect">
            <a:avLst/>
          </a:prstGeom>
        </p:spPr>
        <p:txBody>
          <a:bodyPr wrap="square">
            <a:spAutoFit/>
          </a:bodyPr>
          <a:lstStyle/>
          <a:p>
            <a:pPr lvl="1" indent="-457200" eaLnBrk="0" fontAlgn="base" hangingPunct="0">
              <a:spcBef>
                <a:spcPct val="0"/>
              </a:spcBef>
              <a:spcAft>
                <a:spcPct val="0"/>
              </a:spcAft>
            </a:pPr>
            <a:r>
              <a:rPr lang="fr-FR" altLang="fr-FR" sz="1000" dirty="0" smtClean="0">
                <a:solidFill>
                  <a:srgbClr val="000000"/>
                </a:solidFill>
                <a:latin typeface="Arial" panose="020B0604020202020204" pitchFamily="34" charset="0"/>
                <a:cs typeface="Arial" panose="020B0604020202020204" pitchFamily="34" charset="0"/>
              </a:rPr>
              <a:t>4 </a:t>
            </a:r>
            <a:r>
              <a:rPr lang="fr-FR" altLang="fr-FR" sz="1000" dirty="0">
                <a:solidFill>
                  <a:srgbClr val="000000"/>
                </a:solidFill>
                <a:latin typeface="Arial" panose="020B0604020202020204" pitchFamily="34" charset="0"/>
                <a:cs typeface="Arial" panose="020B0604020202020204" pitchFamily="34" charset="0"/>
              </a:rPr>
              <a:t>soupapes par cylindre</a:t>
            </a: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1 252 cc (Alésage * course: 105 x 72,3 mm)</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7" tooltip="Classement des roadster les plus puissantes"/>
              </a:rPr>
              <a:t>121 </a:t>
            </a:r>
            <a:r>
              <a:rPr lang="fr-FR" altLang="fr-FR" sz="1000" u="sng" dirty="0" err="1">
                <a:solidFill>
                  <a:srgbClr val="04768F"/>
                </a:solidFill>
                <a:latin typeface="Arial" panose="020B0604020202020204" pitchFamily="34" charset="0"/>
                <a:cs typeface="Arial" panose="020B0604020202020204" pitchFamily="34" charset="0"/>
                <a:hlinkClick r:id="rId7" tooltip="Classement des roadster les plus puissantes"/>
              </a:rPr>
              <a:t>ch</a:t>
            </a:r>
            <a:r>
              <a:rPr lang="fr-FR" altLang="fr-FR" sz="1000" dirty="0">
                <a:solidFill>
                  <a:srgbClr val="000000"/>
                </a:solidFill>
                <a:latin typeface="Arial" panose="020B0604020202020204" pitchFamily="34" charset="0"/>
                <a:cs typeface="Arial" panose="020B0604020202020204" pitchFamily="34" charset="0"/>
              </a:rPr>
              <a:t> à 7 500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8" tooltip="Classement des roadster les plus coupleuses"/>
              </a:rPr>
              <a:t>12,70 </a:t>
            </a:r>
            <a:r>
              <a:rPr lang="fr-FR" altLang="fr-FR" sz="1000" u="sng" dirty="0" err="1">
                <a:solidFill>
                  <a:srgbClr val="04768F"/>
                </a:solidFill>
                <a:latin typeface="Arial" panose="020B0604020202020204" pitchFamily="34" charset="0"/>
                <a:cs typeface="Arial" panose="020B0604020202020204" pitchFamily="34" charset="0"/>
                <a:hlinkClick r:id="rId8" tooltip="Classement des roadster les plus coupleuses"/>
              </a:rPr>
              <a:t>mkg</a:t>
            </a:r>
            <a:r>
              <a:rPr lang="fr-FR" altLang="fr-FR" sz="1000" dirty="0">
                <a:solidFill>
                  <a:srgbClr val="000000"/>
                </a:solidFill>
                <a:latin typeface="Arial" panose="020B0604020202020204" pitchFamily="34" charset="0"/>
                <a:cs typeface="Arial" panose="020B0604020202020204" pitchFamily="34" charset="0"/>
              </a:rPr>
              <a:t> à 6 000 tr/min</a:t>
            </a: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9" tooltip="Classement des roadster avec le meilleur rapport poids / puissance"/>
              </a:rPr>
              <a:t>Rapport poids / puissance</a:t>
            </a:r>
            <a:r>
              <a:rPr lang="fr-FR" altLang="fr-FR" sz="1000" dirty="0">
                <a:solidFill>
                  <a:srgbClr val="000000"/>
                </a:solidFill>
                <a:latin typeface="Arial" panose="020B0604020202020204" pitchFamily="34" charset="0"/>
                <a:cs typeface="Arial" panose="020B0604020202020204" pitchFamily="34" charset="0"/>
              </a:rPr>
              <a:t> : 1.83 kg/</a:t>
            </a:r>
            <a:r>
              <a:rPr lang="fr-FR" altLang="fr-FR" sz="1000" dirty="0" err="1">
                <a:solidFill>
                  <a:srgbClr val="000000"/>
                </a:solidFill>
                <a:latin typeface="Arial" panose="020B0604020202020204" pitchFamily="34" charset="0"/>
                <a:cs typeface="Arial" panose="020B0604020202020204" pitchFamily="34" charset="0"/>
              </a:rPr>
              <a:t>ch</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u="sng" dirty="0">
                <a:solidFill>
                  <a:srgbClr val="04768F"/>
                </a:solidFill>
                <a:latin typeface="Arial" panose="020B0604020202020204" pitchFamily="34" charset="0"/>
                <a:cs typeface="Arial" panose="020B0604020202020204" pitchFamily="34" charset="0"/>
                <a:hlinkClick r:id="rId10" tooltip="Classement des roadster avec le meilleur rapport poids / couple"/>
              </a:rPr>
              <a:t>Rapport poids / couple</a:t>
            </a:r>
            <a:r>
              <a:rPr lang="fr-FR" altLang="fr-FR" sz="1000" dirty="0">
                <a:solidFill>
                  <a:srgbClr val="000000"/>
                </a:solidFill>
                <a:latin typeface="Arial" panose="020B0604020202020204" pitchFamily="34" charset="0"/>
                <a:cs typeface="Arial" panose="020B0604020202020204" pitchFamily="34" charset="0"/>
              </a:rPr>
              <a:t> : 17.4 kg/</a:t>
            </a:r>
            <a:r>
              <a:rPr lang="fr-FR" altLang="fr-FR" sz="1000" dirty="0" err="1">
                <a:solidFill>
                  <a:srgbClr val="000000"/>
                </a:solidFill>
                <a:latin typeface="Arial" panose="020B0604020202020204" pitchFamily="34" charset="0"/>
                <a:cs typeface="Arial" panose="020B0604020202020204" pitchFamily="34" charset="0"/>
              </a:rPr>
              <a:t>mkg</a:t>
            </a:r>
            <a:endParaRPr lang="fr-FR" altLang="fr-FR" sz="1000" dirty="0">
              <a:solidFill>
                <a:srgbClr val="000000"/>
              </a:solidFill>
              <a:latin typeface="Arial" panose="020B0604020202020204" pitchFamily="34" charset="0"/>
              <a:cs typeface="Arial" panose="020B0604020202020204" pitchFamily="34" charset="0"/>
            </a:endParaRPr>
          </a:p>
          <a:p>
            <a:pPr lvl="1" indent="-457200" eaLnBrk="0" fontAlgn="base" hangingPunct="0">
              <a:spcBef>
                <a:spcPct val="0"/>
              </a:spcBef>
              <a:spcAft>
                <a:spcPct val="0"/>
              </a:spcAft>
            </a:pPr>
            <a:r>
              <a:rPr lang="fr-FR" altLang="fr-FR" sz="1000" dirty="0">
                <a:solidFill>
                  <a:srgbClr val="000000"/>
                </a:solidFill>
                <a:latin typeface="Arial" panose="020B0604020202020204" pitchFamily="34" charset="0"/>
                <a:cs typeface="Arial" panose="020B0604020202020204" pitchFamily="34" charset="0"/>
              </a:rPr>
              <a:t>Compression : 12 : 1</a:t>
            </a:r>
          </a:p>
        </p:txBody>
      </p:sp>
    </p:spTree>
    <p:extLst>
      <p:ext uri="{BB962C8B-B14F-4D97-AF65-F5344CB8AC3E}">
        <p14:creationId xmlns:p14="http://schemas.microsoft.com/office/powerpoint/2010/main" val="14384617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0" y="588883"/>
            <a:ext cx="12192000" cy="6124754"/>
          </a:xfrm>
          <a:prstGeom prst="rect">
            <a:avLst/>
          </a:prstGeom>
        </p:spPr>
        <p:txBody>
          <a:bodyPr wrap="square">
            <a:spAutoFit/>
          </a:bodyPr>
          <a:lstStyle/>
          <a:p>
            <a:pPr fontAlgn="base"/>
            <a:r>
              <a:rPr lang="fr-FR" dirty="0">
                <a:solidFill>
                  <a:srgbClr val="091405"/>
                </a:solidFill>
                <a:latin typeface="arial" panose="020B0604020202020204" pitchFamily="34" charset="0"/>
              </a:rPr>
              <a:t>Le logo </a:t>
            </a:r>
            <a:r>
              <a:rPr lang="fr-FR" b="1" dirty="0">
                <a:solidFill>
                  <a:srgbClr val="091405"/>
                </a:solidFill>
                <a:latin typeface="arial" panose="020B0604020202020204" pitchFamily="34" charset="0"/>
              </a:rPr>
              <a:t>Bar &amp; </a:t>
            </a:r>
            <a:r>
              <a:rPr lang="fr-FR" b="1" dirty="0" err="1" smtClean="0">
                <a:solidFill>
                  <a:srgbClr val="091405"/>
                </a:solidFill>
                <a:latin typeface="arial" panose="020B0604020202020204" pitchFamily="34" charset="0"/>
              </a:rPr>
              <a:t>Shield</a:t>
            </a:r>
            <a:r>
              <a:rPr lang="fr-FR" b="1" dirty="0" smtClean="0">
                <a:solidFill>
                  <a:srgbClr val="091405"/>
                </a:solidFill>
                <a:latin typeface="arial" panose="020B0604020202020204" pitchFamily="34" charset="0"/>
              </a:rPr>
              <a:t>:</a:t>
            </a:r>
          </a:p>
          <a:p>
            <a:pPr fontAlgn="base"/>
            <a:endParaRPr lang="fr-FR" b="1" dirty="0">
              <a:solidFill>
                <a:srgbClr val="091405"/>
              </a:solidFill>
              <a:latin typeface="arial" panose="020B0604020202020204" pitchFamily="34" charset="0"/>
            </a:endParaRPr>
          </a:p>
          <a:p>
            <a:pPr fontAlgn="base"/>
            <a:endParaRPr lang="fr-FR" b="1" dirty="0" smtClean="0">
              <a:solidFill>
                <a:srgbClr val="091405"/>
              </a:solidFill>
              <a:latin typeface="arial" panose="020B0604020202020204" pitchFamily="34" charset="0"/>
            </a:endParaRPr>
          </a:p>
          <a:p>
            <a:pPr fontAlgn="base"/>
            <a:endParaRPr lang="fr-FR" dirty="0">
              <a:solidFill>
                <a:srgbClr val="091405"/>
              </a:solidFill>
              <a:latin typeface="barlow-medium"/>
            </a:endParaRPr>
          </a:p>
          <a:p>
            <a:pPr fontAlgn="base"/>
            <a:r>
              <a:rPr lang="fr-FR" sz="1600" b="1" dirty="0">
                <a:solidFill>
                  <a:srgbClr val="091405"/>
                </a:solidFill>
                <a:latin typeface="barlow-medium"/>
              </a:rPr>
              <a:t>L'histoire du logo Harley-Davidson</a:t>
            </a:r>
            <a:r>
              <a:rPr lang="fr-FR" sz="1600" dirty="0">
                <a:solidFill>
                  <a:srgbClr val="091405"/>
                </a:solidFill>
                <a:latin typeface="barlow-medium"/>
              </a:rPr>
              <a:t> remonte aux premiers jours de la société, fondée en 1903 à Milwaukee, dans le Wisconsin, par William S. Harley et les frères Arthur et Walter Davidson. Le premier logo officiel d'Harley-Davidson a été enregistré auprès du Bureau américain des brevets et des marques en 1910. Depuis lors, le logo a subi des modifications mineures, mais il est resté largement reconnaissable.</a:t>
            </a:r>
          </a:p>
          <a:p>
            <a:pPr fontAlgn="base"/>
            <a:r>
              <a:rPr lang="fr-FR" sz="1600" dirty="0">
                <a:solidFill>
                  <a:srgbClr val="091405"/>
                </a:solidFill>
                <a:latin typeface="barlow-medium"/>
              </a:rPr>
              <a:t>Voici une brève chronologie de l'évolution du logo Harley-Davidson :</a:t>
            </a:r>
          </a:p>
          <a:p>
            <a:pPr fontAlgn="base"/>
            <a:r>
              <a:rPr lang="fr-FR" sz="1600" dirty="0">
                <a:solidFill>
                  <a:srgbClr val="091405"/>
                </a:solidFill>
                <a:latin typeface="barlow-medium"/>
              </a:rPr>
              <a:t>​</a:t>
            </a:r>
          </a:p>
          <a:p>
            <a:pPr fontAlgn="base"/>
            <a:r>
              <a:rPr lang="fr-FR" sz="1600" b="1" dirty="0">
                <a:solidFill>
                  <a:srgbClr val="091405"/>
                </a:solidFill>
                <a:latin typeface="barlow-medium"/>
              </a:rPr>
              <a:t>1903 - Premier logo : </a:t>
            </a:r>
            <a:r>
              <a:rPr lang="fr-FR" sz="1600" dirty="0">
                <a:solidFill>
                  <a:srgbClr val="091405"/>
                </a:solidFill>
                <a:latin typeface="barlow-medium"/>
              </a:rPr>
              <a:t>Le premier logo arborait simplement les mots "Harley-Davidson </a:t>
            </a:r>
            <a:r>
              <a:rPr lang="fr-FR" sz="1600" dirty="0" err="1">
                <a:solidFill>
                  <a:srgbClr val="091405"/>
                </a:solidFill>
                <a:latin typeface="barlow-medium"/>
              </a:rPr>
              <a:t>Motor</a:t>
            </a:r>
            <a:r>
              <a:rPr lang="fr-FR" sz="1600" dirty="0">
                <a:solidFill>
                  <a:srgbClr val="091405"/>
                </a:solidFill>
                <a:latin typeface="barlow-medium"/>
              </a:rPr>
              <a:t> </a:t>
            </a:r>
            <a:r>
              <a:rPr lang="fr-FR" sz="1600" dirty="0" err="1">
                <a:solidFill>
                  <a:srgbClr val="091405"/>
                </a:solidFill>
                <a:latin typeface="barlow-medium"/>
              </a:rPr>
              <a:t>Company</a:t>
            </a:r>
            <a:r>
              <a:rPr lang="fr-FR" sz="1600" dirty="0">
                <a:solidFill>
                  <a:srgbClr val="091405"/>
                </a:solidFill>
                <a:latin typeface="barlow-medium"/>
              </a:rPr>
              <a:t>" inscrits dans une bannière circulaire. C'était un design simple et classique.</a:t>
            </a:r>
          </a:p>
          <a:p>
            <a:pPr fontAlgn="base"/>
            <a:r>
              <a:rPr lang="fr-FR" sz="1600" dirty="0">
                <a:solidFill>
                  <a:srgbClr val="091405"/>
                </a:solidFill>
                <a:latin typeface="barlow-medium"/>
              </a:rPr>
              <a:t> </a:t>
            </a:r>
          </a:p>
          <a:p>
            <a:pPr fontAlgn="base"/>
            <a:r>
              <a:rPr lang="fr-FR" sz="1600" b="1" dirty="0">
                <a:solidFill>
                  <a:srgbClr val="091405"/>
                </a:solidFill>
                <a:latin typeface="barlow-medium"/>
              </a:rPr>
              <a:t>1910 - Le bouclier ovale : </a:t>
            </a:r>
            <a:r>
              <a:rPr lang="fr-FR" sz="1600" dirty="0">
                <a:solidFill>
                  <a:srgbClr val="091405"/>
                </a:solidFill>
                <a:latin typeface="barlow-medium"/>
              </a:rPr>
              <a:t>Le célèbre bouclier ovale est apparu pour la première fois en 1910. Il comprenait toujours les mots "Harley-Davidson </a:t>
            </a:r>
            <a:r>
              <a:rPr lang="fr-FR" sz="1600" dirty="0" err="1">
                <a:solidFill>
                  <a:srgbClr val="091405"/>
                </a:solidFill>
                <a:latin typeface="barlow-medium"/>
              </a:rPr>
              <a:t>Motor</a:t>
            </a:r>
            <a:r>
              <a:rPr lang="fr-FR" sz="1600" dirty="0">
                <a:solidFill>
                  <a:srgbClr val="091405"/>
                </a:solidFill>
                <a:latin typeface="barlow-medium"/>
              </a:rPr>
              <a:t> </a:t>
            </a:r>
            <a:r>
              <a:rPr lang="fr-FR" sz="1600" dirty="0" err="1">
                <a:solidFill>
                  <a:srgbClr val="091405"/>
                </a:solidFill>
                <a:latin typeface="barlow-medium"/>
              </a:rPr>
              <a:t>Company</a:t>
            </a:r>
            <a:r>
              <a:rPr lang="fr-FR" sz="1600" dirty="0">
                <a:solidFill>
                  <a:srgbClr val="091405"/>
                </a:solidFill>
                <a:latin typeface="barlow-medium"/>
              </a:rPr>
              <a:t>" mais était présenté dans un bouclier ovale avec des ailes stylisées.</a:t>
            </a:r>
          </a:p>
          <a:p>
            <a:pPr fontAlgn="base"/>
            <a:r>
              <a:rPr lang="fr-FR" sz="1600" dirty="0">
                <a:solidFill>
                  <a:srgbClr val="091405"/>
                </a:solidFill>
                <a:latin typeface="barlow-medium"/>
              </a:rPr>
              <a:t> </a:t>
            </a:r>
          </a:p>
          <a:p>
            <a:pPr fontAlgn="base"/>
            <a:r>
              <a:rPr lang="fr-FR" sz="1600" b="1" dirty="0">
                <a:solidFill>
                  <a:srgbClr val="091405"/>
                </a:solidFill>
                <a:latin typeface="barlow-medium"/>
              </a:rPr>
              <a:t>1950 - Le logo actuel : </a:t>
            </a:r>
            <a:r>
              <a:rPr lang="fr-FR" sz="1600" dirty="0">
                <a:solidFill>
                  <a:srgbClr val="091405"/>
                </a:solidFill>
                <a:latin typeface="barlow-medium"/>
              </a:rPr>
              <a:t>Le logo actuel, introduit dans les années 1950, a conservé le bouclier ovale mais a simplifié le design. Il présente toujours les mots "Harley-Davidson </a:t>
            </a:r>
            <a:r>
              <a:rPr lang="fr-FR" sz="1600" dirty="0" err="1">
                <a:solidFill>
                  <a:srgbClr val="091405"/>
                </a:solidFill>
                <a:latin typeface="barlow-medium"/>
              </a:rPr>
              <a:t>Motor</a:t>
            </a:r>
            <a:r>
              <a:rPr lang="fr-FR" sz="1600" dirty="0">
                <a:solidFill>
                  <a:srgbClr val="091405"/>
                </a:solidFill>
                <a:latin typeface="barlow-medium"/>
              </a:rPr>
              <a:t> </a:t>
            </a:r>
            <a:r>
              <a:rPr lang="fr-FR" sz="1600" dirty="0" err="1">
                <a:solidFill>
                  <a:srgbClr val="091405"/>
                </a:solidFill>
                <a:latin typeface="barlow-medium"/>
              </a:rPr>
              <a:t>Company</a:t>
            </a:r>
            <a:r>
              <a:rPr lang="fr-FR" sz="1600" dirty="0">
                <a:solidFill>
                  <a:srgbClr val="091405"/>
                </a:solidFill>
                <a:latin typeface="barlow-medium"/>
              </a:rPr>
              <a:t>" mais avec des lettres plus épaisses et un lettrage plus moderne.</a:t>
            </a:r>
          </a:p>
          <a:p>
            <a:pPr fontAlgn="base"/>
            <a:r>
              <a:rPr lang="fr-FR" sz="1600" dirty="0">
                <a:solidFill>
                  <a:srgbClr val="091405"/>
                </a:solidFill>
                <a:latin typeface="barlow-medium"/>
              </a:rPr>
              <a:t> </a:t>
            </a:r>
          </a:p>
          <a:p>
            <a:pPr fontAlgn="base"/>
            <a:r>
              <a:rPr lang="fr-FR" sz="1600" b="1" dirty="0">
                <a:solidFill>
                  <a:srgbClr val="091405"/>
                </a:solidFill>
                <a:latin typeface="barlow-medium"/>
              </a:rPr>
              <a:t>Bar and </a:t>
            </a:r>
            <a:r>
              <a:rPr lang="fr-FR" sz="1600" b="1" dirty="0" err="1">
                <a:solidFill>
                  <a:srgbClr val="091405"/>
                </a:solidFill>
                <a:latin typeface="barlow-medium"/>
              </a:rPr>
              <a:t>Shield</a:t>
            </a:r>
            <a:r>
              <a:rPr lang="fr-FR" sz="1600" b="1" dirty="0">
                <a:solidFill>
                  <a:srgbClr val="091405"/>
                </a:solidFill>
                <a:latin typeface="barlow-medium"/>
              </a:rPr>
              <a:t> (Barre et Bouclier) : </a:t>
            </a:r>
            <a:r>
              <a:rPr lang="fr-FR" sz="1600" dirty="0">
                <a:solidFill>
                  <a:srgbClr val="091405"/>
                </a:solidFill>
                <a:latin typeface="barlow-medium"/>
              </a:rPr>
              <a:t>Le bouclier ovale avec une barre à travers le centre est souvent appelé le "Bar and </a:t>
            </a:r>
            <a:r>
              <a:rPr lang="fr-FR" sz="1600" dirty="0" err="1">
                <a:solidFill>
                  <a:srgbClr val="091405"/>
                </a:solidFill>
                <a:latin typeface="barlow-medium"/>
              </a:rPr>
              <a:t>Shield</a:t>
            </a:r>
            <a:r>
              <a:rPr lang="fr-FR" sz="1600" dirty="0">
                <a:solidFill>
                  <a:srgbClr val="091405"/>
                </a:solidFill>
                <a:latin typeface="barlow-medium"/>
              </a:rPr>
              <a:t>" (Barre et Bouclier). C'est ce design emblématique qui est le plus associé à la marque Harley-Davidson.</a:t>
            </a:r>
          </a:p>
          <a:p>
            <a:pPr fontAlgn="base"/>
            <a:r>
              <a:rPr lang="fr-FR" sz="1600" dirty="0">
                <a:solidFill>
                  <a:srgbClr val="091405"/>
                </a:solidFill>
                <a:latin typeface="barlow-medium"/>
              </a:rPr>
              <a:t>​</a:t>
            </a:r>
          </a:p>
          <a:p>
            <a:pPr fontAlgn="base"/>
            <a:r>
              <a:rPr lang="fr-FR" sz="1600" dirty="0">
                <a:solidFill>
                  <a:srgbClr val="091405"/>
                </a:solidFill>
                <a:latin typeface="barlow-medium"/>
              </a:rPr>
              <a:t>Le logo Bar and </a:t>
            </a:r>
            <a:r>
              <a:rPr lang="fr-FR" sz="1600" dirty="0" err="1">
                <a:solidFill>
                  <a:srgbClr val="091405"/>
                </a:solidFill>
                <a:latin typeface="barlow-medium"/>
              </a:rPr>
              <a:t>Shield</a:t>
            </a:r>
            <a:r>
              <a:rPr lang="fr-FR" sz="1600" dirty="0">
                <a:solidFill>
                  <a:srgbClr val="091405"/>
                </a:solidFill>
                <a:latin typeface="barlow-medium"/>
              </a:rPr>
              <a:t> est devenu l'un des logos les plus reconnaissables au monde dans le domaine des motos. Il incarne la longue histoire de la société et symbolise la robustesse, la puissance et le style intemporel de ses motos. </a:t>
            </a:r>
            <a:endParaRPr lang="fr-FR" sz="1600" b="0" i="0" dirty="0">
              <a:solidFill>
                <a:srgbClr val="091405"/>
              </a:solidFill>
              <a:effectLst/>
              <a:latin typeface="barlow-medium"/>
            </a:endParaRPr>
          </a:p>
        </p:txBody>
      </p:sp>
      <p:pic>
        <p:nvPicPr>
          <p:cNvPr id="3" name="Image 2"/>
          <p:cNvPicPr>
            <a:picLocks noChangeAspect="1"/>
          </p:cNvPicPr>
          <p:nvPr/>
        </p:nvPicPr>
        <p:blipFill>
          <a:blip r:embed="rId3">
            <a:extLst>
              <a:ext uri="{BEBA8EAE-BF5A-486C-A8C5-ECC9F3942E4B}">
                <a14:imgProps xmlns:a14="http://schemas.microsoft.com/office/drawing/2010/main">
                  <a14:imgLayer r:embed="rId4">
                    <a14:imgEffect>
                      <a14:backgroundRemoval t="0" b="100000" l="1049" r="99301"/>
                    </a14:imgEffect>
                  </a14:imgLayer>
                </a14:imgProps>
              </a:ext>
              <a:ext uri="{28A0092B-C50C-407E-A947-70E740481C1C}">
                <a14:useLocalDpi xmlns:a14="http://schemas.microsoft.com/office/drawing/2010/main" val="0"/>
              </a:ext>
            </a:extLst>
          </a:blip>
          <a:stretch>
            <a:fillRect/>
          </a:stretch>
        </p:blipFill>
        <p:spPr>
          <a:xfrm>
            <a:off x="9999585" y="61694"/>
            <a:ext cx="1814452" cy="1548000"/>
          </a:xfrm>
          <a:prstGeom prst="rect">
            <a:avLst/>
          </a:prstGeom>
        </p:spPr>
      </p:pic>
      <p:pic>
        <p:nvPicPr>
          <p:cNvPr id="4" name="Image 3"/>
          <p:cNvPicPr>
            <a:picLocks noChangeAspect="1"/>
          </p:cNvPicPr>
          <p:nvPr/>
        </p:nvPicPr>
        <p:blipFill>
          <a:blip r:embed="rId5" cstate="print">
            <a:extLst>
              <a:ext uri="{BEBA8EAE-BF5A-486C-A8C5-ECC9F3942E4B}">
                <a14:imgProps xmlns:a14="http://schemas.microsoft.com/office/drawing/2010/main">
                  <a14:imgLayer r:embed="rId6">
                    <a14:imgEffect>
                      <a14:backgroundRemoval t="7266" b="97323" l="2625" r="97625"/>
                    </a14:imgEffect>
                  </a14:imgLayer>
                </a14:imgProps>
              </a:ext>
              <a:ext uri="{28A0092B-C50C-407E-A947-70E740481C1C}">
                <a14:useLocalDpi xmlns:a14="http://schemas.microsoft.com/office/drawing/2010/main" val="0"/>
              </a:ext>
            </a:extLst>
          </a:blip>
          <a:stretch>
            <a:fillRect/>
          </a:stretch>
        </p:blipFill>
        <p:spPr>
          <a:xfrm>
            <a:off x="5279244" y="81678"/>
            <a:ext cx="2367878" cy="1548000"/>
          </a:xfrm>
          <a:prstGeom prst="rect">
            <a:avLst/>
          </a:prstGeom>
        </p:spPr>
      </p:pic>
      <p:pic>
        <p:nvPicPr>
          <p:cNvPr id="5" name="Imag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29691" y="130506"/>
            <a:ext cx="2700000" cy="1479188"/>
          </a:xfrm>
          <a:prstGeom prst="rect">
            <a:avLst/>
          </a:prstGeom>
        </p:spPr>
      </p:pic>
      <p:pic>
        <p:nvPicPr>
          <p:cNvPr id="6" name="Imag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3633" y="130507"/>
            <a:ext cx="1908000" cy="1492132"/>
          </a:xfrm>
          <a:prstGeom prst="rect">
            <a:avLst/>
          </a:prstGeom>
        </p:spPr>
      </p:pic>
    </p:spTree>
    <p:extLst>
      <p:ext uri="{BB962C8B-B14F-4D97-AF65-F5344CB8AC3E}">
        <p14:creationId xmlns:p14="http://schemas.microsoft.com/office/powerpoint/2010/main" val="35585999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print">
            <a:extLst>
              <a:ext uri="{BEBA8EAE-BF5A-486C-A8C5-ECC9F3942E4B}">
                <a14:imgProps xmlns:a14="http://schemas.microsoft.com/office/drawing/2010/main">
                  <a14:imgLayer r:embed="rId4">
                    <a14:imgEffect>
                      <a14:backgroundRemoval t="560" b="99067" l="10000" r="90000"/>
                    </a14:imgEffect>
                  </a14:imgLayer>
                </a14:imgProps>
              </a:ext>
              <a:ext uri="{28A0092B-C50C-407E-A947-70E740481C1C}">
                <a14:useLocalDpi xmlns:a14="http://schemas.microsoft.com/office/drawing/2010/main" val="0"/>
              </a:ext>
            </a:extLst>
          </a:blip>
          <a:stretch>
            <a:fillRect/>
          </a:stretch>
        </p:blipFill>
        <p:spPr>
          <a:xfrm>
            <a:off x="246012" y="215890"/>
            <a:ext cx="2052000" cy="2340165"/>
          </a:xfrm>
          <a:prstGeom prst="rect">
            <a:avLst/>
          </a:prstGeom>
        </p:spPr>
      </p:pic>
      <p:pic>
        <p:nvPicPr>
          <p:cNvPr id="1026" name="Picture 2" descr="Logo Harley-Davidson - histoire et signification | Turbologo"/>
          <p:cNvPicPr>
            <a:picLocks noChangeAspect="1" noChangeArrowheads="1"/>
          </p:cNvPicPr>
          <p:nvPr/>
        </p:nvPicPr>
        <p:blipFill>
          <a:blip r:embed="rId5">
            <a:duotone>
              <a:schemeClr val="bg2">
                <a:shade val="45000"/>
                <a:satMod val="135000"/>
              </a:schemeClr>
              <a:prstClr val="white"/>
            </a:duotone>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128127" y="1694437"/>
            <a:ext cx="7596000" cy="4267555"/>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72370" y="2596538"/>
            <a:ext cx="2273379" cy="276999"/>
          </a:xfrm>
          <a:prstGeom prst="rect">
            <a:avLst/>
          </a:prstGeom>
        </p:spPr>
        <p:txBody>
          <a:bodyPr wrap="none">
            <a:spAutoFit/>
          </a:bodyPr>
          <a:lstStyle/>
          <a:p>
            <a:r>
              <a:rPr lang="fr-FR" sz="1200" b="1" dirty="0">
                <a:solidFill>
                  <a:srgbClr val="1D1D1D"/>
                </a:solidFill>
                <a:latin typeface="Montserrat" panose="02000505000000020004" pitchFamily="2" charset="0"/>
              </a:rPr>
              <a:t>1903 Monocylindre à tête F</a:t>
            </a:r>
            <a:endParaRPr lang="fr-FR" sz="1200" b="1" i="0" dirty="0">
              <a:solidFill>
                <a:srgbClr val="1D1D1D"/>
              </a:solidFill>
              <a:effectLst/>
              <a:latin typeface="Montserrat" panose="02000505000000020004" pitchFamily="2" charset="0"/>
            </a:endParaRPr>
          </a:p>
        </p:txBody>
      </p:sp>
      <p:sp>
        <p:nvSpPr>
          <p:cNvPr id="4" name="Rectangle 3"/>
          <p:cNvSpPr/>
          <p:nvPr/>
        </p:nvSpPr>
        <p:spPr>
          <a:xfrm>
            <a:off x="2559874" y="2525637"/>
            <a:ext cx="2255746" cy="461665"/>
          </a:xfrm>
          <a:prstGeom prst="rect">
            <a:avLst/>
          </a:prstGeom>
        </p:spPr>
        <p:txBody>
          <a:bodyPr wrap="none">
            <a:spAutoFit/>
          </a:bodyPr>
          <a:lstStyle/>
          <a:p>
            <a:r>
              <a:rPr lang="fr-FR" sz="1200" b="1" dirty="0">
                <a:solidFill>
                  <a:srgbClr val="1D1D1D"/>
                </a:solidFill>
                <a:latin typeface="Montserrat" panose="02000505000000020004" pitchFamily="2" charset="0"/>
              </a:rPr>
              <a:t>1909–1911 </a:t>
            </a:r>
            <a:r>
              <a:rPr lang="fr-FR" sz="1200" b="1" dirty="0" smtClean="0">
                <a:solidFill>
                  <a:srgbClr val="1D1D1D"/>
                </a:solidFill>
                <a:latin typeface="Montserrat" panose="02000505000000020004" pitchFamily="2" charset="0"/>
              </a:rPr>
              <a:t>:</a:t>
            </a:r>
          </a:p>
          <a:p>
            <a:r>
              <a:rPr lang="fr-FR" sz="1200" b="1" dirty="0" smtClean="0">
                <a:solidFill>
                  <a:srgbClr val="1D1D1D"/>
                </a:solidFill>
                <a:latin typeface="Montserrat" panose="02000505000000020004" pitchFamily="2" charset="0"/>
              </a:rPr>
              <a:t> </a:t>
            </a:r>
            <a:r>
              <a:rPr lang="fr-FR" sz="1200" b="1" dirty="0">
                <a:solidFill>
                  <a:srgbClr val="1D1D1D"/>
                </a:solidFill>
                <a:latin typeface="Montserrat" panose="02000505000000020004" pitchFamily="2" charset="0"/>
              </a:rPr>
              <a:t>Le premier V-</a:t>
            </a:r>
            <a:r>
              <a:rPr lang="fr-FR" sz="1200" b="1" dirty="0" err="1">
                <a:solidFill>
                  <a:srgbClr val="1D1D1D"/>
                </a:solidFill>
                <a:latin typeface="Montserrat" panose="02000505000000020004" pitchFamily="2" charset="0"/>
              </a:rPr>
              <a:t>Twin</a:t>
            </a:r>
            <a:r>
              <a:rPr lang="fr-FR" sz="1200" b="1" dirty="0">
                <a:solidFill>
                  <a:srgbClr val="1D1D1D"/>
                </a:solidFill>
                <a:latin typeface="Montserrat" panose="02000505000000020004" pitchFamily="2" charset="0"/>
              </a:rPr>
              <a:t> F-</a:t>
            </a:r>
            <a:r>
              <a:rPr lang="fr-FR" sz="1200" b="1" dirty="0" err="1">
                <a:solidFill>
                  <a:srgbClr val="1D1D1D"/>
                </a:solidFill>
                <a:latin typeface="Montserrat" panose="02000505000000020004" pitchFamily="2" charset="0"/>
              </a:rPr>
              <a:t>head</a:t>
            </a:r>
            <a:endParaRPr lang="fr-FR" sz="1200" b="1" i="0" dirty="0">
              <a:solidFill>
                <a:srgbClr val="1D1D1D"/>
              </a:solidFill>
              <a:effectLst/>
              <a:latin typeface="Montserrat" panose="02000505000000020004" pitchFamily="2" charset="0"/>
            </a:endParaRPr>
          </a:p>
        </p:txBody>
      </p:sp>
      <p:pic>
        <p:nvPicPr>
          <p:cNvPr id="5" name="Image 4"/>
          <p:cNvPicPr>
            <a:picLocks noChangeAspect="1"/>
          </p:cNvPicPr>
          <p:nvPr/>
        </p:nvPicPr>
        <p:blipFill>
          <a:blip r:embed="rId7" cstate="print">
            <a:extLst>
              <a:ext uri="{BEBA8EAE-BF5A-486C-A8C5-ECC9F3942E4B}">
                <a14:imgProps xmlns:a14="http://schemas.microsoft.com/office/drawing/2010/main">
                  <a14:imgLayer r:embed="rId8">
                    <a14:imgEffect>
                      <a14:backgroundRemoval t="1767" b="99647" l="3212" r="96360"/>
                    </a14:imgEffect>
                  </a14:imgLayer>
                </a14:imgProps>
              </a:ext>
              <a:ext uri="{28A0092B-C50C-407E-A947-70E740481C1C}">
                <a14:useLocalDpi xmlns:a14="http://schemas.microsoft.com/office/drawing/2010/main" val="0"/>
              </a:ext>
            </a:extLst>
          </a:blip>
          <a:stretch>
            <a:fillRect/>
          </a:stretch>
        </p:blipFill>
        <p:spPr>
          <a:xfrm>
            <a:off x="2349309" y="126682"/>
            <a:ext cx="2052000" cy="2486998"/>
          </a:xfrm>
          <a:prstGeom prst="rect">
            <a:avLst/>
          </a:prstGeom>
        </p:spPr>
      </p:pic>
      <p:sp>
        <p:nvSpPr>
          <p:cNvPr id="6" name="Rectangle 5"/>
          <p:cNvSpPr/>
          <p:nvPr/>
        </p:nvSpPr>
        <p:spPr>
          <a:xfrm>
            <a:off x="5008812" y="2662276"/>
            <a:ext cx="1555234" cy="276999"/>
          </a:xfrm>
          <a:prstGeom prst="rect">
            <a:avLst/>
          </a:prstGeom>
        </p:spPr>
        <p:txBody>
          <a:bodyPr wrap="none">
            <a:spAutoFit/>
          </a:bodyPr>
          <a:lstStyle/>
          <a:p>
            <a:r>
              <a:rPr lang="fr-FR" sz="1200" b="1" dirty="0">
                <a:solidFill>
                  <a:srgbClr val="1D1D1D"/>
                </a:solidFill>
                <a:latin typeface="Montserrat" panose="02000505000000020004" pitchFamily="2" charset="0"/>
              </a:rPr>
              <a:t>1929 : Le </a:t>
            </a:r>
            <a:r>
              <a:rPr lang="fr-FR" sz="1200" b="1" dirty="0" err="1">
                <a:solidFill>
                  <a:srgbClr val="1D1D1D"/>
                </a:solidFill>
                <a:latin typeface="Montserrat" panose="02000505000000020004" pitchFamily="2" charset="0"/>
              </a:rPr>
              <a:t>Flathead</a:t>
            </a:r>
            <a:endParaRPr lang="fr-FR" sz="1200" b="1" i="0" dirty="0">
              <a:solidFill>
                <a:srgbClr val="1D1D1D"/>
              </a:solidFill>
              <a:effectLst/>
              <a:latin typeface="Montserrat" panose="02000505000000020004" pitchFamily="2" charset="0"/>
            </a:endParaRPr>
          </a:p>
        </p:txBody>
      </p:sp>
      <p:pic>
        <p:nvPicPr>
          <p:cNvPr id="7" name="Image 6"/>
          <p:cNvPicPr>
            <a:picLocks noChangeAspect="1"/>
          </p:cNvPicPr>
          <p:nvPr/>
        </p:nvPicPr>
        <p:blipFill>
          <a:blip r:embed="rId9" cstate="print">
            <a:extLst>
              <a:ext uri="{BEBA8EAE-BF5A-486C-A8C5-ECC9F3942E4B}">
                <a14:imgProps xmlns:a14="http://schemas.microsoft.com/office/drawing/2010/main">
                  <a14:imgLayer r:embed="rId10">
                    <a14:imgEffect>
                      <a14:backgroundRemoval t="0" b="99720" l="3338" r="98748"/>
                    </a14:imgEffect>
                  </a14:imgLayer>
                </a14:imgProps>
              </a:ext>
              <a:ext uri="{28A0092B-C50C-407E-A947-70E740481C1C}">
                <a14:useLocalDpi xmlns:a14="http://schemas.microsoft.com/office/drawing/2010/main" val="0"/>
              </a:ext>
            </a:extLst>
          </a:blip>
          <a:stretch>
            <a:fillRect/>
          </a:stretch>
        </p:blipFill>
        <p:spPr>
          <a:xfrm>
            <a:off x="4620046" y="469995"/>
            <a:ext cx="2052000" cy="2037723"/>
          </a:xfrm>
          <a:prstGeom prst="rect">
            <a:avLst/>
          </a:prstGeom>
        </p:spPr>
      </p:pic>
      <p:sp>
        <p:nvSpPr>
          <p:cNvPr id="8" name="Rectangle 7"/>
          <p:cNvSpPr/>
          <p:nvPr/>
        </p:nvSpPr>
        <p:spPr>
          <a:xfrm>
            <a:off x="6868767" y="2534957"/>
            <a:ext cx="2308645" cy="276999"/>
          </a:xfrm>
          <a:prstGeom prst="rect">
            <a:avLst/>
          </a:prstGeom>
        </p:spPr>
        <p:txBody>
          <a:bodyPr wrap="none">
            <a:spAutoFit/>
          </a:bodyPr>
          <a:lstStyle/>
          <a:p>
            <a:r>
              <a:rPr lang="fr-FR" sz="1200" b="1" dirty="0">
                <a:solidFill>
                  <a:srgbClr val="1D1D1D"/>
                </a:solidFill>
                <a:latin typeface="Montserrat" panose="02000505000000020004" pitchFamily="2" charset="0"/>
              </a:rPr>
              <a:t>1936 -1947 : </a:t>
            </a:r>
            <a:r>
              <a:rPr lang="fr-FR" sz="1200" b="1" dirty="0">
                <a:solidFill>
                  <a:srgbClr val="0000FF"/>
                </a:solidFill>
                <a:latin typeface="Montserrat" panose="02000505000000020004" pitchFamily="2" charset="0"/>
                <a:hlinkClick r:id="rId11"/>
              </a:rPr>
              <a:t>Le </a:t>
            </a:r>
            <a:r>
              <a:rPr lang="fr-FR" sz="1200" b="1" dirty="0" err="1">
                <a:solidFill>
                  <a:srgbClr val="0000FF"/>
                </a:solidFill>
                <a:latin typeface="Montserrat" panose="02000505000000020004" pitchFamily="2" charset="0"/>
                <a:hlinkClick r:id="rId11"/>
              </a:rPr>
              <a:t>Knucklehead</a:t>
            </a:r>
            <a:endParaRPr lang="fr-FR" sz="1200" b="1" i="0" dirty="0">
              <a:solidFill>
                <a:srgbClr val="1D1D1D"/>
              </a:solidFill>
              <a:effectLst/>
              <a:latin typeface="Montserrat" panose="02000505000000020004" pitchFamily="2" charset="0"/>
            </a:endParaRPr>
          </a:p>
        </p:txBody>
      </p:sp>
      <p:pic>
        <p:nvPicPr>
          <p:cNvPr id="9" name="Image 8"/>
          <p:cNvPicPr>
            <a:picLocks noChangeAspect="1"/>
          </p:cNvPicPr>
          <p:nvPr/>
        </p:nvPicPr>
        <p:blipFill>
          <a:blip r:embed="rId12" cstate="print">
            <a:extLst>
              <a:ext uri="{BEBA8EAE-BF5A-486C-A8C5-ECC9F3942E4B}">
                <a14:imgProps xmlns:a14="http://schemas.microsoft.com/office/drawing/2010/main">
                  <a14:imgLayer r:embed="rId13">
                    <a14:imgEffect>
                      <a14:backgroundRemoval t="2260" b="98682" l="2767" r="97431"/>
                    </a14:imgEffect>
                  </a14:imgLayer>
                </a14:imgProps>
              </a:ext>
              <a:ext uri="{28A0092B-C50C-407E-A947-70E740481C1C}">
                <a14:useLocalDpi xmlns:a14="http://schemas.microsoft.com/office/drawing/2010/main" val="0"/>
              </a:ext>
            </a:extLst>
          </a:blip>
          <a:stretch>
            <a:fillRect/>
          </a:stretch>
        </p:blipFill>
        <p:spPr>
          <a:xfrm>
            <a:off x="7066323" y="338596"/>
            <a:ext cx="2052000" cy="2153378"/>
          </a:xfrm>
          <a:prstGeom prst="rect">
            <a:avLst/>
          </a:prstGeom>
        </p:spPr>
      </p:pic>
      <p:sp>
        <p:nvSpPr>
          <p:cNvPr id="10" name="Rectangle 9"/>
          <p:cNvSpPr/>
          <p:nvPr/>
        </p:nvSpPr>
        <p:spPr>
          <a:xfrm>
            <a:off x="9444730" y="2479471"/>
            <a:ext cx="1992853" cy="276999"/>
          </a:xfrm>
          <a:prstGeom prst="rect">
            <a:avLst/>
          </a:prstGeom>
        </p:spPr>
        <p:txBody>
          <a:bodyPr wrap="none">
            <a:spAutoFit/>
          </a:bodyPr>
          <a:lstStyle/>
          <a:p>
            <a:r>
              <a:rPr lang="fr-FR" sz="1200" b="1" dirty="0">
                <a:solidFill>
                  <a:srgbClr val="1D1D1D"/>
                </a:solidFill>
                <a:latin typeface="Montserrat" panose="02000505000000020004" pitchFamily="2" charset="0"/>
              </a:rPr>
              <a:t>1948 -1965 : </a:t>
            </a:r>
            <a:r>
              <a:rPr lang="fr-FR" sz="1200" b="1" dirty="0">
                <a:solidFill>
                  <a:srgbClr val="0000FF"/>
                </a:solidFill>
                <a:latin typeface="Montserrat" panose="02000505000000020004" pitchFamily="2" charset="0"/>
                <a:hlinkClick r:id="rId14"/>
              </a:rPr>
              <a:t>Le </a:t>
            </a:r>
            <a:r>
              <a:rPr lang="fr-FR" sz="1200" b="1" dirty="0" err="1">
                <a:solidFill>
                  <a:srgbClr val="0000FF"/>
                </a:solidFill>
                <a:latin typeface="Montserrat" panose="02000505000000020004" pitchFamily="2" charset="0"/>
                <a:hlinkClick r:id="rId14"/>
              </a:rPr>
              <a:t>Panhead</a:t>
            </a:r>
            <a:endParaRPr lang="fr-FR" sz="1200" b="1" i="0" dirty="0">
              <a:solidFill>
                <a:srgbClr val="1D1D1D"/>
              </a:solidFill>
              <a:effectLst/>
              <a:latin typeface="Montserrat" panose="02000505000000020004" pitchFamily="2" charset="0"/>
            </a:endParaRPr>
          </a:p>
        </p:txBody>
      </p:sp>
      <p:pic>
        <p:nvPicPr>
          <p:cNvPr id="11" name="Image 10"/>
          <p:cNvPicPr>
            <a:picLocks noChangeAspect="1"/>
          </p:cNvPicPr>
          <p:nvPr/>
        </p:nvPicPr>
        <p:blipFill>
          <a:blip r:embed="rId15" cstate="print">
            <a:extLst>
              <a:ext uri="{BEBA8EAE-BF5A-486C-A8C5-ECC9F3942E4B}">
                <a14:imgProps xmlns:a14="http://schemas.microsoft.com/office/drawing/2010/main">
                  <a14:imgLayer r:embed="rId16">
                    <a14:imgEffect>
                      <a14:backgroundRemoval t="1103" b="98897" l="3168" r="92079"/>
                    </a14:imgEffect>
                  </a14:imgLayer>
                </a14:imgProps>
              </a:ext>
              <a:ext uri="{28A0092B-C50C-407E-A947-70E740481C1C}">
                <a14:useLocalDpi xmlns:a14="http://schemas.microsoft.com/office/drawing/2010/main" val="0"/>
              </a:ext>
            </a:extLst>
          </a:blip>
          <a:stretch>
            <a:fillRect/>
          </a:stretch>
        </p:blipFill>
        <p:spPr>
          <a:xfrm>
            <a:off x="9512600" y="251533"/>
            <a:ext cx="2052000" cy="2210486"/>
          </a:xfrm>
          <a:prstGeom prst="rect">
            <a:avLst/>
          </a:prstGeom>
        </p:spPr>
      </p:pic>
      <p:sp>
        <p:nvSpPr>
          <p:cNvPr id="12" name="Rectangle 11"/>
          <p:cNvSpPr/>
          <p:nvPr/>
        </p:nvSpPr>
        <p:spPr>
          <a:xfrm>
            <a:off x="217254" y="6058608"/>
            <a:ext cx="2228495" cy="276999"/>
          </a:xfrm>
          <a:prstGeom prst="rect">
            <a:avLst/>
          </a:prstGeom>
        </p:spPr>
        <p:txBody>
          <a:bodyPr wrap="none">
            <a:spAutoFit/>
          </a:bodyPr>
          <a:lstStyle/>
          <a:p>
            <a:r>
              <a:rPr lang="fr-FR" sz="1200" b="1" dirty="0">
                <a:solidFill>
                  <a:srgbClr val="1D1D1D"/>
                </a:solidFill>
                <a:latin typeface="Montserrat" panose="02000505000000020004" pitchFamily="2" charset="0"/>
              </a:rPr>
              <a:t>1966 -1983 : </a:t>
            </a:r>
            <a:r>
              <a:rPr lang="fr-FR" sz="1200" b="1" dirty="0">
                <a:solidFill>
                  <a:srgbClr val="0000FF"/>
                </a:solidFill>
                <a:latin typeface="Montserrat" panose="02000505000000020004" pitchFamily="2" charset="0"/>
                <a:hlinkClick r:id="rId17"/>
              </a:rPr>
              <a:t>Le </a:t>
            </a:r>
            <a:r>
              <a:rPr lang="fr-FR" sz="1200" b="1" dirty="0" err="1">
                <a:solidFill>
                  <a:srgbClr val="0000FF"/>
                </a:solidFill>
                <a:latin typeface="Montserrat" panose="02000505000000020004" pitchFamily="2" charset="0"/>
                <a:hlinkClick r:id="rId17"/>
              </a:rPr>
              <a:t>Shovelhead</a:t>
            </a:r>
            <a:endParaRPr lang="fr-FR" sz="1200" b="1" i="0" dirty="0">
              <a:solidFill>
                <a:srgbClr val="1D1D1D"/>
              </a:solidFill>
              <a:effectLst/>
              <a:latin typeface="Montserrat" panose="02000505000000020004" pitchFamily="2" charset="0"/>
            </a:endParaRPr>
          </a:p>
        </p:txBody>
      </p:sp>
      <p:pic>
        <p:nvPicPr>
          <p:cNvPr id="13" name="Image 12"/>
          <p:cNvPicPr>
            <a:picLocks noChangeAspect="1"/>
          </p:cNvPicPr>
          <p:nvPr/>
        </p:nvPicPr>
        <p:blipFill>
          <a:blip r:embed="rId18" cstate="print">
            <a:extLst>
              <a:ext uri="{BEBA8EAE-BF5A-486C-A8C5-ECC9F3942E4B}">
                <a14:imgProps xmlns:a14="http://schemas.microsoft.com/office/drawing/2010/main">
                  <a14:imgLayer r:embed="rId19">
                    <a14:imgEffect>
                      <a14:backgroundRemoval t="913" b="100000" l="1366" r="95448"/>
                    </a14:imgEffect>
                  </a14:imgLayer>
                </a14:imgProps>
              </a:ext>
              <a:ext uri="{28A0092B-C50C-407E-A947-70E740481C1C}">
                <a14:useLocalDpi xmlns:a14="http://schemas.microsoft.com/office/drawing/2010/main" val="0"/>
              </a:ext>
            </a:extLst>
          </a:blip>
          <a:stretch>
            <a:fillRect/>
          </a:stretch>
        </p:blipFill>
        <p:spPr>
          <a:xfrm>
            <a:off x="246012" y="3483410"/>
            <a:ext cx="2052000" cy="2045760"/>
          </a:xfrm>
          <a:prstGeom prst="rect">
            <a:avLst/>
          </a:prstGeom>
        </p:spPr>
      </p:pic>
      <p:sp>
        <p:nvSpPr>
          <p:cNvPr id="14" name="Rectangle 13"/>
          <p:cNvSpPr/>
          <p:nvPr/>
        </p:nvSpPr>
        <p:spPr>
          <a:xfrm>
            <a:off x="2704190" y="6048418"/>
            <a:ext cx="2395207" cy="276999"/>
          </a:xfrm>
          <a:prstGeom prst="rect">
            <a:avLst/>
          </a:prstGeom>
        </p:spPr>
        <p:txBody>
          <a:bodyPr wrap="none">
            <a:spAutoFit/>
          </a:bodyPr>
          <a:lstStyle/>
          <a:p>
            <a:r>
              <a:rPr lang="fr-FR" sz="1200" b="1" dirty="0">
                <a:solidFill>
                  <a:srgbClr val="1D1D1D"/>
                </a:solidFill>
                <a:latin typeface="Montserrat" panose="02000505000000020004" pitchFamily="2" charset="0"/>
              </a:rPr>
              <a:t>1984 -1999 : L'Évolution (</a:t>
            </a:r>
            <a:r>
              <a:rPr lang="fr-FR" sz="1200" b="1" dirty="0" err="1">
                <a:solidFill>
                  <a:srgbClr val="1D1D1D"/>
                </a:solidFill>
                <a:latin typeface="Montserrat" panose="02000505000000020004" pitchFamily="2" charset="0"/>
              </a:rPr>
              <a:t>Evo</a:t>
            </a:r>
            <a:r>
              <a:rPr lang="fr-FR" sz="1200" b="1" dirty="0">
                <a:solidFill>
                  <a:srgbClr val="1D1D1D"/>
                </a:solidFill>
                <a:latin typeface="Montserrat" panose="02000505000000020004" pitchFamily="2" charset="0"/>
              </a:rPr>
              <a:t>)</a:t>
            </a:r>
            <a:endParaRPr lang="fr-FR" sz="1200" b="1" i="0" dirty="0">
              <a:solidFill>
                <a:srgbClr val="1D1D1D"/>
              </a:solidFill>
              <a:effectLst/>
              <a:latin typeface="Montserrat" panose="02000505000000020004" pitchFamily="2" charset="0"/>
            </a:endParaRPr>
          </a:p>
        </p:txBody>
      </p:sp>
      <p:pic>
        <p:nvPicPr>
          <p:cNvPr id="15" name="Image 14"/>
          <p:cNvPicPr>
            <a:picLocks noChangeAspect="1"/>
          </p:cNvPicPr>
          <p:nvPr/>
        </p:nvPicPr>
        <p:blipFill>
          <a:blip r:embed="rId20" cstate="print">
            <a:extLst>
              <a:ext uri="{BEBA8EAE-BF5A-486C-A8C5-ECC9F3942E4B}">
                <a14:imgProps xmlns:a14="http://schemas.microsoft.com/office/drawing/2010/main">
                  <a14:imgLayer r:embed="rId21">
                    <a14:imgEffect>
                      <a14:backgroundRemoval t="0" b="99251" l="562" r="99251"/>
                    </a14:imgEffect>
                  </a14:imgLayer>
                </a14:imgProps>
              </a:ext>
              <a:ext uri="{28A0092B-C50C-407E-A947-70E740481C1C}">
                <a14:useLocalDpi xmlns:a14="http://schemas.microsoft.com/office/drawing/2010/main" val="0"/>
              </a:ext>
            </a:extLst>
          </a:blip>
          <a:stretch>
            <a:fillRect/>
          </a:stretch>
        </p:blipFill>
        <p:spPr>
          <a:xfrm>
            <a:off x="2628357" y="3559980"/>
            <a:ext cx="2052000" cy="2052000"/>
          </a:xfrm>
          <a:prstGeom prst="rect">
            <a:avLst/>
          </a:prstGeom>
        </p:spPr>
      </p:pic>
      <p:sp>
        <p:nvSpPr>
          <p:cNvPr id="16" name="Rectangle 15"/>
          <p:cNvSpPr/>
          <p:nvPr/>
        </p:nvSpPr>
        <p:spPr>
          <a:xfrm>
            <a:off x="5357838" y="5956084"/>
            <a:ext cx="1545616" cy="461665"/>
          </a:xfrm>
          <a:prstGeom prst="rect">
            <a:avLst/>
          </a:prstGeom>
        </p:spPr>
        <p:txBody>
          <a:bodyPr wrap="none">
            <a:spAutoFit/>
          </a:bodyPr>
          <a:lstStyle/>
          <a:p>
            <a:r>
              <a:rPr lang="fr-FR" sz="1200" b="1" dirty="0">
                <a:solidFill>
                  <a:srgbClr val="1D1D1D"/>
                </a:solidFill>
                <a:latin typeface="Montserrat" panose="02000505000000020004" pitchFamily="2" charset="0"/>
              </a:rPr>
              <a:t>1999–2016 : </a:t>
            </a:r>
            <a:endParaRPr lang="fr-FR" sz="1200" b="1" dirty="0" smtClean="0">
              <a:solidFill>
                <a:srgbClr val="1D1D1D"/>
              </a:solidFill>
              <a:latin typeface="Montserrat" panose="02000505000000020004" pitchFamily="2" charset="0"/>
            </a:endParaRPr>
          </a:p>
          <a:p>
            <a:r>
              <a:rPr lang="fr-FR" sz="1200" b="1" dirty="0" smtClean="0">
                <a:solidFill>
                  <a:srgbClr val="1D1D1D"/>
                </a:solidFill>
                <a:latin typeface="Montserrat" panose="02000505000000020004" pitchFamily="2" charset="0"/>
              </a:rPr>
              <a:t>la </a:t>
            </a:r>
            <a:r>
              <a:rPr lang="fr-FR" sz="1200" b="1" dirty="0">
                <a:solidFill>
                  <a:srgbClr val="1D1D1D"/>
                </a:solidFill>
                <a:latin typeface="Montserrat" panose="02000505000000020004" pitchFamily="2" charset="0"/>
              </a:rPr>
              <a:t>série </a:t>
            </a:r>
            <a:r>
              <a:rPr lang="fr-FR" sz="1200" b="1" dirty="0" err="1">
                <a:solidFill>
                  <a:srgbClr val="1D1D1D"/>
                </a:solidFill>
                <a:latin typeface="Montserrat" panose="02000505000000020004" pitchFamily="2" charset="0"/>
              </a:rPr>
              <a:t>Twin</a:t>
            </a:r>
            <a:r>
              <a:rPr lang="fr-FR" sz="1200" b="1" dirty="0">
                <a:solidFill>
                  <a:srgbClr val="1D1D1D"/>
                </a:solidFill>
                <a:latin typeface="Montserrat" panose="02000505000000020004" pitchFamily="2" charset="0"/>
              </a:rPr>
              <a:t> Cam</a:t>
            </a:r>
            <a:endParaRPr lang="fr-FR" sz="1200" b="1" i="0" dirty="0">
              <a:solidFill>
                <a:srgbClr val="1D1D1D"/>
              </a:solidFill>
              <a:effectLst/>
              <a:latin typeface="Montserrat" panose="02000505000000020004" pitchFamily="2" charset="0"/>
            </a:endParaRPr>
          </a:p>
        </p:txBody>
      </p:sp>
      <p:pic>
        <p:nvPicPr>
          <p:cNvPr id="17" name="Image 16"/>
          <p:cNvPicPr>
            <a:picLocks noChangeAspect="1"/>
          </p:cNvPicPr>
          <p:nvPr/>
        </p:nvPicPr>
        <p:blipFill>
          <a:blip r:embed="rId22" cstate="print">
            <a:extLst>
              <a:ext uri="{BEBA8EAE-BF5A-486C-A8C5-ECC9F3942E4B}">
                <a14:imgProps xmlns:a14="http://schemas.microsoft.com/office/drawing/2010/main">
                  <a14:imgLayer r:embed="rId23">
                    <a14:imgEffect>
                      <a14:backgroundRemoval t="0" b="98806" l="938" r="98750"/>
                    </a14:imgEffect>
                  </a14:imgLayer>
                </a14:imgProps>
              </a:ext>
              <a:ext uri="{28A0092B-C50C-407E-A947-70E740481C1C}">
                <a14:useLocalDpi xmlns:a14="http://schemas.microsoft.com/office/drawing/2010/main" val="0"/>
              </a:ext>
            </a:extLst>
          </a:blip>
          <a:stretch>
            <a:fillRect/>
          </a:stretch>
        </p:blipFill>
        <p:spPr>
          <a:xfrm>
            <a:off x="5047258" y="3488469"/>
            <a:ext cx="2052000" cy="2052000"/>
          </a:xfrm>
          <a:prstGeom prst="rect">
            <a:avLst/>
          </a:prstGeom>
        </p:spPr>
      </p:pic>
      <p:sp>
        <p:nvSpPr>
          <p:cNvPr id="18" name="Rectangle 17"/>
          <p:cNvSpPr/>
          <p:nvPr/>
        </p:nvSpPr>
        <p:spPr>
          <a:xfrm>
            <a:off x="7097034" y="6118311"/>
            <a:ext cx="2080378" cy="276999"/>
          </a:xfrm>
          <a:prstGeom prst="rect">
            <a:avLst/>
          </a:prstGeom>
        </p:spPr>
        <p:txBody>
          <a:bodyPr wrap="none">
            <a:spAutoFit/>
          </a:bodyPr>
          <a:lstStyle/>
          <a:p>
            <a:r>
              <a:rPr lang="nl-NL" sz="1200" b="1" dirty="0" err="1">
                <a:solidFill>
                  <a:srgbClr val="1D1D1D"/>
                </a:solidFill>
                <a:latin typeface="Nunito Sans"/>
              </a:rPr>
              <a:t>Twin</a:t>
            </a:r>
            <a:r>
              <a:rPr lang="nl-NL" sz="1200" b="1" dirty="0">
                <a:solidFill>
                  <a:srgbClr val="1D1D1D"/>
                </a:solidFill>
                <a:latin typeface="Nunito Sans"/>
              </a:rPr>
              <a:t> Cam 103 V-</a:t>
            </a:r>
            <a:r>
              <a:rPr lang="nl-NL" sz="1200" b="1" dirty="0" err="1">
                <a:solidFill>
                  <a:srgbClr val="1D1D1D"/>
                </a:solidFill>
                <a:latin typeface="Nunito Sans"/>
              </a:rPr>
              <a:t>twin</a:t>
            </a:r>
            <a:r>
              <a:rPr lang="nl-NL" sz="1200" b="1" dirty="0">
                <a:solidFill>
                  <a:srgbClr val="1D1D1D"/>
                </a:solidFill>
                <a:latin typeface="Nunito Sans"/>
              </a:rPr>
              <a:t> 2012</a:t>
            </a:r>
            <a:endParaRPr lang="fr-FR" sz="1200" dirty="0"/>
          </a:p>
        </p:txBody>
      </p:sp>
      <p:pic>
        <p:nvPicPr>
          <p:cNvPr id="19" name="Image 18"/>
          <p:cNvPicPr>
            <a:picLocks noChangeAspect="1"/>
          </p:cNvPicPr>
          <p:nvPr/>
        </p:nvPicPr>
        <p:blipFill>
          <a:blip r:embed="rId24">
            <a:extLst>
              <a:ext uri="{BEBA8EAE-BF5A-486C-A8C5-ECC9F3942E4B}">
                <a14:imgProps xmlns:a14="http://schemas.microsoft.com/office/drawing/2010/main">
                  <a14:imgLayer r:embed="rId25">
                    <a14:imgEffect>
                      <a14:backgroundRemoval t="755" b="98868" l="3239" r="99393"/>
                    </a14:imgEffect>
                  </a14:imgLayer>
                </a14:imgProps>
              </a:ext>
              <a:ext uri="{28A0092B-C50C-407E-A947-70E740481C1C}">
                <a14:useLocalDpi xmlns:a14="http://schemas.microsoft.com/office/drawing/2010/main" val="0"/>
              </a:ext>
            </a:extLst>
          </a:blip>
          <a:stretch>
            <a:fillRect/>
          </a:stretch>
        </p:blipFill>
        <p:spPr>
          <a:xfrm>
            <a:off x="7174502" y="3506768"/>
            <a:ext cx="2052000" cy="2201541"/>
          </a:xfrm>
          <a:prstGeom prst="rect">
            <a:avLst/>
          </a:prstGeom>
        </p:spPr>
      </p:pic>
      <p:sp>
        <p:nvSpPr>
          <p:cNvPr id="20" name="Rectangle 19"/>
          <p:cNvSpPr/>
          <p:nvPr/>
        </p:nvSpPr>
        <p:spPr>
          <a:xfrm>
            <a:off x="9370992" y="5996766"/>
            <a:ext cx="2066591" cy="461665"/>
          </a:xfrm>
          <a:prstGeom prst="rect">
            <a:avLst/>
          </a:prstGeom>
        </p:spPr>
        <p:txBody>
          <a:bodyPr wrap="none">
            <a:spAutoFit/>
          </a:bodyPr>
          <a:lstStyle/>
          <a:p>
            <a:r>
              <a:rPr lang="fr-FR" sz="1200" b="1" dirty="0">
                <a:solidFill>
                  <a:srgbClr val="1D1D1D"/>
                </a:solidFill>
                <a:latin typeface="Montserrat" panose="02000505000000020004" pitchFamily="2" charset="0"/>
              </a:rPr>
              <a:t>2017–présent </a:t>
            </a:r>
            <a:r>
              <a:rPr lang="fr-FR" sz="1200" b="1" dirty="0" smtClean="0">
                <a:solidFill>
                  <a:srgbClr val="1D1D1D"/>
                </a:solidFill>
                <a:latin typeface="Montserrat" panose="02000505000000020004" pitchFamily="2" charset="0"/>
              </a:rPr>
              <a:t>:</a:t>
            </a:r>
          </a:p>
          <a:p>
            <a:r>
              <a:rPr lang="fr-FR" sz="1200" b="1" dirty="0" smtClean="0">
                <a:solidFill>
                  <a:srgbClr val="1D1D1D"/>
                </a:solidFill>
                <a:latin typeface="Montserrat" panose="02000505000000020004" pitchFamily="2" charset="0"/>
              </a:rPr>
              <a:t> </a:t>
            </a:r>
            <a:r>
              <a:rPr lang="fr-FR" sz="1200" b="1" dirty="0">
                <a:solidFill>
                  <a:srgbClr val="1D1D1D"/>
                </a:solidFill>
                <a:latin typeface="Montserrat" panose="02000505000000020004" pitchFamily="2" charset="0"/>
              </a:rPr>
              <a:t>Le Milwaukee-</a:t>
            </a:r>
            <a:r>
              <a:rPr lang="fr-FR" sz="1200" b="1" dirty="0" err="1">
                <a:solidFill>
                  <a:srgbClr val="1D1D1D"/>
                </a:solidFill>
                <a:latin typeface="Montserrat" panose="02000505000000020004" pitchFamily="2" charset="0"/>
              </a:rPr>
              <a:t>Eight</a:t>
            </a:r>
            <a:r>
              <a:rPr lang="fr-FR" sz="1200" b="1" dirty="0">
                <a:solidFill>
                  <a:srgbClr val="1D1D1D"/>
                </a:solidFill>
                <a:latin typeface="Montserrat" panose="02000505000000020004" pitchFamily="2" charset="0"/>
              </a:rPr>
              <a:t> 107</a:t>
            </a:r>
            <a:endParaRPr lang="fr-FR" sz="1200" b="1" i="0" dirty="0">
              <a:solidFill>
                <a:srgbClr val="1D1D1D"/>
              </a:solidFill>
              <a:effectLst/>
              <a:latin typeface="Montserrat" panose="02000505000000020004" pitchFamily="2" charset="0"/>
            </a:endParaRPr>
          </a:p>
        </p:txBody>
      </p:sp>
      <p:pic>
        <p:nvPicPr>
          <p:cNvPr id="21" name="Image 20"/>
          <p:cNvPicPr>
            <a:picLocks noChangeAspect="1"/>
          </p:cNvPicPr>
          <p:nvPr/>
        </p:nvPicPr>
        <p:blipFill>
          <a:blip r:embed="rId26">
            <a:extLst>
              <a:ext uri="{BEBA8EAE-BF5A-486C-A8C5-ECC9F3942E4B}">
                <a14:imgProps xmlns:a14="http://schemas.microsoft.com/office/drawing/2010/main">
                  <a14:imgLayer r:embed="rId27">
                    <a14:imgEffect>
                      <a14:backgroundRemoval t="1636" b="98978" l="1031" r="98557"/>
                    </a14:imgEffect>
                  </a14:imgLayer>
                </a14:imgProps>
              </a:ext>
              <a:ext uri="{28A0092B-C50C-407E-A947-70E740481C1C}">
                <a14:useLocalDpi xmlns:a14="http://schemas.microsoft.com/office/drawing/2010/main" val="0"/>
              </a:ext>
            </a:extLst>
          </a:blip>
          <a:stretch>
            <a:fillRect/>
          </a:stretch>
        </p:blipFill>
        <p:spPr>
          <a:xfrm>
            <a:off x="9468390" y="3472442"/>
            <a:ext cx="2052000" cy="2068917"/>
          </a:xfrm>
          <a:prstGeom prst="rect">
            <a:avLst/>
          </a:prstGeom>
        </p:spPr>
      </p:pic>
      <p:sp>
        <p:nvSpPr>
          <p:cNvPr id="22" name="Rectangle 21"/>
          <p:cNvSpPr/>
          <p:nvPr/>
        </p:nvSpPr>
        <p:spPr>
          <a:xfrm>
            <a:off x="1092317" y="3036688"/>
            <a:ext cx="9388223" cy="369332"/>
          </a:xfrm>
          <a:prstGeom prst="rect">
            <a:avLst/>
          </a:prstGeom>
          <a:solidFill>
            <a:schemeClr val="tx1">
              <a:lumMod val="65000"/>
              <a:lumOff val="35000"/>
            </a:schemeClr>
          </a:solidFill>
        </p:spPr>
        <p:txBody>
          <a:bodyPr wrap="square">
            <a:spAutoFit/>
          </a:bodyPr>
          <a:lstStyle/>
          <a:p>
            <a:r>
              <a:rPr lang="fr-FR" b="1" dirty="0">
                <a:solidFill>
                  <a:srgbClr val="FF0000"/>
                </a:solidFill>
                <a:latin typeface="Montserrat" panose="02000505000000020004" pitchFamily="2" charset="0"/>
              </a:rPr>
              <a:t>Histoire des moteurs Harley Davidson : du F-Head de 1903 au Milwaukee-</a:t>
            </a:r>
            <a:r>
              <a:rPr lang="fr-FR" b="1" dirty="0" err="1">
                <a:solidFill>
                  <a:srgbClr val="FF0000"/>
                </a:solidFill>
                <a:latin typeface="Montserrat" panose="02000505000000020004" pitchFamily="2" charset="0"/>
              </a:rPr>
              <a:t>Eight</a:t>
            </a:r>
            <a:endParaRPr lang="fr-FR" b="1" i="0" dirty="0">
              <a:solidFill>
                <a:srgbClr val="FF0000"/>
              </a:solidFill>
              <a:effectLst/>
              <a:latin typeface="Montserrat" panose="02000505000000020004" pitchFamily="2" charset="0"/>
            </a:endParaRPr>
          </a:p>
        </p:txBody>
      </p:sp>
    </p:spTree>
    <p:extLst>
      <p:ext uri="{BB962C8B-B14F-4D97-AF65-F5344CB8AC3E}">
        <p14:creationId xmlns:p14="http://schemas.microsoft.com/office/powerpoint/2010/main" val="17641100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2095"/>
          <a:stretch/>
        </p:blipFill>
        <p:spPr>
          <a:xfrm>
            <a:off x="618309" y="1"/>
            <a:ext cx="5075284" cy="685800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b="2477"/>
          <a:stretch/>
        </p:blipFill>
        <p:spPr>
          <a:xfrm>
            <a:off x="6240598" y="-2"/>
            <a:ext cx="5220000" cy="6878891"/>
          </a:xfrm>
          <a:prstGeom prst="rect">
            <a:avLst/>
          </a:prstGeom>
        </p:spPr>
      </p:pic>
    </p:spTree>
    <p:extLst>
      <p:ext uri="{BB962C8B-B14F-4D97-AF65-F5344CB8AC3E}">
        <p14:creationId xmlns:p14="http://schemas.microsoft.com/office/powerpoint/2010/main" val="6445879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2222"/>
          <a:stretch/>
        </p:blipFill>
        <p:spPr>
          <a:xfrm>
            <a:off x="609600" y="0"/>
            <a:ext cx="5075284" cy="685800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b="2477"/>
          <a:stretch/>
        </p:blipFill>
        <p:spPr>
          <a:xfrm>
            <a:off x="6371227" y="0"/>
            <a:ext cx="5075284" cy="6858000"/>
          </a:xfrm>
          <a:prstGeom prst="rect">
            <a:avLst/>
          </a:prstGeom>
        </p:spPr>
      </p:pic>
    </p:spTree>
    <p:extLst>
      <p:ext uri="{BB962C8B-B14F-4D97-AF65-F5344CB8AC3E}">
        <p14:creationId xmlns:p14="http://schemas.microsoft.com/office/powerpoint/2010/main" val="11963778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49613"/>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rotWithShape="1">
          <a:blip r:embed="rId5">
            <a:extLst>
              <a:ext uri="{28A0092B-C50C-407E-A947-70E740481C1C}">
                <a14:useLocalDpi xmlns:a14="http://schemas.microsoft.com/office/drawing/2010/main" val="0"/>
              </a:ext>
            </a:extLst>
          </a:blip>
          <a:srcRect r="1535" b="6413"/>
          <a:stretch/>
        </p:blipFill>
        <p:spPr>
          <a:xfrm>
            <a:off x="1092000" y="-2437"/>
            <a:ext cx="10008000" cy="6862875"/>
          </a:xfrm>
          <a:prstGeom prst="rect">
            <a:avLst/>
          </a:prstGeom>
        </p:spPr>
      </p:pic>
    </p:spTree>
    <p:extLst>
      <p:ext uri="{BB962C8B-B14F-4D97-AF65-F5344CB8AC3E}">
        <p14:creationId xmlns:p14="http://schemas.microsoft.com/office/powerpoint/2010/main" val="33503628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Logo Harley-Davidson - histoire et signification | Turbologo"/>
          <p:cNvPicPr>
            <a:picLocks noChangeAspect="1" noChangeArrowheads="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49613"/>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242" y="5239566"/>
            <a:ext cx="1428750" cy="1238250"/>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2242" y="194989"/>
            <a:ext cx="3204000" cy="1564451"/>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68591" y="5033064"/>
            <a:ext cx="1298448" cy="1444752"/>
          </a:xfrm>
          <a:prstGeom prst="rect">
            <a:avLst/>
          </a:prstGeom>
        </p:spPr>
      </p:pic>
      <p:pic>
        <p:nvPicPr>
          <p:cNvPr id="6" name="Picture 2" descr="Logo Harley-Davidson - histoire et signification | Turbologo"/>
          <p:cNvPicPr>
            <a:picLocks noChangeAspect="1" noChangeArrowheads="1"/>
          </p:cNvPicPr>
          <p:nvPr/>
        </p:nvPicPr>
        <p:blipFill>
          <a:blip r:embed="rId3">
            <a:duotone>
              <a:prstClr val="black"/>
              <a:schemeClr val="accent2">
                <a:tint val="45000"/>
                <a:satMod val="400000"/>
              </a:schemeClr>
            </a:duotone>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0" y="-28303"/>
            <a:ext cx="12192000" cy="6849613"/>
          </a:xfrm>
          <a:prstGeom prst="rect">
            <a:avLst/>
          </a:prstGeom>
          <a:noFill/>
          <a:effectLst>
            <a:outerShdw blurRad="50800" dist="50800" dir="5400000" sx="17000" sy="17000" algn="ctr" rotWithShape="0">
              <a:srgbClr val="00000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74195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path" presetSubtype="0" accel="50000" decel="50000" fill="hold" nodeType="withEffect">
                                  <p:stCondLst>
                                    <p:cond delay="0"/>
                                  </p:stCondLst>
                                  <p:childTnLst>
                                    <p:animMotion origin="layout" path="M -0.05859 0.01134 L 0.14024 0.05139 C 0.18177 0.06041 0.24388 0.06528 0.30938 0.06528 C 0.3836 0.06528 0.4431 0.06041 0.48451 0.05139 L 0.68347 0.01134 " pathEditMode="relative" rAng="0" ptsTypes="AAAAA">
                                      <p:cBhvr>
                                        <p:cTn id="6" dur="2000" fill="hold"/>
                                        <p:tgtEl>
                                          <p:spTgt spid="2"/>
                                        </p:tgtEl>
                                        <p:attrNameLst>
                                          <p:attrName>ppt_x</p:attrName>
                                          <p:attrName>ppt_y</p:attrName>
                                        </p:attrNameLst>
                                      </p:cBhvr>
                                      <p:rCtr x="37109" y="2685"/>
                                    </p:animMotion>
                                  </p:childTnLst>
                                </p:cTn>
                              </p:par>
                              <p:par>
                                <p:cTn id="7" presetID="28"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15000" fill="hold"/>
                                        <p:tgtEl>
                                          <p:spTgt spid="6"/>
                                        </p:tgtEl>
                                        <p:attrNameLst>
                                          <p:attrName>ppt_x</p:attrName>
                                        </p:attrNameLst>
                                      </p:cBhvr>
                                      <p:tavLst>
                                        <p:tav tm="0">
                                          <p:val>
                                            <p:strVal val="#ppt_x"/>
                                          </p:val>
                                        </p:tav>
                                        <p:tav tm="100000">
                                          <p:val>
                                            <p:strVal val="#ppt_x"/>
                                          </p:val>
                                        </p:tav>
                                      </p:tavLst>
                                    </p:anim>
                                    <p:anim calcmode="lin" valueType="num">
                                      <p:cBhvr>
                                        <p:cTn id="10" dur="15000" fill="hold"/>
                                        <p:tgtEl>
                                          <p:spTgt spid="6"/>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825</TotalTime>
  <Words>1823</Words>
  <Application>Microsoft Office PowerPoint</Application>
  <PresentationFormat>Grand écran</PresentationFormat>
  <Paragraphs>139</Paragraphs>
  <Slides>21</Slides>
  <Notes>0</Notes>
  <HiddenSlides>0</HiddenSlides>
  <MMClips>1</MMClips>
  <ScaleCrop>false</ScaleCrop>
  <HeadingPairs>
    <vt:vector size="6" baseType="variant">
      <vt:variant>
        <vt:lpstr>Polices utilisées</vt:lpstr>
      </vt:variant>
      <vt:variant>
        <vt:i4>14</vt:i4>
      </vt:variant>
      <vt:variant>
        <vt:lpstr>Thème</vt:lpstr>
      </vt:variant>
      <vt:variant>
        <vt:i4>1</vt:i4>
      </vt:variant>
      <vt:variant>
        <vt:lpstr>Titres des diapositives</vt:lpstr>
      </vt:variant>
      <vt:variant>
        <vt:i4>21</vt:i4>
      </vt:variant>
    </vt:vector>
  </HeadingPairs>
  <TitlesOfParts>
    <vt:vector size="36" baseType="lpstr">
      <vt:lpstr>Arial</vt:lpstr>
      <vt:lpstr>Arial</vt:lpstr>
      <vt:lpstr>barlow-medium</vt:lpstr>
      <vt:lpstr>Bitter</vt:lpstr>
      <vt:lpstr>Calibri</vt:lpstr>
      <vt:lpstr>Calibri Light</vt:lpstr>
      <vt:lpstr>inherit</vt:lpstr>
      <vt:lpstr>Montserrat</vt:lpstr>
      <vt:lpstr>Nunito Sans</vt:lpstr>
      <vt:lpstr>Open Sans</vt:lpstr>
      <vt:lpstr>Poppins</vt:lpstr>
      <vt:lpstr>Roboto</vt:lpstr>
      <vt:lpstr>Roboto Condensed</vt:lpstr>
      <vt:lpstr>Segoe UI Historic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25</cp:revision>
  <dcterms:created xsi:type="dcterms:W3CDTF">2025-10-21T19:50:03Z</dcterms:created>
  <dcterms:modified xsi:type="dcterms:W3CDTF">2025-10-22T19:14:04Z</dcterms:modified>
</cp:coreProperties>
</file>