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9" r:id="rId2"/>
    <p:sldId id="307" r:id="rId3"/>
    <p:sldId id="308" r:id="rId4"/>
    <p:sldId id="313" r:id="rId5"/>
    <p:sldId id="314" r:id="rId6"/>
    <p:sldId id="312" r:id="rId7"/>
    <p:sldId id="311" r:id="rId8"/>
    <p:sldId id="362" r:id="rId9"/>
    <p:sldId id="315" r:id="rId10"/>
    <p:sldId id="316" r:id="rId11"/>
    <p:sldId id="317" r:id="rId12"/>
    <p:sldId id="318" r:id="rId13"/>
    <p:sldId id="319" r:id="rId14"/>
    <p:sldId id="320" r:id="rId15"/>
    <p:sldId id="321" r:id="rId16"/>
    <p:sldId id="322" r:id="rId17"/>
    <p:sldId id="323" r:id="rId18"/>
    <p:sldId id="324" r:id="rId19"/>
    <p:sldId id="325" r:id="rId20"/>
    <p:sldId id="326" r:id="rId21"/>
    <p:sldId id="327" r:id="rId22"/>
    <p:sldId id="328" r:id="rId23"/>
    <p:sldId id="329" r:id="rId24"/>
    <p:sldId id="330" r:id="rId25"/>
    <p:sldId id="331" r:id="rId26"/>
    <p:sldId id="332" r:id="rId27"/>
    <p:sldId id="333" r:id="rId28"/>
    <p:sldId id="334" r:id="rId29"/>
    <p:sldId id="335" r:id="rId30"/>
    <p:sldId id="336" r:id="rId31"/>
    <p:sldId id="337" r:id="rId32"/>
    <p:sldId id="338" r:id="rId33"/>
    <p:sldId id="339" r:id="rId34"/>
    <p:sldId id="340" r:id="rId35"/>
    <p:sldId id="341" r:id="rId36"/>
    <p:sldId id="342" r:id="rId37"/>
    <p:sldId id="343" r:id="rId38"/>
    <p:sldId id="344" r:id="rId39"/>
    <p:sldId id="345" r:id="rId40"/>
    <p:sldId id="346" r:id="rId41"/>
    <p:sldId id="347" r:id="rId42"/>
    <p:sldId id="350" r:id="rId43"/>
    <p:sldId id="358" r:id="rId44"/>
    <p:sldId id="361" r:id="rId45"/>
    <p:sldId id="357" r:id="rId46"/>
    <p:sldId id="360" r:id="rId47"/>
    <p:sldId id="351" r:id="rId48"/>
    <p:sldId id="352" r:id="rId49"/>
    <p:sldId id="353" r:id="rId50"/>
    <p:sldId id="354" r:id="rId51"/>
    <p:sldId id="355" r:id="rId52"/>
    <p:sldId id="356" r:id="rId53"/>
    <p:sldId id="310" r:id="rId54"/>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Oh0iCUc/PFo/1ZPU2xqsoQ==" hashData="d5Frc3UTcQqZe1Bdr5UaE6xG0gM="/>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538" y="-86"/>
      </p:cViewPr>
      <p:guideLst>
        <p:guide orient="horz" pos="1815"/>
        <p:guide pos="272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4DCCA6B5-8524-441D-9683-3F5CDA8F1A8A}" type="datetimeFigureOut">
              <a:rPr lang="fr-FR" smtClean="0"/>
              <a:pPr/>
              <a:t>06/09/2025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CA6B5-8524-441D-9683-3F5CDA8F1A8A}" type="datetimeFigureOut">
              <a:rPr lang="fr-FR" smtClean="0"/>
              <a:pPr/>
              <a:t>06/09/2025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4DCCA6B5-8524-441D-9683-3F5CDA8F1A8A}" type="datetimeFigureOut">
              <a:rPr lang="fr-FR" smtClean="0"/>
              <a:pPr/>
              <a:t>06/09/2025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DCCA6B5-8524-441D-9683-3F5CDA8F1A8A}" type="datetimeFigureOut">
              <a:rPr lang="fr-FR" smtClean="0"/>
              <a:pPr/>
              <a:t>06/09/2025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DCCA6B5-8524-441D-9683-3F5CDA8F1A8A}" type="datetimeFigureOut">
              <a:rPr lang="fr-FR" smtClean="0"/>
              <a:pPr/>
              <a:t>06/09/2025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4DCCA6B5-8524-441D-9683-3F5CDA8F1A8A}" type="datetimeFigureOut">
              <a:rPr lang="fr-FR" smtClean="0"/>
              <a:pPr/>
              <a:t>06/09/2025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DCCA6B5-8524-441D-9683-3F5CDA8F1A8A}" type="datetimeFigureOut">
              <a:rPr lang="fr-FR" smtClean="0"/>
              <a:pPr/>
              <a:t>06/09/2025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4DCCA6B5-8524-441D-9683-3F5CDA8F1A8A}" type="datetimeFigureOut">
              <a:rPr lang="fr-FR" smtClean="0"/>
              <a:pPr/>
              <a:t>06/09/2025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4DCCA6B5-8524-441D-9683-3F5CDA8F1A8A}" type="datetimeFigureOut">
              <a:rPr lang="fr-FR" smtClean="0"/>
              <a:pPr/>
              <a:t>06/09/2025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CA6B5-8524-441D-9683-3F5CDA8F1A8A}" type="datetimeFigureOut">
              <a:rPr lang="fr-FR" smtClean="0"/>
              <a:pPr/>
              <a:t>06/09/2025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CA6B5-8524-441D-9683-3F5CDA8F1A8A}" type="datetimeFigureOut">
              <a:rPr lang="fr-FR" smtClean="0"/>
              <a:pPr/>
              <a:t>06/09/2025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4DCCA6B5-8524-441D-9683-3F5CDA8F1A8A}" type="datetimeFigureOut">
              <a:rPr lang="fr-FR" smtClean="0"/>
              <a:pPr/>
              <a:t>06/09/2025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4980221A-EF4E-4CD1-882C-BB6595C29B15}"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5000"/>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4" name="ZoneTexte 3"/>
          <p:cNvSpPr txBox="1"/>
          <p:nvPr/>
        </p:nvSpPr>
        <p:spPr>
          <a:xfrm>
            <a:off x="5364000" y="2448471"/>
            <a:ext cx="2664198" cy="818831"/>
          </a:xfrm>
          <a:prstGeom prst="rect">
            <a:avLst/>
          </a:prstGeom>
          <a:noFill/>
        </p:spPr>
        <p:txBody>
          <a:bodyPr wrap="square" lIns="79397" tIns="39696" rIns="79397" bIns="39696" rtlCol="0">
            <a:spAutoFit/>
          </a:bodyPr>
          <a:lstStyle/>
          <a:p>
            <a:pPr algn="ctr" defTabSz="947004"/>
            <a:r>
              <a:rPr lang="fr-FR" b="1" dirty="0">
                <a:ln w="1905">
                  <a:noFill/>
                </a:ln>
                <a:solidFill>
                  <a:prstClr val="white"/>
                </a:solidFill>
                <a:latin typeface="Courgette" pitchFamily="2" charset="0"/>
              </a:rPr>
              <a:t>Photos  prises par </a:t>
            </a:r>
            <a:endParaRPr lang="fr-FR" b="1" dirty="0" smtClean="0">
              <a:ln w="1905">
                <a:noFill/>
              </a:ln>
              <a:solidFill>
                <a:prstClr val="white"/>
              </a:solidFill>
              <a:latin typeface="Courgette" pitchFamily="2" charset="0"/>
            </a:endParaRPr>
          </a:p>
          <a:p>
            <a:pPr algn="ctr" defTabSz="947004"/>
            <a:r>
              <a:rPr lang="fr-FR" b="1" dirty="0" smtClean="0">
                <a:ln w="1905">
                  <a:noFill/>
                </a:ln>
                <a:solidFill>
                  <a:prstClr val="white"/>
                </a:solidFill>
                <a:latin typeface="Courgette" pitchFamily="2" charset="0"/>
              </a:rPr>
              <a:t>différents  spectateurs</a:t>
            </a:r>
            <a:endParaRPr lang="fr-FR" b="1" dirty="0">
              <a:ln w="1905">
                <a:noFill/>
              </a:ln>
              <a:solidFill>
                <a:prstClr val="white"/>
              </a:solidFill>
              <a:latin typeface="Courgette" pitchFamily="2" charset="0"/>
            </a:endParaRPr>
          </a:p>
          <a:p>
            <a:pPr algn="ctr" defTabSz="947004"/>
            <a:r>
              <a:rPr lang="fr-FR" b="1" dirty="0">
                <a:ln w="1905">
                  <a:noFill/>
                </a:ln>
                <a:solidFill>
                  <a:prstClr val="white"/>
                </a:solidFill>
                <a:latin typeface="Courgette" pitchFamily="2" charset="0"/>
              </a:rPr>
              <a:t>pour le  plaisir du  partage</a:t>
            </a:r>
            <a:r>
              <a:rPr lang="fr-FR" sz="1200" b="1" dirty="0">
                <a:ln w="1905">
                  <a:noFill/>
                </a:ln>
                <a:solidFill>
                  <a:prstClr val="white"/>
                </a:solidFill>
                <a:latin typeface="Courgette" pitchFamily="2" charset="0"/>
              </a:rPr>
              <a:t>  </a:t>
            </a:r>
            <a:endParaRPr lang="fr-FR" b="1" dirty="0">
              <a:ln w="1905">
                <a:noFill/>
              </a:ln>
              <a:solidFill>
                <a:prstClr val="white"/>
              </a:solidFill>
              <a:latin typeface="Courgette" pitchFamily="2" charset="0"/>
            </a:endParaRPr>
          </a:p>
        </p:txBody>
      </p:sp>
      <p:sp>
        <p:nvSpPr>
          <p:cNvPr id="5" name="Rectangle 4"/>
          <p:cNvSpPr/>
          <p:nvPr/>
        </p:nvSpPr>
        <p:spPr>
          <a:xfrm>
            <a:off x="612000" y="2160000"/>
            <a:ext cx="3168253" cy="968822"/>
          </a:xfrm>
          <a:prstGeom prst="rect">
            <a:avLst/>
          </a:prstGeom>
        </p:spPr>
        <p:txBody>
          <a:bodyPr wrap="square" lIns="106010" tIns="53006" rIns="106010" bIns="53006">
            <a:spAutoFit/>
          </a:bodyPr>
          <a:lstStyle/>
          <a:p>
            <a:pPr algn="ctr" defTabSz="759098"/>
            <a:r>
              <a:rPr lang="fr-FR" sz="2800" b="1" dirty="0" smtClean="0">
                <a:solidFill>
                  <a:prstClr val="white"/>
                </a:solidFill>
                <a:latin typeface="Chiller" pitchFamily="82" charset="0"/>
              </a:rPr>
              <a:t>La photographie, c'est l'art </a:t>
            </a:r>
          </a:p>
          <a:p>
            <a:pPr algn="ctr" defTabSz="759098"/>
            <a:r>
              <a:rPr lang="fr-FR" sz="2800" b="1" dirty="0" smtClean="0">
                <a:solidFill>
                  <a:prstClr val="white"/>
                </a:solidFill>
                <a:latin typeface="Chiller" pitchFamily="82" charset="0"/>
              </a:rPr>
              <a:t>de peindre sans pinceaux</a:t>
            </a:r>
            <a:endParaRPr lang="fr-FR" b="1" dirty="0">
              <a:solidFill>
                <a:prstClr val="white"/>
              </a:solidFill>
              <a:latin typeface="Chiller" pitchFamily="82" charset="0"/>
            </a:endParaRPr>
          </a:p>
        </p:txBody>
      </p:sp>
      <p:pic>
        <p:nvPicPr>
          <p:cNvPr id="6" name="Image 5" descr="0a0000004 souris-non.gif"/>
          <p:cNvPicPr>
            <a:picLocks noChangeAspect="1"/>
          </p:cNvPicPr>
          <p:nvPr/>
        </p:nvPicPr>
        <p:blipFill>
          <a:blip r:embed="rId4" cstate="print"/>
          <a:stretch>
            <a:fillRect/>
          </a:stretch>
        </p:blipFill>
        <p:spPr>
          <a:xfrm>
            <a:off x="6912000" y="3456000"/>
            <a:ext cx="1341120" cy="1592580"/>
          </a:xfrm>
          <a:prstGeom prst="rect">
            <a:avLst/>
          </a:prstGeom>
        </p:spPr>
      </p:pic>
      <p:pic>
        <p:nvPicPr>
          <p:cNvPr id="7" name="Walter Robert on Reels6.wav">
            <a:hlinkClick r:id="" action="ppaction://media"/>
          </p:cNvPr>
          <p:cNvPicPr>
            <a:picLocks noRot="1" noChangeAspect="1"/>
          </p:cNvPicPr>
          <p:nvPr>
            <a:wavAudioFile r:embed="rId1" name="Walter Robert on Reels6.wav"/>
          </p:nvPr>
        </p:nvPicPr>
        <p:blipFill>
          <a:blip r:embed="rId5" cstate="print"/>
          <a:stretch>
            <a:fillRect/>
          </a:stretch>
        </p:blipFill>
        <p:spPr>
          <a:xfrm>
            <a:off x="4198938" y="2759075"/>
            <a:ext cx="244475" cy="244475"/>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7"/>
                                        </p:tgtEl>
                                      </p:cBhvr>
                                    </p:cmd>
                                  </p:childTnLst>
                                </p:cTn>
                              </p:par>
                            </p:childTnLst>
                          </p:cTn>
                        </p:par>
                        <p:par>
                          <p:cTn id="7" fill="hold">
                            <p:stCondLst>
                              <p:cond delay="0"/>
                            </p:stCondLst>
                            <p:childTnLst>
                              <p:par>
                                <p:cTn id="8" presetID="24" presetClass="entr" presetSubtype="0" fill="hold" grpId="0" nodeType="afterEffect">
                                  <p:stCondLst>
                                    <p:cond delay="5000"/>
                                  </p:stCondLst>
                                  <p:childTnLst>
                                    <p:set>
                                      <p:cBhvr>
                                        <p:cTn id="9" dur="1" fill="hold">
                                          <p:stCondLst>
                                            <p:cond delay="0"/>
                                          </p:stCondLst>
                                        </p:cTn>
                                        <p:tgtEl>
                                          <p:spTgt spid="4"/>
                                        </p:tgtEl>
                                        <p:attrNameLst>
                                          <p:attrName>style.visibility</p:attrName>
                                        </p:attrNameLst>
                                      </p:cBhvr>
                                      <p:to>
                                        <p:strVal val="visible"/>
                                      </p:to>
                                    </p:set>
                                    <p:anim to="" calcmode="lin" valueType="num">
                                      <p:cBhvr>
                                        <p:cTn id="10" dur="1" fill="hold"/>
                                        <p:tgtEl>
                                          <p:spTgt spid="4"/>
                                        </p:tgtEl>
                                        <p:attrNameLst>
                                          <p:attrName/>
                                        </p:attrNameLst>
                                      </p:cBhvr>
                                    </p:anim>
                                  </p:childTnLst>
                                </p:cTn>
                              </p:par>
                            </p:childTnLst>
                          </p:cTn>
                        </p:par>
                        <p:par>
                          <p:cTn id="11" fill="hold">
                            <p:stCondLst>
                              <p:cond delay="5000"/>
                            </p:stCondLst>
                            <p:childTnLst>
                              <p:par>
                                <p:cTn id="12" presetID="8" presetClass="entr" presetSubtype="16" fill="hold" grpId="0" nodeType="afterEffect">
                                  <p:stCondLst>
                                    <p:cond delay="200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1000"/>
                                        <p:tgtEl>
                                          <p:spTgt spid="5"/>
                                        </p:tgtEl>
                                      </p:cBhvr>
                                    </p:animEffect>
                                  </p:childTnLst>
                                </p:cTn>
                              </p:par>
                            </p:childTnLst>
                          </p:cTn>
                        </p:par>
                        <p:par>
                          <p:cTn id="15" fill="hold">
                            <p:stCondLst>
                              <p:cond delay="8000"/>
                            </p:stCondLst>
                            <p:childTnLst>
                              <p:par>
                                <p:cTn id="16" presetID="7" presetClass="entr" presetSubtype="4" fill="hold" nodeType="afterEffect">
                                  <p:stCondLst>
                                    <p:cond delay="200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1000" fill="hold"/>
                                        <p:tgtEl>
                                          <p:spTgt spid="6"/>
                                        </p:tgtEl>
                                        <p:attrNameLst>
                                          <p:attrName>ppt_x</p:attrName>
                                        </p:attrNameLst>
                                      </p:cBhvr>
                                      <p:tavLst>
                                        <p:tav tm="0">
                                          <p:val>
                                            <p:strVal val="#ppt_x"/>
                                          </p:val>
                                        </p:tav>
                                        <p:tav tm="100000">
                                          <p:val>
                                            <p:strVal val="#ppt_x"/>
                                          </p:val>
                                        </p:tav>
                                      </p:tavLst>
                                    </p:anim>
                                    <p:anim calcmode="lin" valueType="num">
                                      <p:cBhvr additive="base">
                                        <p:cTn id="19"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20" repeatCount="indefinite" fill="hold" display="0">
                  <p:stCondLst>
                    <p:cond delay="indefinite"/>
                  </p:stCondLst>
                  <p:endCondLst>
                    <p:cond evt="onPrev" delay="0">
                      <p:tgtEl>
                        <p:sldTgt/>
                      </p:tgtEl>
                    </p:cond>
                    <p:cond evt="onStopAudio" delay="0">
                      <p:tgtEl>
                        <p:sldTgt/>
                      </p:tgtEl>
                    </p:cond>
                  </p:endCondLst>
                </p:cTn>
                <p:tgtEl>
                  <p:spTgt spid="7"/>
                </p:tgtEl>
              </p:cMediaNode>
            </p:audio>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6000"/>
            <a:ext cx="8640763" cy="5570756"/>
          </a:xfrm>
          <a:prstGeom prst="rect">
            <a:avLst/>
          </a:prstGeom>
        </p:spPr>
        <p:txBody>
          <a:bodyPr wrap="square">
            <a:spAutoFit/>
          </a:bodyPr>
          <a:lstStyle/>
          <a:p>
            <a:pPr algn="ctr"/>
            <a:r>
              <a:rPr lang="fr-FR" sz="2400" b="1" dirty="0">
                <a:solidFill>
                  <a:schemeClr val="bg1"/>
                </a:solidFill>
                <a:latin typeface="Arial Black" pitchFamily="34" charset="0"/>
              </a:rPr>
              <a:t>LUMINISCENCE À STRASBOURG</a:t>
            </a:r>
          </a:p>
          <a:p>
            <a:pPr algn="ctr"/>
            <a:endParaRPr lang="fr-FR" sz="900" dirty="0" smtClean="0">
              <a:solidFill>
                <a:schemeClr val="bg1"/>
              </a:solidFill>
            </a:endParaRPr>
          </a:p>
          <a:p>
            <a:pPr algn="ctr"/>
            <a:r>
              <a:rPr lang="fr-FR" sz="2000" b="1" dirty="0" smtClean="0">
                <a:solidFill>
                  <a:schemeClr val="bg1"/>
                </a:solidFill>
                <a:latin typeface="Arial Black" pitchFamily="34" charset="0"/>
              </a:rPr>
              <a:t>Quand </a:t>
            </a:r>
            <a:r>
              <a:rPr lang="fr-FR" sz="2000" b="1" dirty="0">
                <a:solidFill>
                  <a:schemeClr val="bg1"/>
                </a:solidFill>
                <a:latin typeface="Arial Black" pitchFamily="34" charset="0"/>
              </a:rPr>
              <a:t>la lumière révèle la mémoire de la pierre</a:t>
            </a:r>
          </a:p>
          <a:p>
            <a:pPr algn="ctr"/>
            <a:endParaRPr lang="fr-FR" sz="900" dirty="0" smtClean="0">
              <a:solidFill>
                <a:schemeClr val="bg1"/>
              </a:solidFill>
            </a:endParaRPr>
          </a:p>
          <a:p>
            <a:pPr algn="ctr"/>
            <a:r>
              <a:rPr lang="fr-FR" sz="2100" b="1" dirty="0" smtClean="0">
                <a:solidFill>
                  <a:schemeClr val="bg1"/>
                </a:solidFill>
                <a:latin typeface="Baskerville Old Face" pitchFamily="18" charset="0"/>
              </a:rPr>
              <a:t>Après </a:t>
            </a:r>
            <a:r>
              <a:rPr lang="fr-FR" sz="2100" b="1" dirty="0">
                <a:solidFill>
                  <a:schemeClr val="bg1"/>
                </a:solidFill>
                <a:latin typeface="Baskerville Old Face" pitchFamily="18" charset="0"/>
              </a:rPr>
              <a:t>avoir émerveillé plus de 500 000 spectateurs en France, LUMINISCENCE poursuit sa tournée et prend place dans l’écrin majestueux de la cathédrale de Strasbourg. Chef-d’œuvre absolu de l’art gothique, ce monument millénaire, classé au patrimoine mondial de l’UNESCO, fut autrefois le plus haut édifice du monde et demeure aujourd’hui le plus haut bâtiment de pierre de France. Entrez dans ce </a:t>
            </a:r>
            <a:endParaRPr lang="fr-FR" sz="2100" b="1" dirty="0" smtClean="0">
              <a:solidFill>
                <a:schemeClr val="bg1"/>
              </a:solidFill>
              <a:latin typeface="Baskerville Old Face" pitchFamily="18" charset="0"/>
            </a:endParaRPr>
          </a:p>
          <a:p>
            <a:pPr algn="ctr"/>
            <a:r>
              <a:rPr lang="fr-FR" sz="2100" b="1" dirty="0" smtClean="0">
                <a:solidFill>
                  <a:schemeClr val="bg1"/>
                </a:solidFill>
                <a:latin typeface="Baskerville Old Face" pitchFamily="18" charset="0"/>
              </a:rPr>
              <a:t>lieu </a:t>
            </a:r>
            <a:r>
              <a:rPr lang="fr-FR" sz="2100" b="1" dirty="0">
                <a:solidFill>
                  <a:schemeClr val="bg1"/>
                </a:solidFill>
                <a:latin typeface="Baskerville Old Face" pitchFamily="18" charset="0"/>
              </a:rPr>
              <a:t>mythique, véritable joyau du patrimoine européen, et laissez-vous emporter par une expérience sensorielle inédite, mêlant vidéo </a:t>
            </a:r>
            <a:r>
              <a:rPr lang="fr-FR" sz="2100" b="1" dirty="0" err="1">
                <a:solidFill>
                  <a:schemeClr val="bg1"/>
                </a:solidFill>
                <a:latin typeface="Baskerville Old Face" pitchFamily="18" charset="0"/>
              </a:rPr>
              <a:t>mapping</a:t>
            </a:r>
            <a:r>
              <a:rPr lang="fr-FR" sz="2100" b="1" dirty="0">
                <a:solidFill>
                  <a:schemeClr val="bg1"/>
                </a:solidFill>
                <a:latin typeface="Baskerville Old Face" pitchFamily="18" charset="0"/>
              </a:rPr>
              <a:t> à 360°, musique live et narration immersive. Les projections monumentales révèlent avec une finesse saisissante chaque détail sculpté, chaque élévation, chaque voûte, prolongeant visuellement l’architecture dans toute sa verticalité. Pour la première fois, vivez un spectacle immersif et poétique </a:t>
            </a:r>
            <a:endParaRPr lang="fr-FR" sz="2100" b="1" dirty="0" smtClean="0">
              <a:solidFill>
                <a:schemeClr val="bg1"/>
              </a:solidFill>
              <a:latin typeface="Baskerville Old Face" pitchFamily="18" charset="0"/>
            </a:endParaRPr>
          </a:p>
          <a:p>
            <a:pPr algn="ctr"/>
            <a:r>
              <a:rPr lang="fr-FR" sz="2100" b="1" dirty="0" smtClean="0">
                <a:solidFill>
                  <a:schemeClr val="bg1"/>
                </a:solidFill>
                <a:latin typeface="Baskerville Old Face" pitchFamily="18" charset="0"/>
              </a:rPr>
              <a:t>qui </a:t>
            </a:r>
            <a:r>
              <a:rPr lang="fr-FR" sz="2100" b="1" dirty="0">
                <a:solidFill>
                  <a:schemeClr val="bg1"/>
                </a:solidFill>
                <a:latin typeface="Baskerville Old Face" pitchFamily="18" charset="0"/>
              </a:rPr>
              <a:t>sublime la puissance artistique, spirituelle et patrimoniale de ce lieu emblématique, au cœur de l’Alsace.</a:t>
            </a:r>
          </a:p>
        </p:txBody>
      </p:sp>
      <p:pic>
        <p:nvPicPr>
          <p:cNvPr id="3" name="Image 2" descr="0a0000003.gif"/>
          <p:cNvPicPr>
            <a:picLocks noChangeAspect="1"/>
          </p:cNvPicPr>
          <p:nvPr/>
        </p:nvPicPr>
        <p:blipFill>
          <a:blip r:embed="rId2" cstate="print"/>
          <a:stretch>
            <a:fillRect/>
          </a:stretch>
        </p:blipFill>
        <p:spPr>
          <a:xfrm>
            <a:off x="8343583" y="5463858"/>
            <a:ext cx="297180" cy="297180"/>
          </a:xfrm>
          <a:prstGeom prst="rect">
            <a:avLst/>
          </a:prstGeom>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08000"/>
            <a:ext cx="8640763" cy="6309420"/>
          </a:xfrm>
          <a:prstGeom prst="rect">
            <a:avLst/>
          </a:prstGeom>
        </p:spPr>
        <p:txBody>
          <a:bodyPr wrap="square">
            <a:spAutoFit/>
          </a:bodyPr>
          <a:lstStyle/>
          <a:p>
            <a:pPr algn="ctr"/>
            <a:r>
              <a:rPr lang="fr-FR" sz="3200" b="1" dirty="0">
                <a:solidFill>
                  <a:schemeClr val="bg1"/>
                </a:solidFill>
                <a:latin typeface="Arial Black" pitchFamily="34" charset="0"/>
              </a:rPr>
              <a:t>Un spectacle immersif hors du </a:t>
            </a:r>
            <a:r>
              <a:rPr lang="fr-FR" sz="3200" b="1" dirty="0" smtClean="0">
                <a:solidFill>
                  <a:schemeClr val="bg1"/>
                </a:solidFill>
                <a:latin typeface="Arial Black" pitchFamily="34" charset="0"/>
              </a:rPr>
              <a:t>temps </a:t>
            </a:r>
          </a:p>
          <a:p>
            <a:pPr algn="ctr"/>
            <a:endParaRPr lang="fr-FR" sz="800" b="1" dirty="0">
              <a:solidFill>
                <a:schemeClr val="bg1"/>
              </a:solidFill>
              <a:latin typeface="Arial Black" pitchFamily="34" charset="0"/>
            </a:endParaRPr>
          </a:p>
          <a:p>
            <a:pPr algn="ctr"/>
            <a:r>
              <a:rPr lang="fr-FR" sz="1800" b="1" dirty="0" smtClean="0">
                <a:solidFill>
                  <a:schemeClr val="bg1"/>
                </a:solidFill>
                <a:latin typeface="Arial Black" pitchFamily="34" charset="0"/>
              </a:rPr>
              <a:t>Un prélude immersif à la découverte des secrets de Notre-Dame </a:t>
            </a:r>
          </a:p>
          <a:p>
            <a:pPr algn="ctr"/>
            <a:endParaRPr lang="fr-FR" sz="900" b="1" dirty="0">
              <a:solidFill>
                <a:schemeClr val="bg1"/>
              </a:solidFill>
              <a:latin typeface="Arial Black" pitchFamily="34" charset="0"/>
            </a:endParaRPr>
          </a:p>
          <a:p>
            <a:pPr algn="ctr"/>
            <a:r>
              <a:rPr lang="fr-FR" sz="2100" b="1" dirty="0" smtClean="0">
                <a:solidFill>
                  <a:schemeClr val="bg1"/>
                </a:solidFill>
                <a:latin typeface="Baskerville Old Face" pitchFamily="18" charset="0"/>
              </a:rPr>
              <a:t>Avant de prendre place pour le spectacle, déambulez librement dans la nef de la cathédrale, accompagné par les mélodies envoûtantes d’un soliste d’exception. Tout au long de votre parcours, des panneaux de médiation culturelle retracent les grandes étapes de son histoire </a:t>
            </a:r>
          </a:p>
          <a:p>
            <a:pPr algn="ctr"/>
            <a:r>
              <a:rPr lang="fr-FR" sz="2100" b="1" dirty="0" smtClean="0">
                <a:solidFill>
                  <a:schemeClr val="bg1"/>
                </a:solidFill>
                <a:latin typeface="Baskerville Old Face" pitchFamily="18" charset="0"/>
              </a:rPr>
              <a:t>et invitent à poser un regard attentif sur l’architecture et les récits qui habitent l’un des plus beaux monuments d’Europe. Une introduction en douceur, entre écoute et contemplation. </a:t>
            </a:r>
          </a:p>
          <a:p>
            <a:pPr algn="ctr"/>
            <a:endParaRPr lang="fr-FR" sz="900" b="1" dirty="0">
              <a:solidFill>
                <a:schemeClr val="bg1"/>
              </a:solidFill>
              <a:latin typeface="Baskerville Old Face" pitchFamily="18" charset="0"/>
            </a:endParaRPr>
          </a:p>
          <a:p>
            <a:pPr algn="ctr"/>
            <a:r>
              <a:rPr lang="fr-FR" sz="2400" b="1" dirty="0" smtClean="0">
                <a:solidFill>
                  <a:schemeClr val="bg1"/>
                </a:solidFill>
                <a:latin typeface="Arial Black" pitchFamily="34" charset="0"/>
              </a:rPr>
              <a:t>Le spectacle immersif à 360°… </a:t>
            </a:r>
          </a:p>
          <a:p>
            <a:pPr algn="ctr"/>
            <a:endParaRPr lang="fr-FR" sz="900" b="1" dirty="0">
              <a:solidFill>
                <a:schemeClr val="bg1"/>
              </a:solidFill>
              <a:latin typeface="Arial Black" pitchFamily="34" charset="0"/>
            </a:endParaRPr>
          </a:p>
          <a:p>
            <a:pPr algn="ctr"/>
            <a:r>
              <a:rPr lang="fr-FR" sz="2100" b="1" dirty="0" smtClean="0">
                <a:solidFill>
                  <a:schemeClr val="bg1"/>
                </a:solidFill>
                <a:latin typeface="Baskerville Old Face" pitchFamily="18" charset="0"/>
              </a:rPr>
              <a:t>Asseyez-vous confortablement dans la nef, levez les yeux et écoutez la voix de l’esprit gardien des lieux vous guider dans un voyage hors du temps. Vous allez vivre une expérience à 360 degrés, où histoire, vidéo </a:t>
            </a:r>
            <a:r>
              <a:rPr lang="fr-FR" sz="2100" b="1" dirty="0" err="1" smtClean="0">
                <a:solidFill>
                  <a:schemeClr val="bg1"/>
                </a:solidFill>
                <a:latin typeface="Baskerville Old Face" pitchFamily="18" charset="0"/>
              </a:rPr>
              <a:t>mapping</a:t>
            </a:r>
            <a:r>
              <a:rPr lang="fr-FR" sz="2100" b="1" dirty="0" smtClean="0">
                <a:solidFill>
                  <a:schemeClr val="bg1"/>
                </a:solidFill>
                <a:latin typeface="Baskerville Old Face" pitchFamily="18" charset="0"/>
              </a:rPr>
              <a:t> et musique s’unissent pour dévoiler la légende de ce monument sacré.</a:t>
            </a:r>
          </a:p>
          <a:p>
            <a:pPr algn="ctr"/>
            <a:endParaRPr lang="fr-FR" sz="3200" b="1" dirty="0" smtClean="0">
              <a:solidFill>
                <a:schemeClr val="bg1"/>
              </a:solidFill>
              <a:latin typeface="Baskerville Old Face" pitchFamily="18" charset="0"/>
            </a:endParaRPr>
          </a:p>
          <a:p>
            <a:pPr algn="ctr"/>
            <a:endParaRPr lang="fr-FR" sz="3200" b="1" dirty="0">
              <a:solidFill>
                <a:schemeClr val="bg1"/>
              </a:solidFill>
              <a:latin typeface="Arial Black" pitchFamily="34" charset="0"/>
            </a:endParaRPr>
          </a:p>
        </p:txBody>
      </p:sp>
      <p:pic>
        <p:nvPicPr>
          <p:cNvPr id="3" name="Image 2" descr="0a0000003.gif"/>
          <p:cNvPicPr>
            <a:picLocks noChangeAspect="1"/>
          </p:cNvPicPr>
          <p:nvPr/>
        </p:nvPicPr>
        <p:blipFill>
          <a:blip r:embed="rId2" cstate="print"/>
          <a:stretch>
            <a:fillRect/>
          </a:stretch>
        </p:blipFill>
        <p:spPr>
          <a:xfrm>
            <a:off x="8343583" y="5463858"/>
            <a:ext cx="297180" cy="297180"/>
          </a:xfrm>
          <a:prstGeom prst="rect">
            <a:avLst/>
          </a:prstGeom>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096624_24539557072364640_6142475363633637733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104357_24539559915697689_8620781393738922816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069771_24539557935697887_7830847948713484518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538687699_24539557662364581_2237702358084160251_n.jpg"/>
          <p:cNvPicPr>
            <a:picLocks noChangeAspect="1"/>
          </p:cNvPicPr>
          <p:nvPr/>
        </p:nvPicPr>
        <p:blipFill>
          <a:blip r:embed="rId2" cstate="print"/>
          <a:stretch>
            <a:fillRect/>
          </a:stretch>
        </p:blipFill>
        <p:spPr>
          <a:xfrm>
            <a:off x="2700000"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8272405_24539559419031072_5117823423764370876_n.jpg"/>
          <p:cNvPicPr>
            <a:picLocks noChangeAspect="1"/>
          </p:cNvPicPr>
          <p:nvPr/>
        </p:nvPicPr>
        <p:blipFill>
          <a:blip r:embed="rId2" cstate="print"/>
          <a:stretch>
            <a:fillRect/>
          </a:stretch>
        </p:blipFill>
        <p:spPr>
          <a:xfrm>
            <a:off x="2700000"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187933_24539560409030973_4804200976450521444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355910_24539560162364331_8288964469016339789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509841_24539562529030761_1467758593448198512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601635_24539561849030829_5040513874850628583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606489_24539562162364131_5195042290047985608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653394_24539558205697860_1060447684078398894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771240_24539561975697483_509557018287269883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772734_24539557962364551_8021969483721137263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777401_3026680224170676_301049792529893520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836349_24539558249031189_6155175181020006912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851790_24539559902364357_4511438440616773388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866865_24539561429030871_1464516112956486453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888870_24539562742364073_570280377694949396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907655_24539560365697644_2121942715168565160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933967_24539560892364258_326225424940844134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937752_24539557595697921_2229609335216753418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941694_24539561265697554_3412591113744852443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003264_24539559165697764_920337620373785739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014686_24539559372364410_792293016504666542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099493_24539560132364334_1810941328631175161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104089_24539556759031338_3876897543055194987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218612_24539557429031271_2957582608210235400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451163_24539558529031161_6587770519270004380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462855_24539559209031093_3288106541749930627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495095_3026680254170673_5935985240775172124_n.jpg"/>
          <p:cNvPicPr>
            <a:picLocks noChangeAspect="1"/>
          </p:cNvPicPr>
          <p:nvPr/>
        </p:nvPicPr>
        <p:blipFill>
          <a:blip r:embed="rId2" cstate="print"/>
          <a:stretch>
            <a:fillRect/>
          </a:stretch>
        </p:blipFill>
        <p:spPr>
          <a:xfrm>
            <a:off x="2482550" y="0"/>
            <a:ext cx="3675662" cy="5761038"/>
          </a:xfrm>
          <a:prstGeom prst="rect">
            <a:avLst/>
          </a:prstGeom>
        </p:spPr>
      </p:pic>
    </p:spTree>
  </p:cSld>
  <p:clrMapOvr>
    <a:masterClrMapping/>
  </p:clrMapOvr>
  <p:transition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529597_24539561742364173_1872861552356544439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533907_24539558499031164_2914351742111980818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598740_24539559035697777_4972464712815999840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702742_24539562025697478_2446142261443129646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706909_24539562539030760_5091139508922192774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737703_24539559599031054_7972772127176901960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945158_3026680317504000_9021105434554289863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946506_3026680304170668_5437723177531015649_n.jpg"/>
          <p:cNvPicPr>
            <a:picLocks noChangeAspect="1"/>
          </p:cNvPicPr>
          <p:nvPr/>
        </p:nvPicPr>
        <p:blipFill>
          <a:blip r:embed="rId2" cstate="print"/>
          <a:stretch>
            <a:fillRect/>
          </a:stretch>
        </p:blipFill>
        <p:spPr>
          <a:xfrm>
            <a:off x="418941" y="251619"/>
            <a:ext cx="7802880" cy="5257800"/>
          </a:xfrm>
          <a:prstGeom prst="rect">
            <a:avLst/>
          </a:prstGeom>
        </p:spPr>
      </p:pic>
    </p:spTree>
  </p:cSld>
  <p:clrMapOvr>
    <a:masterClrMapping/>
  </p:clrMapOvr>
  <p:transition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1297911_24539561622364185_2678702628572252219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541630404_24539558909031123_2367606712418466130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541742472_24539561169030897_7561897887525376503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541623788_24539562202364127_4767381397080829480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541669157_3026680217504010_2175942724235707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1300189_24539534892366858_2418874442469740744_n.jpg"/>
          <p:cNvPicPr>
            <a:picLocks noChangeAspect="1"/>
          </p:cNvPicPr>
          <p:nvPr/>
        </p:nvPicPr>
        <p:blipFill>
          <a:blip r:embed="rId2" cstate="print"/>
          <a:stretch>
            <a:fillRect/>
          </a:stretch>
        </p:blipFill>
        <p:spPr>
          <a:xfrm>
            <a:off x="2700089" y="0"/>
            <a:ext cx="3240584" cy="5761038"/>
          </a:xfrm>
          <a:prstGeom prst="rect">
            <a:avLst/>
          </a:prstGeom>
        </p:spPr>
      </p:pic>
    </p:spTree>
  </p:cSld>
  <p:clrMapOvr>
    <a:masterClrMapping/>
  </p:clrMapOvr>
  <p:transition advTm="5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1440800_24539561515697529_4397752965078783659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541442989_24539557355697945_2186686230711509192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541450776_24539560839030930_771717486661995482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advTm="5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1501629_24539559625697718_4470850390451292578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541508749_24539558795697801_7728561570088425874_n.jpg"/>
          <p:cNvPicPr>
            <a:picLocks noChangeAspect="1"/>
          </p:cNvPicPr>
          <p:nvPr/>
        </p:nvPicPr>
        <p:blipFill>
          <a:blip r:embed="rId2" cstate="print"/>
          <a:stretch>
            <a:fillRect/>
          </a:stretch>
        </p:blipFill>
        <p:spPr>
          <a:xfrm>
            <a:off x="418941" y="685959"/>
            <a:ext cx="7802880" cy="4389120"/>
          </a:xfrm>
          <a:prstGeom prst="rect">
            <a:avLst/>
          </a:prstGeom>
        </p:spPr>
      </p:pic>
    </p:spTree>
  </p:cSld>
  <p:clrMapOvr>
    <a:masterClrMapping/>
  </p:clrMapOvr>
  <p:transition advTm="5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304</TotalTime>
  <Words>335</Words>
  <Application>Microsoft Office PowerPoint</Application>
  <PresentationFormat>Personnalisé</PresentationFormat>
  <Paragraphs>22</Paragraphs>
  <Slides>53</Slides>
  <Notes>0</Notes>
  <HiddenSlides>0</HiddenSlides>
  <MMClips>1</MMClips>
  <ScaleCrop>false</ScaleCrop>
  <HeadingPairs>
    <vt:vector size="4" baseType="variant">
      <vt:variant>
        <vt:lpstr>Thème</vt:lpstr>
      </vt:variant>
      <vt:variant>
        <vt:i4>1</vt:i4>
      </vt:variant>
      <vt:variant>
        <vt:lpstr>Titres des diapositives</vt:lpstr>
      </vt:variant>
      <vt:variant>
        <vt:i4>53</vt:i4>
      </vt:variant>
    </vt:vector>
  </HeadingPairs>
  <TitlesOfParts>
    <vt:vector size="54"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39</cp:revision>
  <dcterms:created xsi:type="dcterms:W3CDTF">2025-08-31T19:46:03Z</dcterms:created>
  <dcterms:modified xsi:type="dcterms:W3CDTF">2025-09-06T19:15:02Z</dcterms:modified>
</cp:coreProperties>
</file>