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74"/>
  </p:notesMasterIdLst>
  <p:sldIdLst>
    <p:sldId id="256" r:id="rId5"/>
    <p:sldId id="312" r:id="rId6"/>
    <p:sldId id="379" r:id="rId7"/>
    <p:sldId id="378" r:id="rId8"/>
    <p:sldId id="313" r:id="rId9"/>
    <p:sldId id="314" r:id="rId10"/>
    <p:sldId id="315" r:id="rId11"/>
    <p:sldId id="324" r:id="rId12"/>
    <p:sldId id="376" r:id="rId13"/>
    <p:sldId id="321" r:id="rId14"/>
    <p:sldId id="329" r:id="rId15"/>
    <p:sldId id="328" r:id="rId16"/>
    <p:sldId id="331" r:id="rId17"/>
    <p:sldId id="316" r:id="rId18"/>
    <p:sldId id="317" r:id="rId19"/>
    <p:sldId id="318" r:id="rId20"/>
    <p:sldId id="319" r:id="rId21"/>
    <p:sldId id="320" r:id="rId22"/>
    <p:sldId id="322" r:id="rId23"/>
    <p:sldId id="323" r:id="rId24"/>
    <p:sldId id="326" r:id="rId25"/>
    <p:sldId id="327" r:id="rId26"/>
    <p:sldId id="377" r:id="rId27"/>
    <p:sldId id="332" r:id="rId28"/>
    <p:sldId id="333" r:id="rId29"/>
    <p:sldId id="334" r:id="rId30"/>
    <p:sldId id="335" r:id="rId31"/>
    <p:sldId id="336" r:id="rId32"/>
    <p:sldId id="337" r:id="rId33"/>
    <p:sldId id="338" r:id="rId34"/>
    <p:sldId id="339" r:id="rId35"/>
    <p:sldId id="340" r:id="rId36"/>
    <p:sldId id="341" r:id="rId37"/>
    <p:sldId id="342" r:id="rId38"/>
    <p:sldId id="343" r:id="rId39"/>
    <p:sldId id="344" r:id="rId40"/>
    <p:sldId id="345" r:id="rId41"/>
    <p:sldId id="346" r:id="rId42"/>
    <p:sldId id="347" r:id="rId43"/>
    <p:sldId id="349" r:id="rId44"/>
    <p:sldId id="350" r:id="rId45"/>
    <p:sldId id="351" r:id="rId46"/>
    <p:sldId id="352" r:id="rId47"/>
    <p:sldId id="353" r:id="rId48"/>
    <p:sldId id="354" r:id="rId49"/>
    <p:sldId id="357" r:id="rId50"/>
    <p:sldId id="359" r:id="rId51"/>
    <p:sldId id="360" r:id="rId52"/>
    <p:sldId id="361" r:id="rId53"/>
    <p:sldId id="362" r:id="rId54"/>
    <p:sldId id="363" r:id="rId55"/>
    <p:sldId id="364" r:id="rId56"/>
    <p:sldId id="365" r:id="rId57"/>
    <p:sldId id="366" r:id="rId58"/>
    <p:sldId id="367" r:id="rId59"/>
    <p:sldId id="368" r:id="rId60"/>
    <p:sldId id="369" r:id="rId61"/>
    <p:sldId id="370" r:id="rId62"/>
    <p:sldId id="371" r:id="rId63"/>
    <p:sldId id="372" r:id="rId64"/>
    <p:sldId id="373" r:id="rId65"/>
    <p:sldId id="374" r:id="rId66"/>
    <p:sldId id="375" r:id="rId67"/>
    <p:sldId id="348" r:id="rId68"/>
    <p:sldId id="355" r:id="rId69"/>
    <p:sldId id="356" r:id="rId70"/>
    <p:sldId id="358" r:id="rId71"/>
    <p:sldId id="330" r:id="rId72"/>
    <p:sldId id="257" r:id="rId73"/>
  </p:sldIdLst>
  <p:sldSz cx="8640763" cy="5761038"/>
  <p:notesSz cx="6858000" cy="9144000"/>
  <p:defaultText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Full" cryptAlgorithmClass="hash" cryptAlgorithmType="typeAny" cryptAlgorithmSid="4" spinCount="100000" saltData="D3DGcn8W/HsYHtR6AZGcIQ==" hashData="A7E3y7Ux1W36SUTm6ctPshl/H8o="/>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538" y="-86"/>
      </p:cViewPr>
      <p:guideLst>
        <p:guide orient="horz" pos="1815"/>
        <p:guide pos="27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F4AAE5-C182-4723-88F1-23F82CCBD286}" type="datetimeFigureOut">
              <a:rPr lang="fr-FR" smtClean="0"/>
              <a:pPr/>
              <a:t>27/08/2025</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7AF0CE-F795-4CF0-8127-EA166720B71E}"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822960" rtl="0" eaLnBrk="1" latinLnBrk="0" hangingPunct="1">
      <a:defRPr sz="1100" kern="1200">
        <a:solidFill>
          <a:schemeClr val="tx1"/>
        </a:solidFill>
        <a:latin typeface="+mn-lt"/>
        <a:ea typeface="+mn-ea"/>
        <a:cs typeface="+mn-cs"/>
      </a:defRPr>
    </a:lvl1pPr>
    <a:lvl2pPr marL="411480" algn="l" defTabSz="822960" rtl="0" eaLnBrk="1" latinLnBrk="0" hangingPunct="1">
      <a:defRPr sz="1100" kern="1200">
        <a:solidFill>
          <a:schemeClr val="tx1"/>
        </a:solidFill>
        <a:latin typeface="+mn-lt"/>
        <a:ea typeface="+mn-ea"/>
        <a:cs typeface="+mn-cs"/>
      </a:defRPr>
    </a:lvl2pPr>
    <a:lvl3pPr marL="822960" algn="l" defTabSz="822960" rtl="0" eaLnBrk="1" latinLnBrk="0" hangingPunct="1">
      <a:defRPr sz="1100" kern="1200">
        <a:solidFill>
          <a:schemeClr val="tx1"/>
        </a:solidFill>
        <a:latin typeface="+mn-lt"/>
        <a:ea typeface="+mn-ea"/>
        <a:cs typeface="+mn-cs"/>
      </a:defRPr>
    </a:lvl3pPr>
    <a:lvl4pPr marL="1234440" algn="l" defTabSz="822960" rtl="0" eaLnBrk="1" latinLnBrk="0" hangingPunct="1">
      <a:defRPr sz="1100" kern="1200">
        <a:solidFill>
          <a:schemeClr val="tx1"/>
        </a:solidFill>
        <a:latin typeface="+mn-lt"/>
        <a:ea typeface="+mn-ea"/>
        <a:cs typeface="+mn-cs"/>
      </a:defRPr>
    </a:lvl4pPr>
    <a:lvl5pPr marL="1645920" algn="l" defTabSz="822960" rtl="0" eaLnBrk="1" latinLnBrk="0" hangingPunct="1">
      <a:defRPr sz="1100" kern="1200">
        <a:solidFill>
          <a:schemeClr val="tx1"/>
        </a:solidFill>
        <a:latin typeface="+mn-lt"/>
        <a:ea typeface="+mn-ea"/>
        <a:cs typeface="+mn-cs"/>
      </a:defRPr>
    </a:lvl5pPr>
    <a:lvl6pPr marL="2057400" algn="l" defTabSz="822960" rtl="0" eaLnBrk="1" latinLnBrk="0" hangingPunct="1">
      <a:defRPr sz="1100" kern="1200">
        <a:solidFill>
          <a:schemeClr val="tx1"/>
        </a:solidFill>
        <a:latin typeface="+mn-lt"/>
        <a:ea typeface="+mn-ea"/>
        <a:cs typeface="+mn-cs"/>
      </a:defRPr>
    </a:lvl6pPr>
    <a:lvl7pPr marL="2468880" algn="l" defTabSz="822960" rtl="0" eaLnBrk="1" latinLnBrk="0" hangingPunct="1">
      <a:defRPr sz="1100" kern="1200">
        <a:solidFill>
          <a:schemeClr val="tx1"/>
        </a:solidFill>
        <a:latin typeface="+mn-lt"/>
        <a:ea typeface="+mn-ea"/>
        <a:cs typeface="+mn-cs"/>
      </a:defRPr>
    </a:lvl7pPr>
    <a:lvl8pPr marL="2880360" algn="l" defTabSz="822960" rtl="0" eaLnBrk="1" latinLnBrk="0" hangingPunct="1">
      <a:defRPr sz="1100" kern="1200">
        <a:solidFill>
          <a:schemeClr val="tx1"/>
        </a:solidFill>
        <a:latin typeface="+mn-lt"/>
        <a:ea typeface="+mn-ea"/>
        <a:cs typeface="+mn-cs"/>
      </a:defRPr>
    </a:lvl8pPr>
    <a:lvl9pPr marL="3291840" algn="l" defTabSz="822960"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17AF0CE-F795-4CF0-8127-EA166720B71E}" type="slidenum">
              <a:rPr lang="fr-FR" smtClean="0"/>
              <a:pPr/>
              <a:t>69</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57" y="1789656"/>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01"/>
            <a:ext cx="7344649" cy="1144206"/>
          </a:xfrm>
        </p:spPr>
        <p:txBody>
          <a:bodyPr anchor="t"/>
          <a:lstStyle>
            <a:lvl1pPr algn="l">
              <a:defRPr sz="36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74"/>
            <a:ext cx="7344649" cy="1260227"/>
          </a:xfrm>
        </p:spPr>
        <p:txBody>
          <a:bodyPr anchor="b"/>
          <a:lstStyle>
            <a:lvl1pPr marL="0" indent="0">
              <a:buNone/>
              <a:defRPr sz="1800">
                <a:solidFill>
                  <a:schemeClr val="tx1">
                    <a:tint val="75000"/>
                  </a:schemeClr>
                </a:solidFill>
              </a:defRPr>
            </a:lvl1pPr>
            <a:lvl2pPr marL="411480" indent="0">
              <a:buNone/>
              <a:defRPr sz="1600">
                <a:solidFill>
                  <a:schemeClr val="tx1">
                    <a:tint val="75000"/>
                  </a:schemeClr>
                </a:solidFill>
              </a:defRPr>
            </a:lvl2pPr>
            <a:lvl3pPr marL="822960" indent="0">
              <a:buNone/>
              <a:defRPr sz="1400">
                <a:solidFill>
                  <a:schemeClr val="tx1">
                    <a:tint val="75000"/>
                  </a:schemeClr>
                </a:solidFill>
              </a:defRPr>
            </a:lvl3pPr>
            <a:lvl4pPr marL="1234440" indent="0">
              <a:buNone/>
              <a:defRPr sz="1300">
                <a:solidFill>
                  <a:schemeClr val="tx1">
                    <a:tint val="75000"/>
                  </a:schemeClr>
                </a:solidFill>
              </a:defRPr>
            </a:lvl4pPr>
            <a:lvl5pPr marL="1645920" indent="0">
              <a:buNone/>
              <a:defRPr sz="1300">
                <a:solidFill>
                  <a:schemeClr val="tx1">
                    <a:tint val="75000"/>
                  </a:schemeClr>
                </a:solidFill>
              </a:defRPr>
            </a:lvl5pPr>
            <a:lvl6pPr marL="2057400" indent="0">
              <a:buNone/>
              <a:defRPr sz="1300">
                <a:solidFill>
                  <a:schemeClr val="tx1">
                    <a:tint val="75000"/>
                  </a:schemeClr>
                </a:solidFill>
              </a:defRPr>
            </a:lvl6pPr>
            <a:lvl7pPr marL="2468880" indent="0">
              <a:buNone/>
              <a:defRPr sz="1300">
                <a:solidFill>
                  <a:schemeClr val="tx1">
                    <a:tint val="75000"/>
                  </a:schemeClr>
                </a:solidFill>
              </a:defRPr>
            </a:lvl7pPr>
            <a:lvl8pPr marL="2880360" indent="0">
              <a:buNone/>
              <a:defRPr sz="1300">
                <a:solidFill>
                  <a:schemeClr val="tx1">
                    <a:tint val="75000"/>
                  </a:schemeClr>
                </a:solidFill>
              </a:defRPr>
            </a:lvl8pPr>
            <a:lvl9pPr marL="3291840" indent="0">
              <a:buNone/>
              <a:defRPr sz="13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88" y="1344243"/>
            <a:ext cx="3816337" cy="3802019"/>
          </a:xfrm>
        </p:spPr>
        <p:txBody>
          <a:bodyPr/>
          <a:lstStyle>
            <a:lvl1pPr>
              <a:defRPr sz="2500"/>
            </a:lvl1pPr>
            <a:lvl2pPr>
              <a:defRPr sz="22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66"/>
            <a:ext cx="3817838"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388" y="1289566"/>
            <a:ext cx="3819337" cy="537430"/>
          </a:xfrm>
        </p:spPr>
        <p:txBody>
          <a:bodyPr anchor="b"/>
          <a:lstStyle>
            <a:lvl1pPr marL="0" indent="0">
              <a:buNone/>
              <a:defRPr sz="2200" b="1"/>
            </a:lvl1pPr>
            <a:lvl2pPr marL="411480" indent="0">
              <a:buNone/>
              <a:defRPr sz="1800" b="1"/>
            </a:lvl2pPr>
            <a:lvl3pPr marL="822960" indent="0">
              <a:buNone/>
              <a:defRPr sz="1600" b="1"/>
            </a:lvl3pPr>
            <a:lvl4pPr marL="1234440" indent="0">
              <a:buNone/>
              <a:defRPr sz="1400" b="1"/>
            </a:lvl4pPr>
            <a:lvl5pPr marL="1645920" indent="0">
              <a:buNone/>
              <a:defRPr sz="1400" b="1"/>
            </a:lvl5pPr>
            <a:lvl6pPr marL="2057400" indent="0">
              <a:buNone/>
              <a:defRPr sz="1400" b="1"/>
            </a:lvl6pPr>
            <a:lvl7pPr marL="2468880" indent="0">
              <a:buNone/>
              <a:defRPr sz="1400" b="1"/>
            </a:lvl7pPr>
            <a:lvl8pPr marL="2880360" indent="0">
              <a:buNone/>
              <a:defRPr sz="1400" b="1"/>
            </a:lvl8pPr>
            <a:lvl9pPr marL="3291840" indent="0">
              <a:buNone/>
              <a:defRPr sz="14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388" y="1826996"/>
            <a:ext cx="3819337" cy="3319265"/>
          </a:xfrm>
        </p:spPr>
        <p:txBody>
          <a:bodyPr/>
          <a:lstStyle>
            <a:lvl1pPr>
              <a:defRPr sz="22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39" y="229375"/>
            <a:ext cx="2842751" cy="976176"/>
          </a:xfrm>
        </p:spPr>
        <p:txBody>
          <a:bodyPr anchor="b"/>
          <a:lstStyle>
            <a:lvl1pPr algn="l">
              <a:defRPr sz="18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2900"/>
            </a:lvl1pPr>
            <a:lvl2pPr>
              <a:defRPr sz="2500"/>
            </a:lvl2pPr>
            <a:lvl3pPr>
              <a:defRPr sz="22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39" y="1205551"/>
            <a:ext cx="2842751" cy="3940710"/>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7"/>
            <a:ext cx="5184458" cy="476086"/>
          </a:xfrm>
        </p:spPr>
        <p:txBody>
          <a:bodyPr anchor="b"/>
          <a:lstStyle>
            <a:lvl1pPr algn="l">
              <a:defRPr sz="18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2900"/>
            </a:lvl1pPr>
            <a:lvl2pPr marL="411480" indent="0">
              <a:buNone/>
              <a:defRPr sz="2500"/>
            </a:lvl2pPr>
            <a:lvl3pPr marL="822960" indent="0">
              <a:buNone/>
              <a:defRPr sz="2200"/>
            </a:lvl3pPr>
            <a:lvl4pPr marL="1234440" indent="0">
              <a:buNone/>
              <a:defRPr sz="1800"/>
            </a:lvl4pPr>
            <a:lvl5pPr marL="1645920" indent="0">
              <a:buNone/>
              <a:defRPr sz="1800"/>
            </a:lvl5pPr>
            <a:lvl6pPr marL="2057400" indent="0">
              <a:buNone/>
              <a:defRPr sz="1800"/>
            </a:lvl6pPr>
            <a:lvl7pPr marL="2468880" indent="0">
              <a:buNone/>
              <a:defRPr sz="1800"/>
            </a:lvl7pPr>
            <a:lvl8pPr marL="2880360" indent="0">
              <a:buNone/>
              <a:defRPr sz="1800"/>
            </a:lvl8pPr>
            <a:lvl9pPr marL="3291840" indent="0">
              <a:buNone/>
              <a:defRPr sz="18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300"/>
            </a:lvl1pPr>
            <a:lvl2pPr marL="411480" indent="0">
              <a:buNone/>
              <a:defRPr sz="1100"/>
            </a:lvl2pPr>
            <a:lvl3pPr marL="822960" indent="0">
              <a:buNone/>
              <a:defRPr sz="900"/>
            </a:lvl3pPr>
            <a:lvl4pPr marL="1234440" indent="0">
              <a:buNone/>
              <a:defRPr sz="800"/>
            </a:lvl4pPr>
            <a:lvl5pPr marL="1645920" indent="0">
              <a:buNone/>
              <a:defRPr sz="800"/>
            </a:lvl5pPr>
            <a:lvl6pPr marL="2057400" indent="0">
              <a:buNone/>
              <a:defRPr sz="800"/>
            </a:lvl6pPr>
            <a:lvl7pPr marL="2468880" indent="0">
              <a:buNone/>
              <a:defRPr sz="800"/>
            </a:lvl7pPr>
            <a:lvl8pPr marL="2880360" indent="0">
              <a:buNone/>
              <a:defRPr sz="800"/>
            </a:lvl8pPr>
            <a:lvl9pPr marL="3291840" indent="0">
              <a:buNone/>
              <a:defRPr sz="8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5921023" y="193369"/>
            <a:ext cx="1836162" cy="413007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08036" y="193369"/>
            <a:ext cx="5368975" cy="413007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02B6EBE-18A1-4825-B096-93677B1D904E}" type="datetimeFigureOut">
              <a:rPr lang="fr-FR" smtClean="0"/>
              <a:pPr/>
              <a:t>27/08/2025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0BB79DD-3CAC-4424-80FA-D78A134962C9}" type="slidenum">
              <a:rPr lang="fr-FR" smtClean="0"/>
              <a:pPr/>
              <a:t>‹N°›</a:t>
            </a:fld>
            <a:endParaRPr lang="fr-FR"/>
          </a:p>
        </p:txBody>
      </p:sp>
    </p:spTree>
  </p:cSld>
  <p:clrMapOvr>
    <a:masterClrMapping/>
  </p:clrMapOvr>
  <p:transition spd="slow" advTm="6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779" y="1791312"/>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359" y="3264707"/>
            <a:ext cx="6048535" cy="1472265"/>
          </a:xfrm>
        </p:spPr>
        <p:txBody>
          <a:bodyPr/>
          <a:lstStyle>
            <a:lvl1pPr marL="0" indent="0" algn="ctr">
              <a:buNone/>
              <a:defRPr>
                <a:solidFill>
                  <a:schemeClr val="tx1">
                    <a:tint val="75000"/>
                  </a:schemeClr>
                </a:solidFill>
              </a:defRPr>
            </a:lvl1pPr>
            <a:lvl2pPr marL="472822" indent="0" algn="ctr">
              <a:buNone/>
              <a:defRPr>
                <a:solidFill>
                  <a:schemeClr val="tx1">
                    <a:tint val="75000"/>
                  </a:schemeClr>
                </a:solidFill>
              </a:defRPr>
            </a:lvl2pPr>
            <a:lvl3pPr marL="945633" indent="0" algn="ctr">
              <a:buNone/>
              <a:defRPr>
                <a:solidFill>
                  <a:schemeClr val="tx1">
                    <a:tint val="75000"/>
                  </a:schemeClr>
                </a:solidFill>
              </a:defRPr>
            </a:lvl3pPr>
            <a:lvl4pPr marL="1418414" indent="0" algn="ctr">
              <a:buNone/>
              <a:defRPr>
                <a:solidFill>
                  <a:schemeClr val="tx1">
                    <a:tint val="75000"/>
                  </a:schemeClr>
                </a:solidFill>
              </a:defRPr>
            </a:lvl4pPr>
            <a:lvl5pPr marL="1891231" indent="0" algn="ctr">
              <a:buNone/>
              <a:defRPr>
                <a:solidFill>
                  <a:schemeClr val="tx1">
                    <a:tint val="75000"/>
                  </a:schemeClr>
                </a:solidFill>
              </a:defRPr>
            </a:lvl5pPr>
            <a:lvl6pPr marL="2364023" indent="0" algn="ctr">
              <a:buNone/>
              <a:defRPr>
                <a:solidFill>
                  <a:schemeClr val="tx1">
                    <a:tint val="75000"/>
                  </a:schemeClr>
                </a:solidFill>
              </a:defRPr>
            </a:lvl6pPr>
            <a:lvl7pPr marL="2836831" indent="0" algn="ctr">
              <a:buNone/>
              <a:defRPr>
                <a:solidFill>
                  <a:schemeClr val="tx1">
                    <a:tint val="75000"/>
                  </a:schemeClr>
                </a:solidFill>
              </a:defRPr>
            </a:lvl7pPr>
            <a:lvl8pPr marL="3309644" indent="0" algn="ctr">
              <a:buNone/>
              <a:defRPr>
                <a:solidFill>
                  <a:schemeClr val="tx1">
                    <a:tint val="75000"/>
                  </a:schemeClr>
                </a:solidFill>
              </a:defRPr>
            </a:lvl8pPr>
            <a:lvl9pPr marL="3782436"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3292" y="3703265"/>
            <a:ext cx="7344649"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3292" y="2441779"/>
            <a:ext cx="7344649" cy="1260227"/>
          </a:xfrm>
        </p:spPr>
        <p:txBody>
          <a:bodyPr anchor="b"/>
          <a:lstStyle>
            <a:lvl1pPr marL="0" indent="0">
              <a:buNone/>
              <a:defRPr sz="2100">
                <a:solidFill>
                  <a:schemeClr val="tx1">
                    <a:tint val="75000"/>
                  </a:schemeClr>
                </a:solidFill>
              </a:defRPr>
            </a:lvl1pPr>
            <a:lvl2pPr marL="472822" indent="0">
              <a:buNone/>
              <a:defRPr sz="1800">
                <a:solidFill>
                  <a:schemeClr val="tx1">
                    <a:tint val="75000"/>
                  </a:schemeClr>
                </a:solidFill>
              </a:defRPr>
            </a:lvl2pPr>
            <a:lvl3pPr marL="945633" indent="0">
              <a:buNone/>
              <a:defRPr sz="1700">
                <a:solidFill>
                  <a:schemeClr val="tx1">
                    <a:tint val="75000"/>
                  </a:schemeClr>
                </a:solidFill>
              </a:defRPr>
            </a:lvl3pPr>
            <a:lvl4pPr marL="1418414" indent="0">
              <a:buNone/>
              <a:defRPr sz="1500">
                <a:solidFill>
                  <a:schemeClr val="tx1">
                    <a:tint val="75000"/>
                  </a:schemeClr>
                </a:solidFill>
              </a:defRPr>
            </a:lvl4pPr>
            <a:lvl5pPr marL="1891231" indent="0">
              <a:buNone/>
              <a:defRPr sz="1500">
                <a:solidFill>
                  <a:schemeClr val="tx1">
                    <a:tint val="75000"/>
                  </a:schemeClr>
                </a:solidFill>
              </a:defRPr>
            </a:lvl5pPr>
            <a:lvl6pPr marL="2364023" indent="0">
              <a:buNone/>
              <a:defRPr sz="1500">
                <a:solidFill>
                  <a:schemeClr val="tx1">
                    <a:tint val="75000"/>
                  </a:schemeClr>
                </a:solidFill>
              </a:defRPr>
            </a:lvl6pPr>
            <a:lvl7pPr marL="2836831" indent="0">
              <a:buNone/>
              <a:defRPr sz="1500">
                <a:solidFill>
                  <a:schemeClr val="tx1">
                    <a:tint val="75000"/>
                  </a:schemeClr>
                </a:solidFill>
              </a:defRPr>
            </a:lvl7pPr>
            <a:lvl8pPr marL="3309644" indent="0">
              <a:buNone/>
              <a:defRPr sz="1500">
                <a:solidFill>
                  <a:schemeClr val="tx1">
                    <a:tint val="75000"/>
                  </a:schemeClr>
                </a:solidFill>
              </a:defRPr>
            </a:lvl8pPr>
            <a:lvl9pPr marL="3782436"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328" y="1344919"/>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552" y="1344919"/>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479" y="1289579"/>
            <a:ext cx="3817838" cy="537429"/>
          </a:xfrm>
        </p:spPr>
        <p:txBody>
          <a:bodyPr anchor="b"/>
          <a:lstStyle>
            <a:lvl1pPr marL="0" indent="0">
              <a:buNone/>
              <a:defRPr sz="2500" b="1"/>
            </a:lvl1pPr>
            <a:lvl2pPr marL="472822" indent="0">
              <a:buNone/>
              <a:defRPr sz="2100" b="1"/>
            </a:lvl2pPr>
            <a:lvl3pPr marL="945633" indent="0">
              <a:buNone/>
              <a:defRPr sz="1800" b="1"/>
            </a:lvl3pPr>
            <a:lvl4pPr marL="1418414" indent="0">
              <a:buNone/>
              <a:defRPr sz="1700" b="1"/>
            </a:lvl4pPr>
            <a:lvl5pPr marL="1891231" indent="0">
              <a:buNone/>
              <a:defRPr sz="1700" b="1"/>
            </a:lvl5pPr>
            <a:lvl6pPr marL="2364023" indent="0">
              <a:buNone/>
              <a:defRPr sz="1700" b="1"/>
            </a:lvl6pPr>
            <a:lvl7pPr marL="2836831" indent="0">
              <a:buNone/>
              <a:defRPr sz="1700" b="1"/>
            </a:lvl7pPr>
            <a:lvl8pPr marL="3309644" indent="0">
              <a:buNone/>
              <a:defRPr sz="1700" b="1"/>
            </a:lvl8pPr>
            <a:lvl9pPr marL="3782436"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479" y="1827142"/>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963" y="1289579"/>
            <a:ext cx="3819337" cy="537429"/>
          </a:xfrm>
        </p:spPr>
        <p:txBody>
          <a:bodyPr anchor="b"/>
          <a:lstStyle>
            <a:lvl1pPr marL="0" indent="0">
              <a:buNone/>
              <a:defRPr sz="2500" b="1"/>
            </a:lvl1pPr>
            <a:lvl2pPr marL="472822" indent="0">
              <a:buNone/>
              <a:defRPr sz="2100" b="1"/>
            </a:lvl2pPr>
            <a:lvl3pPr marL="945633" indent="0">
              <a:buNone/>
              <a:defRPr sz="1800" b="1"/>
            </a:lvl3pPr>
            <a:lvl4pPr marL="1418414" indent="0">
              <a:buNone/>
              <a:defRPr sz="1700" b="1"/>
            </a:lvl4pPr>
            <a:lvl5pPr marL="1891231" indent="0">
              <a:buNone/>
              <a:defRPr sz="1700" b="1"/>
            </a:lvl5pPr>
            <a:lvl6pPr marL="2364023" indent="0">
              <a:buNone/>
              <a:defRPr sz="1700" b="1"/>
            </a:lvl6pPr>
            <a:lvl7pPr marL="2836831" indent="0">
              <a:buNone/>
              <a:defRPr sz="1700" b="1"/>
            </a:lvl7pPr>
            <a:lvl8pPr marL="3309644" indent="0">
              <a:buNone/>
              <a:defRPr sz="1700" b="1"/>
            </a:lvl8pPr>
            <a:lvl9pPr marL="3782436"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963" y="1827142"/>
            <a:ext cx="3819337"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608" y="231093"/>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410" y="230638"/>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608" y="1205633"/>
            <a:ext cx="2842751" cy="3940709"/>
          </a:xfrm>
        </p:spPr>
        <p:txBody>
          <a:bodyPr/>
          <a:lstStyle>
            <a:lvl1pPr marL="0" indent="0">
              <a:buNone/>
              <a:defRPr sz="1500"/>
            </a:lvl1pPr>
            <a:lvl2pPr marL="472822" indent="0">
              <a:buNone/>
              <a:defRPr sz="1300"/>
            </a:lvl2pPr>
            <a:lvl3pPr marL="945633" indent="0">
              <a:buNone/>
              <a:defRPr sz="1100"/>
            </a:lvl3pPr>
            <a:lvl4pPr marL="1418414" indent="0">
              <a:buNone/>
              <a:defRPr sz="1000"/>
            </a:lvl4pPr>
            <a:lvl5pPr marL="1891231" indent="0">
              <a:buNone/>
              <a:defRPr sz="1000"/>
            </a:lvl5pPr>
            <a:lvl6pPr marL="2364023" indent="0">
              <a:buNone/>
              <a:defRPr sz="1000"/>
            </a:lvl6pPr>
            <a:lvl7pPr marL="2836831" indent="0">
              <a:buNone/>
              <a:defRPr sz="1000"/>
            </a:lvl7pPr>
            <a:lvl8pPr marL="3309644" indent="0">
              <a:buNone/>
              <a:defRPr sz="1000"/>
            </a:lvl8pPr>
            <a:lvl9pPr marL="378243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5" y="4033989"/>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5" y="516560"/>
            <a:ext cx="5184458" cy="3456623"/>
          </a:xfrm>
        </p:spPr>
        <p:txBody>
          <a:bodyPr/>
          <a:lstStyle>
            <a:lvl1pPr marL="0" indent="0">
              <a:buNone/>
              <a:defRPr sz="3300"/>
            </a:lvl1pPr>
            <a:lvl2pPr marL="472822" indent="0">
              <a:buNone/>
              <a:defRPr sz="2900"/>
            </a:lvl2pPr>
            <a:lvl3pPr marL="945633" indent="0">
              <a:buNone/>
              <a:defRPr sz="2500"/>
            </a:lvl3pPr>
            <a:lvl4pPr marL="1418414" indent="0">
              <a:buNone/>
              <a:defRPr sz="2100"/>
            </a:lvl4pPr>
            <a:lvl5pPr marL="1891231" indent="0">
              <a:buNone/>
              <a:defRPr sz="2100"/>
            </a:lvl5pPr>
            <a:lvl6pPr marL="2364023" indent="0">
              <a:buNone/>
              <a:defRPr sz="2100"/>
            </a:lvl6pPr>
            <a:lvl7pPr marL="2836831" indent="0">
              <a:buNone/>
              <a:defRPr sz="2100"/>
            </a:lvl7pPr>
            <a:lvl8pPr marL="3309644" indent="0">
              <a:buNone/>
              <a:defRPr sz="2100"/>
            </a:lvl8pPr>
            <a:lvl9pPr marL="3782436" indent="0">
              <a:buNone/>
              <a:defRPr sz="2100"/>
            </a:lvl9pPr>
          </a:lstStyle>
          <a:p>
            <a:endParaRPr lang="fr-FR"/>
          </a:p>
        </p:txBody>
      </p:sp>
      <p:sp>
        <p:nvSpPr>
          <p:cNvPr id="4" name="Espace réservé du texte 3"/>
          <p:cNvSpPr>
            <a:spLocks noGrp="1"/>
          </p:cNvSpPr>
          <p:nvPr>
            <p:ph type="body" sz="half" idx="2"/>
          </p:nvPr>
        </p:nvSpPr>
        <p:spPr>
          <a:xfrm>
            <a:off x="1693685" y="4508883"/>
            <a:ext cx="5184458" cy="676121"/>
          </a:xfrm>
        </p:spPr>
        <p:txBody>
          <a:bodyPr/>
          <a:lstStyle>
            <a:lvl1pPr marL="0" indent="0">
              <a:buNone/>
              <a:defRPr sz="1500"/>
            </a:lvl1pPr>
            <a:lvl2pPr marL="472822" indent="0">
              <a:buNone/>
              <a:defRPr sz="1300"/>
            </a:lvl2pPr>
            <a:lvl3pPr marL="945633" indent="0">
              <a:buNone/>
              <a:defRPr sz="1100"/>
            </a:lvl3pPr>
            <a:lvl4pPr marL="1418414" indent="0">
              <a:buNone/>
              <a:defRPr sz="1000"/>
            </a:lvl4pPr>
            <a:lvl5pPr marL="1891231" indent="0">
              <a:buNone/>
              <a:defRPr sz="1000"/>
            </a:lvl5pPr>
            <a:lvl6pPr marL="2364023" indent="0">
              <a:buNone/>
              <a:defRPr sz="1000"/>
            </a:lvl6pPr>
            <a:lvl7pPr marL="2836831" indent="0">
              <a:buNone/>
              <a:defRPr sz="1000"/>
            </a:lvl7pPr>
            <a:lvl8pPr marL="3309644" indent="0">
              <a:buNone/>
              <a:defRPr sz="1000"/>
            </a:lvl8pPr>
            <a:lvl9pPr marL="3782436"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921" y="231973"/>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137" y="231973"/>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778" y="1791285"/>
            <a:ext cx="7344649" cy="1234890"/>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313" y="3264706"/>
            <a:ext cx="6048535" cy="1472265"/>
          </a:xfrm>
        </p:spPr>
        <p:txBody>
          <a:bodyPr/>
          <a:lstStyle>
            <a:lvl1pPr marL="0" indent="0" algn="ctr">
              <a:buNone/>
              <a:defRPr>
                <a:solidFill>
                  <a:schemeClr val="tx1">
                    <a:tint val="75000"/>
                  </a:schemeClr>
                </a:solidFill>
              </a:defRPr>
            </a:lvl1pPr>
            <a:lvl2pPr marL="472827" indent="0" algn="ctr">
              <a:buNone/>
              <a:defRPr>
                <a:solidFill>
                  <a:schemeClr val="tx1">
                    <a:tint val="75000"/>
                  </a:schemeClr>
                </a:solidFill>
              </a:defRPr>
            </a:lvl2pPr>
            <a:lvl3pPr marL="945642" indent="0" algn="ctr">
              <a:buNone/>
              <a:defRPr>
                <a:solidFill>
                  <a:schemeClr val="tx1">
                    <a:tint val="75000"/>
                  </a:schemeClr>
                </a:solidFill>
              </a:defRPr>
            </a:lvl3pPr>
            <a:lvl4pPr marL="1418429" indent="0" algn="ctr">
              <a:buNone/>
              <a:defRPr>
                <a:solidFill>
                  <a:schemeClr val="tx1">
                    <a:tint val="75000"/>
                  </a:schemeClr>
                </a:solidFill>
              </a:defRPr>
            </a:lvl4pPr>
            <a:lvl5pPr marL="1891250" indent="0" algn="ctr">
              <a:buNone/>
              <a:defRPr>
                <a:solidFill>
                  <a:schemeClr val="tx1">
                    <a:tint val="75000"/>
                  </a:schemeClr>
                </a:solidFill>
              </a:defRPr>
            </a:lvl5pPr>
            <a:lvl6pPr marL="2364046" indent="0" algn="ctr">
              <a:buNone/>
              <a:defRPr>
                <a:solidFill>
                  <a:schemeClr val="tx1">
                    <a:tint val="75000"/>
                  </a:schemeClr>
                </a:solidFill>
              </a:defRPr>
            </a:lvl6pPr>
            <a:lvl7pPr marL="2836859" indent="0" algn="ctr">
              <a:buNone/>
              <a:defRPr>
                <a:solidFill>
                  <a:schemeClr val="tx1">
                    <a:tint val="75000"/>
                  </a:schemeClr>
                </a:solidFill>
              </a:defRPr>
            </a:lvl7pPr>
            <a:lvl8pPr marL="3309677" indent="0" algn="ctr">
              <a:buNone/>
              <a:defRPr>
                <a:solidFill>
                  <a:schemeClr val="tx1">
                    <a:tint val="75000"/>
                  </a:schemeClr>
                </a:solidFill>
              </a:defRPr>
            </a:lvl8pPr>
            <a:lvl9pPr marL="3782474"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3291" y="3703179"/>
            <a:ext cx="7344649" cy="1144207"/>
          </a:xfrm>
        </p:spPr>
        <p:txBody>
          <a:bodyPr anchor="t"/>
          <a:lstStyle>
            <a:lvl1pPr algn="l">
              <a:defRPr sz="42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3291" y="2441778"/>
            <a:ext cx="7344649" cy="1260227"/>
          </a:xfrm>
        </p:spPr>
        <p:txBody>
          <a:bodyPr anchor="b"/>
          <a:lstStyle>
            <a:lvl1pPr marL="0" indent="0">
              <a:buNone/>
              <a:defRPr sz="2100">
                <a:solidFill>
                  <a:schemeClr val="tx1">
                    <a:tint val="75000"/>
                  </a:schemeClr>
                </a:solidFill>
              </a:defRPr>
            </a:lvl1pPr>
            <a:lvl2pPr marL="472827" indent="0">
              <a:buNone/>
              <a:defRPr sz="1800">
                <a:solidFill>
                  <a:schemeClr val="tx1">
                    <a:tint val="75000"/>
                  </a:schemeClr>
                </a:solidFill>
              </a:defRPr>
            </a:lvl2pPr>
            <a:lvl3pPr marL="945642" indent="0">
              <a:buNone/>
              <a:defRPr sz="1700">
                <a:solidFill>
                  <a:schemeClr val="tx1">
                    <a:tint val="75000"/>
                  </a:schemeClr>
                </a:solidFill>
              </a:defRPr>
            </a:lvl3pPr>
            <a:lvl4pPr marL="1418429" indent="0">
              <a:buNone/>
              <a:defRPr sz="1500">
                <a:solidFill>
                  <a:schemeClr val="tx1">
                    <a:tint val="75000"/>
                  </a:schemeClr>
                </a:solidFill>
              </a:defRPr>
            </a:lvl4pPr>
            <a:lvl5pPr marL="1891250" indent="0">
              <a:buNone/>
              <a:defRPr sz="1500">
                <a:solidFill>
                  <a:schemeClr val="tx1">
                    <a:tint val="75000"/>
                  </a:schemeClr>
                </a:solidFill>
              </a:defRPr>
            </a:lvl5pPr>
            <a:lvl6pPr marL="2364046" indent="0">
              <a:buNone/>
              <a:defRPr sz="1500">
                <a:solidFill>
                  <a:schemeClr val="tx1">
                    <a:tint val="75000"/>
                  </a:schemeClr>
                </a:solidFill>
              </a:defRPr>
            </a:lvl6pPr>
            <a:lvl7pPr marL="2836859" indent="0">
              <a:buNone/>
              <a:defRPr sz="1500">
                <a:solidFill>
                  <a:schemeClr val="tx1">
                    <a:tint val="75000"/>
                  </a:schemeClr>
                </a:solidFill>
              </a:defRPr>
            </a:lvl7pPr>
            <a:lvl8pPr marL="3309677" indent="0">
              <a:buNone/>
              <a:defRPr sz="1500">
                <a:solidFill>
                  <a:schemeClr val="tx1">
                    <a:tint val="75000"/>
                  </a:schemeClr>
                </a:solidFill>
              </a:defRPr>
            </a:lvl8pPr>
            <a:lvl9pPr marL="3782474" indent="0">
              <a:buNone/>
              <a:defRPr sz="15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327" y="13449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551" y="1344918"/>
            <a:ext cx="3816338" cy="3802019"/>
          </a:xfrm>
        </p:spPr>
        <p:txBody>
          <a:bodyPr/>
          <a:lstStyle>
            <a:lvl1pPr>
              <a:defRPr sz="29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479" y="1289578"/>
            <a:ext cx="3817838" cy="537429"/>
          </a:xfrm>
        </p:spPr>
        <p:txBody>
          <a:bodyPr anchor="b"/>
          <a:lstStyle>
            <a:lvl1pPr marL="0" indent="0">
              <a:buNone/>
              <a:defRPr sz="2500" b="1"/>
            </a:lvl1pPr>
            <a:lvl2pPr marL="472827" indent="0">
              <a:buNone/>
              <a:defRPr sz="2100" b="1"/>
            </a:lvl2pPr>
            <a:lvl3pPr marL="945642" indent="0">
              <a:buNone/>
              <a:defRPr sz="1800" b="1"/>
            </a:lvl3pPr>
            <a:lvl4pPr marL="1418429" indent="0">
              <a:buNone/>
              <a:defRPr sz="1700" b="1"/>
            </a:lvl4pPr>
            <a:lvl5pPr marL="1891250" indent="0">
              <a:buNone/>
              <a:defRPr sz="1700" b="1"/>
            </a:lvl5pPr>
            <a:lvl6pPr marL="2364046" indent="0">
              <a:buNone/>
              <a:defRPr sz="1700" b="1"/>
            </a:lvl6pPr>
            <a:lvl7pPr marL="2836859" indent="0">
              <a:buNone/>
              <a:defRPr sz="1700" b="1"/>
            </a:lvl7pPr>
            <a:lvl8pPr marL="3309677" indent="0">
              <a:buNone/>
              <a:defRPr sz="1700" b="1"/>
            </a:lvl8pPr>
            <a:lvl9pPr marL="3782474" indent="0">
              <a:buNone/>
              <a:defRPr sz="17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479" y="1827142"/>
            <a:ext cx="3817838"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962" y="1289578"/>
            <a:ext cx="3819337" cy="537429"/>
          </a:xfrm>
        </p:spPr>
        <p:txBody>
          <a:bodyPr anchor="b"/>
          <a:lstStyle>
            <a:lvl1pPr marL="0" indent="0">
              <a:buNone/>
              <a:defRPr sz="2500" b="1"/>
            </a:lvl1pPr>
            <a:lvl2pPr marL="472827" indent="0">
              <a:buNone/>
              <a:defRPr sz="2100" b="1"/>
            </a:lvl2pPr>
            <a:lvl3pPr marL="945642" indent="0">
              <a:buNone/>
              <a:defRPr sz="1800" b="1"/>
            </a:lvl3pPr>
            <a:lvl4pPr marL="1418429" indent="0">
              <a:buNone/>
              <a:defRPr sz="1700" b="1"/>
            </a:lvl4pPr>
            <a:lvl5pPr marL="1891250" indent="0">
              <a:buNone/>
              <a:defRPr sz="1700" b="1"/>
            </a:lvl5pPr>
            <a:lvl6pPr marL="2364046" indent="0">
              <a:buNone/>
              <a:defRPr sz="1700" b="1"/>
            </a:lvl6pPr>
            <a:lvl7pPr marL="2836859" indent="0">
              <a:buNone/>
              <a:defRPr sz="1700" b="1"/>
            </a:lvl7pPr>
            <a:lvl8pPr marL="3309677" indent="0">
              <a:buNone/>
              <a:defRPr sz="1700" b="1"/>
            </a:lvl8pPr>
            <a:lvl9pPr marL="3782474" indent="0">
              <a:buNone/>
              <a:defRPr sz="17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962" y="1827142"/>
            <a:ext cx="3819337" cy="3319265"/>
          </a:xfrm>
        </p:spPr>
        <p:txBody>
          <a:bodyPr/>
          <a:lstStyle>
            <a:lvl1pPr>
              <a:defRPr sz="2500"/>
            </a:lvl1pPr>
            <a:lvl2pPr>
              <a:defRPr sz="2100"/>
            </a:lvl2pPr>
            <a:lvl3pPr>
              <a:defRPr sz="1800"/>
            </a:lvl3pPr>
            <a:lvl4pPr>
              <a:defRPr sz="1700"/>
            </a:lvl4pPr>
            <a:lvl5pPr>
              <a:defRPr sz="1700"/>
            </a:lvl5pPr>
            <a:lvl6pPr>
              <a:defRPr sz="1700"/>
            </a:lvl6pPr>
            <a:lvl7pPr>
              <a:defRPr sz="1700"/>
            </a:lvl7pPr>
            <a:lvl8pPr>
              <a:defRPr sz="1700"/>
            </a:lvl8pPr>
            <a:lvl9pPr>
              <a:defRPr sz="17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3567" y="230943"/>
            <a:ext cx="2842751" cy="976176"/>
          </a:xfrm>
        </p:spPr>
        <p:txBody>
          <a:bodyPr anchor="b"/>
          <a:lstStyle>
            <a:lvl1pPr algn="l">
              <a:defRPr sz="21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410" y="230492"/>
            <a:ext cx="4830426" cy="4916885"/>
          </a:xfrm>
        </p:spPr>
        <p:txBody>
          <a:bodyPr/>
          <a:lstStyle>
            <a:lvl1pPr>
              <a:defRPr sz="3300"/>
            </a:lvl1pPr>
            <a:lvl2pPr>
              <a:defRPr sz="2900"/>
            </a:lvl2pPr>
            <a:lvl3pPr>
              <a:defRPr sz="25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3567" y="1205632"/>
            <a:ext cx="2842751" cy="3940709"/>
          </a:xfrm>
        </p:spPr>
        <p:txBody>
          <a:bodyPr/>
          <a:lstStyle>
            <a:lvl1pPr marL="0" indent="0">
              <a:buNone/>
              <a:defRPr sz="1500"/>
            </a:lvl1pPr>
            <a:lvl2pPr marL="472827" indent="0">
              <a:buNone/>
              <a:defRPr sz="1300"/>
            </a:lvl2pPr>
            <a:lvl3pPr marL="945642" indent="0">
              <a:buNone/>
              <a:defRPr sz="1100"/>
            </a:lvl3pPr>
            <a:lvl4pPr marL="1418429" indent="0">
              <a:buNone/>
              <a:defRPr sz="1000"/>
            </a:lvl4pPr>
            <a:lvl5pPr marL="1891250" indent="0">
              <a:buNone/>
              <a:defRPr sz="1000"/>
            </a:lvl5pPr>
            <a:lvl6pPr marL="2364046" indent="0">
              <a:buNone/>
              <a:defRPr sz="1000"/>
            </a:lvl6pPr>
            <a:lvl7pPr marL="2836859" indent="0">
              <a:buNone/>
              <a:defRPr sz="1000"/>
            </a:lvl7pPr>
            <a:lvl8pPr marL="3309677" indent="0">
              <a:buNone/>
              <a:defRPr sz="1000"/>
            </a:lvl8pPr>
            <a:lvl9pPr marL="3782474"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85" y="4033837"/>
            <a:ext cx="5184458" cy="476086"/>
          </a:xfrm>
        </p:spPr>
        <p:txBody>
          <a:bodyPr anchor="b"/>
          <a:lstStyle>
            <a:lvl1pPr algn="l">
              <a:defRPr sz="21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85" y="516532"/>
            <a:ext cx="5184458" cy="3456623"/>
          </a:xfrm>
        </p:spPr>
        <p:txBody>
          <a:bodyPr/>
          <a:lstStyle>
            <a:lvl1pPr marL="0" indent="0">
              <a:buNone/>
              <a:defRPr sz="3300"/>
            </a:lvl1pPr>
            <a:lvl2pPr marL="472827" indent="0">
              <a:buNone/>
              <a:defRPr sz="2900"/>
            </a:lvl2pPr>
            <a:lvl3pPr marL="945642" indent="0">
              <a:buNone/>
              <a:defRPr sz="2500"/>
            </a:lvl3pPr>
            <a:lvl4pPr marL="1418429" indent="0">
              <a:buNone/>
              <a:defRPr sz="2100"/>
            </a:lvl4pPr>
            <a:lvl5pPr marL="1891250" indent="0">
              <a:buNone/>
              <a:defRPr sz="2100"/>
            </a:lvl5pPr>
            <a:lvl6pPr marL="2364046" indent="0">
              <a:buNone/>
              <a:defRPr sz="2100"/>
            </a:lvl6pPr>
            <a:lvl7pPr marL="2836859" indent="0">
              <a:buNone/>
              <a:defRPr sz="2100"/>
            </a:lvl7pPr>
            <a:lvl8pPr marL="3309677" indent="0">
              <a:buNone/>
              <a:defRPr sz="2100"/>
            </a:lvl8pPr>
            <a:lvl9pPr marL="3782474" indent="0">
              <a:buNone/>
              <a:defRPr sz="2100"/>
            </a:lvl9pPr>
          </a:lstStyle>
          <a:p>
            <a:endParaRPr lang="fr-FR"/>
          </a:p>
        </p:txBody>
      </p:sp>
      <p:sp>
        <p:nvSpPr>
          <p:cNvPr id="4" name="Espace réservé du texte 3"/>
          <p:cNvSpPr>
            <a:spLocks noGrp="1"/>
          </p:cNvSpPr>
          <p:nvPr>
            <p:ph type="body" sz="half" idx="2"/>
          </p:nvPr>
        </p:nvSpPr>
        <p:spPr>
          <a:xfrm>
            <a:off x="1693685" y="4508882"/>
            <a:ext cx="5184458" cy="676121"/>
          </a:xfrm>
        </p:spPr>
        <p:txBody>
          <a:bodyPr/>
          <a:lstStyle>
            <a:lvl1pPr marL="0" indent="0">
              <a:buNone/>
              <a:defRPr sz="1500"/>
            </a:lvl1pPr>
            <a:lvl2pPr marL="472827" indent="0">
              <a:buNone/>
              <a:defRPr sz="1300"/>
            </a:lvl2pPr>
            <a:lvl3pPr marL="945642" indent="0">
              <a:buNone/>
              <a:defRPr sz="1100"/>
            </a:lvl3pPr>
            <a:lvl4pPr marL="1418429" indent="0">
              <a:buNone/>
              <a:defRPr sz="1000"/>
            </a:lvl4pPr>
            <a:lvl5pPr marL="1891250" indent="0">
              <a:buNone/>
              <a:defRPr sz="1000"/>
            </a:lvl5pPr>
            <a:lvl6pPr marL="2364046" indent="0">
              <a:buNone/>
              <a:defRPr sz="1000"/>
            </a:lvl6pPr>
            <a:lvl7pPr marL="2836859" indent="0">
              <a:buNone/>
              <a:defRPr sz="1000"/>
            </a:lvl7pPr>
            <a:lvl8pPr marL="3309677" indent="0">
              <a:buNone/>
              <a:defRPr sz="1000"/>
            </a:lvl8pPr>
            <a:lvl9pPr marL="3782474" indent="0">
              <a:buNone/>
              <a:defRPr sz="10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920" y="231823"/>
            <a:ext cx="1944173"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92" y="231823"/>
            <a:ext cx="5688501"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27/08/2025</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6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38" y="230709"/>
            <a:ext cx="7776687" cy="960173"/>
          </a:xfrm>
          <a:prstGeom prst="rect">
            <a:avLst/>
          </a:prstGeom>
        </p:spPr>
        <p:txBody>
          <a:bodyPr vert="horz" lIns="82296" tIns="41148" rIns="82296" bIns="41148"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344243"/>
            <a:ext cx="7776687" cy="3802019"/>
          </a:xfrm>
          <a:prstGeom prst="rect">
            <a:avLst/>
          </a:prstGeom>
        </p:spPr>
        <p:txBody>
          <a:bodyPr vert="horz" lIns="82296" tIns="41148" rIns="82296" bIns="41148"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29"/>
            <a:ext cx="2016178" cy="306722"/>
          </a:xfrm>
          <a:prstGeom prst="rect">
            <a:avLst/>
          </a:prstGeom>
        </p:spPr>
        <p:txBody>
          <a:bodyPr vert="horz" lIns="82296" tIns="41148" rIns="82296" bIns="41148" rtlCol="0" anchor="ctr"/>
          <a:lstStyle>
            <a:lvl1pPr algn="l">
              <a:defRPr sz="1100">
                <a:solidFill>
                  <a:schemeClr val="tx1">
                    <a:tint val="75000"/>
                  </a:schemeClr>
                </a:solidFill>
              </a:defRPr>
            </a:lvl1pPr>
          </a:lstStyle>
          <a:p>
            <a:fld id="{A02B6EBE-18A1-4825-B096-93677B1D904E}" type="datetimeFigureOut">
              <a:rPr lang="fr-FR" smtClean="0"/>
              <a:pPr/>
              <a:t>27/08/2025</a:t>
            </a:fld>
            <a:endParaRPr lang="fr-FR"/>
          </a:p>
        </p:txBody>
      </p:sp>
      <p:sp>
        <p:nvSpPr>
          <p:cNvPr id="5" name="Espace réservé du pied de page 4"/>
          <p:cNvSpPr>
            <a:spLocks noGrp="1"/>
          </p:cNvSpPr>
          <p:nvPr>
            <p:ph type="ftr" sz="quarter" idx="3"/>
          </p:nvPr>
        </p:nvSpPr>
        <p:spPr>
          <a:xfrm>
            <a:off x="2952261" y="5339629"/>
            <a:ext cx="2736242" cy="306722"/>
          </a:xfrm>
          <a:prstGeom prst="rect">
            <a:avLst/>
          </a:prstGeom>
        </p:spPr>
        <p:txBody>
          <a:bodyPr vert="horz" lIns="82296" tIns="41148" rIns="82296" bIns="41148" rtlCol="0" anchor="ctr"/>
          <a:lstStyle>
            <a:lvl1pPr algn="ctr">
              <a:defRPr sz="11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192547" y="5339629"/>
            <a:ext cx="2016178" cy="306722"/>
          </a:xfrm>
          <a:prstGeom prst="rect">
            <a:avLst/>
          </a:prstGeom>
        </p:spPr>
        <p:txBody>
          <a:bodyPr vert="horz" lIns="82296" tIns="41148" rIns="82296" bIns="41148" rtlCol="0" anchor="ctr"/>
          <a:lstStyle>
            <a:lvl1pPr algn="r">
              <a:defRPr sz="1100">
                <a:solidFill>
                  <a:schemeClr val="tx1">
                    <a:tint val="75000"/>
                  </a:schemeClr>
                </a:solidFill>
              </a:defRPr>
            </a:lvl1pPr>
          </a:lstStyle>
          <a:p>
            <a:fld id="{F0BB79DD-3CAC-4424-80FA-D78A134962C9}"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amond/>
  </p:transition>
  <p:txStyles>
    <p:titleStyle>
      <a:lvl1pPr algn="ctr" defTabSz="822960" rtl="0" eaLnBrk="1" latinLnBrk="0" hangingPunct="1">
        <a:spcBef>
          <a:spcPct val="0"/>
        </a:spcBef>
        <a:buNone/>
        <a:defRPr sz="4000" kern="1200">
          <a:solidFill>
            <a:schemeClr val="tx1"/>
          </a:solidFill>
          <a:latin typeface="+mj-lt"/>
          <a:ea typeface="+mj-ea"/>
          <a:cs typeface="+mj-cs"/>
        </a:defRPr>
      </a:lvl1pPr>
    </p:titleStyle>
    <p:bodyStyle>
      <a:lvl1pPr marL="308610" indent="-308610" algn="l" defTabSz="822960" rtl="0" eaLnBrk="1" latinLnBrk="0" hangingPunct="1">
        <a:spcBef>
          <a:spcPct val="20000"/>
        </a:spcBef>
        <a:buFont typeface="Arial" pitchFamily="34" charset="0"/>
        <a:buChar char="•"/>
        <a:defRPr sz="2900" kern="1200">
          <a:solidFill>
            <a:schemeClr val="tx1"/>
          </a:solidFill>
          <a:latin typeface="+mn-lt"/>
          <a:ea typeface="+mn-ea"/>
          <a:cs typeface="+mn-cs"/>
        </a:defRPr>
      </a:lvl1pPr>
      <a:lvl2pPr marL="668655" indent="-257175" algn="l" defTabSz="822960"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28700" indent="-205740" algn="l" defTabSz="82296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401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5166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6314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7462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8610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97580" indent="-205740" algn="l" defTabSz="822960"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fr-FR"/>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36" y="232424"/>
            <a:ext cx="7776687" cy="960174"/>
          </a:xfrm>
          <a:prstGeom prst="rect">
            <a:avLst/>
          </a:prstGeom>
        </p:spPr>
        <p:txBody>
          <a:bodyPr vert="horz" lIns="94145" tIns="47049" rIns="94145" bIns="47049"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36" y="1344919"/>
            <a:ext cx="7776687" cy="3802019"/>
          </a:xfrm>
          <a:prstGeom prst="rect">
            <a:avLst/>
          </a:prstGeom>
        </p:spPr>
        <p:txBody>
          <a:bodyPr vert="horz" lIns="94145" tIns="47049" rIns="94145" bIns="47049"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566" y="5340890"/>
            <a:ext cx="2016178" cy="306722"/>
          </a:xfrm>
          <a:prstGeom prst="rect">
            <a:avLst/>
          </a:prstGeom>
        </p:spPr>
        <p:txBody>
          <a:bodyPr vert="horz" lIns="94145" tIns="47049" rIns="94145" bIns="47049" rtlCol="0" anchor="ctr"/>
          <a:lstStyle>
            <a:lvl1pPr algn="l" defTabSz="945633">
              <a:defRPr sz="1300">
                <a:solidFill>
                  <a:schemeClr val="tx1">
                    <a:tint val="75000"/>
                  </a:schemeClr>
                </a:solidFill>
              </a:defRPr>
            </a:lvl1pPr>
          </a:lstStyle>
          <a:p>
            <a:fld id="{FA0B38D7-1DE5-41DE-8B65-024289CA27F3}" type="datetimeFigureOut">
              <a:rPr lang="fr-FR" smtClean="0">
                <a:solidFill>
                  <a:prstClr val="black">
                    <a:tint val="75000"/>
                  </a:prstClr>
                </a:solidFill>
              </a:rPr>
              <a:pPr/>
              <a:t>27/08/2025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830" y="5340890"/>
            <a:ext cx="2736242" cy="306722"/>
          </a:xfrm>
          <a:prstGeom prst="rect">
            <a:avLst/>
          </a:prstGeom>
        </p:spPr>
        <p:txBody>
          <a:bodyPr vert="horz" lIns="94145" tIns="47049" rIns="94145" bIns="47049" rtlCol="0" anchor="ctr"/>
          <a:lstStyle>
            <a:lvl1pPr algn="ctr" defTabSz="945633">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981" y="5340890"/>
            <a:ext cx="2016178" cy="306722"/>
          </a:xfrm>
          <a:prstGeom prst="rect">
            <a:avLst/>
          </a:prstGeom>
        </p:spPr>
        <p:txBody>
          <a:bodyPr vert="horz" lIns="94145" tIns="47049" rIns="94145" bIns="47049" rtlCol="0" anchor="ctr"/>
          <a:lstStyle>
            <a:lvl1pPr algn="r" defTabSz="945633">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6000">
    <p:diamond/>
  </p:transition>
  <p:txStyles>
    <p:titleStyle>
      <a:lvl1pPr algn="ctr" defTabSz="945633" rtl="0" eaLnBrk="1" latinLnBrk="0" hangingPunct="1">
        <a:spcBef>
          <a:spcPct val="0"/>
        </a:spcBef>
        <a:buNone/>
        <a:defRPr sz="4600" kern="1200">
          <a:solidFill>
            <a:schemeClr val="tx1"/>
          </a:solidFill>
          <a:latin typeface="+mj-lt"/>
          <a:ea typeface="+mj-ea"/>
          <a:cs typeface="+mj-cs"/>
        </a:defRPr>
      </a:lvl1pPr>
    </p:titleStyle>
    <p:bodyStyle>
      <a:lvl1pPr marL="354623" indent="-354623" algn="l" defTabSz="945633"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8290" indent="-295501" algn="l" defTabSz="945633"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2020" indent="-236431" algn="l" defTabSz="945633"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4815"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27638"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0420"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3242"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46040"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18860" indent="-236431" algn="l" defTabSz="945633"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5633" rtl="0" eaLnBrk="1" latinLnBrk="0" hangingPunct="1">
        <a:defRPr sz="1800" kern="1200">
          <a:solidFill>
            <a:schemeClr val="tx1"/>
          </a:solidFill>
          <a:latin typeface="+mn-lt"/>
          <a:ea typeface="+mn-ea"/>
          <a:cs typeface="+mn-cs"/>
        </a:defRPr>
      </a:lvl1pPr>
      <a:lvl2pPr marL="472822" algn="l" defTabSz="945633" rtl="0" eaLnBrk="1" latinLnBrk="0" hangingPunct="1">
        <a:defRPr sz="1800" kern="1200">
          <a:solidFill>
            <a:schemeClr val="tx1"/>
          </a:solidFill>
          <a:latin typeface="+mn-lt"/>
          <a:ea typeface="+mn-ea"/>
          <a:cs typeface="+mn-cs"/>
        </a:defRPr>
      </a:lvl2pPr>
      <a:lvl3pPr marL="945633" algn="l" defTabSz="945633" rtl="0" eaLnBrk="1" latinLnBrk="0" hangingPunct="1">
        <a:defRPr sz="1800" kern="1200">
          <a:solidFill>
            <a:schemeClr val="tx1"/>
          </a:solidFill>
          <a:latin typeface="+mn-lt"/>
          <a:ea typeface="+mn-ea"/>
          <a:cs typeface="+mn-cs"/>
        </a:defRPr>
      </a:lvl3pPr>
      <a:lvl4pPr marL="1418414" algn="l" defTabSz="945633" rtl="0" eaLnBrk="1" latinLnBrk="0" hangingPunct="1">
        <a:defRPr sz="1800" kern="1200">
          <a:solidFill>
            <a:schemeClr val="tx1"/>
          </a:solidFill>
          <a:latin typeface="+mn-lt"/>
          <a:ea typeface="+mn-ea"/>
          <a:cs typeface="+mn-cs"/>
        </a:defRPr>
      </a:lvl4pPr>
      <a:lvl5pPr marL="1891231" algn="l" defTabSz="945633" rtl="0" eaLnBrk="1" latinLnBrk="0" hangingPunct="1">
        <a:defRPr sz="1800" kern="1200">
          <a:solidFill>
            <a:schemeClr val="tx1"/>
          </a:solidFill>
          <a:latin typeface="+mn-lt"/>
          <a:ea typeface="+mn-ea"/>
          <a:cs typeface="+mn-cs"/>
        </a:defRPr>
      </a:lvl5pPr>
      <a:lvl6pPr marL="2364023" algn="l" defTabSz="945633" rtl="0" eaLnBrk="1" latinLnBrk="0" hangingPunct="1">
        <a:defRPr sz="1800" kern="1200">
          <a:solidFill>
            <a:schemeClr val="tx1"/>
          </a:solidFill>
          <a:latin typeface="+mn-lt"/>
          <a:ea typeface="+mn-ea"/>
          <a:cs typeface="+mn-cs"/>
        </a:defRPr>
      </a:lvl6pPr>
      <a:lvl7pPr marL="2836831" algn="l" defTabSz="945633" rtl="0" eaLnBrk="1" latinLnBrk="0" hangingPunct="1">
        <a:defRPr sz="1800" kern="1200">
          <a:solidFill>
            <a:schemeClr val="tx1"/>
          </a:solidFill>
          <a:latin typeface="+mn-lt"/>
          <a:ea typeface="+mn-ea"/>
          <a:cs typeface="+mn-cs"/>
        </a:defRPr>
      </a:lvl7pPr>
      <a:lvl8pPr marL="3309644" algn="l" defTabSz="945633" rtl="0" eaLnBrk="1" latinLnBrk="0" hangingPunct="1">
        <a:defRPr sz="1800" kern="1200">
          <a:solidFill>
            <a:schemeClr val="tx1"/>
          </a:solidFill>
          <a:latin typeface="+mn-lt"/>
          <a:ea typeface="+mn-ea"/>
          <a:cs typeface="+mn-cs"/>
        </a:defRPr>
      </a:lvl8pPr>
      <a:lvl9pPr marL="3782436" algn="l" defTabSz="94563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136" y="232336"/>
            <a:ext cx="7776687" cy="960174"/>
          </a:xfrm>
          <a:prstGeom prst="rect">
            <a:avLst/>
          </a:prstGeom>
        </p:spPr>
        <p:txBody>
          <a:bodyPr vert="horz" lIns="94146" tIns="47050" rIns="94146" bIns="4705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136" y="1344918"/>
            <a:ext cx="7776687" cy="3802019"/>
          </a:xfrm>
          <a:prstGeom prst="rect">
            <a:avLst/>
          </a:prstGeom>
        </p:spPr>
        <p:txBody>
          <a:bodyPr vert="horz" lIns="94146" tIns="47050" rIns="94146" bIns="4705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550" y="5340804"/>
            <a:ext cx="2016178" cy="306722"/>
          </a:xfrm>
          <a:prstGeom prst="rect">
            <a:avLst/>
          </a:prstGeom>
        </p:spPr>
        <p:txBody>
          <a:bodyPr vert="horz" lIns="94146" tIns="47050" rIns="94146" bIns="47050" rtlCol="0" anchor="ctr"/>
          <a:lstStyle>
            <a:lvl1pPr algn="l" defTabSz="945642">
              <a:defRPr sz="1300">
                <a:solidFill>
                  <a:schemeClr val="tx1">
                    <a:tint val="75000"/>
                  </a:schemeClr>
                </a:solidFill>
              </a:defRPr>
            </a:lvl1pPr>
          </a:lstStyle>
          <a:p>
            <a:fld id="{FA0B38D7-1DE5-41DE-8B65-024289CA27F3}" type="datetimeFigureOut">
              <a:rPr lang="fr-FR" smtClean="0">
                <a:solidFill>
                  <a:prstClr val="black">
                    <a:tint val="75000"/>
                  </a:prstClr>
                </a:solidFill>
              </a:rPr>
              <a:pPr/>
              <a:t>27/08/2025</a:t>
            </a:fld>
            <a:endParaRPr lang="fr-FR" dirty="0">
              <a:solidFill>
                <a:prstClr val="black">
                  <a:tint val="75000"/>
                </a:prstClr>
              </a:solidFill>
            </a:endParaRPr>
          </a:p>
        </p:txBody>
      </p:sp>
      <p:sp>
        <p:nvSpPr>
          <p:cNvPr id="5" name="Espace réservé du pied de page 4"/>
          <p:cNvSpPr>
            <a:spLocks noGrp="1"/>
          </p:cNvSpPr>
          <p:nvPr>
            <p:ph type="ftr" sz="quarter" idx="3"/>
          </p:nvPr>
        </p:nvSpPr>
        <p:spPr>
          <a:xfrm>
            <a:off x="2952790" y="5340804"/>
            <a:ext cx="2736242" cy="306722"/>
          </a:xfrm>
          <a:prstGeom prst="rect">
            <a:avLst/>
          </a:prstGeom>
        </p:spPr>
        <p:txBody>
          <a:bodyPr vert="horz" lIns="94146" tIns="47050" rIns="94146" bIns="47050" rtlCol="0" anchor="ctr"/>
          <a:lstStyle>
            <a:lvl1pPr algn="ctr" defTabSz="945642">
              <a:defRPr sz="1300">
                <a:solidFill>
                  <a:schemeClr val="tx1">
                    <a:tint val="75000"/>
                  </a:schemeClr>
                </a:solidFill>
              </a:defRPr>
            </a:lvl1pPr>
          </a:lstStyle>
          <a:p>
            <a:endParaRPr lang="fr-FR" dirty="0">
              <a:solidFill>
                <a:prstClr val="black">
                  <a:tint val="75000"/>
                </a:prstClr>
              </a:solidFill>
            </a:endParaRPr>
          </a:p>
        </p:txBody>
      </p:sp>
      <p:sp>
        <p:nvSpPr>
          <p:cNvPr id="6" name="Espace réservé du numéro de diapositive 5"/>
          <p:cNvSpPr>
            <a:spLocks noGrp="1"/>
          </p:cNvSpPr>
          <p:nvPr>
            <p:ph type="sldNum" sz="quarter" idx="4"/>
          </p:nvPr>
        </p:nvSpPr>
        <p:spPr>
          <a:xfrm>
            <a:off x="6193937" y="5340804"/>
            <a:ext cx="2016178" cy="306722"/>
          </a:xfrm>
          <a:prstGeom prst="rect">
            <a:avLst/>
          </a:prstGeom>
        </p:spPr>
        <p:txBody>
          <a:bodyPr vert="horz" lIns="94146" tIns="47050" rIns="94146" bIns="47050" rtlCol="0" anchor="ctr"/>
          <a:lstStyle>
            <a:lvl1pPr algn="r" defTabSz="945642">
              <a:defRPr sz="13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6000">
    <p:diamond/>
  </p:transition>
  <p:txStyles>
    <p:titleStyle>
      <a:lvl1pPr algn="ctr" defTabSz="945642" rtl="0" eaLnBrk="1" latinLnBrk="0" hangingPunct="1">
        <a:spcBef>
          <a:spcPct val="0"/>
        </a:spcBef>
        <a:buNone/>
        <a:defRPr sz="4600" kern="1200">
          <a:solidFill>
            <a:schemeClr val="tx1"/>
          </a:solidFill>
          <a:latin typeface="+mj-lt"/>
          <a:ea typeface="+mj-ea"/>
          <a:cs typeface="+mj-cs"/>
        </a:defRPr>
      </a:lvl1pPr>
    </p:titleStyle>
    <p:bodyStyle>
      <a:lvl1pPr marL="354627" indent="-354627" algn="l" defTabSz="945642" rtl="0" eaLnBrk="1" latinLnBrk="0" hangingPunct="1">
        <a:spcBef>
          <a:spcPct val="20000"/>
        </a:spcBef>
        <a:buFont typeface="Arial" pitchFamily="34" charset="0"/>
        <a:buChar char="•"/>
        <a:defRPr sz="3300" kern="1200">
          <a:solidFill>
            <a:schemeClr val="tx1"/>
          </a:solidFill>
          <a:latin typeface="+mn-lt"/>
          <a:ea typeface="+mn-ea"/>
          <a:cs typeface="+mn-cs"/>
        </a:defRPr>
      </a:lvl1pPr>
      <a:lvl2pPr marL="768297" indent="-295504" algn="l" defTabSz="945642" rtl="0" eaLnBrk="1" latinLnBrk="0" hangingPunct="1">
        <a:spcBef>
          <a:spcPct val="20000"/>
        </a:spcBef>
        <a:buFont typeface="Arial" pitchFamily="34" charset="0"/>
        <a:buChar char="–"/>
        <a:defRPr sz="2900" kern="1200">
          <a:solidFill>
            <a:schemeClr val="tx1"/>
          </a:solidFill>
          <a:latin typeface="+mn-lt"/>
          <a:ea typeface="+mn-ea"/>
          <a:cs typeface="+mn-cs"/>
        </a:defRPr>
      </a:lvl2pPr>
      <a:lvl3pPr marL="1182032" indent="-236433" algn="l" defTabSz="945642"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654831"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27659"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00446"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073272"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546075"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018900" indent="-236433" algn="l" defTabSz="945642"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45642" rtl="0" eaLnBrk="1" latinLnBrk="0" hangingPunct="1">
        <a:defRPr sz="1800" kern="1200">
          <a:solidFill>
            <a:schemeClr val="tx1"/>
          </a:solidFill>
          <a:latin typeface="+mn-lt"/>
          <a:ea typeface="+mn-ea"/>
          <a:cs typeface="+mn-cs"/>
        </a:defRPr>
      </a:lvl1pPr>
      <a:lvl2pPr marL="472827" algn="l" defTabSz="945642" rtl="0" eaLnBrk="1" latinLnBrk="0" hangingPunct="1">
        <a:defRPr sz="1800" kern="1200">
          <a:solidFill>
            <a:schemeClr val="tx1"/>
          </a:solidFill>
          <a:latin typeface="+mn-lt"/>
          <a:ea typeface="+mn-ea"/>
          <a:cs typeface="+mn-cs"/>
        </a:defRPr>
      </a:lvl2pPr>
      <a:lvl3pPr marL="945642" algn="l" defTabSz="945642" rtl="0" eaLnBrk="1" latinLnBrk="0" hangingPunct="1">
        <a:defRPr sz="1800" kern="1200">
          <a:solidFill>
            <a:schemeClr val="tx1"/>
          </a:solidFill>
          <a:latin typeface="+mn-lt"/>
          <a:ea typeface="+mn-ea"/>
          <a:cs typeface="+mn-cs"/>
        </a:defRPr>
      </a:lvl3pPr>
      <a:lvl4pPr marL="1418429" algn="l" defTabSz="945642" rtl="0" eaLnBrk="1" latinLnBrk="0" hangingPunct="1">
        <a:defRPr sz="1800" kern="1200">
          <a:solidFill>
            <a:schemeClr val="tx1"/>
          </a:solidFill>
          <a:latin typeface="+mn-lt"/>
          <a:ea typeface="+mn-ea"/>
          <a:cs typeface="+mn-cs"/>
        </a:defRPr>
      </a:lvl4pPr>
      <a:lvl5pPr marL="1891250" algn="l" defTabSz="945642" rtl="0" eaLnBrk="1" latinLnBrk="0" hangingPunct="1">
        <a:defRPr sz="1800" kern="1200">
          <a:solidFill>
            <a:schemeClr val="tx1"/>
          </a:solidFill>
          <a:latin typeface="+mn-lt"/>
          <a:ea typeface="+mn-ea"/>
          <a:cs typeface="+mn-cs"/>
        </a:defRPr>
      </a:lvl5pPr>
      <a:lvl6pPr marL="2364046" algn="l" defTabSz="945642" rtl="0" eaLnBrk="1" latinLnBrk="0" hangingPunct="1">
        <a:defRPr sz="1800" kern="1200">
          <a:solidFill>
            <a:schemeClr val="tx1"/>
          </a:solidFill>
          <a:latin typeface="+mn-lt"/>
          <a:ea typeface="+mn-ea"/>
          <a:cs typeface="+mn-cs"/>
        </a:defRPr>
      </a:lvl6pPr>
      <a:lvl7pPr marL="2836859" algn="l" defTabSz="945642" rtl="0" eaLnBrk="1" latinLnBrk="0" hangingPunct="1">
        <a:defRPr sz="1800" kern="1200">
          <a:solidFill>
            <a:schemeClr val="tx1"/>
          </a:solidFill>
          <a:latin typeface="+mn-lt"/>
          <a:ea typeface="+mn-ea"/>
          <a:cs typeface="+mn-cs"/>
        </a:defRPr>
      </a:lvl7pPr>
      <a:lvl8pPr marL="3309677" algn="l" defTabSz="945642" rtl="0" eaLnBrk="1" latinLnBrk="0" hangingPunct="1">
        <a:defRPr sz="1800" kern="1200">
          <a:solidFill>
            <a:schemeClr val="tx1"/>
          </a:solidFill>
          <a:latin typeface="+mn-lt"/>
          <a:ea typeface="+mn-ea"/>
          <a:cs typeface="+mn-cs"/>
        </a:defRPr>
      </a:lvl8pPr>
      <a:lvl9pPr marL="3782474" algn="l" defTabSz="945642"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A75B66FE-F9BC-4C3F-A1C1-743606EF3B4D}" type="datetimeFigureOut">
              <a:rPr lang="fr-FR" smtClean="0">
                <a:solidFill>
                  <a:prstClr val="black">
                    <a:tint val="75000"/>
                  </a:prstClr>
                </a:solidFill>
              </a:rPr>
              <a:pPr defTabSz="914400"/>
              <a:t>27/08/2025</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9EDE4E51-6E2E-4621-B3B8-3A1F33AFD3EC}" type="slidenum">
              <a:rPr lang="fr-FR" smtClean="0">
                <a:solidFill>
                  <a:prstClr val="black">
                    <a:tint val="75000"/>
                  </a:prstClr>
                </a:solidFill>
              </a:rPr>
              <a:pPr defTabSz="914400"/>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advTm="6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slideLayout" Target="../slideLayouts/slideLayout18.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8.jpeg"/><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1.pn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0.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0.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0.xml"/><Relationship Id="rId4" Type="http://schemas.openxmlformats.org/officeDocument/2006/relationships/image" Target="../media/image7.gif"/></Relationships>
</file>

<file path=ppt/slides/_rels/slide2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9.jpeg"/><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0.jpeg"/><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1.jpeg"/><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2.jpeg"/><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3.jpeg"/><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4.jpe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5.jpeg"/><Relationship Id="rId1" Type="http://schemas.openxmlformats.org/officeDocument/2006/relationships/slideLayout" Target="../slideLayouts/slideLayout40.xml"/></Relationships>
</file>

<file path=ppt/slides/_rels/slide3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6.jpeg"/><Relationship Id="rId1" Type="http://schemas.openxmlformats.org/officeDocument/2006/relationships/slideLayout" Target="../slideLayouts/slideLayout40.xml"/></Relationships>
</file>

<file path=ppt/slides/_rels/slide3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7.jpeg"/><Relationship Id="rId1" Type="http://schemas.openxmlformats.org/officeDocument/2006/relationships/slideLayout" Target="../slideLayouts/slideLayout40.xml"/></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8.jpeg"/><Relationship Id="rId1" Type="http://schemas.openxmlformats.org/officeDocument/2006/relationships/slideLayout" Target="../slideLayouts/slideLayout40.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9.jpeg"/><Relationship Id="rId1" Type="http://schemas.openxmlformats.org/officeDocument/2006/relationships/slideLayout" Target="../slideLayouts/slideLayout40.xml"/></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0.jpeg"/><Relationship Id="rId1" Type="http://schemas.openxmlformats.org/officeDocument/2006/relationships/slideLayout" Target="../slideLayouts/slideLayout40.xml"/></Relationships>
</file>

<file path=ppt/slides/_rels/slide3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1.jpeg"/><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2.jpeg"/><Relationship Id="rId1" Type="http://schemas.openxmlformats.org/officeDocument/2006/relationships/slideLayout" Target="../slideLayouts/slideLayout40.xml"/></Relationships>
</file>

<file path=ppt/slides/_rels/slide3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3.jpeg"/><Relationship Id="rId1" Type="http://schemas.openxmlformats.org/officeDocument/2006/relationships/slideLayout" Target="../slideLayouts/slideLayout40.xml"/></Relationships>
</file>

<file path=ppt/slides/_rels/slide3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4.jpeg"/><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5.jpeg"/><Relationship Id="rId1" Type="http://schemas.openxmlformats.org/officeDocument/2006/relationships/slideLayout" Target="../slideLayouts/slideLayout40.xml"/></Relationships>
</file>

<file path=ppt/slides/_rels/slide4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6.jpeg"/><Relationship Id="rId1" Type="http://schemas.openxmlformats.org/officeDocument/2006/relationships/slideLayout" Target="../slideLayouts/slideLayout40.xml"/></Relationships>
</file>

<file path=ppt/slides/_rels/slide4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7.jpeg"/><Relationship Id="rId1" Type="http://schemas.openxmlformats.org/officeDocument/2006/relationships/slideLayout" Target="../slideLayouts/slideLayout40.xml"/></Relationships>
</file>

<file path=ppt/slides/_rels/slide4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8.jpeg"/><Relationship Id="rId1" Type="http://schemas.openxmlformats.org/officeDocument/2006/relationships/slideLayout" Target="../slideLayouts/slideLayout40.xml"/></Relationships>
</file>

<file path=ppt/slides/_rels/slide4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9.jpeg"/><Relationship Id="rId1" Type="http://schemas.openxmlformats.org/officeDocument/2006/relationships/slideLayout" Target="../slideLayouts/slideLayout40.xml"/></Relationships>
</file>

<file path=ppt/slides/_rels/slide4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0.jpeg"/><Relationship Id="rId1" Type="http://schemas.openxmlformats.org/officeDocument/2006/relationships/slideLayout" Target="../slideLayouts/slideLayout40.xml"/></Relationships>
</file>

<file path=ppt/slides/_rels/slide4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1.jpeg"/><Relationship Id="rId1" Type="http://schemas.openxmlformats.org/officeDocument/2006/relationships/slideLayout" Target="../slideLayouts/slideLayout40.xml"/></Relationships>
</file>

<file path=ppt/slides/_rels/slide4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2.jpeg"/><Relationship Id="rId1" Type="http://schemas.openxmlformats.org/officeDocument/2006/relationships/slideLayout" Target="../slideLayouts/slideLayout40.xml"/></Relationships>
</file>

<file path=ppt/slides/_rels/slide4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3.jpeg"/><Relationship Id="rId1" Type="http://schemas.openxmlformats.org/officeDocument/2006/relationships/slideLayout" Target="../slideLayouts/slideLayout40.xml"/></Relationships>
</file>

<file path=ppt/slides/_rels/slide4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4.jpeg"/><Relationship Id="rId1" Type="http://schemas.openxmlformats.org/officeDocument/2006/relationships/slideLayout" Target="../slideLayouts/slideLayout40.xml"/></Relationships>
</file>

<file path=ppt/slides/_rels/slide5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5.jpeg"/><Relationship Id="rId1" Type="http://schemas.openxmlformats.org/officeDocument/2006/relationships/slideLayout" Target="../slideLayouts/slideLayout40.xml"/></Relationships>
</file>

<file path=ppt/slides/_rels/slide5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6.jpeg"/><Relationship Id="rId1" Type="http://schemas.openxmlformats.org/officeDocument/2006/relationships/slideLayout" Target="../slideLayouts/slideLayout40.xml"/></Relationships>
</file>

<file path=ppt/slides/_rels/slide5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7.jpeg"/><Relationship Id="rId1" Type="http://schemas.openxmlformats.org/officeDocument/2006/relationships/slideLayout" Target="../slideLayouts/slideLayout40.xml"/></Relationships>
</file>

<file path=ppt/slides/_rels/slide5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8.jpeg"/><Relationship Id="rId1" Type="http://schemas.openxmlformats.org/officeDocument/2006/relationships/slideLayout" Target="../slideLayouts/slideLayout40.xml"/></Relationships>
</file>

<file path=ppt/slides/_rels/slide5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9.jpeg"/><Relationship Id="rId1" Type="http://schemas.openxmlformats.org/officeDocument/2006/relationships/slideLayout" Target="../slideLayouts/slideLayout40.xml"/></Relationships>
</file>

<file path=ppt/slides/_rels/slide5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0.jpeg"/><Relationship Id="rId1" Type="http://schemas.openxmlformats.org/officeDocument/2006/relationships/slideLayout" Target="../slideLayouts/slideLayout40.xml"/></Relationships>
</file>

<file path=ppt/slides/_rels/slide5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1.jpeg"/><Relationship Id="rId1" Type="http://schemas.openxmlformats.org/officeDocument/2006/relationships/slideLayout" Target="../slideLayouts/slideLayout40.xml"/></Relationships>
</file>

<file path=ppt/slides/_rels/slide5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2.jpeg"/><Relationship Id="rId1" Type="http://schemas.openxmlformats.org/officeDocument/2006/relationships/slideLayout" Target="../slideLayouts/slideLayout40.xml"/></Relationships>
</file>

<file path=ppt/slides/_rels/slide5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3.jpeg"/><Relationship Id="rId1" Type="http://schemas.openxmlformats.org/officeDocument/2006/relationships/slideLayout" Target="../slideLayouts/slideLayout40.xml"/></Relationships>
</file>

<file path=ppt/slides/_rels/slide5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4.jpeg"/><Relationship Id="rId1" Type="http://schemas.openxmlformats.org/officeDocument/2006/relationships/slideLayout" Target="../slideLayouts/slideLayout40.xml"/></Relationships>
</file>

<file path=ppt/slides/_rels/slide6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5.jpeg"/><Relationship Id="rId1" Type="http://schemas.openxmlformats.org/officeDocument/2006/relationships/slideLayout" Target="../slideLayouts/slideLayout40.xml"/></Relationships>
</file>

<file path=ppt/slides/_rels/slide6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6.jpeg"/><Relationship Id="rId1" Type="http://schemas.openxmlformats.org/officeDocument/2006/relationships/slideLayout" Target="../slideLayouts/slideLayout40.xml"/></Relationships>
</file>

<file path=ppt/slides/_rels/slide6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7.jpeg"/><Relationship Id="rId1" Type="http://schemas.openxmlformats.org/officeDocument/2006/relationships/slideLayout" Target="../slideLayouts/slideLayout40.xml"/></Relationships>
</file>

<file path=ppt/slides/_rels/slide6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8.jpeg"/><Relationship Id="rId1" Type="http://schemas.openxmlformats.org/officeDocument/2006/relationships/slideLayout" Target="../slideLayouts/slideLayout40.xml"/></Relationships>
</file>

<file path=ppt/slides/_rels/slide6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40.xml"/></Relationships>
</file>

<file path=ppt/slides/_rels/slide6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9.jpeg"/><Relationship Id="rId1" Type="http://schemas.openxmlformats.org/officeDocument/2006/relationships/slideLayout" Target="../slideLayouts/slideLayout40.xml"/></Relationships>
</file>

<file path=ppt/slides/_rels/slide6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40.xml"/></Relationships>
</file>

<file path=ppt/slides/_rels/slide6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70.jpeg"/><Relationship Id="rId1" Type="http://schemas.openxmlformats.org/officeDocument/2006/relationships/slideLayout" Target="../slideLayouts/slideLayout40.xml"/></Relationships>
</file>

<file path=ppt/slides/_rels/slide6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71.jpeg"/><Relationship Id="rId1" Type="http://schemas.openxmlformats.org/officeDocument/2006/relationships/slideLayout" Target="../slideLayouts/slideLayout40.xml"/></Relationships>
</file>

<file path=ppt/slides/_rels/slide69.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image" Target="../media/image72.jpeg"/><Relationship Id="rId7" Type="http://schemas.openxmlformats.org/officeDocument/2006/relationships/image" Target="../media/image76.png"/><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image" Target="../media/image75.png"/><Relationship Id="rId5" Type="http://schemas.openxmlformats.org/officeDocument/2006/relationships/image" Target="../media/image74.png"/><Relationship Id="rId10" Type="http://schemas.openxmlformats.org/officeDocument/2006/relationships/image" Target="../media/image4.gif"/><Relationship Id="rId4" Type="http://schemas.openxmlformats.org/officeDocument/2006/relationships/image" Target="../media/image73.gif"/><Relationship Id="rId9"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20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a:off x="2576734" y="333634"/>
            <a:ext cx="4078069" cy="1210852"/>
          </a:xfrm>
          <a:prstGeom prst="rect">
            <a:avLst/>
          </a:prstGeom>
          <a:noFill/>
        </p:spPr>
        <p:txBody>
          <a:bodyPr wrap="none" lIns="78929" tIns="39453" rIns="78929" bIns="39453" rtlCol="0">
            <a:prstTxWarp prst="textPlain">
              <a:avLst/>
            </a:prstTxWarp>
            <a:spAutoFit/>
          </a:bodyPr>
          <a:lstStyle/>
          <a:p>
            <a:pPr defTabSz="945624"/>
            <a:r>
              <a:rPr lang="fr-FR" sz="77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p>
        </p:txBody>
      </p:sp>
      <p:sp>
        <p:nvSpPr>
          <p:cNvPr id="3" name="ZoneTexte 2"/>
          <p:cNvSpPr txBox="1">
            <a:spLocks noChangeAspect="1"/>
          </p:cNvSpPr>
          <p:nvPr/>
        </p:nvSpPr>
        <p:spPr>
          <a:xfrm rot="21600000">
            <a:off x="0" y="1620000"/>
            <a:ext cx="8578789" cy="1883137"/>
          </a:xfrm>
          <a:prstGeom prst="rect">
            <a:avLst/>
          </a:prstGeom>
          <a:noFill/>
          <a:effectLst>
            <a:softEdge rad="127000"/>
          </a:effectLst>
        </p:spPr>
        <p:txBody>
          <a:bodyPr wrap="none" lIns="78929" tIns="39453" rIns="78929" bIns="39453" rtlCol="0">
            <a:prstTxWarp prst="textPlain">
              <a:avLst/>
            </a:prstTxWarp>
            <a:spAutoFit/>
          </a:bodyPr>
          <a:lstStyle/>
          <a:p>
            <a:pPr algn="ctr" defTabSz="945624"/>
            <a:r>
              <a:rPr lang="fr-FR" sz="5200" dirty="0">
                <a:ln w="25400">
                  <a:solidFill>
                    <a:srgbClr val="F79646"/>
                  </a:solidFill>
                </a:ln>
                <a:solidFill>
                  <a:prstClr val="black"/>
                </a:solidFill>
                <a:latin typeface="Broadway" pitchFamily="82" charset="0"/>
              </a:rPr>
              <a:t> </a:t>
            </a:r>
            <a:r>
              <a:rPr lang="fr-FR" sz="5200" dirty="0">
                <a:ln w="25400">
                  <a:solidFill>
                    <a:prstClr val="black"/>
                  </a:solidFill>
                </a:ln>
                <a:solidFill>
                  <a:srgbClr val="FFFF00"/>
                </a:solidFill>
                <a:latin typeface="Broadway" pitchFamily="82" charset="0"/>
              </a:rPr>
              <a:t>Musée  de  la  poterie  </a:t>
            </a:r>
            <a:r>
              <a:rPr lang="fr-FR" sz="5200" dirty="0" smtClean="0">
                <a:ln w="25400">
                  <a:solidFill>
                    <a:prstClr val="black"/>
                  </a:solidFill>
                </a:ln>
                <a:solidFill>
                  <a:srgbClr val="FFFF00"/>
                </a:solidFill>
                <a:latin typeface="Broadway" pitchFamily="82" charset="0"/>
              </a:rPr>
              <a:t>d’art </a:t>
            </a:r>
          </a:p>
          <a:p>
            <a:pPr algn="ctr" defTabSz="945624"/>
            <a:r>
              <a:rPr lang="fr-FR" sz="5200" dirty="0" smtClean="0">
                <a:ln w="25400">
                  <a:solidFill>
                    <a:prstClr val="black"/>
                  </a:solidFill>
                </a:ln>
                <a:solidFill>
                  <a:srgbClr val="FFFF00"/>
                </a:solidFill>
                <a:latin typeface="Broadway" pitchFamily="82" charset="0"/>
              </a:rPr>
              <a:t>Betschdorf </a:t>
            </a:r>
            <a:endParaRPr lang="fr-FR" sz="5200" dirty="0">
              <a:ln w="25400">
                <a:solidFill>
                  <a:prstClr val="black"/>
                </a:solidFill>
              </a:ln>
              <a:solidFill>
                <a:srgbClr val="FFFF00"/>
              </a:solidFill>
              <a:latin typeface="Broadway" pitchFamily="82" charset="0"/>
            </a:endParaRPr>
          </a:p>
        </p:txBody>
      </p:sp>
      <p:sp>
        <p:nvSpPr>
          <p:cNvPr id="4" name="Rectangle 3"/>
          <p:cNvSpPr/>
          <p:nvPr/>
        </p:nvSpPr>
        <p:spPr>
          <a:xfrm>
            <a:off x="0" y="3672607"/>
            <a:ext cx="3592770" cy="1399046"/>
          </a:xfrm>
          <a:prstGeom prst="rect">
            <a:avLst/>
          </a:prstGeom>
          <a:noFill/>
          <a:effectLst>
            <a:softEdge rad="63500"/>
          </a:effectLst>
        </p:spPr>
        <p:txBody>
          <a:bodyPr wrap="square" lIns="105382" tIns="52678" rIns="105382" bIns="52678">
            <a:spAutoFit/>
          </a:bodyPr>
          <a:lstStyle/>
          <a:p>
            <a:pPr algn="ctr" defTabSz="945624"/>
            <a:r>
              <a:rPr lang="fr-FR" sz="2800" b="1" dirty="0">
                <a:solidFill>
                  <a:schemeClr val="bg1"/>
                </a:solidFill>
                <a:latin typeface="Chiller" pitchFamily="82" charset="0"/>
              </a:rPr>
              <a:t>Pour voir la beauté du paysage, il faut le regarder avec le cœur.</a:t>
            </a:r>
          </a:p>
        </p:txBody>
      </p:sp>
      <p:sp>
        <p:nvSpPr>
          <p:cNvPr id="5" name="ZoneTexte 4"/>
          <p:cNvSpPr txBox="1"/>
          <p:nvPr/>
        </p:nvSpPr>
        <p:spPr>
          <a:xfrm>
            <a:off x="5305052" y="3852000"/>
            <a:ext cx="1516473" cy="1557004"/>
          </a:xfrm>
          <a:prstGeom prst="rect">
            <a:avLst/>
          </a:prstGeom>
          <a:noFill/>
          <a:effectLst>
            <a:softEdge rad="63500"/>
          </a:effectLst>
        </p:spPr>
        <p:txBody>
          <a:bodyPr wrap="square" lIns="78929" tIns="39453" rIns="78929" bIns="39453" rtlCol="0">
            <a:spAutoFit/>
          </a:bodyPr>
          <a:lstStyle/>
          <a:p>
            <a:pPr algn="ctr" defTabSz="945624"/>
            <a:r>
              <a:rPr lang="fr-FR" b="1" dirty="0">
                <a:ln w="1905">
                  <a:noFill/>
                </a:ln>
                <a:solidFill>
                  <a:prstClr val="white"/>
                </a:solidFill>
                <a:latin typeface="Courgette" pitchFamily="2" charset="0"/>
              </a:rPr>
              <a:t>Photos  prises par un</a:t>
            </a:r>
          </a:p>
          <a:p>
            <a:pPr algn="ctr" defTabSz="945624"/>
            <a:r>
              <a:rPr lang="fr-FR" b="1" dirty="0">
                <a:ln w="1905">
                  <a:noFill/>
                </a:ln>
                <a:solidFill>
                  <a:prstClr val="white"/>
                </a:solidFill>
                <a:latin typeface="Courgette" pitchFamily="2" charset="0"/>
              </a:rPr>
              <a:t>randonneur  </a:t>
            </a:r>
          </a:p>
          <a:p>
            <a:pPr algn="ctr" defTabSz="945624"/>
            <a:r>
              <a:rPr lang="fr-FR" b="1" dirty="0">
                <a:ln w="1905">
                  <a:noFill/>
                </a:ln>
                <a:solidFill>
                  <a:prstClr val="white"/>
                </a:solidFill>
                <a:latin typeface="Courgette" pitchFamily="2" charset="0"/>
              </a:rPr>
              <a:t> pour  le  plaisir  du  partage</a:t>
            </a:r>
            <a:r>
              <a:rPr lang="fr-FR" sz="1200" b="1" dirty="0">
                <a:ln w="1905">
                  <a:noFill/>
                </a:ln>
                <a:solidFill>
                  <a:prstClr val="white"/>
                </a:solidFill>
                <a:latin typeface="Courgette" pitchFamily="2" charset="0"/>
              </a:rPr>
              <a:t>  </a:t>
            </a:r>
          </a:p>
        </p:txBody>
      </p:sp>
      <p:pic>
        <p:nvPicPr>
          <p:cNvPr id="6" name="Image 5" descr="0a000004-.gif"/>
          <p:cNvPicPr>
            <a:picLocks noChangeAspect="1"/>
          </p:cNvPicPr>
          <p:nvPr/>
        </p:nvPicPr>
        <p:blipFill>
          <a:blip r:embed="rId4" cstate="print"/>
          <a:stretch>
            <a:fillRect/>
          </a:stretch>
        </p:blipFill>
        <p:spPr>
          <a:xfrm rot="-180000">
            <a:off x="6936026" y="4435298"/>
            <a:ext cx="1667138" cy="1480510"/>
          </a:xfrm>
          <a:prstGeom prst="rect">
            <a:avLst/>
          </a:prstGeom>
        </p:spPr>
      </p:pic>
      <p:pic>
        <p:nvPicPr>
          <p:cNvPr id="19" name="Image 18" descr="mug-ceramique-beige.jpg"/>
          <p:cNvPicPr>
            <a:picLocks noChangeAspect="1"/>
          </p:cNvPicPr>
          <p:nvPr/>
        </p:nvPicPr>
        <p:blipFill>
          <a:blip r:embed="rId5" cstate="print"/>
          <a:stretch>
            <a:fillRect/>
          </a:stretch>
        </p:blipFill>
        <p:spPr>
          <a:xfrm>
            <a:off x="6578169" y="3274621"/>
            <a:ext cx="1273177" cy="1564444"/>
          </a:xfrm>
          <a:prstGeom prst="rect">
            <a:avLst/>
          </a:prstGeom>
        </p:spPr>
      </p:pic>
      <p:pic>
        <p:nvPicPr>
          <p:cNvPr id="12" name="Image 11" descr="music-graphics-piano-forte-173604.gif"/>
          <p:cNvPicPr>
            <a:picLocks noChangeAspect="1"/>
          </p:cNvPicPr>
          <p:nvPr/>
        </p:nvPicPr>
        <p:blipFill>
          <a:blip r:embed="rId6" cstate="print"/>
          <a:stretch>
            <a:fillRect/>
          </a:stretch>
        </p:blipFill>
        <p:spPr>
          <a:xfrm>
            <a:off x="3888000" y="3960000"/>
            <a:ext cx="1261373" cy="1620000"/>
          </a:xfrm>
          <a:prstGeom prst="rect">
            <a:avLst/>
          </a:prstGeom>
        </p:spPr>
      </p:pic>
      <p:pic>
        <p:nvPicPr>
          <p:cNvPr id="9" name="Scarlatti Sonatas 16 by Arnaud de Pasquale.wav">
            <a:hlinkClick r:id="" action="ppaction://media"/>
          </p:cNvPr>
          <p:cNvPicPr>
            <a:picLocks noRot="1" noChangeAspect="1"/>
          </p:cNvPicPr>
          <p:nvPr>
            <a:wavAudioFile r:embed="rId1" name="Scarlatti Sonatas 16 by Arnaud de Pasquale.wav"/>
          </p:nvPr>
        </p:nvPicPr>
        <p:blipFill>
          <a:blip r:embed="rId7" cstate="print"/>
          <a:stretch>
            <a:fillRect/>
          </a:stretch>
        </p:blipFill>
        <p:spPr>
          <a:xfrm>
            <a:off x="7056685" y="2736503"/>
            <a:ext cx="244475" cy="244475"/>
          </a:xfrm>
          <a:prstGeom prst="rect">
            <a:avLst/>
          </a:prstGeom>
        </p:spPr>
      </p:pic>
      <p:pic>
        <p:nvPicPr>
          <p:cNvPr id="10" name="Image 9" descr="mug-ceramique-beige.jpg"/>
          <p:cNvPicPr>
            <a:picLocks noChangeAspect="1"/>
          </p:cNvPicPr>
          <p:nvPr/>
        </p:nvPicPr>
        <p:blipFill>
          <a:blip r:embed="rId5" cstate="print"/>
          <a:stretch>
            <a:fillRect/>
          </a:stretch>
        </p:blipFill>
        <p:spPr>
          <a:xfrm>
            <a:off x="1296000" y="4716000"/>
            <a:ext cx="878927" cy="1080000"/>
          </a:xfrm>
          <a:prstGeom prst="rect">
            <a:avLst/>
          </a:prstGeom>
        </p:spPr>
      </p:pic>
      <p:pic>
        <p:nvPicPr>
          <p:cNvPr id="11" name="Image 10" descr="mug-ceramique-beige.jpg"/>
          <p:cNvPicPr>
            <a:picLocks noChangeAspect="1"/>
          </p:cNvPicPr>
          <p:nvPr/>
        </p:nvPicPr>
        <p:blipFill>
          <a:blip r:embed="rId5" cstate="print"/>
          <a:stretch>
            <a:fillRect/>
          </a:stretch>
        </p:blipFill>
        <p:spPr>
          <a:xfrm>
            <a:off x="324000" y="828000"/>
            <a:ext cx="791033" cy="972000"/>
          </a:xfrm>
          <a:prstGeom prst="rect">
            <a:avLst/>
          </a:prstGeom>
        </p:spPr>
      </p:pic>
      <p:pic>
        <p:nvPicPr>
          <p:cNvPr id="13" name="Image 12" descr="mug-ceramique-beige.jpg"/>
          <p:cNvPicPr>
            <a:picLocks noChangeAspect="1"/>
          </p:cNvPicPr>
          <p:nvPr/>
        </p:nvPicPr>
        <p:blipFill>
          <a:blip r:embed="rId5" cstate="print"/>
          <a:stretch>
            <a:fillRect/>
          </a:stretch>
        </p:blipFill>
        <p:spPr>
          <a:xfrm>
            <a:off x="7488733" y="792000"/>
            <a:ext cx="791033" cy="972000"/>
          </a:xfrm>
          <a:prstGeom prst="rect">
            <a:avLst/>
          </a:prstGeom>
        </p:spPr>
      </p:pic>
    </p:spTree>
  </p:cSld>
  <p:clrMapOvr>
    <a:masterClrMapping/>
  </p:clrMapOvr>
  <p:transition spd="slow" advTm="23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9"/>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41" presetClass="entr" presetSubtype="0" fill="hold" grpId="0" nodeType="afterEffect">
                                  <p:stCondLst>
                                    <p:cond delay="2000"/>
                                  </p:stCondLst>
                                  <p:iterate type="lt">
                                    <p:tmPct val="10000"/>
                                  </p:iterate>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anim calcmode="lin" valueType="num">
                                      <p:cBhvr>
                                        <p:cTn id="20"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21"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1000" tmFilter="0,0; .5, 1; 1, 1"/>
                                        <p:tgtEl>
                                          <p:spTgt spid="3"/>
                                        </p:tgtEl>
                                      </p:cBhvr>
                                    </p:animEffect>
                                  </p:childTnLst>
                                </p:cTn>
                              </p:par>
                            </p:childTnLst>
                          </p:cTn>
                        </p:par>
                        <p:par>
                          <p:cTn id="23" fill="hold">
                            <p:stCondLst>
                              <p:cond delay="9800"/>
                            </p:stCondLst>
                            <p:childTnLst>
                              <p:par>
                                <p:cTn id="24" presetID="8" presetClass="entr" presetSubtype="16" fill="hold" grpId="0" nodeType="afterEffect">
                                  <p:stCondLst>
                                    <p:cond delay="2000"/>
                                  </p:stCondLst>
                                  <p:childTnLst>
                                    <p:set>
                                      <p:cBhvr>
                                        <p:cTn id="25" dur="1" fill="hold">
                                          <p:stCondLst>
                                            <p:cond delay="0"/>
                                          </p:stCondLst>
                                        </p:cTn>
                                        <p:tgtEl>
                                          <p:spTgt spid="4"/>
                                        </p:tgtEl>
                                        <p:attrNameLst>
                                          <p:attrName>style.visibility</p:attrName>
                                        </p:attrNameLst>
                                      </p:cBhvr>
                                      <p:to>
                                        <p:strVal val="visible"/>
                                      </p:to>
                                    </p:set>
                                    <p:animEffect transition="in" filter="diamond(in)">
                                      <p:cBhvr>
                                        <p:cTn id="26" dur="2000"/>
                                        <p:tgtEl>
                                          <p:spTgt spid="4"/>
                                        </p:tgtEl>
                                      </p:cBhvr>
                                    </p:animEffect>
                                  </p:childTnLst>
                                </p:cTn>
                              </p:par>
                            </p:childTnLst>
                          </p:cTn>
                        </p:par>
                        <p:par>
                          <p:cTn id="27" fill="hold">
                            <p:stCondLst>
                              <p:cond delay="13800"/>
                            </p:stCondLst>
                            <p:childTnLst>
                              <p:par>
                                <p:cTn id="28" presetID="24" presetClass="entr" presetSubtype="0" fill="hold" grpId="0" nodeType="afterEffect">
                                  <p:stCondLst>
                                    <p:cond delay="2000"/>
                                  </p:stCondLst>
                                  <p:childTnLst>
                                    <p:set>
                                      <p:cBhvr>
                                        <p:cTn id="29" dur="1" fill="hold">
                                          <p:stCondLst>
                                            <p:cond delay="0"/>
                                          </p:stCondLst>
                                        </p:cTn>
                                        <p:tgtEl>
                                          <p:spTgt spid="5"/>
                                        </p:tgtEl>
                                        <p:attrNameLst>
                                          <p:attrName>style.visibility</p:attrName>
                                        </p:attrNameLst>
                                      </p:cBhvr>
                                      <p:to>
                                        <p:strVal val="visible"/>
                                      </p:to>
                                    </p:set>
                                    <p:anim to="" calcmode="lin" valueType="num">
                                      <p:cBhvr>
                                        <p:cTn id="30" dur="1" fill="hold"/>
                                        <p:tgtEl>
                                          <p:spTgt spid="5"/>
                                        </p:tgtEl>
                                        <p:attrNameLst>
                                          <p:attrName/>
                                        </p:attrNameLst>
                                      </p:cBhvr>
                                    </p:anim>
                                  </p:childTnLst>
                                </p:cTn>
                              </p:par>
                            </p:childTnLst>
                          </p:cTn>
                        </p:par>
                        <p:par>
                          <p:cTn id="31" fill="hold">
                            <p:stCondLst>
                              <p:cond delay="15800"/>
                            </p:stCondLst>
                            <p:childTnLst>
                              <p:par>
                                <p:cTn id="32" presetID="24" presetClass="entr" presetSubtype="0" fill="hold" nodeType="afterEffect">
                                  <p:stCondLst>
                                    <p:cond delay="2000"/>
                                  </p:stCondLst>
                                  <p:childTnLst>
                                    <p:set>
                                      <p:cBhvr>
                                        <p:cTn id="33" dur="1" fill="hold">
                                          <p:stCondLst>
                                            <p:cond delay="0"/>
                                          </p:stCondLst>
                                        </p:cTn>
                                        <p:tgtEl>
                                          <p:spTgt spid="6"/>
                                        </p:tgtEl>
                                        <p:attrNameLst>
                                          <p:attrName>style.visibility</p:attrName>
                                        </p:attrNameLst>
                                      </p:cBhvr>
                                      <p:to>
                                        <p:strVal val="visible"/>
                                      </p:to>
                                    </p:set>
                                    <p:anim to="" calcmode="lin" valueType="num">
                                      <p:cBhvr>
                                        <p:cTn id="34"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5"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2" grpId="0"/>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l="-42000"/>
          </a:stretch>
        </a:blipFill>
        <a:effectLst/>
      </p:bgPr>
    </p:bg>
    <p:spTree>
      <p:nvGrpSpPr>
        <p:cNvPr id="1" name=""/>
        <p:cNvGrpSpPr/>
        <p:nvPr/>
      </p:nvGrpSpPr>
      <p:grpSpPr>
        <a:xfrm>
          <a:off x="0" y="0"/>
          <a:ext cx="0" cy="0"/>
          <a:chOff x="0" y="0"/>
          <a:chExt cx="0" cy="0"/>
        </a:xfrm>
      </p:grpSpPr>
      <p:sp>
        <p:nvSpPr>
          <p:cNvPr id="3" name="Rectangle 2"/>
          <p:cNvSpPr/>
          <p:nvPr/>
        </p:nvSpPr>
        <p:spPr>
          <a:xfrm>
            <a:off x="0" y="360000"/>
            <a:ext cx="8640763" cy="5032147"/>
          </a:xfrm>
          <a:prstGeom prst="rect">
            <a:avLst/>
          </a:prstGeom>
        </p:spPr>
        <p:txBody>
          <a:bodyPr wrap="square">
            <a:spAutoFit/>
          </a:bodyPr>
          <a:lstStyle/>
          <a:p>
            <a:pPr algn="ctr" defTabSz="914400" fontAlgn="base">
              <a:spcBef>
                <a:spcPct val="0"/>
              </a:spcBef>
              <a:spcAft>
                <a:spcPct val="0"/>
              </a:spcAft>
            </a:pPr>
            <a:r>
              <a:rPr lang="fr-FR" sz="3200" b="1" dirty="0" smtClean="0"/>
              <a:t>La poterie de Betschdorf</a:t>
            </a:r>
          </a:p>
          <a:p>
            <a:pPr algn="ctr" defTabSz="914400" fontAlgn="base">
              <a:spcBef>
                <a:spcPct val="0"/>
              </a:spcBef>
              <a:spcAft>
                <a:spcPct val="0"/>
              </a:spcAft>
            </a:pPr>
            <a:endParaRPr lang="fr-FR" sz="9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La </a:t>
            </a:r>
            <a:r>
              <a:rPr lang="fr-FR" sz="2000" dirty="0" smtClean="0">
                <a:solidFill>
                  <a:srgbClr val="002060"/>
                </a:solidFill>
                <a:latin typeface="Berlin Sans FB" pitchFamily="34" charset="0"/>
              </a:rPr>
              <a:t>poterie est un art millénaire en Alsace qui a pu se développer grâce à l’exploitation des ressources naturelles locales de la terre, de l’eau et du feu.  Alors qu’au milieu du 19ème siècle cette activité était encore présente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dans </a:t>
            </a:r>
            <a:r>
              <a:rPr lang="fr-FR" sz="2000" dirty="0" smtClean="0">
                <a:solidFill>
                  <a:srgbClr val="002060"/>
                </a:solidFill>
                <a:latin typeface="Berlin Sans FB" pitchFamily="34" charset="0"/>
              </a:rPr>
              <a:t>30 communes du Bas-Rhin, aujourd’hui deux villages de potiers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seulement </a:t>
            </a:r>
            <a:r>
              <a:rPr lang="fr-FR" sz="2000" dirty="0" smtClean="0">
                <a:solidFill>
                  <a:srgbClr val="002060"/>
                </a:solidFill>
                <a:latin typeface="Berlin Sans FB" pitchFamily="34" charset="0"/>
              </a:rPr>
              <a:t>subsistent dans le nord de la région : </a:t>
            </a:r>
            <a:r>
              <a:rPr lang="fr-FR" sz="2000" b="1" dirty="0" smtClean="0">
                <a:solidFill>
                  <a:srgbClr val="002060"/>
                </a:solidFill>
                <a:latin typeface="Berlin Sans FB" pitchFamily="34" charset="0"/>
              </a:rPr>
              <a:t>Soufflenheim</a:t>
            </a:r>
            <a:r>
              <a:rPr lang="fr-FR" sz="2000" dirty="0" smtClean="0">
                <a:solidFill>
                  <a:srgbClr val="002060"/>
                </a:solidFill>
                <a:latin typeface="Berlin Sans FB" pitchFamily="34" charset="0"/>
              </a:rPr>
              <a:t> en lisière de la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forêt </a:t>
            </a:r>
            <a:r>
              <a:rPr lang="fr-FR" sz="2000" dirty="0" smtClean="0">
                <a:solidFill>
                  <a:srgbClr val="002060"/>
                </a:solidFill>
                <a:latin typeface="Berlin Sans FB" pitchFamily="34" charset="0"/>
              </a:rPr>
              <a:t>de Haguenau et Betschdorf en bordure du territoire de l’Alsace Verte. </a:t>
            </a:r>
            <a:endParaRPr lang="fr-FR" sz="2000" dirty="0" smtClean="0">
              <a:solidFill>
                <a:srgbClr val="002060"/>
              </a:solidFill>
              <a:latin typeface="Berlin Sans FB" pitchFamily="34" charset="0"/>
            </a:endParaRPr>
          </a:p>
          <a:p>
            <a:pPr algn="ctr" defTabSz="914400" fontAlgn="base">
              <a:spcBef>
                <a:spcPct val="0"/>
              </a:spcBef>
              <a:spcAft>
                <a:spcPct val="0"/>
              </a:spcAft>
            </a:pP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La </a:t>
            </a:r>
            <a:r>
              <a:rPr lang="fr-FR" sz="2000" dirty="0" smtClean="0">
                <a:solidFill>
                  <a:srgbClr val="002060"/>
                </a:solidFill>
                <a:latin typeface="Berlin Sans FB" pitchFamily="34" charset="0"/>
              </a:rPr>
              <a:t>poterie en grès de </a:t>
            </a:r>
            <a:r>
              <a:rPr lang="fr-FR" sz="2000" b="1" dirty="0" smtClean="0">
                <a:solidFill>
                  <a:srgbClr val="002060"/>
                </a:solidFill>
                <a:latin typeface="Berlin Sans FB" pitchFamily="34" charset="0"/>
              </a:rPr>
              <a:t>Betschdorf</a:t>
            </a:r>
            <a:r>
              <a:rPr lang="fr-FR" sz="2000" dirty="0" smtClean="0">
                <a:solidFill>
                  <a:srgbClr val="002060"/>
                </a:solidFill>
                <a:latin typeface="Berlin Sans FB" pitchFamily="34" charset="0"/>
              </a:rPr>
              <a:t> est toujours de couleur grise comportant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des </a:t>
            </a:r>
            <a:r>
              <a:rPr lang="fr-FR" sz="2000" dirty="0" smtClean="0">
                <a:solidFill>
                  <a:srgbClr val="002060"/>
                </a:solidFill>
                <a:latin typeface="Berlin Sans FB" pitchFamily="34" charset="0"/>
              </a:rPr>
              <a:t>décors au bleu de cobalt et vernissée au sel. Cette technique ancienne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de </a:t>
            </a:r>
            <a:r>
              <a:rPr lang="fr-FR" sz="2000" dirty="0" smtClean="0">
                <a:solidFill>
                  <a:srgbClr val="002060"/>
                </a:solidFill>
                <a:latin typeface="Berlin Sans FB" pitchFamily="34" charset="0"/>
              </a:rPr>
              <a:t>vitrification à haute température (1 300 °C) remonte au 16e siècle et a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été </a:t>
            </a:r>
            <a:r>
              <a:rPr lang="fr-FR" sz="2000" dirty="0" smtClean="0">
                <a:solidFill>
                  <a:srgbClr val="002060"/>
                </a:solidFill>
                <a:latin typeface="Berlin Sans FB" pitchFamily="34" charset="0"/>
              </a:rPr>
              <a:t>transmise par un potier allemand originaire du Westerwald qui se serait installé au village à cette époque. Très rapidement cette poterie a fait la renommée de Betschdorf, tant et si bien qu’en 1865 le village ne comptait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pas </a:t>
            </a:r>
            <a:r>
              <a:rPr lang="fr-FR" sz="2000" dirty="0" smtClean="0">
                <a:solidFill>
                  <a:srgbClr val="002060"/>
                </a:solidFill>
                <a:latin typeface="Berlin Sans FB" pitchFamily="34" charset="0"/>
              </a:rPr>
              <a:t>moins de 60 poteries employant 400 personnes ! </a:t>
            </a:r>
            <a:endParaRPr lang="fr-FR" sz="2000" dirty="0">
              <a:solidFill>
                <a:srgbClr val="002060"/>
              </a:solidFill>
              <a:latin typeface="Berlin Sans FB" pitchFamily="34" charset="0"/>
              <a:cs typeface="Arial"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0000"/>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0" y="360000"/>
            <a:ext cx="8640763" cy="4909036"/>
          </a:xfrm>
          <a:prstGeom prst="rect">
            <a:avLst/>
          </a:prstGeom>
        </p:spPr>
        <p:txBody>
          <a:bodyPr wrap="square">
            <a:spAutoFit/>
          </a:bodyPr>
          <a:lstStyle/>
          <a:p>
            <a:pPr algn="ctr" defTabSz="914400" fontAlgn="base">
              <a:spcBef>
                <a:spcPct val="0"/>
              </a:spcBef>
              <a:spcAft>
                <a:spcPct val="0"/>
              </a:spcAft>
            </a:pPr>
            <a:r>
              <a:rPr lang="fr-FR" sz="3200" b="1" dirty="0" smtClean="0"/>
              <a:t>Une poterie utilitaire qui se transforme en un objet de décoration</a:t>
            </a:r>
          </a:p>
          <a:p>
            <a:pPr algn="ctr" defTabSz="914400" fontAlgn="base">
              <a:spcBef>
                <a:spcPct val="0"/>
              </a:spcBef>
              <a:spcAft>
                <a:spcPct val="0"/>
              </a:spcAft>
            </a:pPr>
            <a:endParaRPr lang="fr-FR" sz="9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Autrefois la poterie de Betschdorf était utilisée à des fins utilitaires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uniquement</a:t>
            </a:r>
            <a:r>
              <a:rPr lang="fr-FR" sz="2000" dirty="0" smtClean="0">
                <a:solidFill>
                  <a:srgbClr val="002060"/>
                </a:solidFill>
                <a:latin typeface="Berlin Sans FB" pitchFamily="34" charset="0"/>
              </a:rPr>
              <a:t>, et toutes les ménagères alsaciennes possédaient des pots et autres récipients </a:t>
            </a:r>
            <a:r>
              <a:rPr lang="fr-FR" sz="2000" dirty="0" smtClean="0">
                <a:solidFill>
                  <a:srgbClr val="002060"/>
                </a:solidFill>
                <a:latin typeface="Berlin Sans FB" pitchFamily="34" charset="0"/>
              </a:rPr>
              <a:t>pour </a:t>
            </a:r>
            <a:r>
              <a:rPr lang="fr-FR" sz="2000" dirty="0" smtClean="0">
                <a:solidFill>
                  <a:srgbClr val="002060"/>
                </a:solidFill>
                <a:latin typeface="Berlin Sans FB" pitchFamily="34" charset="0"/>
              </a:rPr>
              <a:t>conserver les aliments tels que l’huile, le sel, le saindoux,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les </a:t>
            </a:r>
            <a:r>
              <a:rPr lang="fr-FR" sz="2000" dirty="0" smtClean="0">
                <a:solidFill>
                  <a:srgbClr val="002060"/>
                </a:solidFill>
                <a:latin typeface="Berlin Sans FB" pitchFamily="34" charset="0"/>
              </a:rPr>
              <a:t>œufs… Aujourd’hui elle est devenue essentiellement décorative et pour répondre </a:t>
            </a:r>
            <a:r>
              <a:rPr lang="fr-FR" sz="2000" dirty="0" smtClean="0">
                <a:solidFill>
                  <a:srgbClr val="002060"/>
                </a:solidFill>
                <a:latin typeface="Berlin Sans FB" pitchFamily="34" charset="0"/>
              </a:rPr>
              <a:t>à </a:t>
            </a:r>
            <a:r>
              <a:rPr lang="fr-FR" sz="2000" dirty="0" smtClean="0">
                <a:solidFill>
                  <a:srgbClr val="002060"/>
                </a:solidFill>
                <a:latin typeface="Berlin Sans FB" pitchFamily="34" charset="0"/>
              </a:rPr>
              <a:t>l’évolution des goûts et des usages, les potiers ont su s’adapter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en </a:t>
            </a:r>
            <a:r>
              <a:rPr lang="fr-FR" sz="2000" dirty="0" smtClean="0">
                <a:solidFill>
                  <a:srgbClr val="002060"/>
                </a:solidFill>
                <a:latin typeface="Berlin Sans FB" pitchFamily="34" charset="0"/>
              </a:rPr>
              <a:t>introduisant d’autres couleurs que le bleu dans leurs décors et en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imaginant </a:t>
            </a:r>
            <a:r>
              <a:rPr lang="fr-FR" sz="2000" dirty="0" smtClean="0">
                <a:solidFill>
                  <a:srgbClr val="002060"/>
                </a:solidFill>
                <a:latin typeface="Berlin Sans FB" pitchFamily="34" charset="0"/>
              </a:rPr>
              <a:t>de nouvelles formes. Dans tous les cas, la tradition des potiers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de </a:t>
            </a:r>
            <a:r>
              <a:rPr lang="fr-FR" sz="2000" dirty="0" smtClean="0">
                <a:solidFill>
                  <a:srgbClr val="002060"/>
                </a:solidFill>
                <a:latin typeface="Berlin Sans FB" pitchFamily="34" charset="0"/>
              </a:rPr>
              <a:t>Betschdorf s’appuie sur </a:t>
            </a:r>
            <a:r>
              <a:rPr lang="fr-FR" sz="2000" dirty="0" smtClean="0">
                <a:solidFill>
                  <a:srgbClr val="002060"/>
                </a:solidFill>
                <a:latin typeface="Berlin Sans FB" pitchFamily="34" charset="0"/>
              </a:rPr>
              <a:t>des </a:t>
            </a:r>
            <a:r>
              <a:rPr lang="fr-FR" sz="2000" dirty="0" smtClean="0">
                <a:solidFill>
                  <a:srgbClr val="002060"/>
                </a:solidFill>
                <a:latin typeface="Berlin Sans FB" pitchFamily="34" charset="0"/>
              </a:rPr>
              <a:t>savoir-faire le plus souvent transmis de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génération </a:t>
            </a:r>
            <a:r>
              <a:rPr lang="fr-FR" sz="2000" dirty="0" smtClean="0">
                <a:solidFill>
                  <a:srgbClr val="002060"/>
                </a:solidFill>
                <a:latin typeface="Berlin Sans FB" pitchFamily="34" charset="0"/>
              </a:rPr>
              <a:t>en génération.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Et </a:t>
            </a:r>
            <a:r>
              <a:rPr lang="fr-FR" sz="2000" dirty="0" smtClean="0">
                <a:solidFill>
                  <a:srgbClr val="002060"/>
                </a:solidFill>
                <a:latin typeface="Berlin Sans FB" pitchFamily="34" charset="0"/>
              </a:rPr>
              <a:t>depuis mars 2022, les douze potiers de Betschdorf et de Soufflenheim </a:t>
            </a:r>
            <a:endParaRPr lang="fr-FR" sz="2000" dirty="0" smtClean="0">
              <a:solidFill>
                <a:srgbClr val="002060"/>
              </a:solidFill>
              <a:latin typeface="Berlin Sans FB" pitchFamily="34" charset="0"/>
            </a:endParaRPr>
          </a:p>
          <a:p>
            <a:pPr algn="ctr" defTabSz="914400" fontAlgn="base">
              <a:spcBef>
                <a:spcPct val="0"/>
              </a:spcBef>
              <a:spcAft>
                <a:spcPct val="0"/>
              </a:spcAft>
            </a:pPr>
            <a:r>
              <a:rPr lang="fr-FR" sz="2000" dirty="0" smtClean="0">
                <a:solidFill>
                  <a:srgbClr val="002060"/>
                </a:solidFill>
                <a:latin typeface="Berlin Sans FB" pitchFamily="34" charset="0"/>
              </a:rPr>
              <a:t>ont </a:t>
            </a:r>
            <a:r>
              <a:rPr lang="fr-FR" sz="2000" dirty="0" smtClean="0">
                <a:solidFill>
                  <a:srgbClr val="002060"/>
                </a:solidFill>
                <a:latin typeface="Berlin Sans FB" pitchFamily="34" charset="0"/>
              </a:rPr>
              <a:t>obtenu l’homologation de leur indication géographique « poteries d’Alsace », qui laisse présager d’un bel avenir aux générations futures </a:t>
            </a:r>
            <a:r>
              <a:rPr lang="fr-FR" sz="2000" dirty="0" smtClean="0">
                <a:solidFill>
                  <a:srgbClr val="002060"/>
                </a:solidFill>
                <a:latin typeface="Berlin Sans FB" pitchFamily="34" charset="0"/>
              </a:rPr>
              <a:t>!</a:t>
            </a:r>
            <a:endParaRPr lang="fr-FR" sz="2000" dirty="0" smtClean="0">
              <a:solidFill>
                <a:srgbClr val="002060"/>
              </a:solidFill>
              <a:latin typeface="Berlin Sans FB" pitchFamily="34"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30000"/>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0" y="-108000"/>
            <a:ext cx="8640763" cy="5832000"/>
          </a:xfrm>
          <a:prstGeom prst="rect">
            <a:avLst/>
          </a:prstGeom>
        </p:spPr>
        <p:txBody>
          <a:bodyPr wrap="square">
            <a:spAutoFit/>
          </a:bodyPr>
          <a:lstStyle/>
          <a:p>
            <a:pPr algn="ctr" defTabSz="914400" fontAlgn="base">
              <a:spcBef>
                <a:spcPct val="0"/>
              </a:spcBef>
              <a:spcAft>
                <a:spcPct val="0"/>
              </a:spcAft>
            </a:pPr>
            <a:r>
              <a:rPr lang="fr-FR" sz="2000" dirty="0">
                <a:solidFill>
                  <a:srgbClr val="002060"/>
                </a:solidFill>
                <a:latin typeface="Berlin Sans FB" pitchFamily="34" charset="0"/>
              </a:rPr>
              <a:t>La</a:t>
            </a:r>
            <a:r>
              <a:rPr lang="fr-FR" sz="3200" dirty="0">
                <a:solidFill>
                  <a:srgbClr val="002060"/>
                </a:solidFill>
                <a:latin typeface="Berlin Sans FB" pitchFamily="34" charset="0"/>
              </a:rPr>
              <a:t> </a:t>
            </a:r>
            <a:r>
              <a:rPr lang="fr-FR" sz="2000" dirty="0">
                <a:solidFill>
                  <a:srgbClr val="002060"/>
                </a:solidFill>
                <a:latin typeface="Berlin Sans FB" pitchFamily="34" charset="0"/>
              </a:rPr>
              <a:t>poterie est une activité très ancienne dans l’histoire de l’humanité.</a:t>
            </a:r>
            <a:br>
              <a:rPr lang="fr-FR" sz="2000" dirty="0">
                <a:solidFill>
                  <a:srgbClr val="002060"/>
                </a:solidFill>
                <a:latin typeface="Berlin Sans FB" pitchFamily="34" charset="0"/>
              </a:rPr>
            </a:br>
            <a:r>
              <a:rPr lang="fr-FR" sz="2000" dirty="0">
                <a:solidFill>
                  <a:srgbClr val="002060"/>
                </a:solidFill>
                <a:latin typeface="Berlin Sans FB" pitchFamily="34" charset="0"/>
              </a:rPr>
              <a:t>Si d’une manière générale on appelle céramique tout produit obtenu par</a:t>
            </a:r>
            <a:r>
              <a:rPr lang="fr-FR" sz="2000" b="1" dirty="0">
                <a:solidFill>
                  <a:srgbClr val="002060"/>
                </a:solidFill>
                <a:latin typeface="Berlin Sans FB" pitchFamily="34" charset="0"/>
              </a:rPr>
              <a:t> cuisson d’une argile séchée</a:t>
            </a:r>
            <a:r>
              <a:rPr lang="fr-FR" sz="2000" dirty="0">
                <a:solidFill>
                  <a:srgbClr val="002060"/>
                </a:solidFill>
                <a:latin typeface="Berlin Sans FB" pitchFamily="34" charset="0"/>
              </a:rPr>
              <a:t>, il existe une grande variété parmi ces produits. La nature de l’argile et la température de cuisson jouent un rôle déterminant. Par une cuisson à </a:t>
            </a:r>
            <a:r>
              <a:rPr lang="fr-FR" sz="2000" b="1" dirty="0">
                <a:solidFill>
                  <a:srgbClr val="002060"/>
                </a:solidFill>
                <a:latin typeface="Berlin Sans FB" pitchFamily="34" charset="0"/>
              </a:rPr>
              <a:t>800° - 900°C</a:t>
            </a:r>
            <a:r>
              <a:rPr lang="fr-FR" sz="2000" dirty="0">
                <a:solidFill>
                  <a:srgbClr val="002060"/>
                </a:solidFill>
                <a:latin typeface="Berlin Sans FB" pitchFamily="34" charset="0"/>
              </a:rPr>
              <a:t> on obtient une terre cuite encore relativement </a:t>
            </a:r>
            <a:r>
              <a:rPr lang="fr-FR" sz="2000" b="1" dirty="0">
                <a:solidFill>
                  <a:srgbClr val="002060"/>
                </a:solidFill>
                <a:latin typeface="Berlin Sans FB" pitchFamily="34" charset="0"/>
              </a:rPr>
              <a:t>poreuse</a:t>
            </a:r>
            <a:r>
              <a:rPr lang="fr-FR" sz="2000" dirty="0">
                <a:solidFill>
                  <a:srgbClr val="002060"/>
                </a:solidFill>
                <a:latin typeface="Berlin Sans FB" pitchFamily="34" charset="0"/>
              </a:rPr>
              <a:t> </a:t>
            </a:r>
            <a:r>
              <a:rPr lang="fr-FR" sz="2000" b="1" dirty="0">
                <a:solidFill>
                  <a:srgbClr val="002060"/>
                </a:solidFill>
                <a:latin typeface="Berlin Sans FB" pitchFamily="34" charset="0"/>
              </a:rPr>
              <a:t>(pots de fleurs et jardinières)</a:t>
            </a:r>
            <a:r>
              <a:rPr lang="fr-FR" sz="2000" dirty="0">
                <a:solidFill>
                  <a:srgbClr val="002060"/>
                </a:solidFill>
                <a:latin typeface="Berlin Sans FB" pitchFamily="34" charset="0"/>
              </a:rPr>
              <a:t>. Des températures plus élevées donnent des produits plus denses et imperméables tels que la </a:t>
            </a:r>
            <a:r>
              <a:rPr lang="fr-FR" sz="2000" b="1" dirty="0">
                <a:solidFill>
                  <a:srgbClr val="002060"/>
                </a:solidFill>
                <a:latin typeface="Berlin Sans FB" pitchFamily="34" charset="0"/>
              </a:rPr>
              <a:t>porcelaine ou le grès</a:t>
            </a:r>
            <a:r>
              <a:rPr lang="fr-FR" sz="2000" dirty="0">
                <a:solidFill>
                  <a:srgbClr val="002060"/>
                </a:solidFill>
                <a:latin typeface="Berlin Sans FB" pitchFamily="34" charset="0"/>
              </a:rPr>
              <a:t>, à ne pas confondre avec la roche de même nom.</a:t>
            </a:r>
            <a:br>
              <a:rPr lang="fr-FR" sz="2000" dirty="0">
                <a:solidFill>
                  <a:srgbClr val="002060"/>
                </a:solidFill>
                <a:latin typeface="Berlin Sans FB" pitchFamily="34" charset="0"/>
              </a:rPr>
            </a:br>
            <a:r>
              <a:rPr lang="fr-FR" sz="2400" dirty="0">
                <a:solidFill>
                  <a:srgbClr val="002060"/>
                </a:solidFill>
                <a:latin typeface="Berlin Sans FB" pitchFamily="34" charset="0"/>
              </a:rPr>
              <a:t>Le grès de Betschdorf </a:t>
            </a:r>
            <a:r>
              <a:rPr lang="fr-FR" sz="2000" dirty="0">
                <a:solidFill>
                  <a:srgbClr val="002060"/>
                </a:solidFill>
                <a:latin typeface="Berlin Sans FB" pitchFamily="34" charset="0"/>
              </a:rPr>
              <a:t>fait partie de cette dernière catégorie de céramiques. Cette technique, connue en Chine il y a plus d’un millénaire, est apparue en Europe au Moyen Âge. Au XVIe siècle elle s’est développée dans la région allemande du Westerwald (Rhénanie-Palatinat) où elle a été perfectionnée par le</a:t>
            </a:r>
            <a:r>
              <a:rPr lang="fr-FR" sz="2000" b="1" dirty="0">
                <a:solidFill>
                  <a:srgbClr val="002060"/>
                </a:solidFill>
                <a:latin typeface="Berlin Sans FB" pitchFamily="34" charset="0"/>
              </a:rPr>
              <a:t> salage</a:t>
            </a:r>
            <a:r>
              <a:rPr lang="fr-FR" sz="2000" dirty="0">
                <a:solidFill>
                  <a:srgbClr val="002060"/>
                </a:solidFill>
                <a:latin typeface="Berlin Sans FB" pitchFamily="34" charset="0"/>
              </a:rPr>
              <a:t> : du gros sel jeté dans le feu en fin de cuisson réagit avec l’argile pour former </a:t>
            </a:r>
            <a:r>
              <a:rPr lang="fr-FR" sz="2000" b="1" dirty="0">
                <a:solidFill>
                  <a:srgbClr val="002060"/>
                </a:solidFill>
                <a:latin typeface="Berlin Sans FB" pitchFamily="34" charset="0"/>
              </a:rPr>
              <a:t>un vernis transparent et étanche</a:t>
            </a:r>
            <a:r>
              <a:rPr lang="fr-FR" sz="2000" dirty="0">
                <a:solidFill>
                  <a:srgbClr val="002060"/>
                </a:solidFill>
                <a:latin typeface="Berlin Sans FB" pitchFamily="34" charset="0"/>
              </a:rPr>
              <a:t>. Ce sont des potiers du Westerwald qui ont introduit ce procédé à Betschdorf au début du XVIIIe siècle. Il n’a pas été trouvé de document d’époque relatant l’installation de ces pionniers de la poterie à Betschdorf mais leur présence est attestée par des actes de baptême, mariage ou sépulture inscrits dans les registres paroissiaux.</a:t>
            </a:r>
            <a:endParaRPr lang="fr-FR" sz="2000" dirty="0">
              <a:solidFill>
                <a:srgbClr val="002060"/>
              </a:solidFill>
              <a:latin typeface="Berlin Sans FB" pitchFamily="34" charset="0"/>
              <a:cs typeface="Arial"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t="-1000" b="-1000"/>
          </a:stretch>
        </a:blipFill>
        <a:effectLst/>
      </p:bgPr>
    </p:bg>
    <p:spTree>
      <p:nvGrpSpPr>
        <p:cNvPr id="1" name=""/>
        <p:cNvGrpSpPr/>
        <p:nvPr/>
      </p:nvGrpSpPr>
      <p:grpSpPr>
        <a:xfrm>
          <a:off x="0" y="0"/>
          <a:ext cx="0" cy="0"/>
          <a:chOff x="0" y="0"/>
          <a:chExt cx="0" cy="0"/>
        </a:xfrm>
      </p:grpSpPr>
      <p:sp>
        <p:nvSpPr>
          <p:cNvPr id="2" name="Rectangle 1"/>
          <p:cNvSpPr/>
          <p:nvPr/>
        </p:nvSpPr>
        <p:spPr>
          <a:xfrm>
            <a:off x="-1" y="340569"/>
            <a:ext cx="8640763" cy="5324535"/>
          </a:xfrm>
          <a:prstGeom prst="rect">
            <a:avLst/>
          </a:prstGeom>
        </p:spPr>
        <p:txBody>
          <a:bodyPr wrap="square">
            <a:spAutoFit/>
          </a:bodyPr>
          <a:lstStyle/>
          <a:p>
            <a:pPr algn="ctr" defTabSz="914400"/>
            <a:r>
              <a:rPr lang="fr-FR" sz="2000" dirty="0">
                <a:latin typeface="Berlin Sans FB" pitchFamily="34" charset="0"/>
              </a:rPr>
              <a:t>À l’époque </a:t>
            </a:r>
            <a:r>
              <a:rPr lang="fr-FR" sz="2000" b="1" dirty="0">
                <a:latin typeface="Berlin Sans FB" pitchFamily="34" charset="0"/>
              </a:rPr>
              <a:t>Betschdorf</a:t>
            </a:r>
            <a:r>
              <a:rPr lang="fr-FR" sz="2000" dirty="0">
                <a:latin typeface="Berlin Sans FB" pitchFamily="34" charset="0"/>
              </a:rPr>
              <a:t> dépendait des comtes de Hanau-Lichtenberg et on peut supposer que ce sont eux qui ont incité ces artisans à venir s’installer sur leurs terres afin d’en assurer le développement économique. Effectivement </a:t>
            </a:r>
          </a:p>
          <a:p>
            <a:pPr algn="ctr" defTabSz="914400"/>
            <a:r>
              <a:rPr lang="fr-FR" sz="2000" dirty="0">
                <a:latin typeface="Berlin Sans FB" pitchFamily="34" charset="0"/>
              </a:rPr>
              <a:t>dès la fin du XVIIIe siècle, le village comptait une vingtaine d’ateliers. Après la Révolution s’est ouverte une période de prospérité qui a duré jusqu’en 1870. De nouvelles familles (</a:t>
            </a:r>
            <a:r>
              <a:rPr lang="fr-FR" sz="2000" dirty="0" err="1">
                <a:latin typeface="Berlin Sans FB" pitchFamily="34" charset="0"/>
              </a:rPr>
              <a:t>Remmy</a:t>
            </a:r>
            <a:r>
              <a:rPr lang="fr-FR" sz="2000" dirty="0">
                <a:latin typeface="Berlin Sans FB" pitchFamily="34" charset="0"/>
              </a:rPr>
              <a:t>, </a:t>
            </a:r>
            <a:r>
              <a:rPr lang="fr-FR" sz="2000" dirty="0" err="1">
                <a:latin typeface="Berlin Sans FB" pitchFamily="34" charset="0"/>
              </a:rPr>
              <a:t>Schmitter</a:t>
            </a:r>
            <a:r>
              <a:rPr lang="fr-FR" sz="2000" dirty="0">
                <a:latin typeface="Berlin Sans FB" pitchFamily="34" charset="0"/>
              </a:rPr>
              <a:t>, Burger etc.) s’installèrent à </a:t>
            </a:r>
            <a:r>
              <a:rPr lang="fr-FR" sz="2000" dirty="0" err="1">
                <a:latin typeface="Berlin Sans FB" pitchFamily="34" charset="0"/>
              </a:rPr>
              <a:t>Oberbetschdorf</a:t>
            </a:r>
            <a:r>
              <a:rPr lang="fr-FR" sz="2000" dirty="0">
                <a:latin typeface="Berlin Sans FB" pitchFamily="34" charset="0"/>
              </a:rPr>
              <a:t>, rue de la Poterie et Vieille Rue. Certaines de leurs maisons sont encore en place.</a:t>
            </a:r>
          </a:p>
          <a:p>
            <a:pPr algn="ctr" defTabSz="914400"/>
            <a:r>
              <a:rPr lang="fr-FR" sz="2000" dirty="0">
                <a:latin typeface="Berlin Sans FB" pitchFamily="34" charset="0"/>
              </a:rPr>
              <a:t>En 1831 on comptait 31 ateliers et en 1864, apogée de la production, cinquante fabricants.</a:t>
            </a:r>
          </a:p>
          <a:p>
            <a:pPr algn="ctr" defTabSz="914400"/>
            <a:r>
              <a:rPr lang="fr-FR" sz="2000" dirty="0">
                <a:latin typeface="Berlin Sans FB" pitchFamily="34" charset="0"/>
              </a:rPr>
              <a:t> De 1870 à 1914, les échanges économiques avec la France se trouvant réduits, la production accusa un sérieux ralentissement. C’est ainsi qu’en 1900 on ne comptait plus que 16 ateliers. En 1922, afin de faciliter la vente en commun, furent créées les « Poteries réunies de Betschdorf » qui fonctionnèrent </a:t>
            </a:r>
          </a:p>
          <a:p>
            <a:pPr algn="ctr" defTabSz="914400"/>
            <a:r>
              <a:rPr lang="fr-FR" sz="2000" dirty="0">
                <a:latin typeface="Berlin Sans FB" pitchFamily="34" charset="0"/>
              </a:rPr>
              <a:t>jusqu’en 1969. </a:t>
            </a:r>
          </a:p>
          <a:p>
            <a:pPr algn="ctr" defTabSz="914400"/>
            <a:r>
              <a:rPr lang="fr-FR" sz="2000" dirty="0">
                <a:latin typeface="Berlin Sans FB" pitchFamily="34" charset="0"/>
              </a:rPr>
              <a:t>Aujourd’hui la demi-douzaine d’ateliers encore en activité ne produit plus que de la poterie fine.</a:t>
            </a:r>
          </a:p>
        </p:txBody>
      </p:sp>
      <p:pic>
        <p:nvPicPr>
          <p:cNvPr id="3" name="Image 2"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r="-1000"/>
          </a:stretch>
        </a:blipFill>
        <a:effectLst/>
      </p:bgPr>
    </p:bg>
    <p:spTree>
      <p:nvGrpSpPr>
        <p:cNvPr id="1" name=""/>
        <p:cNvGrpSpPr/>
        <p:nvPr/>
      </p:nvGrpSpPr>
      <p:grpSpPr>
        <a:xfrm>
          <a:off x="0" y="0"/>
          <a:ext cx="0" cy="0"/>
          <a:chOff x="0" y="0"/>
          <a:chExt cx="0" cy="0"/>
        </a:xfrm>
      </p:grpSpPr>
      <p:sp>
        <p:nvSpPr>
          <p:cNvPr id="2" name="Rectangle 1"/>
          <p:cNvSpPr/>
          <p:nvPr/>
        </p:nvSpPr>
        <p:spPr>
          <a:xfrm>
            <a:off x="2592000" y="1944415"/>
            <a:ext cx="1080000" cy="43200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fr-FR" sz="1800">
              <a:solidFill>
                <a:prstClr val="white"/>
              </a:solidFill>
            </a:endParaRPr>
          </a:p>
        </p:txBody>
      </p:sp>
      <p:pic>
        <p:nvPicPr>
          <p:cNvPr id="4" name="Image 3" descr="0a0000003.gif"/>
          <p:cNvPicPr>
            <a:picLocks noChangeAspect="1"/>
          </p:cNvPicPr>
          <p:nvPr/>
        </p:nvPicPr>
        <p:blipFill>
          <a:blip r:embed="rId3" cstate="print"/>
          <a:stretch>
            <a:fillRect/>
          </a:stretch>
        </p:blipFill>
        <p:spPr>
          <a:xfrm>
            <a:off x="8172000" y="5004000"/>
            <a:ext cx="371475" cy="371475"/>
          </a:xfrm>
          <a:prstGeom prst="rect">
            <a:avLst/>
          </a:prstGeom>
        </p:spPr>
      </p:pic>
      <p:sp>
        <p:nvSpPr>
          <p:cNvPr id="5" name="ZoneTexte 4"/>
          <p:cNvSpPr txBox="1"/>
          <p:nvPr/>
        </p:nvSpPr>
        <p:spPr>
          <a:xfrm rot="-4500000">
            <a:off x="5976000" y="3204000"/>
            <a:ext cx="1066318" cy="338554"/>
          </a:xfrm>
          <a:prstGeom prst="rect">
            <a:avLst/>
          </a:prstGeom>
          <a:noFill/>
        </p:spPr>
        <p:txBody>
          <a:bodyPr wrap="none" rtlCol="0">
            <a:spAutoFit/>
          </a:bodyPr>
          <a:lstStyle/>
          <a:p>
            <a:pPr defTabSz="914400"/>
            <a:r>
              <a:rPr lang="fr-FR" dirty="0">
                <a:solidFill>
                  <a:prstClr val="black"/>
                </a:solidFill>
              </a:rPr>
              <a:t>Allemagne</a:t>
            </a: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afterEffect">
                                  <p:stCondLst>
                                    <p:cond delay="20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village de la poterie bleue est né de la fusion de Niederbetschdorf et Oberbetschdorf auquel se sont ajoutés les villages satellites de Kuhlendorf, Reimerswiller et Schwabwiller.jpg"/>
          <p:cNvPicPr>
            <a:picLocks noChangeAspect="1"/>
          </p:cNvPicPr>
          <p:nvPr/>
        </p:nvPicPr>
        <p:blipFill>
          <a:blip r:embed="rId2" cstate="print"/>
          <a:stretch>
            <a:fillRect/>
          </a:stretch>
        </p:blipFill>
        <p:spPr>
          <a:xfrm>
            <a:off x="479689" y="0"/>
            <a:ext cx="7681384" cy="5761038"/>
          </a:xfrm>
          <a:prstGeom prst="rect">
            <a:avLst/>
          </a:prstGeom>
        </p:spPr>
      </p:pic>
      <p:sp>
        <p:nvSpPr>
          <p:cNvPr id="3" name="Rectangle 2"/>
          <p:cNvSpPr/>
          <p:nvPr/>
        </p:nvSpPr>
        <p:spPr>
          <a:xfrm>
            <a:off x="4320381" y="144215"/>
            <a:ext cx="3550972" cy="369332"/>
          </a:xfrm>
          <a:prstGeom prst="rect">
            <a:avLst/>
          </a:prstGeom>
        </p:spPr>
        <p:txBody>
          <a:bodyPr wrap="none">
            <a:spAutoFit/>
          </a:bodyPr>
          <a:lstStyle/>
          <a:p>
            <a:r>
              <a:rPr lang="fr-FR" sz="1800" dirty="0" smtClean="0">
                <a:latin typeface="Baloo" pitchFamily="66" charset="0"/>
                <a:cs typeface="Baloo" pitchFamily="66" charset="0"/>
              </a:rPr>
              <a:t>Sur un rond point de Betschdorf</a:t>
            </a:r>
            <a:endParaRPr lang="fr-FR" sz="1800" dirty="0">
              <a:latin typeface="Baloo" pitchFamily="66" charset="0"/>
              <a:cs typeface="Baloo" pitchFamily="66" charset="0"/>
            </a:endParaRPr>
          </a:p>
        </p:txBody>
      </p:sp>
    </p:spTree>
  </p:cSld>
  <p:clrMapOvr>
    <a:masterClrMapping/>
  </p:clrMapOvr>
  <p:transition spd="slow" advTm="6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1074748_1004132901814417_5436839091645287995_n.jpg"/>
          <p:cNvPicPr>
            <a:picLocks noChangeAspect="1"/>
          </p:cNvPicPr>
          <p:nvPr/>
        </p:nvPicPr>
        <p:blipFill>
          <a:blip r:embed="rId2" cstate="print"/>
          <a:stretch>
            <a:fillRect/>
          </a:stretch>
        </p:blipFill>
        <p:spPr>
          <a:xfrm>
            <a:off x="216000" y="0"/>
            <a:ext cx="8182112" cy="5761038"/>
          </a:xfrm>
          <a:prstGeom prst="rect">
            <a:avLst/>
          </a:prstGeom>
        </p:spPr>
      </p:pic>
    </p:spTree>
  </p:cSld>
  <p:clrMapOvr>
    <a:masterClrMapping/>
  </p:clrMapOvr>
  <p:transition spd="slow" advTm="6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532569333_1084643157146611_1857144192255541416_n.jpg"/>
          <p:cNvPicPr>
            <a:picLocks noChangeAspect="1"/>
          </p:cNvPicPr>
          <p:nvPr/>
        </p:nvPicPr>
        <p:blipFill>
          <a:blip r:embed="rId2" cstate="print"/>
          <a:stretch>
            <a:fillRect/>
          </a:stretch>
        </p:blipFill>
        <p:spPr>
          <a:xfrm>
            <a:off x="468000" y="0"/>
            <a:ext cx="7681384" cy="5761038"/>
          </a:xfrm>
          <a:prstGeom prst="rect">
            <a:avLst/>
          </a:prstGeom>
        </p:spPr>
      </p:pic>
      <p:sp>
        <p:nvSpPr>
          <p:cNvPr id="3" name="Rectangle 2"/>
          <p:cNvSpPr/>
          <p:nvPr/>
        </p:nvSpPr>
        <p:spPr>
          <a:xfrm>
            <a:off x="3888333" y="144215"/>
            <a:ext cx="3776996" cy="369332"/>
          </a:xfrm>
          <a:prstGeom prst="rect">
            <a:avLst/>
          </a:prstGeom>
        </p:spPr>
        <p:txBody>
          <a:bodyPr wrap="none">
            <a:spAutoFit/>
          </a:bodyPr>
          <a:lstStyle/>
          <a:p>
            <a:r>
              <a:rPr lang="fr-FR" sz="1800" dirty="0" smtClean="0">
                <a:latin typeface="Baloo" pitchFamily="66" charset="0"/>
                <a:cs typeface="Baloo" pitchFamily="66" charset="0"/>
              </a:rPr>
              <a:t>Musée de la Poterie de Betschdorf</a:t>
            </a:r>
            <a:endParaRPr lang="fr-FR" sz="1800" dirty="0">
              <a:latin typeface="Baloo" pitchFamily="66" charset="0"/>
              <a:cs typeface="Baloo" pitchFamily="66" charset="0"/>
            </a:endParaRPr>
          </a:p>
        </p:txBody>
      </p:sp>
    </p:spTree>
  </p:cSld>
  <p:clrMapOvr>
    <a:masterClrMapping/>
  </p:clrMapOvr>
  <p:transition spd="slow" advTm="6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0841297_1004749311752776_860490271861597545_n.jpg"/>
          <p:cNvPicPr>
            <a:picLocks noChangeAspect="1"/>
          </p:cNvPicPr>
          <p:nvPr/>
        </p:nvPicPr>
        <p:blipFill>
          <a:blip r:embed="rId2" cstate="print"/>
          <a:stretch>
            <a:fillRect/>
          </a:stretch>
        </p:blipFill>
        <p:spPr>
          <a:xfrm>
            <a:off x="143917" y="0"/>
            <a:ext cx="8403565" cy="5761038"/>
          </a:xfrm>
          <a:prstGeom prst="rect">
            <a:avLst/>
          </a:prstGeom>
        </p:spPr>
      </p:pic>
    </p:spTree>
  </p:cSld>
  <p:clrMapOvr>
    <a:masterClrMapping/>
  </p:clrMapOvr>
  <p:transition spd="slow" advTm="6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1254256_1004790935081947_8688778838061957847_n.jpg"/>
          <p:cNvPicPr>
            <a:picLocks noChangeAspect="1"/>
          </p:cNvPicPr>
          <p:nvPr/>
        </p:nvPicPr>
        <p:blipFill>
          <a:blip r:embed="rId2" cstate="print"/>
          <a:stretch>
            <a:fillRect/>
          </a:stretch>
        </p:blipFill>
        <p:spPr>
          <a:xfrm>
            <a:off x="0" y="144000"/>
            <a:ext cx="8621776" cy="5472807"/>
          </a:xfrm>
          <a:prstGeom prst="rect">
            <a:avLst/>
          </a:prstGeom>
        </p:spPr>
      </p:pic>
    </p:spTree>
  </p:cSld>
  <p:clrMapOvr>
    <a:masterClrMapping/>
  </p:clrMapOvr>
  <p:transition spd="slow" advTm="6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1249378_1004410105120030_4621279055615776880_n.jpg"/>
          <p:cNvPicPr>
            <a:picLocks noChangeAspect="1"/>
          </p:cNvPicPr>
          <p:nvPr/>
        </p:nvPicPr>
        <p:blipFill>
          <a:blip r:embed="rId2" cstate="print"/>
          <a:stretch>
            <a:fillRect/>
          </a:stretch>
        </p:blipFill>
        <p:spPr>
          <a:xfrm>
            <a:off x="252000" y="0"/>
            <a:ext cx="8081237" cy="5761038"/>
          </a:xfrm>
          <a:prstGeom prst="rect">
            <a:avLst/>
          </a:prstGeom>
        </p:spPr>
      </p:pic>
    </p:spTree>
  </p:cSld>
  <p:clrMapOvr>
    <a:masterClrMapping/>
  </p:clrMapOvr>
  <p:transition spd="slow" advTm="6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1962820_1004416551786052_4392023377533897923_n.jpg"/>
          <p:cNvPicPr>
            <a:picLocks noChangeAspect="1"/>
          </p:cNvPicPr>
          <p:nvPr/>
        </p:nvPicPr>
        <p:blipFill>
          <a:blip r:embed="rId2" cstate="print"/>
          <a:stretch>
            <a:fillRect/>
          </a:stretch>
        </p:blipFill>
        <p:spPr>
          <a:xfrm>
            <a:off x="0" y="686575"/>
            <a:ext cx="8640763" cy="4387887"/>
          </a:xfrm>
          <a:prstGeom prst="rect">
            <a:avLst/>
          </a:prstGeom>
          <a:effectLst>
            <a:softEdge rad="63500"/>
          </a:effectLst>
        </p:spPr>
      </p:pic>
    </p:spTree>
  </p:cSld>
  <p:clrMapOvr>
    <a:masterClrMapping/>
  </p:clrMapOvr>
  <p:transition spd="slow" advTm="6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0659149_1002662145294826_8310419607301341759_n.jpg"/>
          <p:cNvPicPr>
            <a:picLocks noChangeAspect="1"/>
          </p:cNvPicPr>
          <p:nvPr/>
        </p:nvPicPr>
        <p:blipFill>
          <a:blip r:embed="rId2" cstate="print"/>
          <a:stretch>
            <a:fillRect/>
          </a:stretch>
        </p:blipFill>
        <p:spPr>
          <a:xfrm>
            <a:off x="1259830" y="0"/>
            <a:ext cx="6121103" cy="5761038"/>
          </a:xfrm>
          <a:prstGeom prst="rect">
            <a:avLst/>
          </a:prstGeom>
          <a:effectLst>
            <a:softEdge rad="63500"/>
          </a:effectLst>
        </p:spPr>
      </p:pic>
    </p:spTree>
  </p:cSld>
  <p:clrMapOvr>
    <a:masterClrMapping/>
  </p:clrMapOvr>
  <p:transition spd="slow" advTm="6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0686877_1002660258628348_7719135937409894501_n.jpg"/>
          <p:cNvPicPr>
            <a:picLocks noChangeAspect="1"/>
          </p:cNvPicPr>
          <p:nvPr/>
        </p:nvPicPr>
        <p:blipFill>
          <a:blip r:embed="rId2" cstate="print"/>
          <a:stretch>
            <a:fillRect/>
          </a:stretch>
        </p:blipFill>
        <p:spPr>
          <a:xfrm>
            <a:off x="2463797" y="0"/>
            <a:ext cx="3713169" cy="5761038"/>
          </a:xfrm>
          <a:prstGeom prst="rect">
            <a:avLst/>
          </a:prstGeom>
          <a:effectLst>
            <a:softEdge rad="63500"/>
          </a:effectLst>
        </p:spPr>
      </p:pic>
    </p:spTree>
  </p:cSld>
  <p:clrMapOvr>
    <a:masterClrMapping/>
  </p:clrMapOvr>
  <p:transition spd="slow" advTm="6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0716436_1004788978415476_1804890333228196373_n.jpg"/>
          <p:cNvPicPr>
            <a:picLocks noChangeAspect="1"/>
          </p:cNvPicPr>
          <p:nvPr/>
        </p:nvPicPr>
        <p:blipFill>
          <a:blip r:embed="rId2" cstate="print"/>
          <a:stretch>
            <a:fillRect/>
          </a:stretch>
        </p:blipFill>
        <p:spPr>
          <a:xfrm>
            <a:off x="2857618" y="0"/>
            <a:ext cx="2925527" cy="5761038"/>
          </a:xfrm>
          <a:prstGeom prst="rect">
            <a:avLst/>
          </a:prstGeom>
          <a:effectLst>
            <a:softEdge rad="63500"/>
          </a:effectLst>
        </p:spPr>
      </p:pic>
    </p:spTree>
  </p:cSld>
  <p:clrMapOvr>
    <a:masterClrMapping/>
  </p:clrMapOvr>
  <p:transition spd="slow" advTm="4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0740476_1003253591902348_9060759498943593137_n.jpg"/>
          <p:cNvPicPr>
            <a:picLocks noChangeAspect="1"/>
          </p:cNvPicPr>
          <p:nvPr/>
        </p:nvPicPr>
        <p:blipFill>
          <a:blip r:embed="rId2" cstate="print"/>
          <a:stretch>
            <a:fillRect/>
          </a:stretch>
        </p:blipFill>
        <p:spPr>
          <a:xfrm>
            <a:off x="1717412" y="0"/>
            <a:ext cx="5205938" cy="5761038"/>
          </a:xfrm>
          <a:prstGeom prst="rect">
            <a:avLst/>
          </a:prstGeom>
          <a:effectLst>
            <a:softEdge rad="63500"/>
          </a:effectLst>
        </p:spPr>
      </p:pic>
    </p:spTree>
  </p:cSld>
  <p:clrMapOvr>
    <a:masterClrMapping/>
  </p:clrMapOvr>
  <p:transition spd="slow" advTm="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0748459_1002942015266839_3376691385474679158_n.jpg"/>
          <p:cNvPicPr>
            <a:picLocks noChangeAspect="1"/>
          </p:cNvPicPr>
          <p:nvPr/>
        </p:nvPicPr>
        <p:blipFill>
          <a:blip r:embed="rId2" cstate="print"/>
          <a:stretch>
            <a:fillRect/>
          </a:stretch>
        </p:blipFill>
        <p:spPr>
          <a:xfrm>
            <a:off x="2265011" y="0"/>
            <a:ext cx="4110741" cy="5761038"/>
          </a:xfrm>
          <a:prstGeom prst="rect">
            <a:avLst/>
          </a:prstGeom>
          <a:effectLst>
            <a:softEdge rad="63500"/>
          </a:effectLst>
        </p:spPr>
      </p:pic>
    </p:spTree>
  </p:cSld>
  <p:clrMapOvr>
    <a:masterClrMapping/>
  </p:clrMapOvr>
  <p:transition spd="slow" advTm="4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1074666_1004808998413474_4894041692700958816_n.jpg"/>
          <p:cNvPicPr>
            <a:picLocks noChangeAspect="1"/>
          </p:cNvPicPr>
          <p:nvPr/>
        </p:nvPicPr>
        <p:blipFill>
          <a:blip r:embed="rId2" cstate="print"/>
          <a:stretch>
            <a:fillRect/>
          </a:stretch>
        </p:blipFill>
        <p:spPr>
          <a:xfrm>
            <a:off x="2332523" y="0"/>
            <a:ext cx="3975716" cy="5761038"/>
          </a:xfrm>
          <a:prstGeom prst="rect">
            <a:avLst/>
          </a:prstGeom>
          <a:effectLst>
            <a:softEdge rad="63500"/>
          </a:effectLst>
        </p:spPr>
      </p:pic>
    </p:spTree>
  </p:cSld>
  <p:clrMapOvr>
    <a:masterClrMapping/>
  </p:clrMapOvr>
  <p:transition spd="slow" advTm="4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1074692_1004405275120513_1724077123204279445_n.jpg"/>
          <p:cNvPicPr>
            <a:picLocks noChangeAspect="1"/>
          </p:cNvPicPr>
          <p:nvPr/>
        </p:nvPicPr>
        <p:blipFill>
          <a:blip r:embed="rId2" cstate="print"/>
          <a:stretch>
            <a:fillRect/>
          </a:stretch>
        </p:blipFill>
        <p:spPr>
          <a:xfrm>
            <a:off x="1762420" y="0"/>
            <a:ext cx="5115922" cy="5761038"/>
          </a:xfrm>
          <a:prstGeom prst="rect">
            <a:avLst/>
          </a:prstGeom>
          <a:effectLst>
            <a:softEdge rad="63500"/>
          </a:effectLst>
        </p:spPr>
      </p:pic>
    </p:spTree>
  </p:cSld>
  <p:clrMapOvr>
    <a:masterClrMapping/>
  </p:clrMapOvr>
  <p:transition spd="slow" advTm="4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1137658_1004408268453547_6825275412124250350_n.jpg"/>
          <p:cNvPicPr>
            <a:picLocks noChangeAspect="1"/>
          </p:cNvPicPr>
          <p:nvPr/>
        </p:nvPicPr>
        <p:blipFill>
          <a:blip r:embed="rId2" cstate="print"/>
          <a:stretch>
            <a:fillRect/>
          </a:stretch>
        </p:blipFill>
        <p:spPr>
          <a:xfrm>
            <a:off x="742237" y="0"/>
            <a:ext cx="7156289" cy="5761038"/>
          </a:xfrm>
          <a:prstGeom prst="rect">
            <a:avLst/>
          </a:prstGeom>
          <a:effectLst>
            <a:softEdge rad="63500"/>
          </a:effectLst>
        </p:spPr>
      </p:pic>
    </p:spTree>
  </p:cSld>
  <p:clrMapOvr>
    <a:masterClrMapping/>
  </p:clrMapOvr>
  <p:transition spd="slow" advTm="6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1174306_1003586548535719_4834706764544964745_n.jpg"/>
          <p:cNvPicPr>
            <a:picLocks noChangeAspect="1"/>
          </p:cNvPicPr>
          <p:nvPr/>
        </p:nvPicPr>
        <p:blipFill>
          <a:blip r:embed="rId2" cstate="print"/>
          <a:stretch>
            <a:fillRect/>
          </a:stretch>
        </p:blipFill>
        <p:spPr>
          <a:xfrm>
            <a:off x="2028718" y="0"/>
            <a:ext cx="4583326" cy="5761038"/>
          </a:xfrm>
          <a:prstGeom prst="rect">
            <a:avLst/>
          </a:prstGeom>
          <a:effectLst>
            <a:softEdge rad="63500"/>
          </a:effectLst>
        </p:spPr>
      </p:pic>
    </p:spTree>
  </p:cSld>
  <p:clrMapOvr>
    <a:masterClrMapping/>
  </p:clrMapOvr>
  <p:transition spd="slow" advTm="4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IMG_20250827_115106copie.jpg"/>
          <p:cNvPicPr>
            <a:picLocks noChangeAspect="1"/>
          </p:cNvPicPr>
          <p:nvPr/>
        </p:nvPicPr>
        <p:blipFill>
          <a:blip r:embed="rId2" cstate="print"/>
          <a:stretch>
            <a:fillRect/>
          </a:stretch>
        </p:blipFill>
        <p:spPr>
          <a:xfrm>
            <a:off x="3672309" y="0"/>
            <a:ext cx="3593147" cy="5761038"/>
          </a:xfrm>
          <a:prstGeom prst="rect">
            <a:avLst/>
          </a:prstGeom>
          <a:effectLst>
            <a:softEdge rad="63500"/>
          </a:effectLst>
        </p:spPr>
      </p:pic>
      <p:sp>
        <p:nvSpPr>
          <p:cNvPr id="4" name="Rectangle 3"/>
          <p:cNvSpPr/>
          <p:nvPr/>
        </p:nvSpPr>
        <p:spPr>
          <a:xfrm>
            <a:off x="7272709" y="1368351"/>
            <a:ext cx="1368054" cy="3139321"/>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Pot de fleur</a:t>
            </a:r>
          </a:p>
          <a:p>
            <a:pPr algn="ctr"/>
            <a:r>
              <a:rPr lang="fr-FR" sz="1800" b="1" dirty="0" smtClean="0">
                <a:solidFill>
                  <a:schemeClr val="bg1"/>
                </a:solidFill>
                <a:latin typeface="Baloo" pitchFamily="66" charset="0"/>
                <a:cs typeface="Baloo" pitchFamily="66" charset="0"/>
              </a:rPr>
              <a:t>Cadeau pour notre mariage fabrication spéciale par le potier </a:t>
            </a:r>
            <a:r>
              <a:rPr lang="fr-FR" sz="1800" b="1" dirty="0" err="1" smtClean="0">
                <a:solidFill>
                  <a:schemeClr val="bg1"/>
                </a:solidFill>
                <a:latin typeface="Baloo" pitchFamily="66" charset="0"/>
                <a:cs typeface="Baloo" pitchFamily="66" charset="0"/>
              </a:rPr>
              <a:t>Schmitter</a:t>
            </a:r>
            <a:r>
              <a:rPr lang="fr-FR" sz="1800" b="1" dirty="0" smtClean="0">
                <a:solidFill>
                  <a:schemeClr val="bg1"/>
                </a:solidFill>
                <a:latin typeface="Baloo" pitchFamily="66" charset="0"/>
                <a:cs typeface="Baloo" pitchFamily="66" charset="0"/>
              </a:rPr>
              <a:t> en 1978</a:t>
            </a:r>
            <a:endParaRPr lang="fr-FR" sz="1800" b="1" dirty="0">
              <a:solidFill>
                <a:schemeClr val="bg1"/>
              </a:solidFill>
              <a:latin typeface="Baloo" pitchFamily="66" charset="0"/>
              <a:cs typeface="Baloo" pitchFamily="66" charset="0"/>
            </a:endParaRPr>
          </a:p>
        </p:txBody>
      </p:sp>
      <p:pic>
        <p:nvPicPr>
          <p:cNvPr id="5" name="Image 4" descr="IMG_20250827_140444copie.jpg"/>
          <p:cNvPicPr>
            <a:picLocks noChangeAspect="1"/>
          </p:cNvPicPr>
          <p:nvPr/>
        </p:nvPicPr>
        <p:blipFill>
          <a:blip r:embed="rId3" cstate="print"/>
          <a:stretch>
            <a:fillRect/>
          </a:stretch>
        </p:blipFill>
        <p:spPr>
          <a:xfrm>
            <a:off x="0" y="0"/>
            <a:ext cx="3680210" cy="5761038"/>
          </a:xfrm>
          <a:prstGeom prst="rect">
            <a:avLst/>
          </a:prstGeom>
          <a:effectLst>
            <a:softEdge rad="63500"/>
          </a:effectLst>
        </p:spPr>
      </p:pic>
      <p:pic>
        <p:nvPicPr>
          <p:cNvPr id="6" name="Image 5" descr="0a0000003.gif"/>
          <p:cNvPicPr>
            <a:picLocks noChangeAspect="1"/>
          </p:cNvPicPr>
          <p:nvPr/>
        </p:nvPicPr>
        <p:blipFill>
          <a:blip r:embed="rId4"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Ancienne cruche à eau de vie (Schnapskruej) de Betschdorf du XIXème siècle..jpg"/>
          <p:cNvPicPr>
            <a:picLocks noChangeAspect="1"/>
          </p:cNvPicPr>
          <p:nvPr/>
        </p:nvPicPr>
        <p:blipFill>
          <a:blip r:embed="rId2" cstate="print"/>
          <a:stretch>
            <a:fillRect/>
          </a:stretch>
        </p:blipFill>
        <p:spPr>
          <a:xfrm>
            <a:off x="1440000" y="0"/>
            <a:ext cx="4920887" cy="5761038"/>
          </a:xfrm>
          <a:prstGeom prst="rect">
            <a:avLst/>
          </a:prstGeom>
          <a:effectLst>
            <a:softEdge rad="63500"/>
          </a:effectLst>
        </p:spPr>
      </p:pic>
      <p:sp>
        <p:nvSpPr>
          <p:cNvPr id="4" name="Rectangle 3"/>
          <p:cNvSpPr/>
          <p:nvPr/>
        </p:nvSpPr>
        <p:spPr>
          <a:xfrm>
            <a:off x="6480000" y="2088431"/>
            <a:ext cx="1944118" cy="1754326"/>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Ancienne cruche à eau de vie (</a:t>
            </a:r>
            <a:r>
              <a:rPr lang="fr-FR" sz="1800" b="1" dirty="0" err="1" smtClean="0">
                <a:solidFill>
                  <a:schemeClr val="bg1"/>
                </a:solidFill>
                <a:latin typeface="Baloo" pitchFamily="66" charset="0"/>
                <a:cs typeface="Baloo" pitchFamily="66" charset="0"/>
              </a:rPr>
              <a:t>Schnapskruej</a:t>
            </a:r>
            <a:r>
              <a:rPr lang="fr-FR" sz="1800" b="1" dirty="0" smtClean="0">
                <a:solidFill>
                  <a:schemeClr val="bg1"/>
                </a:solidFill>
                <a:latin typeface="Baloo" pitchFamily="66" charset="0"/>
                <a:cs typeface="Baloo" pitchFamily="66" charset="0"/>
              </a:rPr>
              <a:t>) de Betschdorf du XIXème siècle.</a:t>
            </a:r>
            <a:endParaRPr lang="fr-FR" sz="1800" b="1" dirty="0">
              <a:solidFill>
                <a:schemeClr val="bg1"/>
              </a:solidFill>
              <a:latin typeface="Baloo" pitchFamily="66" charset="0"/>
              <a:cs typeface="Baloo" pitchFamily="66" charset="0"/>
            </a:endParaRPr>
          </a:p>
        </p:txBody>
      </p:sp>
      <p:pic>
        <p:nvPicPr>
          <p:cNvPr id="5" name="Image 4"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Ancienne cruche de Betschdorf à col étroit (Enghalskrug) du XIXème siècle.jpg"/>
          <p:cNvPicPr>
            <a:picLocks noChangeAspect="1"/>
          </p:cNvPicPr>
          <p:nvPr/>
        </p:nvPicPr>
        <p:blipFill>
          <a:blip r:embed="rId2" cstate="print"/>
          <a:stretch>
            <a:fillRect/>
          </a:stretch>
        </p:blipFill>
        <p:spPr>
          <a:xfrm>
            <a:off x="2505054" y="0"/>
            <a:ext cx="3630654" cy="5761038"/>
          </a:xfrm>
          <a:prstGeom prst="rect">
            <a:avLst/>
          </a:prstGeom>
          <a:effectLst>
            <a:softEdge rad="63500"/>
          </a:effectLst>
        </p:spPr>
      </p:pic>
      <p:sp>
        <p:nvSpPr>
          <p:cNvPr id="4" name="Rectangle 3"/>
          <p:cNvSpPr/>
          <p:nvPr/>
        </p:nvSpPr>
        <p:spPr>
          <a:xfrm>
            <a:off x="6480000" y="2088431"/>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Ancienne cruche de Betschdorf à col étroit (</a:t>
            </a:r>
            <a:r>
              <a:rPr lang="fr-FR" sz="1800" b="1" dirty="0" err="1" smtClean="0">
                <a:solidFill>
                  <a:schemeClr val="bg1"/>
                </a:solidFill>
                <a:latin typeface="Baloo" pitchFamily="66" charset="0"/>
                <a:cs typeface="Baloo" pitchFamily="66" charset="0"/>
              </a:rPr>
              <a:t>Enghalskrug</a:t>
            </a:r>
            <a:r>
              <a:rPr lang="fr-FR" sz="1800" b="1" dirty="0" smtClean="0">
                <a:solidFill>
                  <a:schemeClr val="bg1"/>
                </a:solidFill>
                <a:latin typeface="Baloo" pitchFamily="66" charset="0"/>
                <a:cs typeface="Baloo" pitchFamily="66" charset="0"/>
              </a:rPr>
              <a:t>) du XIXème siècle</a:t>
            </a:r>
            <a:endParaRPr lang="fr-FR" sz="1800" b="1" dirty="0">
              <a:solidFill>
                <a:schemeClr val="bg1"/>
              </a:solidFill>
              <a:latin typeface="Baloo" pitchFamily="66" charset="0"/>
              <a:cs typeface="Baloo" pitchFamily="66" charset="0"/>
            </a:endParaRPr>
          </a:p>
        </p:txBody>
      </p:sp>
      <p:pic>
        <p:nvPicPr>
          <p:cNvPr id="5" name="Image 4"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Anciennes poteries de Betschdorf du XIXè siècle.jpg"/>
          <p:cNvPicPr>
            <a:picLocks noChangeAspect="1"/>
          </p:cNvPicPr>
          <p:nvPr/>
        </p:nvPicPr>
        <p:blipFill>
          <a:blip r:embed="rId2" cstate="print"/>
          <a:stretch>
            <a:fillRect/>
          </a:stretch>
        </p:blipFill>
        <p:spPr>
          <a:xfrm>
            <a:off x="1008000" y="0"/>
            <a:ext cx="5355965" cy="5761038"/>
          </a:xfrm>
          <a:prstGeom prst="rect">
            <a:avLst/>
          </a:prstGeom>
          <a:effectLst>
            <a:softEdge rad="63500"/>
          </a:effectLst>
        </p:spPr>
      </p:pic>
      <p:sp>
        <p:nvSpPr>
          <p:cNvPr id="4" name="Rectangle 3"/>
          <p:cNvSpPr/>
          <p:nvPr/>
        </p:nvSpPr>
        <p:spPr>
          <a:xfrm>
            <a:off x="6480000" y="2088431"/>
            <a:ext cx="1944118" cy="1754326"/>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Exceptionnelles poteries de Betschdorf du XIXème siècle au musée alsacien de Strasbourg</a:t>
            </a:r>
            <a:endParaRPr lang="fr-FR" sz="1800" b="1" dirty="0">
              <a:solidFill>
                <a:schemeClr val="bg1"/>
              </a:solidFill>
              <a:latin typeface="Baloo" pitchFamily="66" charset="0"/>
              <a:cs typeface="Baloo" pitchFamily="66" charset="0"/>
            </a:endParaRPr>
          </a:p>
        </p:txBody>
      </p:sp>
      <p:pic>
        <p:nvPicPr>
          <p:cNvPr id="5" name="Image 4"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Betschdorf,1973...l'ouverture du four à la poterie REMMY &amp; Fils...2500 pièces à sortir.jpg"/>
          <p:cNvPicPr>
            <a:picLocks noChangeAspect="1"/>
          </p:cNvPicPr>
          <p:nvPr/>
        </p:nvPicPr>
        <p:blipFill>
          <a:blip r:embed="rId2" cstate="print"/>
          <a:stretch>
            <a:fillRect/>
          </a:stretch>
        </p:blipFill>
        <p:spPr>
          <a:xfrm>
            <a:off x="288000" y="0"/>
            <a:ext cx="6068593" cy="5761038"/>
          </a:xfrm>
          <a:prstGeom prst="rect">
            <a:avLst/>
          </a:prstGeom>
          <a:effectLst>
            <a:softEdge rad="63500"/>
          </a:effectLst>
        </p:spPr>
      </p:pic>
      <p:sp>
        <p:nvSpPr>
          <p:cNvPr id="3" name="Rectangle 2"/>
          <p:cNvSpPr/>
          <p:nvPr/>
        </p:nvSpPr>
        <p:spPr>
          <a:xfrm>
            <a:off x="6480000" y="2088431"/>
            <a:ext cx="1944118" cy="1754326"/>
          </a:xfrm>
          <a:prstGeom prst="rect">
            <a:avLst/>
          </a:prstGeom>
        </p:spPr>
        <p:txBody>
          <a:bodyPr wrap="square">
            <a:spAutoFit/>
          </a:bodyPr>
          <a:lstStyle/>
          <a:p>
            <a:pPr algn="ctr"/>
            <a:r>
              <a:rPr lang="fr-FR" sz="1800" b="1" dirty="0" err="1" smtClean="0">
                <a:solidFill>
                  <a:schemeClr val="bg1"/>
                </a:solidFill>
                <a:latin typeface="Baloo" pitchFamily="66" charset="0"/>
                <a:cs typeface="Baloo" pitchFamily="66" charset="0"/>
              </a:rPr>
              <a:t>Betschdorf</a:t>
            </a:r>
            <a:r>
              <a:rPr lang="fr-FR" sz="1800" b="1" dirty="0" smtClean="0">
                <a:solidFill>
                  <a:schemeClr val="bg1"/>
                </a:solidFill>
                <a:latin typeface="Baloo" pitchFamily="66" charset="0"/>
                <a:cs typeface="Baloo" pitchFamily="66" charset="0"/>
              </a:rPr>
              <a:t>,1973..l'ouverture du four à la poterie REMMY &amp; Fils...2500 pièces à sortir</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lice réalisé par Albert Greiner qui fut potier dans la région de Betschdorf de 1987 à 2016.jpg"/>
          <p:cNvPicPr>
            <a:picLocks noChangeAspect="1"/>
          </p:cNvPicPr>
          <p:nvPr/>
        </p:nvPicPr>
        <p:blipFill>
          <a:blip r:embed="rId2" cstate="print"/>
          <a:stretch>
            <a:fillRect/>
          </a:stretch>
        </p:blipFill>
        <p:spPr>
          <a:xfrm>
            <a:off x="2737596" y="0"/>
            <a:ext cx="3165570" cy="5761038"/>
          </a:xfrm>
          <a:prstGeom prst="rect">
            <a:avLst/>
          </a:prstGeom>
          <a:effectLst>
            <a:softEdge rad="63500"/>
          </a:effectLst>
        </p:spPr>
      </p:pic>
      <p:sp>
        <p:nvSpPr>
          <p:cNvPr id="3" name="Rectangle 2"/>
          <p:cNvSpPr/>
          <p:nvPr/>
        </p:nvSpPr>
        <p:spPr>
          <a:xfrm>
            <a:off x="6480000" y="2088431"/>
            <a:ext cx="1944118" cy="1754326"/>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Calice réalisé par Albert </a:t>
            </a:r>
            <a:r>
              <a:rPr lang="fr-FR" sz="1800" b="1" dirty="0" err="1" smtClean="0">
                <a:solidFill>
                  <a:schemeClr val="bg1"/>
                </a:solidFill>
                <a:latin typeface="Baloo" pitchFamily="66" charset="0"/>
                <a:cs typeface="Baloo" pitchFamily="66" charset="0"/>
              </a:rPr>
              <a:t>Greiner</a:t>
            </a:r>
            <a:r>
              <a:rPr lang="fr-FR" sz="1800" b="1" dirty="0" smtClean="0">
                <a:solidFill>
                  <a:schemeClr val="bg1"/>
                </a:solidFill>
                <a:latin typeface="Baloo" pitchFamily="66" charset="0"/>
                <a:cs typeface="Baloo" pitchFamily="66" charset="0"/>
              </a:rPr>
              <a:t> qui fut potier dans la région de Betschdorf de 1987 à 2016</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hemin de Croix réalisé en grès par le maître potier Victor Krumeich (1912-1989) et offert en 1964 à l’église catholique St-Jean-Baptiste de Betschdorf.jpg"/>
          <p:cNvPicPr>
            <a:picLocks noChangeAspect="1"/>
          </p:cNvPicPr>
          <p:nvPr/>
        </p:nvPicPr>
        <p:blipFill>
          <a:blip r:embed="rId2" cstate="print"/>
          <a:stretch>
            <a:fillRect/>
          </a:stretch>
        </p:blipFill>
        <p:spPr>
          <a:xfrm>
            <a:off x="2321271" y="0"/>
            <a:ext cx="3998220" cy="5761038"/>
          </a:xfrm>
          <a:prstGeom prst="rect">
            <a:avLst/>
          </a:prstGeom>
          <a:effectLst>
            <a:softEdge rad="63500"/>
          </a:effectLst>
        </p:spPr>
      </p:pic>
      <p:sp>
        <p:nvSpPr>
          <p:cNvPr id="3" name="Rectangle 2"/>
          <p:cNvSpPr/>
          <p:nvPr/>
        </p:nvSpPr>
        <p:spPr>
          <a:xfrm>
            <a:off x="6480000" y="2088431"/>
            <a:ext cx="1944118" cy="2862322"/>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Chemin de Croix réalisé en grès par le maître potier Victor </a:t>
            </a:r>
            <a:r>
              <a:rPr lang="fr-FR" sz="1800" b="1" dirty="0" err="1" smtClean="0">
                <a:solidFill>
                  <a:schemeClr val="bg1"/>
                </a:solidFill>
                <a:latin typeface="Baloo" pitchFamily="66" charset="0"/>
                <a:cs typeface="Baloo" pitchFamily="66" charset="0"/>
              </a:rPr>
              <a:t>Krumeich</a:t>
            </a:r>
            <a:r>
              <a:rPr lang="fr-FR" sz="1800" b="1" dirty="0" smtClean="0">
                <a:solidFill>
                  <a:schemeClr val="bg1"/>
                </a:solidFill>
                <a:latin typeface="Baloo" pitchFamily="66" charset="0"/>
                <a:cs typeface="Baloo" pitchFamily="66" charset="0"/>
              </a:rPr>
              <a:t> (1912-1989) et offert en 1964 à l’église catholique St-Jean-Baptiste de Betschdorf</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ruche à col étroit (Enghalskrug) de Betschdorf du XIXème siècle (vers 1860)..jpg"/>
          <p:cNvPicPr>
            <a:picLocks noChangeAspect="1"/>
          </p:cNvPicPr>
          <p:nvPr/>
        </p:nvPicPr>
        <p:blipFill>
          <a:blip r:embed="rId2" cstate="print"/>
          <a:stretch>
            <a:fillRect/>
          </a:stretch>
        </p:blipFill>
        <p:spPr>
          <a:xfrm>
            <a:off x="2445043" y="0"/>
            <a:ext cx="3750676" cy="5761038"/>
          </a:xfrm>
          <a:prstGeom prst="rect">
            <a:avLst/>
          </a:prstGeom>
          <a:effectLst>
            <a:softEdge rad="63500"/>
          </a:effectLst>
        </p:spPr>
      </p:pic>
      <p:sp>
        <p:nvSpPr>
          <p:cNvPr id="3" name="Rectangle 2"/>
          <p:cNvSpPr/>
          <p:nvPr/>
        </p:nvSpPr>
        <p:spPr>
          <a:xfrm>
            <a:off x="6480000" y="2088431"/>
            <a:ext cx="1944118" cy="1754326"/>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Cruche à col étroit (</a:t>
            </a:r>
            <a:r>
              <a:rPr lang="fr-FR" sz="1800" b="1" dirty="0" err="1" smtClean="0">
                <a:solidFill>
                  <a:schemeClr val="bg1"/>
                </a:solidFill>
                <a:latin typeface="Baloo" pitchFamily="66" charset="0"/>
                <a:cs typeface="Baloo" pitchFamily="66" charset="0"/>
              </a:rPr>
              <a:t>Enghalskrug</a:t>
            </a:r>
            <a:r>
              <a:rPr lang="fr-FR" sz="1800" b="1" dirty="0" smtClean="0">
                <a:solidFill>
                  <a:schemeClr val="bg1"/>
                </a:solidFill>
                <a:latin typeface="Baloo" pitchFamily="66" charset="0"/>
                <a:cs typeface="Baloo" pitchFamily="66" charset="0"/>
              </a:rPr>
              <a:t>) de Betschdorf du XIXème siècle (vers 1860).</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ruche à col étroit (Enghalskrug) de Betschdorf du XIXème siècle..jpg"/>
          <p:cNvPicPr>
            <a:picLocks noChangeAspect="1"/>
          </p:cNvPicPr>
          <p:nvPr/>
        </p:nvPicPr>
        <p:blipFill>
          <a:blip r:embed="rId2" cstate="print"/>
          <a:stretch>
            <a:fillRect/>
          </a:stretch>
        </p:blipFill>
        <p:spPr>
          <a:xfrm>
            <a:off x="2418789" y="0"/>
            <a:ext cx="3803185" cy="5761038"/>
          </a:xfrm>
          <a:prstGeom prst="rect">
            <a:avLst/>
          </a:prstGeom>
          <a:effectLst>
            <a:softEdge rad="63500"/>
          </a:effectLst>
        </p:spPr>
      </p:pic>
      <p:sp>
        <p:nvSpPr>
          <p:cNvPr id="3" name="Rectangle 2"/>
          <p:cNvSpPr/>
          <p:nvPr/>
        </p:nvSpPr>
        <p:spPr>
          <a:xfrm>
            <a:off x="6480000" y="2088431"/>
            <a:ext cx="1944118" cy="1754326"/>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Cruche à col étroit (</a:t>
            </a:r>
            <a:r>
              <a:rPr lang="fr-FR" sz="1800" b="1" dirty="0" err="1" smtClean="0">
                <a:solidFill>
                  <a:schemeClr val="bg1"/>
                </a:solidFill>
                <a:latin typeface="Baloo" pitchFamily="66" charset="0"/>
                <a:cs typeface="Baloo" pitchFamily="66" charset="0"/>
              </a:rPr>
              <a:t>Enghalskrug</a:t>
            </a:r>
            <a:r>
              <a:rPr lang="fr-FR" sz="1800" b="1" dirty="0" smtClean="0">
                <a:solidFill>
                  <a:schemeClr val="bg1"/>
                </a:solidFill>
                <a:latin typeface="Baloo" pitchFamily="66" charset="0"/>
                <a:cs typeface="Baloo" pitchFamily="66" charset="0"/>
              </a:rPr>
              <a:t>) </a:t>
            </a:r>
          </a:p>
          <a:p>
            <a:pPr algn="ctr"/>
            <a:r>
              <a:rPr lang="fr-FR" sz="1800" b="1" dirty="0" smtClean="0">
                <a:solidFill>
                  <a:schemeClr val="bg1"/>
                </a:solidFill>
                <a:latin typeface="Baloo" pitchFamily="66" charset="0"/>
                <a:cs typeface="Baloo" pitchFamily="66" charset="0"/>
              </a:rPr>
              <a:t>de Betschdorf du XIXème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ruche à col large avec son couvercle en étain (fin XVIIIè-début XIXè). Décor gravé de rouelles, typique des ateliers de Saverne.jpg"/>
          <p:cNvPicPr>
            <a:picLocks noChangeAspect="1"/>
          </p:cNvPicPr>
          <p:nvPr/>
        </p:nvPicPr>
        <p:blipFill>
          <a:blip r:embed="rId2" cstate="print"/>
          <a:stretch>
            <a:fillRect/>
          </a:stretch>
        </p:blipFill>
        <p:spPr>
          <a:xfrm>
            <a:off x="2377531" y="0"/>
            <a:ext cx="3885700" cy="5761038"/>
          </a:xfrm>
          <a:prstGeom prst="rect">
            <a:avLst/>
          </a:prstGeom>
          <a:effectLst>
            <a:softEdge rad="63500"/>
          </a:effectLst>
        </p:spPr>
      </p:pic>
      <p:sp>
        <p:nvSpPr>
          <p:cNvPr id="3" name="Rectangle 2"/>
          <p:cNvSpPr/>
          <p:nvPr/>
        </p:nvSpPr>
        <p:spPr>
          <a:xfrm>
            <a:off x="6480000" y="2088431"/>
            <a:ext cx="1944118" cy="2585323"/>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Cruche à col large avec son couvercle en étain (fin </a:t>
            </a:r>
            <a:r>
              <a:rPr lang="fr-FR" sz="1800" b="1" dirty="0" err="1" smtClean="0">
                <a:solidFill>
                  <a:schemeClr val="bg1"/>
                </a:solidFill>
                <a:latin typeface="Baloo" pitchFamily="66" charset="0"/>
                <a:cs typeface="Baloo" pitchFamily="66" charset="0"/>
              </a:rPr>
              <a:t>XVIIIè</a:t>
            </a:r>
            <a:r>
              <a:rPr lang="fr-FR" sz="1800" b="1" dirty="0" smtClean="0">
                <a:solidFill>
                  <a:schemeClr val="bg1"/>
                </a:solidFill>
                <a:latin typeface="Baloo" pitchFamily="66" charset="0"/>
                <a:cs typeface="Baloo" pitchFamily="66" charset="0"/>
              </a:rPr>
              <a:t>-début </a:t>
            </a:r>
            <a:r>
              <a:rPr lang="fr-FR" sz="1800" b="1" dirty="0" err="1" smtClean="0">
                <a:solidFill>
                  <a:schemeClr val="bg1"/>
                </a:solidFill>
                <a:latin typeface="Baloo" pitchFamily="66" charset="0"/>
                <a:cs typeface="Baloo" pitchFamily="66" charset="0"/>
              </a:rPr>
              <a:t>XIXè</a:t>
            </a:r>
            <a:r>
              <a:rPr lang="fr-FR" sz="1800" b="1" dirty="0" smtClean="0">
                <a:solidFill>
                  <a:schemeClr val="bg1"/>
                </a:solidFill>
                <a:latin typeface="Baloo" pitchFamily="66" charset="0"/>
                <a:cs typeface="Baloo" pitchFamily="66" charset="0"/>
              </a:rPr>
              <a:t>). Décor gravé de rouelles, typique des ateliers de Saverne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ruche à col large de Betschdorf des années 1950.jpg"/>
          <p:cNvPicPr>
            <a:picLocks noChangeAspect="1"/>
          </p:cNvPicPr>
          <p:nvPr/>
        </p:nvPicPr>
        <p:blipFill>
          <a:blip r:embed="rId2" cstate="print"/>
          <a:stretch>
            <a:fillRect/>
          </a:stretch>
        </p:blipFill>
        <p:spPr>
          <a:xfrm>
            <a:off x="2174995" y="0"/>
            <a:ext cx="4290773" cy="5761038"/>
          </a:xfrm>
          <a:prstGeom prst="rect">
            <a:avLst/>
          </a:prstGeom>
          <a:effectLst>
            <a:softEdge rad="63500"/>
          </a:effectLst>
        </p:spPr>
      </p:pic>
      <p:sp>
        <p:nvSpPr>
          <p:cNvPr id="3" name="Rectangle 2"/>
          <p:cNvSpPr/>
          <p:nvPr/>
        </p:nvSpPr>
        <p:spPr>
          <a:xfrm>
            <a:off x="6480000" y="2088431"/>
            <a:ext cx="1944118" cy="1200329"/>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Cruche à col large de Betschdorf des années 1950</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xceptionnel pot à écrémer de Betschdorf du XIXè siècle.jpg"/>
          <p:cNvPicPr>
            <a:picLocks noChangeAspect="1"/>
          </p:cNvPicPr>
          <p:nvPr/>
        </p:nvPicPr>
        <p:blipFill>
          <a:blip r:embed="rId2" cstate="print"/>
          <a:stretch>
            <a:fillRect/>
          </a:stretch>
        </p:blipFill>
        <p:spPr>
          <a:xfrm>
            <a:off x="1368000" y="0"/>
            <a:ext cx="4845873" cy="5761038"/>
          </a:xfrm>
          <a:prstGeom prst="rect">
            <a:avLst/>
          </a:prstGeom>
          <a:effectLst>
            <a:softEdge rad="63500"/>
          </a:effectLst>
        </p:spPr>
      </p:pic>
      <p:sp>
        <p:nvSpPr>
          <p:cNvPr id="3" name="Rectangle 2"/>
          <p:cNvSpPr/>
          <p:nvPr/>
        </p:nvSpPr>
        <p:spPr>
          <a:xfrm>
            <a:off x="6480000" y="2088431"/>
            <a:ext cx="1944118" cy="1200329"/>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Exceptionnel </a:t>
            </a:r>
          </a:p>
          <a:p>
            <a:pPr algn="ctr"/>
            <a:r>
              <a:rPr lang="fr-FR" sz="1800" b="1" dirty="0" smtClean="0">
                <a:solidFill>
                  <a:schemeClr val="bg1"/>
                </a:solidFill>
                <a:latin typeface="Baloo" pitchFamily="66" charset="0"/>
                <a:cs typeface="Baloo" pitchFamily="66" charset="0"/>
              </a:rPr>
              <a:t>pot à écrémer </a:t>
            </a:r>
          </a:p>
          <a:p>
            <a:pPr algn="ctr"/>
            <a:r>
              <a:rPr lang="fr-FR" sz="1800" b="1" dirty="0" smtClean="0">
                <a:solidFill>
                  <a:schemeClr val="bg1"/>
                </a:solidFill>
                <a:latin typeface="Baloo" pitchFamily="66" charset="0"/>
                <a:cs typeface="Baloo" pitchFamily="66" charset="0"/>
              </a:rPr>
              <a:t>de Betschdorf du </a:t>
            </a:r>
            <a:r>
              <a:rPr lang="fr-FR" sz="1800" b="1" dirty="0" err="1" smtClean="0">
                <a:solidFill>
                  <a:schemeClr val="bg1"/>
                </a:solidFill>
                <a:latin typeface="Baloo" pitchFamily="66" charset="0"/>
                <a:cs typeface="Baloo" pitchFamily="66" charset="0"/>
              </a:rPr>
              <a:t>XIXè</a:t>
            </a:r>
            <a:r>
              <a:rPr lang="fr-FR" sz="1800" b="1" dirty="0" smtClean="0">
                <a:solidFill>
                  <a:schemeClr val="bg1"/>
                </a:solidFill>
                <a:latin typeface="Baloo" pitchFamily="66" charset="0"/>
                <a:cs typeface="Baloo" pitchFamily="66" charset="0"/>
              </a:rPr>
              <a:t>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xceptionnel pot à lait caillé de Betschdorf, daté de 1840.jpg"/>
          <p:cNvPicPr>
            <a:picLocks noChangeAspect="1"/>
          </p:cNvPicPr>
          <p:nvPr/>
        </p:nvPicPr>
        <p:blipFill>
          <a:blip r:embed="rId2" cstate="print"/>
          <a:stretch>
            <a:fillRect/>
          </a:stretch>
        </p:blipFill>
        <p:spPr>
          <a:xfrm>
            <a:off x="1044000" y="0"/>
            <a:ext cx="5205938" cy="5761038"/>
          </a:xfrm>
          <a:prstGeom prst="rect">
            <a:avLst/>
          </a:prstGeom>
          <a:effectLst>
            <a:softEdge rad="63500"/>
          </a:effectLst>
        </p:spPr>
      </p:pic>
      <p:sp>
        <p:nvSpPr>
          <p:cNvPr id="3" name="Rectangle 2"/>
          <p:cNvSpPr/>
          <p:nvPr/>
        </p:nvSpPr>
        <p:spPr>
          <a:xfrm>
            <a:off x="6480000" y="2088431"/>
            <a:ext cx="1944118" cy="1200329"/>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Exceptionnel </a:t>
            </a:r>
          </a:p>
          <a:p>
            <a:pPr algn="ctr"/>
            <a:r>
              <a:rPr lang="fr-FR" sz="1800" b="1" dirty="0" smtClean="0">
                <a:solidFill>
                  <a:schemeClr val="bg1"/>
                </a:solidFill>
                <a:latin typeface="Baloo" pitchFamily="66" charset="0"/>
                <a:cs typeface="Baloo" pitchFamily="66" charset="0"/>
              </a:rPr>
              <a:t>pot à lait caillé de Betschdorf, daté de 1840</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xceptionnelle cruche à col étroit réalisée par Albert Greiner en 2013..jpg"/>
          <p:cNvPicPr>
            <a:picLocks noChangeAspect="1"/>
          </p:cNvPicPr>
          <p:nvPr/>
        </p:nvPicPr>
        <p:blipFill>
          <a:blip r:embed="rId2" cstate="print"/>
          <a:stretch>
            <a:fillRect/>
          </a:stretch>
        </p:blipFill>
        <p:spPr>
          <a:xfrm>
            <a:off x="2568816" y="0"/>
            <a:ext cx="3503131" cy="5761038"/>
          </a:xfrm>
          <a:prstGeom prst="rect">
            <a:avLst/>
          </a:prstGeom>
          <a:effectLst>
            <a:softEdge rad="63500"/>
          </a:effectLst>
        </p:spPr>
      </p:pic>
      <p:sp>
        <p:nvSpPr>
          <p:cNvPr id="3" name="Rectangle 2"/>
          <p:cNvSpPr/>
          <p:nvPr/>
        </p:nvSpPr>
        <p:spPr>
          <a:xfrm>
            <a:off x="6480000" y="2088431"/>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Exceptionnelle cruche à col étroit réalisée par Albert </a:t>
            </a:r>
            <a:r>
              <a:rPr lang="fr-FR" sz="1800" b="1" dirty="0" err="1" smtClean="0">
                <a:solidFill>
                  <a:schemeClr val="bg1"/>
                </a:solidFill>
                <a:latin typeface="Baloo" pitchFamily="66" charset="0"/>
                <a:cs typeface="Baloo" pitchFamily="66" charset="0"/>
              </a:rPr>
              <a:t>Greiner</a:t>
            </a:r>
            <a:r>
              <a:rPr lang="fr-FR" sz="1800" b="1" dirty="0" smtClean="0">
                <a:solidFill>
                  <a:schemeClr val="bg1"/>
                </a:solidFill>
                <a:latin typeface="Baloo" pitchFamily="66" charset="0"/>
                <a:cs typeface="Baloo" pitchFamily="66" charset="0"/>
              </a:rPr>
              <a:t> en 2013.</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xceptionnelle et rare cruche à vin ancienne de Betschdorf du XIXème siècle.jpg"/>
          <p:cNvPicPr>
            <a:picLocks noChangeAspect="1"/>
          </p:cNvPicPr>
          <p:nvPr/>
        </p:nvPicPr>
        <p:blipFill>
          <a:blip r:embed="rId2" cstate="print"/>
          <a:stretch>
            <a:fillRect/>
          </a:stretch>
        </p:blipFill>
        <p:spPr>
          <a:xfrm>
            <a:off x="2388783" y="0"/>
            <a:ext cx="3863196" cy="5761038"/>
          </a:xfrm>
          <a:prstGeom prst="rect">
            <a:avLst/>
          </a:prstGeom>
          <a:effectLst>
            <a:softEdge rad="63500"/>
          </a:effectLst>
        </p:spPr>
      </p:pic>
      <p:sp>
        <p:nvSpPr>
          <p:cNvPr id="3" name="Rectangle 2"/>
          <p:cNvSpPr/>
          <p:nvPr/>
        </p:nvSpPr>
        <p:spPr>
          <a:xfrm>
            <a:off x="6480000" y="2088431"/>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Exceptionnelle et rare cruche à vin ancienne de Betschdorf du XIXème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xceptionnelle poterie (rumtopf) réalisée par Albert Greiner Poterie tournée, gravée et peinte à la main en 2014.jpg"/>
          <p:cNvPicPr>
            <a:picLocks noChangeAspect="1"/>
          </p:cNvPicPr>
          <p:nvPr/>
        </p:nvPicPr>
        <p:blipFill>
          <a:blip r:embed="rId2" cstate="print"/>
          <a:stretch>
            <a:fillRect/>
          </a:stretch>
        </p:blipFill>
        <p:spPr>
          <a:xfrm>
            <a:off x="2512556" y="0"/>
            <a:ext cx="3615651" cy="5761038"/>
          </a:xfrm>
          <a:prstGeom prst="rect">
            <a:avLst/>
          </a:prstGeom>
          <a:effectLst>
            <a:softEdge rad="63500"/>
          </a:effectLst>
        </p:spPr>
      </p:pic>
      <p:sp>
        <p:nvSpPr>
          <p:cNvPr id="3" name="Rectangle 2"/>
          <p:cNvSpPr/>
          <p:nvPr/>
        </p:nvSpPr>
        <p:spPr>
          <a:xfrm>
            <a:off x="6480000" y="2088431"/>
            <a:ext cx="1944118" cy="2308324"/>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Exceptionnelle poterie (</a:t>
            </a:r>
            <a:r>
              <a:rPr lang="fr-FR" sz="1800" b="1" dirty="0" err="1" smtClean="0">
                <a:solidFill>
                  <a:schemeClr val="bg1"/>
                </a:solidFill>
                <a:latin typeface="Baloo" pitchFamily="66" charset="0"/>
                <a:cs typeface="Baloo" pitchFamily="66" charset="0"/>
              </a:rPr>
              <a:t>rumtopf</a:t>
            </a:r>
            <a:r>
              <a:rPr lang="fr-FR" sz="1800" b="1" dirty="0" smtClean="0">
                <a:solidFill>
                  <a:schemeClr val="bg1"/>
                </a:solidFill>
                <a:latin typeface="Baloo" pitchFamily="66" charset="0"/>
                <a:cs typeface="Baloo" pitchFamily="66" charset="0"/>
              </a:rPr>
              <a:t>) réalisée par Albert </a:t>
            </a:r>
            <a:r>
              <a:rPr lang="fr-FR" sz="1800" b="1" dirty="0" err="1" smtClean="0">
                <a:solidFill>
                  <a:schemeClr val="bg1"/>
                </a:solidFill>
                <a:latin typeface="Baloo" pitchFamily="66" charset="0"/>
                <a:cs typeface="Baloo" pitchFamily="66" charset="0"/>
              </a:rPr>
              <a:t>Greiner</a:t>
            </a:r>
            <a:r>
              <a:rPr lang="fr-FR" sz="1800" b="1" dirty="0" smtClean="0">
                <a:solidFill>
                  <a:schemeClr val="bg1"/>
                </a:solidFill>
                <a:latin typeface="Baloo" pitchFamily="66" charset="0"/>
                <a:cs typeface="Baloo" pitchFamily="66" charset="0"/>
              </a:rPr>
              <a:t> Poterie tournée, gravée et peinte à la main en 2014</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xceptionnelle poterie réalisée par Albert Greiner qui fut artisan-potier dans la région de Betschdorf de 1987 à 2016.jpg"/>
          <p:cNvPicPr>
            <a:picLocks noChangeAspect="1"/>
          </p:cNvPicPr>
          <p:nvPr/>
        </p:nvPicPr>
        <p:blipFill>
          <a:blip r:embed="rId2" cstate="print"/>
          <a:stretch>
            <a:fillRect/>
          </a:stretch>
        </p:blipFill>
        <p:spPr>
          <a:xfrm>
            <a:off x="2467547" y="0"/>
            <a:ext cx="3705668" cy="5761038"/>
          </a:xfrm>
          <a:prstGeom prst="rect">
            <a:avLst/>
          </a:prstGeom>
          <a:effectLst>
            <a:softEdge rad="63500"/>
          </a:effectLst>
        </p:spPr>
      </p:pic>
      <p:sp>
        <p:nvSpPr>
          <p:cNvPr id="3" name="Rectangle 2"/>
          <p:cNvSpPr/>
          <p:nvPr/>
        </p:nvSpPr>
        <p:spPr>
          <a:xfrm>
            <a:off x="6480000" y="2088431"/>
            <a:ext cx="1944118" cy="2308324"/>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Exceptionnelle poterie réalisée par Albert </a:t>
            </a:r>
            <a:r>
              <a:rPr lang="fr-FR" sz="1800" b="1" dirty="0" err="1" smtClean="0">
                <a:solidFill>
                  <a:schemeClr val="bg1"/>
                </a:solidFill>
                <a:latin typeface="Baloo" pitchFamily="66" charset="0"/>
                <a:cs typeface="Baloo" pitchFamily="66" charset="0"/>
              </a:rPr>
              <a:t>Greiner</a:t>
            </a:r>
            <a:r>
              <a:rPr lang="fr-FR" sz="1800" b="1" dirty="0" smtClean="0">
                <a:solidFill>
                  <a:schemeClr val="bg1"/>
                </a:solidFill>
                <a:latin typeface="Baloo" pitchFamily="66" charset="0"/>
                <a:cs typeface="Baloo" pitchFamily="66" charset="0"/>
              </a:rPr>
              <a:t> qui fut artisan-potier dans la région de Betschdorf de 1987 à 2016</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rande cruche à col étroit de Betschdorf du XIXème siècle.jpg"/>
          <p:cNvPicPr>
            <a:picLocks noChangeAspect="1"/>
          </p:cNvPicPr>
          <p:nvPr/>
        </p:nvPicPr>
        <p:blipFill>
          <a:blip r:embed="rId2" cstate="print"/>
          <a:stretch>
            <a:fillRect/>
          </a:stretch>
        </p:blipFill>
        <p:spPr>
          <a:xfrm>
            <a:off x="2580068" y="0"/>
            <a:ext cx="3480627" cy="5761038"/>
          </a:xfrm>
          <a:prstGeom prst="rect">
            <a:avLst/>
          </a:prstGeom>
          <a:effectLst>
            <a:softEdge rad="63500"/>
          </a:effectLst>
        </p:spPr>
      </p:pic>
      <p:sp>
        <p:nvSpPr>
          <p:cNvPr id="3" name="Rectangle 2"/>
          <p:cNvSpPr/>
          <p:nvPr/>
        </p:nvSpPr>
        <p:spPr>
          <a:xfrm>
            <a:off x="6480000" y="2088431"/>
            <a:ext cx="1944118" cy="1200329"/>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Grande cruche à col étroit de Betschdorf du XIXème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rande cruche à col large (Weithalskrug) de Betschdorf (vers 1875).jpg"/>
          <p:cNvPicPr>
            <a:picLocks noChangeAspect="1"/>
          </p:cNvPicPr>
          <p:nvPr/>
        </p:nvPicPr>
        <p:blipFill>
          <a:blip r:embed="rId2" cstate="print"/>
          <a:stretch>
            <a:fillRect/>
          </a:stretch>
        </p:blipFill>
        <p:spPr>
          <a:xfrm>
            <a:off x="2400035" y="0"/>
            <a:ext cx="3840692" cy="5761038"/>
          </a:xfrm>
          <a:prstGeom prst="rect">
            <a:avLst/>
          </a:prstGeom>
          <a:effectLst>
            <a:softEdge rad="63500"/>
          </a:effectLst>
        </p:spPr>
      </p:pic>
      <p:sp>
        <p:nvSpPr>
          <p:cNvPr id="3" name="Rectangle 2"/>
          <p:cNvSpPr/>
          <p:nvPr/>
        </p:nvSpPr>
        <p:spPr>
          <a:xfrm>
            <a:off x="6480000" y="2088431"/>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Grande cruche à col  large (</a:t>
            </a:r>
            <a:r>
              <a:rPr lang="fr-FR" sz="1800" b="1" dirty="0" err="1" smtClean="0">
                <a:solidFill>
                  <a:schemeClr val="bg1"/>
                </a:solidFill>
                <a:latin typeface="Baloo" pitchFamily="66" charset="0"/>
                <a:cs typeface="Baloo" pitchFamily="66" charset="0"/>
              </a:rPr>
              <a:t>Weithalskrug</a:t>
            </a:r>
            <a:r>
              <a:rPr lang="fr-FR" sz="1800" b="1" dirty="0" smtClean="0">
                <a:solidFill>
                  <a:schemeClr val="bg1"/>
                </a:solidFill>
                <a:latin typeface="Baloo" pitchFamily="66" charset="0"/>
                <a:cs typeface="Baloo" pitchFamily="66" charset="0"/>
              </a:rPr>
              <a:t>) de Betschdorf (vers 1875)</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rande cruche à col large de Betschdorf du XIXème siècle.jpg"/>
          <p:cNvPicPr>
            <a:picLocks noChangeAspect="1"/>
          </p:cNvPicPr>
          <p:nvPr/>
        </p:nvPicPr>
        <p:blipFill>
          <a:blip r:embed="rId2" cstate="print"/>
          <a:stretch>
            <a:fillRect/>
          </a:stretch>
        </p:blipFill>
        <p:spPr>
          <a:xfrm>
            <a:off x="2403786" y="0"/>
            <a:ext cx="3833191" cy="5761038"/>
          </a:xfrm>
          <a:prstGeom prst="rect">
            <a:avLst/>
          </a:prstGeom>
          <a:effectLst>
            <a:softEdge rad="63500"/>
          </a:effectLst>
        </p:spPr>
      </p:pic>
      <p:sp>
        <p:nvSpPr>
          <p:cNvPr id="3" name="Rectangle 2"/>
          <p:cNvSpPr/>
          <p:nvPr/>
        </p:nvSpPr>
        <p:spPr>
          <a:xfrm>
            <a:off x="6480000" y="2088431"/>
            <a:ext cx="1944118" cy="1200329"/>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Grande cruche à col  large de Betschdorf du XIXème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rande cruche à eau de Betschdorf (vers 1860)..jpg"/>
          <p:cNvPicPr>
            <a:picLocks noChangeAspect="1"/>
          </p:cNvPicPr>
          <p:nvPr/>
        </p:nvPicPr>
        <p:blipFill>
          <a:blip r:embed="rId2" cstate="print"/>
          <a:stretch>
            <a:fillRect/>
          </a:stretch>
        </p:blipFill>
        <p:spPr>
          <a:xfrm>
            <a:off x="2426290" y="0"/>
            <a:ext cx="3788183" cy="5761038"/>
          </a:xfrm>
          <a:prstGeom prst="rect">
            <a:avLst/>
          </a:prstGeom>
          <a:effectLst>
            <a:softEdge rad="63500"/>
          </a:effectLst>
        </p:spPr>
      </p:pic>
      <p:sp>
        <p:nvSpPr>
          <p:cNvPr id="3" name="Rectangle 2"/>
          <p:cNvSpPr/>
          <p:nvPr/>
        </p:nvSpPr>
        <p:spPr>
          <a:xfrm>
            <a:off x="6480000" y="2088431"/>
            <a:ext cx="1944118" cy="1200329"/>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Grande cruche </a:t>
            </a:r>
          </a:p>
          <a:p>
            <a:pPr algn="ctr"/>
            <a:r>
              <a:rPr lang="fr-FR" sz="1800" b="1" dirty="0" smtClean="0">
                <a:solidFill>
                  <a:schemeClr val="bg1"/>
                </a:solidFill>
                <a:latin typeface="Baloo" pitchFamily="66" charset="0"/>
                <a:cs typeface="Baloo" pitchFamily="66" charset="0"/>
              </a:rPr>
              <a:t>à eau de Betschdorf </a:t>
            </a:r>
          </a:p>
          <a:p>
            <a:pPr algn="ctr"/>
            <a:r>
              <a:rPr lang="fr-FR" sz="1800" b="1" dirty="0" smtClean="0">
                <a:solidFill>
                  <a:schemeClr val="bg1"/>
                </a:solidFill>
                <a:latin typeface="Baloo" pitchFamily="66" charset="0"/>
                <a:cs typeface="Baloo" pitchFamily="66" charset="0"/>
              </a:rPr>
              <a:t>(vers 1860)</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image d'archives de la poterie Fortuné Schmitter.jpg"/>
          <p:cNvPicPr>
            <a:picLocks noChangeAspect="1"/>
          </p:cNvPicPr>
          <p:nvPr/>
        </p:nvPicPr>
        <p:blipFill>
          <a:blip r:embed="rId2" cstate="print"/>
          <a:stretch>
            <a:fillRect/>
          </a:stretch>
        </p:blipFill>
        <p:spPr>
          <a:xfrm>
            <a:off x="2400035" y="0"/>
            <a:ext cx="3840692" cy="5761038"/>
          </a:xfrm>
          <a:prstGeom prst="rect">
            <a:avLst/>
          </a:prstGeom>
          <a:effectLst>
            <a:softEdge rad="63500"/>
          </a:effectLst>
        </p:spPr>
      </p:pic>
      <p:sp>
        <p:nvSpPr>
          <p:cNvPr id="3" name="Rectangle 2"/>
          <p:cNvSpPr/>
          <p:nvPr/>
        </p:nvSpPr>
        <p:spPr>
          <a:xfrm>
            <a:off x="6480000" y="2088431"/>
            <a:ext cx="1944118" cy="1200329"/>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Image d'archives de la poterie Fortuné </a:t>
            </a:r>
            <a:r>
              <a:rPr lang="fr-FR" sz="1800" b="1" dirty="0" err="1" smtClean="0">
                <a:solidFill>
                  <a:schemeClr val="bg1"/>
                </a:solidFill>
                <a:latin typeface="Baloo" pitchFamily="66" charset="0"/>
                <a:cs typeface="Baloo" pitchFamily="66" charset="0"/>
              </a:rPr>
              <a:t>Schmitter</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Joli petit pot entièrement fait main par Albert Greiner dans les années 1990.jpg"/>
          <p:cNvPicPr>
            <a:picLocks noChangeAspect="1"/>
          </p:cNvPicPr>
          <p:nvPr/>
        </p:nvPicPr>
        <p:blipFill>
          <a:blip r:embed="rId2" cstate="print"/>
          <a:stretch>
            <a:fillRect/>
          </a:stretch>
        </p:blipFill>
        <p:spPr>
          <a:xfrm>
            <a:off x="1224000" y="0"/>
            <a:ext cx="5130924" cy="5761038"/>
          </a:xfrm>
          <a:prstGeom prst="rect">
            <a:avLst/>
          </a:prstGeom>
          <a:effectLst>
            <a:softEdge rad="63500"/>
          </a:effectLst>
        </p:spPr>
      </p:pic>
      <p:sp>
        <p:nvSpPr>
          <p:cNvPr id="3" name="Rectangle 2"/>
          <p:cNvSpPr/>
          <p:nvPr/>
        </p:nvSpPr>
        <p:spPr>
          <a:xfrm>
            <a:off x="6480000" y="2088431"/>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Joli petit pot entièrement fait main par Albert </a:t>
            </a:r>
            <a:r>
              <a:rPr lang="fr-FR" sz="1800" b="1" dirty="0" err="1" smtClean="0">
                <a:solidFill>
                  <a:schemeClr val="bg1"/>
                </a:solidFill>
                <a:latin typeface="Baloo" pitchFamily="66" charset="0"/>
                <a:cs typeface="Baloo" pitchFamily="66" charset="0"/>
              </a:rPr>
              <a:t>Greiner</a:t>
            </a:r>
            <a:r>
              <a:rPr lang="fr-FR" sz="1800" b="1" dirty="0" smtClean="0">
                <a:solidFill>
                  <a:schemeClr val="bg1"/>
                </a:solidFill>
                <a:latin typeface="Baloo" pitchFamily="66" charset="0"/>
                <a:cs typeface="Baloo" pitchFamily="66" charset="0"/>
              </a:rPr>
              <a:t> dans les années 1990</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PAON grande cruche à col étroit réalisée en 1973 par Victor Krumeich à Betschdorf (h.43cm).jpg"/>
          <p:cNvPicPr>
            <a:picLocks noChangeAspect="1"/>
          </p:cNvPicPr>
          <p:nvPr/>
        </p:nvPicPr>
        <p:blipFill>
          <a:blip r:embed="rId2" cstate="print"/>
          <a:stretch>
            <a:fillRect/>
          </a:stretch>
        </p:blipFill>
        <p:spPr>
          <a:xfrm>
            <a:off x="2340024" y="0"/>
            <a:ext cx="3960714" cy="5761038"/>
          </a:xfrm>
          <a:prstGeom prst="rect">
            <a:avLst/>
          </a:prstGeom>
          <a:effectLst>
            <a:softEdge rad="63500"/>
          </a:effectLst>
        </p:spPr>
      </p:pic>
      <p:sp>
        <p:nvSpPr>
          <p:cNvPr id="3" name="Rectangle 2"/>
          <p:cNvSpPr/>
          <p:nvPr/>
        </p:nvSpPr>
        <p:spPr>
          <a:xfrm>
            <a:off x="6480000" y="2088431"/>
            <a:ext cx="1944118" cy="2308324"/>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LE PAON </a:t>
            </a:r>
          </a:p>
          <a:p>
            <a:pPr algn="ctr"/>
            <a:r>
              <a:rPr lang="fr-FR" sz="1800" b="1" dirty="0" smtClean="0">
                <a:solidFill>
                  <a:schemeClr val="bg1"/>
                </a:solidFill>
                <a:latin typeface="Baloo" pitchFamily="66" charset="0"/>
                <a:cs typeface="Baloo" pitchFamily="66" charset="0"/>
              </a:rPr>
              <a:t>grande cruche à col étroit réalisée en 1973 par Victor </a:t>
            </a:r>
            <a:r>
              <a:rPr lang="fr-FR" sz="1800" b="1" dirty="0" err="1" smtClean="0">
                <a:solidFill>
                  <a:schemeClr val="bg1"/>
                </a:solidFill>
                <a:latin typeface="Baloo" pitchFamily="66" charset="0"/>
                <a:cs typeface="Baloo" pitchFamily="66" charset="0"/>
              </a:rPr>
              <a:t>Krumeich</a:t>
            </a:r>
            <a:r>
              <a:rPr lang="fr-FR" sz="1800" b="1" dirty="0" smtClean="0">
                <a:solidFill>
                  <a:schemeClr val="bg1"/>
                </a:solidFill>
                <a:latin typeface="Baloo" pitchFamily="66" charset="0"/>
                <a:cs typeface="Baloo" pitchFamily="66" charset="0"/>
              </a:rPr>
              <a:t> à Betschdorf (h.43cm)</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agnifique cruche réalisée par Loys Ruhlmann (1948-2021) à Betschdorf dans les années 1990.jpg"/>
          <p:cNvPicPr>
            <a:picLocks noChangeAspect="1"/>
          </p:cNvPicPr>
          <p:nvPr/>
        </p:nvPicPr>
        <p:blipFill>
          <a:blip r:embed="rId2" cstate="print"/>
          <a:stretch>
            <a:fillRect/>
          </a:stretch>
        </p:blipFill>
        <p:spPr>
          <a:xfrm>
            <a:off x="2490051" y="0"/>
            <a:ext cx="3660660" cy="5761038"/>
          </a:xfrm>
          <a:prstGeom prst="rect">
            <a:avLst/>
          </a:prstGeom>
          <a:effectLst>
            <a:softEdge rad="63500"/>
          </a:effectLst>
        </p:spPr>
      </p:pic>
      <p:sp>
        <p:nvSpPr>
          <p:cNvPr id="3" name="Rectangle 2"/>
          <p:cNvSpPr/>
          <p:nvPr/>
        </p:nvSpPr>
        <p:spPr>
          <a:xfrm>
            <a:off x="6480000" y="2088431"/>
            <a:ext cx="1944118" cy="2031325"/>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Magnifique cruche réalisée par </a:t>
            </a:r>
            <a:r>
              <a:rPr lang="fr-FR" sz="1800" b="1" dirty="0" err="1" smtClean="0">
                <a:solidFill>
                  <a:schemeClr val="bg1"/>
                </a:solidFill>
                <a:latin typeface="Baloo" pitchFamily="66" charset="0"/>
                <a:cs typeface="Baloo" pitchFamily="66" charset="0"/>
              </a:rPr>
              <a:t>Loys</a:t>
            </a:r>
            <a:r>
              <a:rPr lang="fr-FR" sz="1800" b="1" dirty="0" smtClean="0">
                <a:solidFill>
                  <a:schemeClr val="bg1"/>
                </a:solidFill>
                <a:latin typeface="Baloo" pitchFamily="66" charset="0"/>
                <a:cs typeface="Baloo" pitchFamily="66" charset="0"/>
              </a:rPr>
              <a:t> Ruhlmann </a:t>
            </a:r>
          </a:p>
          <a:p>
            <a:pPr algn="ctr"/>
            <a:r>
              <a:rPr lang="fr-FR" sz="1800" b="1" dirty="0" smtClean="0">
                <a:solidFill>
                  <a:schemeClr val="bg1"/>
                </a:solidFill>
                <a:latin typeface="Baloo" pitchFamily="66" charset="0"/>
                <a:cs typeface="Baloo" pitchFamily="66" charset="0"/>
              </a:rPr>
              <a:t>(1948-2021) à Betschdorf dans les années 1990</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agnifique vinaigrier réalisé par le potier Albert Greiner en 2002.jpg"/>
          <p:cNvPicPr>
            <a:picLocks noChangeAspect="1"/>
          </p:cNvPicPr>
          <p:nvPr/>
        </p:nvPicPr>
        <p:blipFill>
          <a:blip r:embed="rId2" cstate="print"/>
          <a:stretch>
            <a:fillRect/>
          </a:stretch>
        </p:blipFill>
        <p:spPr>
          <a:xfrm>
            <a:off x="1044000" y="0"/>
            <a:ext cx="5220941" cy="5761038"/>
          </a:xfrm>
          <a:prstGeom prst="rect">
            <a:avLst/>
          </a:prstGeom>
          <a:effectLst>
            <a:softEdge rad="63500"/>
          </a:effectLst>
        </p:spPr>
      </p:pic>
      <p:sp>
        <p:nvSpPr>
          <p:cNvPr id="3" name="Rectangle 2"/>
          <p:cNvSpPr/>
          <p:nvPr/>
        </p:nvSpPr>
        <p:spPr>
          <a:xfrm>
            <a:off x="6480000" y="2088431"/>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Magnifique vinaigrier réalisé par le potier Albert </a:t>
            </a:r>
            <a:r>
              <a:rPr lang="fr-FR" sz="1800" b="1" dirty="0" err="1" smtClean="0">
                <a:solidFill>
                  <a:schemeClr val="bg1"/>
                </a:solidFill>
                <a:latin typeface="Baloo" pitchFamily="66" charset="0"/>
                <a:cs typeface="Baloo" pitchFamily="66" charset="0"/>
              </a:rPr>
              <a:t>Greiner</a:t>
            </a:r>
            <a:r>
              <a:rPr lang="fr-FR" sz="1800" b="1" dirty="0" smtClean="0">
                <a:solidFill>
                  <a:schemeClr val="bg1"/>
                </a:solidFill>
                <a:latin typeface="Baloo" pitchFamily="66" charset="0"/>
                <a:cs typeface="Baloo" pitchFamily="66" charset="0"/>
              </a:rPr>
              <a:t> en 2002</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Oeufs de Pâques en grès, réalisés en 2012 par le potier Dominique Burger à Betschdorf.jpg"/>
          <p:cNvPicPr>
            <a:picLocks noChangeAspect="1"/>
          </p:cNvPicPr>
          <p:nvPr/>
        </p:nvPicPr>
        <p:blipFill>
          <a:blip r:embed="rId2" cstate="print"/>
          <a:stretch>
            <a:fillRect/>
          </a:stretch>
        </p:blipFill>
        <p:spPr>
          <a:xfrm>
            <a:off x="864000" y="0"/>
            <a:ext cx="5513493" cy="5761038"/>
          </a:xfrm>
          <a:prstGeom prst="rect">
            <a:avLst/>
          </a:prstGeom>
          <a:effectLst>
            <a:softEdge rad="63500"/>
          </a:effectLst>
        </p:spPr>
      </p:pic>
      <p:sp>
        <p:nvSpPr>
          <p:cNvPr id="4" name="Rectangle 3"/>
          <p:cNvSpPr/>
          <p:nvPr/>
        </p:nvSpPr>
        <p:spPr>
          <a:xfrm>
            <a:off x="6480000" y="2088431"/>
            <a:ext cx="1944118" cy="2031325"/>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Œufs </a:t>
            </a:r>
            <a:r>
              <a:rPr lang="fr-FR" sz="1800" b="1" dirty="0" smtClean="0">
                <a:solidFill>
                  <a:schemeClr val="bg1"/>
                </a:solidFill>
                <a:latin typeface="Baloo" pitchFamily="66" charset="0"/>
                <a:cs typeface="Baloo" pitchFamily="66" charset="0"/>
              </a:rPr>
              <a:t>de Pâques en grès, réalisés en 2012 par le potier Dominique Burger </a:t>
            </a:r>
          </a:p>
          <a:p>
            <a:pPr algn="ctr"/>
            <a:r>
              <a:rPr lang="fr-FR" sz="1800" b="1" dirty="0" smtClean="0">
                <a:solidFill>
                  <a:schemeClr val="bg1"/>
                </a:solidFill>
                <a:latin typeface="Baloo" pitchFamily="66" charset="0"/>
                <a:cs typeface="Baloo" pitchFamily="66" charset="0"/>
              </a:rPr>
              <a:t>à Betschdorf</a:t>
            </a:r>
            <a:endParaRPr lang="fr-FR" sz="1800" b="1" dirty="0">
              <a:solidFill>
                <a:schemeClr val="bg1"/>
              </a:solidFill>
              <a:latin typeface="Baloo" pitchFamily="66" charset="0"/>
              <a:cs typeface="Baloo" pitchFamily="66" charset="0"/>
            </a:endParaRPr>
          </a:p>
        </p:txBody>
      </p:sp>
      <p:pic>
        <p:nvPicPr>
          <p:cNvPr id="5" name="Image 4"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etite gourde en grès de Betschdorf, datée 1907..jpg"/>
          <p:cNvPicPr>
            <a:picLocks noChangeAspect="1"/>
          </p:cNvPicPr>
          <p:nvPr/>
        </p:nvPicPr>
        <p:blipFill>
          <a:blip r:embed="rId2" cstate="print"/>
          <a:stretch>
            <a:fillRect/>
          </a:stretch>
        </p:blipFill>
        <p:spPr>
          <a:xfrm>
            <a:off x="2542561" y="0"/>
            <a:ext cx="3555641" cy="5761038"/>
          </a:xfrm>
          <a:prstGeom prst="rect">
            <a:avLst/>
          </a:prstGeom>
          <a:effectLst>
            <a:softEdge rad="63500"/>
          </a:effectLst>
        </p:spPr>
      </p:pic>
      <p:sp>
        <p:nvSpPr>
          <p:cNvPr id="3" name="Rectangle 2"/>
          <p:cNvSpPr/>
          <p:nvPr/>
        </p:nvSpPr>
        <p:spPr>
          <a:xfrm>
            <a:off x="6480000" y="2088431"/>
            <a:ext cx="1944118" cy="1200329"/>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Petite gourde </a:t>
            </a:r>
          </a:p>
          <a:p>
            <a:pPr algn="ctr"/>
            <a:r>
              <a:rPr lang="fr-FR" sz="1800" b="1" dirty="0" smtClean="0">
                <a:solidFill>
                  <a:schemeClr val="bg1"/>
                </a:solidFill>
                <a:latin typeface="Baloo" pitchFamily="66" charset="0"/>
                <a:cs typeface="Baloo" pitchFamily="66" charset="0"/>
              </a:rPr>
              <a:t>en grès de Betschdorf, datée 1907.</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hotophore réalisé par Vincent &amp; M-Line REMMY à Betschdorf (travail entièrement artisanal).jpg"/>
          <p:cNvPicPr>
            <a:picLocks noChangeAspect="1"/>
          </p:cNvPicPr>
          <p:nvPr/>
        </p:nvPicPr>
        <p:blipFill>
          <a:blip r:embed="rId2" cstate="print"/>
          <a:stretch>
            <a:fillRect/>
          </a:stretch>
        </p:blipFill>
        <p:spPr>
          <a:xfrm>
            <a:off x="576000" y="0"/>
            <a:ext cx="5746035" cy="5761038"/>
          </a:xfrm>
          <a:prstGeom prst="rect">
            <a:avLst/>
          </a:prstGeom>
          <a:effectLst>
            <a:softEdge rad="63500"/>
          </a:effectLst>
        </p:spPr>
      </p:pic>
      <p:sp>
        <p:nvSpPr>
          <p:cNvPr id="3" name="Rectangle 2"/>
          <p:cNvSpPr/>
          <p:nvPr/>
        </p:nvSpPr>
        <p:spPr>
          <a:xfrm>
            <a:off x="6480000" y="2088431"/>
            <a:ext cx="1944118" cy="2308324"/>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Photophore réalisé par Vincent &amp; M-Line REMMY à Betschdorf (travail entièrement artisanal)</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ichet à bière (Bierkann ou Bierkruej) de Betschdorf du XIXème siècle.jpg"/>
          <p:cNvPicPr>
            <a:picLocks noChangeAspect="1"/>
          </p:cNvPicPr>
          <p:nvPr/>
        </p:nvPicPr>
        <p:blipFill>
          <a:blip r:embed="rId2" cstate="print"/>
          <a:stretch>
            <a:fillRect/>
          </a:stretch>
        </p:blipFill>
        <p:spPr>
          <a:xfrm>
            <a:off x="3097661" y="0"/>
            <a:ext cx="2445441" cy="5761038"/>
          </a:xfrm>
          <a:prstGeom prst="rect">
            <a:avLst/>
          </a:prstGeom>
          <a:effectLst>
            <a:softEdge rad="63500"/>
          </a:effectLst>
        </p:spPr>
      </p:pic>
      <p:sp>
        <p:nvSpPr>
          <p:cNvPr id="3" name="Rectangle 2"/>
          <p:cNvSpPr/>
          <p:nvPr/>
        </p:nvSpPr>
        <p:spPr>
          <a:xfrm>
            <a:off x="6480000" y="2088431"/>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Pichet à bière (</a:t>
            </a:r>
            <a:r>
              <a:rPr lang="fr-FR" sz="1800" b="1" dirty="0" err="1" smtClean="0">
                <a:solidFill>
                  <a:schemeClr val="bg1"/>
                </a:solidFill>
                <a:latin typeface="Baloo" pitchFamily="66" charset="0"/>
                <a:cs typeface="Baloo" pitchFamily="66" charset="0"/>
              </a:rPr>
              <a:t>Bierkann</a:t>
            </a:r>
            <a:r>
              <a:rPr lang="fr-FR" sz="1800" b="1" dirty="0" smtClean="0">
                <a:solidFill>
                  <a:schemeClr val="bg1"/>
                </a:solidFill>
                <a:latin typeface="Baloo" pitchFamily="66" charset="0"/>
                <a:cs typeface="Baloo" pitchFamily="66" charset="0"/>
              </a:rPr>
              <a:t> ou </a:t>
            </a:r>
            <a:r>
              <a:rPr lang="fr-FR" sz="1800" b="1" dirty="0" err="1" smtClean="0">
                <a:solidFill>
                  <a:schemeClr val="bg1"/>
                </a:solidFill>
                <a:latin typeface="Baloo" pitchFamily="66" charset="0"/>
                <a:cs typeface="Baloo" pitchFamily="66" charset="0"/>
              </a:rPr>
              <a:t>Bierkruej</a:t>
            </a:r>
            <a:r>
              <a:rPr lang="fr-FR" sz="1800" b="1" dirty="0" smtClean="0">
                <a:solidFill>
                  <a:schemeClr val="bg1"/>
                </a:solidFill>
                <a:latin typeface="Baloo" pitchFamily="66" charset="0"/>
                <a:cs typeface="Baloo" pitchFamily="66" charset="0"/>
              </a:rPr>
              <a:t>) de Betschdorf du XIXème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are bouteille (Walzenskrug) de Betschdorf 1880.jpg"/>
          <p:cNvPicPr>
            <a:picLocks noChangeAspect="1"/>
          </p:cNvPicPr>
          <p:nvPr/>
        </p:nvPicPr>
        <p:blipFill>
          <a:blip r:embed="rId2" cstate="print"/>
          <a:stretch>
            <a:fillRect/>
          </a:stretch>
        </p:blipFill>
        <p:spPr>
          <a:xfrm>
            <a:off x="3071406" y="0"/>
            <a:ext cx="2497950" cy="5761038"/>
          </a:xfrm>
          <a:prstGeom prst="rect">
            <a:avLst/>
          </a:prstGeom>
          <a:effectLst>
            <a:softEdge rad="63500"/>
          </a:effectLst>
        </p:spPr>
      </p:pic>
      <p:sp>
        <p:nvSpPr>
          <p:cNvPr id="3" name="Rectangle 2"/>
          <p:cNvSpPr/>
          <p:nvPr/>
        </p:nvSpPr>
        <p:spPr>
          <a:xfrm>
            <a:off x="6480000" y="2088431"/>
            <a:ext cx="1944118" cy="1200329"/>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Rare bouteille (</a:t>
            </a:r>
            <a:r>
              <a:rPr lang="fr-FR" sz="1800" b="1" dirty="0" err="1" smtClean="0">
                <a:solidFill>
                  <a:schemeClr val="bg1"/>
                </a:solidFill>
                <a:latin typeface="Baloo" pitchFamily="66" charset="0"/>
                <a:cs typeface="Baloo" pitchFamily="66" charset="0"/>
              </a:rPr>
              <a:t>Walzenskrug</a:t>
            </a:r>
            <a:r>
              <a:rPr lang="fr-FR" sz="1800" b="1" dirty="0" smtClean="0">
                <a:solidFill>
                  <a:schemeClr val="bg1"/>
                </a:solidFill>
                <a:latin typeface="Baloo" pitchFamily="66" charset="0"/>
                <a:cs typeface="Baloo" pitchFamily="66" charset="0"/>
              </a:rPr>
              <a:t>) de Betschdorf 1880</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are cruche à distiller (Schnapsstuetz) de Betschdorf des années 1950.jpg"/>
          <p:cNvPicPr>
            <a:picLocks noChangeAspect="1"/>
          </p:cNvPicPr>
          <p:nvPr/>
        </p:nvPicPr>
        <p:blipFill>
          <a:blip r:embed="rId2" cstate="print"/>
          <a:stretch>
            <a:fillRect/>
          </a:stretch>
        </p:blipFill>
        <p:spPr>
          <a:xfrm>
            <a:off x="1332000" y="0"/>
            <a:ext cx="4853374" cy="5761038"/>
          </a:xfrm>
          <a:prstGeom prst="rect">
            <a:avLst/>
          </a:prstGeom>
          <a:effectLst>
            <a:softEdge rad="63500"/>
          </a:effectLst>
        </p:spPr>
      </p:pic>
      <p:sp>
        <p:nvSpPr>
          <p:cNvPr id="3" name="Rectangle 2"/>
          <p:cNvSpPr/>
          <p:nvPr/>
        </p:nvSpPr>
        <p:spPr>
          <a:xfrm>
            <a:off x="6480000" y="2088431"/>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Rare cruche à distiller (</a:t>
            </a:r>
            <a:r>
              <a:rPr lang="fr-FR" sz="1800" b="1" dirty="0" err="1" smtClean="0">
                <a:solidFill>
                  <a:schemeClr val="bg1"/>
                </a:solidFill>
                <a:latin typeface="Baloo" pitchFamily="66" charset="0"/>
                <a:cs typeface="Baloo" pitchFamily="66" charset="0"/>
              </a:rPr>
              <a:t>Schnapsstuetz</a:t>
            </a:r>
            <a:r>
              <a:rPr lang="fr-FR" sz="1800" b="1" dirty="0" smtClean="0">
                <a:solidFill>
                  <a:schemeClr val="bg1"/>
                </a:solidFill>
                <a:latin typeface="Baloo" pitchFamily="66" charset="0"/>
                <a:cs typeface="Baloo" pitchFamily="66" charset="0"/>
              </a:rPr>
              <a:t>) de Betschdorf des années 1950</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are petit pot de Betschdorf, daté 1843  coeur gravé et peint au bleu de cobalt.jpg"/>
          <p:cNvPicPr>
            <a:picLocks noChangeAspect="1"/>
          </p:cNvPicPr>
          <p:nvPr/>
        </p:nvPicPr>
        <p:blipFill>
          <a:blip r:embed="rId2" cstate="print"/>
          <a:stretch>
            <a:fillRect/>
          </a:stretch>
        </p:blipFill>
        <p:spPr>
          <a:xfrm>
            <a:off x="684000" y="0"/>
            <a:ext cx="5678523" cy="5761038"/>
          </a:xfrm>
          <a:prstGeom prst="rect">
            <a:avLst/>
          </a:prstGeom>
          <a:effectLst>
            <a:softEdge rad="63500"/>
          </a:effectLst>
        </p:spPr>
      </p:pic>
      <p:sp>
        <p:nvSpPr>
          <p:cNvPr id="3" name="Rectangle 2"/>
          <p:cNvSpPr/>
          <p:nvPr/>
        </p:nvSpPr>
        <p:spPr>
          <a:xfrm>
            <a:off x="6480000" y="2088431"/>
            <a:ext cx="1944118" cy="1754326"/>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Rare petit pot de Betschdorf, </a:t>
            </a:r>
          </a:p>
          <a:p>
            <a:pPr algn="ctr"/>
            <a:r>
              <a:rPr lang="fr-FR" sz="1800" b="1" dirty="0" smtClean="0">
                <a:solidFill>
                  <a:schemeClr val="bg1"/>
                </a:solidFill>
                <a:latin typeface="Baloo" pitchFamily="66" charset="0"/>
                <a:cs typeface="Baloo" pitchFamily="66" charset="0"/>
              </a:rPr>
              <a:t>daté 1843  </a:t>
            </a:r>
          </a:p>
          <a:p>
            <a:pPr algn="ctr"/>
            <a:r>
              <a:rPr lang="fr-FR" sz="1800" b="1" dirty="0" smtClean="0">
                <a:solidFill>
                  <a:schemeClr val="bg1"/>
                </a:solidFill>
                <a:latin typeface="Baloo" pitchFamily="66" charset="0"/>
                <a:cs typeface="Baloo" pitchFamily="66" charset="0"/>
              </a:rPr>
              <a:t>cœur gravé et peint au bleu de cobalt</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ares et très anciennes lampes à huile à pieds (fueslaempele) de Betschdorf (18ème siècle).jpg"/>
          <p:cNvPicPr>
            <a:picLocks noChangeAspect="1"/>
          </p:cNvPicPr>
          <p:nvPr/>
        </p:nvPicPr>
        <p:blipFill>
          <a:blip r:embed="rId2" cstate="print"/>
          <a:stretch>
            <a:fillRect/>
          </a:stretch>
        </p:blipFill>
        <p:spPr>
          <a:xfrm>
            <a:off x="2124000" y="0"/>
            <a:ext cx="4253266" cy="5761038"/>
          </a:xfrm>
          <a:prstGeom prst="rect">
            <a:avLst/>
          </a:prstGeom>
          <a:effectLst>
            <a:softEdge rad="63500"/>
          </a:effectLst>
        </p:spPr>
      </p:pic>
      <p:sp>
        <p:nvSpPr>
          <p:cNvPr id="3" name="Rectangle 2"/>
          <p:cNvSpPr/>
          <p:nvPr/>
        </p:nvSpPr>
        <p:spPr>
          <a:xfrm>
            <a:off x="6480000" y="2088431"/>
            <a:ext cx="1944118" cy="2031325"/>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Rares et très anciennes lampes à huile à pieds (</a:t>
            </a:r>
            <a:r>
              <a:rPr lang="fr-FR" sz="1800" b="1" dirty="0" err="1" smtClean="0">
                <a:solidFill>
                  <a:schemeClr val="bg1"/>
                </a:solidFill>
                <a:latin typeface="Baloo" pitchFamily="66" charset="0"/>
                <a:cs typeface="Baloo" pitchFamily="66" charset="0"/>
              </a:rPr>
              <a:t>fueslaempele</a:t>
            </a:r>
            <a:r>
              <a:rPr lang="fr-FR" sz="1800" b="1" dirty="0" smtClean="0">
                <a:solidFill>
                  <a:schemeClr val="bg1"/>
                </a:solidFill>
                <a:latin typeface="Baloo" pitchFamily="66" charset="0"/>
                <a:cs typeface="Baloo" pitchFamily="66" charset="0"/>
              </a:rPr>
              <a:t>) de Betschdorf (18ème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ès rare cruche à distiller (Schnapsstuetz) de Betschdorf du XIXème siècle (décor gravé  coq).jpg"/>
          <p:cNvPicPr>
            <a:picLocks noChangeAspect="1"/>
          </p:cNvPicPr>
          <p:nvPr/>
        </p:nvPicPr>
        <p:blipFill>
          <a:blip r:embed="rId2" cstate="print"/>
          <a:stretch>
            <a:fillRect/>
          </a:stretch>
        </p:blipFill>
        <p:spPr>
          <a:xfrm>
            <a:off x="2088000" y="0"/>
            <a:ext cx="4313277" cy="5761038"/>
          </a:xfrm>
          <a:prstGeom prst="rect">
            <a:avLst/>
          </a:prstGeom>
          <a:effectLst>
            <a:softEdge rad="63500"/>
          </a:effectLst>
        </p:spPr>
      </p:pic>
      <p:sp>
        <p:nvSpPr>
          <p:cNvPr id="3" name="Rectangle 2"/>
          <p:cNvSpPr/>
          <p:nvPr/>
        </p:nvSpPr>
        <p:spPr>
          <a:xfrm>
            <a:off x="6480000" y="2088431"/>
            <a:ext cx="1944118" cy="2031325"/>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Très rare cruche à distiller (</a:t>
            </a:r>
            <a:r>
              <a:rPr lang="fr-FR" sz="1800" b="1" dirty="0" err="1" smtClean="0">
                <a:solidFill>
                  <a:schemeClr val="bg1"/>
                </a:solidFill>
                <a:latin typeface="Baloo" pitchFamily="66" charset="0"/>
                <a:cs typeface="Baloo" pitchFamily="66" charset="0"/>
              </a:rPr>
              <a:t>Schnapsstuetz</a:t>
            </a:r>
            <a:r>
              <a:rPr lang="fr-FR" sz="1800" b="1" dirty="0" smtClean="0">
                <a:solidFill>
                  <a:schemeClr val="bg1"/>
                </a:solidFill>
                <a:latin typeface="Baloo" pitchFamily="66" charset="0"/>
                <a:cs typeface="Baloo" pitchFamily="66" charset="0"/>
              </a:rPr>
              <a:t>) de Betschdorf du XIXème siècle (décor gravé  coq)</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umtopf réalisé par la poterie REMMY &amp; fils à Betschdorf dans les années 1980..jpg"/>
          <p:cNvPicPr>
            <a:picLocks noChangeAspect="1"/>
          </p:cNvPicPr>
          <p:nvPr/>
        </p:nvPicPr>
        <p:blipFill>
          <a:blip r:embed="rId2" cstate="print"/>
          <a:stretch>
            <a:fillRect/>
          </a:stretch>
        </p:blipFill>
        <p:spPr>
          <a:xfrm>
            <a:off x="1332000" y="0"/>
            <a:ext cx="5138426" cy="5761038"/>
          </a:xfrm>
          <a:prstGeom prst="rect">
            <a:avLst/>
          </a:prstGeom>
          <a:effectLst>
            <a:softEdge rad="63500"/>
          </a:effectLst>
        </p:spPr>
      </p:pic>
      <p:sp>
        <p:nvSpPr>
          <p:cNvPr id="3" name="Rectangle 2"/>
          <p:cNvSpPr/>
          <p:nvPr/>
        </p:nvSpPr>
        <p:spPr>
          <a:xfrm>
            <a:off x="6480000" y="2088431"/>
            <a:ext cx="1944118" cy="1754326"/>
          </a:xfrm>
          <a:prstGeom prst="rect">
            <a:avLst/>
          </a:prstGeom>
        </p:spPr>
        <p:txBody>
          <a:bodyPr wrap="square">
            <a:spAutoFit/>
          </a:bodyPr>
          <a:lstStyle/>
          <a:p>
            <a:pPr algn="ctr"/>
            <a:r>
              <a:rPr lang="fr-FR" sz="1800" b="1" dirty="0" err="1" smtClean="0">
                <a:solidFill>
                  <a:schemeClr val="bg1"/>
                </a:solidFill>
                <a:latin typeface="Baloo" pitchFamily="66" charset="0"/>
                <a:cs typeface="Baloo" pitchFamily="66" charset="0"/>
              </a:rPr>
              <a:t>Rumtopf</a:t>
            </a:r>
            <a:r>
              <a:rPr lang="fr-FR" sz="1800" b="1" dirty="0" smtClean="0">
                <a:solidFill>
                  <a:schemeClr val="bg1"/>
                </a:solidFill>
                <a:latin typeface="Baloo" pitchFamily="66" charset="0"/>
                <a:cs typeface="Baloo" pitchFamily="66" charset="0"/>
              </a:rPr>
              <a:t> réalisé par la poterie REMMY &amp; fils </a:t>
            </a:r>
          </a:p>
          <a:p>
            <a:pPr algn="ctr"/>
            <a:r>
              <a:rPr lang="fr-FR" sz="1800" b="1" dirty="0" smtClean="0">
                <a:solidFill>
                  <a:schemeClr val="bg1"/>
                </a:solidFill>
                <a:latin typeface="Baloo" pitchFamily="66" charset="0"/>
                <a:cs typeface="Baloo" pitchFamily="66" charset="0"/>
              </a:rPr>
              <a:t>à Betschdorf dans les années 1980.</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perbe cruche de Betschdorf réalisée dans les années 1990 par Loys Ruhlmann (1948-2021).jpg"/>
          <p:cNvPicPr>
            <a:picLocks noChangeAspect="1"/>
          </p:cNvPicPr>
          <p:nvPr/>
        </p:nvPicPr>
        <p:blipFill>
          <a:blip r:embed="rId2" cstate="print"/>
          <a:stretch>
            <a:fillRect/>
          </a:stretch>
        </p:blipFill>
        <p:spPr>
          <a:xfrm>
            <a:off x="2640078" y="0"/>
            <a:ext cx="3360606" cy="5761038"/>
          </a:xfrm>
          <a:prstGeom prst="rect">
            <a:avLst/>
          </a:prstGeom>
          <a:effectLst>
            <a:softEdge rad="63500"/>
          </a:effectLst>
        </p:spPr>
      </p:pic>
      <p:sp>
        <p:nvSpPr>
          <p:cNvPr id="3" name="Rectangle 2"/>
          <p:cNvSpPr/>
          <p:nvPr/>
        </p:nvSpPr>
        <p:spPr>
          <a:xfrm>
            <a:off x="6480000" y="2088431"/>
            <a:ext cx="1944118" cy="1754326"/>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Superbe cruche de Betschdorf réalisée dans les années 1990 par </a:t>
            </a:r>
            <a:r>
              <a:rPr lang="fr-FR" sz="1800" b="1" dirty="0" err="1" smtClean="0">
                <a:solidFill>
                  <a:schemeClr val="bg1"/>
                </a:solidFill>
                <a:latin typeface="Baloo" pitchFamily="66" charset="0"/>
                <a:cs typeface="Baloo" pitchFamily="66" charset="0"/>
              </a:rPr>
              <a:t>Loys</a:t>
            </a:r>
            <a:r>
              <a:rPr lang="fr-FR" sz="1800" b="1" dirty="0" smtClean="0">
                <a:solidFill>
                  <a:schemeClr val="bg1"/>
                </a:solidFill>
                <a:latin typeface="Baloo" pitchFamily="66" charset="0"/>
                <a:cs typeface="Baloo" pitchFamily="66" charset="0"/>
              </a:rPr>
              <a:t> Ruhlmann (1948-2021)</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uperbe cruche réalisée par Albert Greiner.jpg"/>
          <p:cNvPicPr>
            <a:picLocks noChangeAspect="1"/>
          </p:cNvPicPr>
          <p:nvPr/>
        </p:nvPicPr>
        <p:blipFill>
          <a:blip r:embed="rId2" cstate="print"/>
          <a:stretch>
            <a:fillRect/>
          </a:stretch>
        </p:blipFill>
        <p:spPr>
          <a:xfrm>
            <a:off x="2876371" y="0"/>
            <a:ext cx="2888020" cy="5761038"/>
          </a:xfrm>
          <a:prstGeom prst="rect">
            <a:avLst/>
          </a:prstGeom>
          <a:effectLst>
            <a:softEdge rad="63500"/>
          </a:effectLst>
        </p:spPr>
      </p:pic>
      <p:sp>
        <p:nvSpPr>
          <p:cNvPr id="3" name="Rectangle 2"/>
          <p:cNvSpPr/>
          <p:nvPr/>
        </p:nvSpPr>
        <p:spPr>
          <a:xfrm>
            <a:off x="6480000" y="2088431"/>
            <a:ext cx="1944118" cy="923330"/>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Superbe cruche réalisée par Albert </a:t>
            </a:r>
            <a:r>
              <a:rPr lang="fr-FR" sz="1800" b="1" dirty="0" err="1" smtClean="0">
                <a:solidFill>
                  <a:schemeClr val="bg1"/>
                </a:solidFill>
                <a:latin typeface="Baloo" pitchFamily="66" charset="0"/>
                <a:cs typeface="Baloo" pitchFamily="66" charset="0"/>
              </a:rPr>
              <a:t>Greiner</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Très ancienne cruche du 18ème siècle des ateliers de Saverne, avec la particularité d'un long col étroit.jpg"/>
          <p:cNvPicPr>
            <a:picLocks noChangeAspect="1"/>
          </p:cNvPicPr>
          <p:nvPr/>
        </p:nvPicPr>
        <p:blipFill>
          <a:blip r:embed="rId2" cstate="print"/>
          <a:stretch>
            <a:fillRect/>
          </a:stretch>
        </p:blipFill>
        <p:spPr>
          <a:xfrm>
            <a:off x="2388783" y="0"/>
            <a:ext cx="3863196" cy="5761038"/>
          </a:xfrm>
          <a:prstGeom prst="rect">
            <a:avLst/>
          </a:prstGeom>
          <a:effectLst>
            <a:softEdge rad="63500"/>
          </a:effectLst>
        </p:spPr>
      </p:pic>
      <p:sp>
        <p:nvSpPr>
          <p:cNvPr id="3" name="Rectangle 2"/>
          <p:cNvSpPr/>
          <p:nvPr/>
        </p:nvSpPr>
        <p:spPr>
          <a:xfrm>
            <a:off x="6480000" y="2088431"/>
            <a:ext cx="1944118" cy="2308324"/>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Très ancienne cruche du 18ème siècle des ateliers de Saverne, avec la particularité d'un long col étroit</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Très rare cruche à eau (wasserkruej) de Betschdorf du XIXème siècle.jpg"/>
          <p:cNvPicPr>
            <a:picLocks noChangeAspect="1"/>
          </p:cNvPicPr>
          <p:nvPr/>
        </p:nvPicPr>
        <p:blipFill>
          <a:blip r:embed="rId2" cstate="print"/>
          <a:stretch>
            <a:fillRect/>
          </a:stretch>
        </p:blipFill>
        <p:spPr>
          <a:xfrm>
            <a:off x="2253759" y="0"/>
            <a:ext cx="4133245" cy="5761038"/>
          </a:xfrm>
          <a:prstGeom prst="rect">
            <a:avLst/>
          </a:prstGeom>
          <a:effectLst>
            <a:softEdge rad="63500"/>
          </a:effectLst>
        </p:spPr>
      </p:pic>
      <p:sp>
        <p:nvSpPr>
          <p:cNvPr id="3" name="Rectangle 2"/>
          <p:cNvSpPr/>
          <p:nvPr/>
        </p:nvSpPr>
        <p:spPr>
          <a:xfrm>
            <a:off x="6480000" y="2088431"/>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Très rare cruche à eau (</a:t>
            </a:r>
            <a:r>
              <a:rPr lang="fr-FR" sz="1800" b="1" dirty="0" err="1" smtClean="0">
                <a:solidFill>
                  <a:schemeClr val="bg1"/>
                </a:solidFill>
                <a:latin typeface="Baloo" pitchFamily="66" charset="0"/>
                <a:cs typeface="Baloo" pitchFamily="66" charset="0"/>
              </a:rPr>
              <a:t>wasserkruej</a:t>
            </a:r>
            <a:r>
              <a:rPr lang="fr-FR" sz="1800" b="1" dirty="0" smtClean="0">
                <a:solidFill>
                  <a:schemeClr val="bg1"/>
                </a:solidFill>
                <a:latin typeface="Baloo" pitchFamily="66" charset="0"/>
                <a:cs typeface="Baloo" pitchFamily="66" charset="0"/>
              </a:rPr>
              <a:t>) </a:t>
            </a:r>
          </a:p>
          <a:p>
            <a:pPr algn="ctr"/>
            <a:r>
              <a:rPr lang="fr-FR" sz="1800" b="1" dirty="0" smtClean="0">
                <a:solidFill>
                  <a:schemeClr val="bg1"/>
                </a:solidFill>
                <a:latin typeface="Baloo" pitchFamily="66" charset="0"/>
                <a:cs typeface="Baloo" pitchFamily="66" charset="0"/>
              </a:rPr>
              <a:t>de Betschdorf du XIXème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Très rare pot à lait, début du XIXème siècle..jpg"/>
          <p:cNvPicPr>
            <a:picLocks noChangeAspect="1"/>
          </p:cNvPicPr>
          <p:nvPr/>
        </p:nvPicPr>
        <p:blipFill>
          <a:blip r:embed="rId2" cstate="print"/>
          <a:stretch>
            <a:fillRect/>
          </a:stretch>
        </p:blipFill>
        <p:spPr>
          <a:xfrm>
            <a:off x="2531309" y="0"/>
            <a:ext cx="3578145" cy="5761038"/>
          </a:xfrm>
          <a:prstGeom prst="rect">
            <a:avLst/>
          </a:prstGeom>
          <a:effectLst>
            <a:softEdge rad="63500"/>
          </a:effectLst>
        </p:spPr>
      </p:pic>
      <p:sp>
        <p:nvSpPr>
          <p:cNvPr id="3" name="Rectangle 2"/>
          <p:cNvSpPr/>
          <p:nvPr/>
        </p:nvSpPr>
        <p:spPr>
          <a:xfrm>
            <a:off x="6480000" y="2088431"/>
            <a:ext cx="1944118" cy="923330"/>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Très rare pot à lait, début du XIXème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xceptionnelles poteries de Betschdorf du XIXème siècle au musée alsacien de Strasbourg.jpg"/>
          <p:cNvPicPr>
            <a:picLocks noChangeAspect="1"/>
          </p:cNvPicPr>
          <p:nvPr/>
        </p:nvPicPr>
        <p:blipFill>
          <a:blip r:embed="rId2" cstate="print"/>
          <a:stretch>
            <a:fillRect/>
          </a:stretch>
        </p:blipFill>
        <p:spPr>
          <a:xfrm>
            <a:off x="-1" y="0"/>
            <a:ext cx="8637340" cy="5761038"/>
          </a:xfrm>
          <a:prstGeom prst="rect">
            <a:avLst/>
          </a:prstGeom>
        </p:spPr>
      </p:pic>
      <p:sp>
        <p:nvSpPr>
          <p:cNvPr id="3" name="Rectangle 2"/>
          <p:cNvSpPr/>
          <p:nvPr/>
        </p:nvSpPr>
        <p:spPr>
          <a:xfrm>
            <a:off x="4680421" y="216000"/>
            <a:ext cx="3456384" cy="923330"/>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Exceptionnelles poteries de Betschdorf du XIXème siècle au musée alsacien de Strasbourg</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le Musée de la Poterie de Betschdorf..jpg"/>
          <p:cNvPicPr>
            <a:picLocks noChangeAspect="1"/>
          </p:cNvPicPr>
          <p:nvPr/>
        </p:nvPicPr>
        <p:blipFill>
          <a:blip r:embed="rId2" cstate="print"/>
          <a:stretch>
            <a:fillRect/>
          </a:stretch>
        </p:blipFill>
        <p:spPr>
          <a:xfrm>
            <a:off x="0" y="108000"/>
            <a:ext cx="8655321" cy="5544815"/>
          </a:xfrm>
          <a:prstGeom prst="rect">
            <a:avLst/>
          </a:prstGeom>
        </p:spPr>
      </p:pic>
      <p:pic>
        <p:nvPicPr>
          <p:cNvPr id="5" name="Image 4"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 Musée du pain d'épices et de l'art populaire alsacien de Gertwiller présente une superbe collection de poteries anciennes de Betschdorf.jpg"/>
          <p:cNvPicPr>
            <a:picLocks noChangeAspect="1"/>
          </p:cNvPicPr>
          <p:nvPr/>
        </p:nvPicPr>
        <p:blipFill>
          <a:blip r:embed="rId2" cstate="print"/>
          <a:stretch>
            <a:fillRect/>
          </a:stretch>
        </p:blipFill>
        <p:spPr>
          <a:xfrm>
            <a:off x="-1" y="0"/>
            <a:ext cx="8612121" cy="5761038"/>
          </a:xfrm>
          <a:prstGeom prst="rect">
            <a:avLst/>
          </a:prstGeom>
        </p:spPr>
      </p:pic>
      <p:sp>
        <p:nvSpPr>
          <p:cNvPr id="3" name="Rectangle 2"/>
          <p:cNvSpPr/>
          <p:nvPr/>
        </p:nvSpPr>
        <p:spPr>
          <a:xfrm>
            <a:off x="143917" y="144215"/>
            <a:ext cx="1944118" cy="3139321"/>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Le Musée du pain d'épices et de l'art populaire alsacien de Gertwiller présente une superbe collection de poteries anciennes de Betschdorf</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s marchés aux puces ou autres brocantes en Alsace sont l'occasion de découvrir de belles poteries anciennes de Betschdorf.jpg"/>
          <p:cNvPicPr>
            <a:picLocks noChangeAspect="1"/>
          </p:cNvPicPr>
          <p:nvPr/>
        </p:nvPicPr>
        <p:blipFill>
          <a:blip r:embed="rId2" cstate="print"/>
          <a:stretch>
            <a:fillRect/>
          </a:stretch>
        </p:blipFill>
        <p:spPr>
          <a:xfrm>
            <a:off x="-1" y="252000"/>
            <a:ext cx="8646921" cy="5184775"/>
          </a:xfrm>
          <a:prstGeom prst="rect">
            <a:avLst/>
          </a:prstGeom>
        </p:spPr>
      </p:pic>
      <p:sp>
        <p:nvSpPr>
          <p:cNvPr id="3" name="Rectangle 2"/>
          <p:cNvSpPr/>
          <p:nvPr/>
        </p:nvSpPr>
        <p:spPr>
          <a:xfrm>
            <a:off x="6696645" y="216223"/>
            <a:ext cx="1944118" cy="1477328"/>
          </a:xfrm>
          <a:prstGeom prst="rect">
            <a:avLst/>
          </a:prstGeom>
        </p:spPr>
        <p:txBody>
          <a:bodyPr wrap="square">
            <a:spAutoFit/>
          </a:bodyPr>
          <a:lstStyle/>
          <a:p>
            <a:pPr algn="ctr"/>
            <a:r>
              <a:rPr lang="fr-FR" sz="1800" b="1" dirty="0" smtClean="0">
                <a:solidFill>
                  <a:schemeClr val="bg1"/>
                </a:solidFill>
                <a:latin typeface="Baloo" pitchFamily="66" charset="0"/>
                <a:cs typeface="Baloo" pitchFamily="66" charset="0"/>
              </a:rPr>
              <a:t>Ancienne cruche de Betschdorf à col étroit (</a:t>
            </a:r>
            <a:r>
              <a:rPr lang="fr-FR" sz="1800" b="1" dirty="0" err="1" smtClean="0">
                <a:solidFill>
                  <a:schemeClr val="bg1"/>
                </a:solidFill>
                <a:latin typeface="Baloo" pitchFamily="66" charset="0"/>
                <a:cs typeface="Baloo" pitchFamily="66" charset="0"/>
              </a:rPr>
              <a:t>Enghalskrug</a:t>
            </a:r>
            <a:r>
              <a:rPr lang="fr-FR" sz="1800" b="1" dirty="0" smtClean="0">
                <a:solidFill>
                  <a:schemeClr val="bg1"/>
                </a:solidFill>
                <a:latin typeface="Baloo" pitchFamily="66" charset="0"/>
                <a:cs typeface="Baloo" pitchFamily="66" charset="0"/>
              </a:rPr>
              <a:t>) du XIXème siècle</a:t>
            </a:r>
            <a:endParaRPr lang="fr-FR" sz="1800" b="1" dirty="0">
              <a:solidFill>
                <a:schemeClr val="bg1"/>
              </a:solidFill>
              <a:latin typeface="Baloo" pitchFamily="66" charset="0"/>
              <a:cs typeface="Baloo" pitchFamily="66" charset="0"/>
            </a:endParaRPr>
          </a:p>
        </p:txBody>
      </p:sp>
      <p:pic>
        <p:nvPicPr>
          <p:cNvPr id="4" name="Image 3"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81283416_1004803891747318_1860942866017128534_n.jpg"/>
          <p:cNvPicPr>
            <a:picLocks noChangeAspect="1"/>
          </p:cNvPicPr>
          <p:nvPr/>
        </p:nvPicPr>
        <p:blipFill>
          <a:blip r:embed="rId2" cstate="print"/>
          <a:stretch>
            <a:fillRect/>
          </a:stretch>
        </p:blipFill>
        <p:spPr>
          <a:xfrm>
            <a:off x="0" y="0"/>
            <a:ext cx="8637340" cy="5761038"/>
          </a:xfrm>
          <a:prstGeom prst="rect">
            <a:avLst/>
          </a:prstGeom>
        </p:spPr>
      </p:pic>
      <p:pic>
        <p:nvPicPr>
          <p:cNvPr id="3" name="Image 2" descr="0a0000003.gif"/>
          <p:cNvPicPr>
            <a:picLocks noChangeAspect="1"/>
          </p:cNvPicPr>
          <p:nvPr/>
        </p:nvPicPr>
        <p:blipFill>
          <a:blip r:embed="rId3" cstate="print"/>
          <a:stretch>
            <a:fillRect/>
          </a:stretch>
        </p:blipFill>
        <p:spPr>
          <a:xfrm>
            <a:off x="8172000" y="5328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duotone>
              <a:prstClr val="black"/>
              <a:schemeClr val="accent6">
                <a:tint val="45000"/>
                <a:satMod val="400000"/>
              </a:schemeClr>
            </a:duotone>
            <a:lum/>
          </a:blip>
          <a:srcRect/>
          <a:stretch>
            <a:fillRect t="-16000" b="-16000"/>
          </a:stretch>
        </a:blipFill>
        <a:effectLst/>
      </p:bgPr>
    </p:bg>
    <p:spTree>
      <p:nvGrpSpPr>
        <p:cNvPr id="1" name=""/>
        <p:cNvGrpSpPr/>
        <p:nvPr/>
      </p:nvGrpSpPr>
      <p:grpSpPr>
        <a:xfrm>
          <a:off x="0" y="0"/>
          <a:ext cx="0" cy="0"/>
          <a:chOff x="0" y="0"/>
          <a:chExt cx="0" cy="0"/>
        </a:xfrm>
      </p:grpSpPr>
      <p:sp>
        <p:nvSpPr>
          <p:cNvPr id="8" name="ZoneTexte 7"/>
          <p:cNvSpPr txBox="1"/>
          <p:nvPr/>
        </p:nvSpPr>
        <p:spPr>
          <a:xfrm>
            <a:off x="5976565" y="216223"/>
            <a:ext cx="2664198" cy="2382316"/>
          </a:xfrm>
          <a:prstGeom prst="rect">
            <a:avLst/>
          </a:prstGeom>
          <a:noFill/>
        </p:spPr>
        <p:txBody>
          <a:bodyPr wrap="square" lIns="103788" tIns="51878" rIns="103788" bIns="51878" rtlCol="0">
            <a:spAutoFit/>
          </a:bodyPr>
          <a:lstStyle/>
          <a:p>
            <a:pPr algn="ctr" defTabSz="940306"/>
            <a:r>
              <a:rPr lang="it-IT" sz="3700" b="1" dirty="0" smtClean="0">
                <a:ln w="19050">
                  <a:solidFill>
                    <a:srgbClr val="F79646">
                      <a:lumMod val="50000"/>
                    </a:srgbClr>
                  </a:solidFill>
                </a:ln>
                <a:solidFill>
                  <a:srgbClr val="FFFF00"/>
                </a:solidFill>
                <a:latin typeface="Franklin Gothic Medium" pitchFamily="34" charset="0"/>
              </a:rPr>
              <a:t>Scarlatti Sonatas  Arnaud de Pasquale</a:t>
            </a:r>
            <a:endParaRPr lang="fr-FR" sz="3700" b="1" dirty="0">
              <a:ln w="19050">
                <a:solidFill>
                  <a:srgbClr val="F79646">
                    <a:lumMod val="50000"/>
                  </a:srgbClr>
                </a:solidFill>
              </a:ln>
              <a:solidFill>
                <a:srgbClr val="FFFF00"/>
              </a:solidFill>
              <a:latin typeface="Franklin Gothic Medium" pitchFamily="34" charset="0"/>
            </a:endParaRPr>
          </a:p>
        </p:txBody>
      </p:sp>
      <p:sp>
        <p:nvSpPr>
          <p:cNvPr id="9" name="ZoneTexte 8"/>
          <p:cNvSpPr txBox="1"/>
          <p:nvPr/>
        </p:nvSpPr>
        <p:spPr>
          <a:xfrm>
            <a:off x="0" y="2376463"/>
            <a:ext cx="1928054" cy="674974"/>
          </a:xfrm>
          <a:prstGeom prst="rect">
            <a:avLst/>
          </a:prstGeom>
          <a:noFill/>
        </p:spPr>
        <p:txBody>
          <a:bodyPr wrap="none" lIns="103788" tIns="51878" rIns="103788" bIns="51878" rtlCol="0">
            <a:spAutoFit/>
          </a:bodyPr>
          <a:lstStyle/>
          <a:p>
            <a:pPr defTabSz="940306"/>
            <a:r>
              <a:rPr lang="fr-FR" sz="3700" b="1" dirty="0">
                <a:ln w="19050">
                  <a:solidFill>
                    <a:srgbClr val="F79646">
                      <a:lumMod val="50000"/>
                    </a:srgbClr>
                  </a:solidFill>
                </a:ln>
                <a:solidFill>
                  <a:srgbClr val="FFFF00"/>
                </a:solidFill>
                <a:latin typeface="Franklin Gothic Medium" pitchFamily="34" charset="0"/>
              </a:rPr>
              <a:t>Création</a:t>
            </a:r>
          </a:p>
        </p:txBody>
      </p:sp>
      <p:sp>
        <p:nvSpPr>
          <p:cNvPr id="10" name="ZoneTexte 9"/>
          <p:cNvSpPr txBox="1"/>
          <p:nvPr/>
        </p:nvSpPr>
        <p:spPr>
          <a:xfrm>
            <a:off x="2808213" y="5086064"/>
            <a:ext cx="1803148" cy="674974"/>
          </a:xfrm>
          <a:prstGeom prst="rect">
            <a:avLst/>
          </a:prstGeom>
          <a:noFill/>
        </p:spPr>
        <p:txBody>
          <a:bodyPr wrap="none" lIns="103788" tIns="51878" rIns="103788" bIns="51878" rtlCol="0">
            <a:spAutoFit/>
          </a:bodyPr>
          <a:lstStyle/>
          <a:p>
            <a:pPr defTabSz="940306"/>
            <a:r>
              <a:rPr lang="fr-FR" sz="3700" b="1" dirty="0">
                <a:ln w="19050">
                  <a:solidFill>
                    <a:srgbClr val="F79646">
                      <a:lumMod val="50000"/>
                    </a:srgbClr>
                  </a:solidFill>
                </a:ln>
                <a:solidFill>
                  <a:srgbClr val="FFFF00"/>
                </a:solidFill>
                <a:latin typeface="Franklin Gothic Medium" pitchFamily="34" charset="0"/>
              </a:rPr>
              <a:t>Internet</a:t>
            </a:r>
            <a:endParaRPr lang="fr-FR" sz="4200" b="1" dirty="0">
              <a:ln w="19050">
                <a:solidFill>
                  <a:srgbClr val="F79646">
                    <a:lumMod val="50000"/>
                  </a:srgbClr>
                </a:solidFill>
              </a:ln>
              <a:solidFill>
                <a:srgbClr val="FFFF00"/>
              </a:solidFill>
              <a:latin typeface="Franklin Gothic Medium" pitchFamily="34" charset="0"/>
            </a:endParaRPr>
          </a:p>
        </p:txBody>
      </p:sp>
      <p:pic>
        <p:nvPicPr>
          <p:cNvPr id="11" name="Picture 2" descr="C:\IM\IM\Identities\{20778270-09D0-4E54-8F7B-3114953C022E}\Signature\{55F25316-80BD-4F7C-996C-7B8069AFDF79}\ROLAND~166667.GIF"/>
          <p:cNvPicPr>
            <a:picLocks noChangeAspect="1" noChangeArrowheads="1" noCrop="1"/>
          </p:cNvPicPr>
          <p:nvPr/>
        </p:nvPicPr>
        <p:blipFill>
          <a:blip r:embed="rId4" cstate="print"/>
          <a:srcRect/>
          <a:stretch>
            <a:fillRect/>
          </a:stretch>
        </p:blipFill>
        <p:spPr bwMode="auto">
          <a:xfrm>
            <a:off x="216000" y="288231"/>
            <a:ext cx="1496990" cy="744808"/>
          </a:xfrm>
          <a:prstGeom prst="rect">
            <a:avLst/>
          </a:prstGeom>
          <a:noFill/>
          <a:ln w="9525">
            <a:noFill/>
          </a:ln>
        </p:spPr>
      </p:pic>
      <p:pic>
        <p:nvPicPr>
          <p:cNvPr id="12" name="Image 11" descr="p1camera-1298800_960_720.png"/>
          <p:cNvPicPr>
            <a:picLocks noChangeAspect="1"/>
          </p:cNvPicPr>
          <p:nvPr/>
        </p:nvPicPr>
        <p:blipFill>
          <a:blip r:embed="rId5" cstate="print"/>
          <a:stretch>
            <a:fillRect/>
          </a:stretch>
        </p:blipFill>
        <p:spPr>
          <a:xfrm rot="300000" flipH="1">
            <a:off x="3150465" y="3411622"/>
            <a:ext cx="2331820" cy="1346013"/>
          </a:xfrm>
          <a:prstGeom prst="rect">
            <a:avLst/>
          </a:prstGeom>
        </p:spPr>
      </p:pic>
      <p:pic>
        <p:nvPicPr>
          <p:cNvPr id="15" name="Image 14" descr="2446956.png"/>
          <p:cNvPicPr>
            <a:picLocks noChangeAspect="1"/>
          </p:cNvPicPr>
          <p:nvPr/>
        </p:nvPicPr>
        <p:blipFill>
          <a:blip r:embed="rId6" cstate="print"/>
          <a:stretch>
            <a:fillRect/>
          </a:stretch>
        </p:blipFill>
        <p:spPr>
          <a:xfrm>
            <a:off x="3600301" y="288231"/>
            <a:ext cx="757842" cy="673006"/>
          </a:xfrm>
          <a:prstGeom prst="rect">
            <a:avLst/>
          </a:prstGeom>
        </p:spPr>
      </p:pic>
      <p:sp>
        <p:nvSpPr>
          <p:cNvPr id="16" name="Étoile à 12 branches 15"/>
          <p:cNvSpPr>
            <a:spLocks/>
          </p:cNvSpPr>
          <p:nvPr/>
        </p:nvSpPr>
        <p:spPr>
          <a:xfrm>
            <a:off x="936005" y="3096543"/>
            <a:ext cx="1040599" cy="576000"/>
          </a:xfrm>
          <a:prstGeom prst="star12">
            <a:avLst>
              <a:gd name="adj" fmla="val 3916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103788" tIns="51878" rIns="103788" bIns="51878" rtlCol="0" anchor="ctr"/>
          <a:lstStyle/>
          <a:p>
            <a:pPr algn="ctr" defTabSz="940306"/>
            <a:r>
              <a:rPr lang="fr-FR" sz="1300" dirty="0" smtClean="0">
                <a:solidFill>
                  <a:srgbClr val="FF0000"/>
                </a:solidFill>
                <a:latin typeface="Rockwell" pitchFamily="18" charset="0"/>
              </a:rPr>
              <a:t>2570</a:t>
            </a:r>
            <a:endParaRPr lang="fr-FR" sz="1300" dirty="0">
              <a:solidFill>
                <a:srgbClr val="FF0000"/>
              </a:solidFill>
              <a:latin typeface="Rockwell" pitchFamily="18" charset="0"/>
            </a:endParaRPr>
          </a:p>
        </p:txBody>
      </p:sp>
      <p:sp>
        <p:nvSpPr>
          <p:cNvPr id="17" name="ZoneTexte 16"/>
          <p:cNvSpPr txBox="1"/>
          <p:nvPr/>
        </p:nvSpPr>
        <p:spPr>
          <a:xfrm>
            <a:off x="215925" y="5040761"/>
            <a:ext cx="979045" cy="304824"/>
          </a:xfrm>
          <a:prstGeom prst="rect">
            <a:avLst/>
          </a:prstGeom>
          <a:noFill/>
        </p:spPr>
        <p:txBody>
          <a:bodyPr wrap="none" lIns="103788" tIns="51878" rIns="103788" bIns="51878" rtlCol="0">
            <a:spAutoFit/>
          </a:bodyPr>
          <a:lstStyle/>
          <a:p>
            <a:pPr defTabSz="940306"/>
            <a:r>
              <a:rPr lang="fr-FR" sz="1300" b="1" dirty="0" smtClean="0">
                <a:solidFill>
                  <a:srgbClr val="FF0000"/>
                </a:solidFill>
              </a:rPr>
              <a:t>26.08.2025</a:t>
            </a:r>
            <a:endParaRPr lang="fr-FR" sz="1300" b="1" dirty="0">
              <a:solidFill>
                <a:srgbClr val="FF0000"/>
              </a:solidFill>
            </a:endParaRPr>
          </a:p>
        </p:txBody>
      </p:sp>
      <p:pic>
        <p:nvPicPr>
          <p:cNvPr id="1026" name="Picture 2" descr="Poterie grès alsacien betschdorf gourde verseuse tbe"/>
          <p:cNvPicPr>
            <a:picLocks noChangeAspect="1" noChangeArrowheads="1"/>
          </p:cNvPicPr>
          <p:nvPr/>
        </p:nvPicPr>
        <p:blipFill>
          <a:blip r:embed="rId7" cstate="print"/>
          <a:srcRect/>
          <a:stretch>
            <a:fillRect/>
          </a:stretch>
        </p:blipFill>
        <p:spPr bwMode="auto">
          <a:xfrm>
            <a:off x="1296045" y="4464695"/>
            <a:ext cx="1080000" cy="1080000"/>
          </a:xfrm>
          <a:prstGeom prst="rect">
            <a:avLst/>
          </a:prstGeom>
          <a:noFill/>
        </p:spPr>
      </p:pic>
      <p:pic>
        <p:nvPicPr>
          <p:cNvPr id="1030" name="Picture 6" descr="Pichet vintage poterie grès betschdorf alsace fait main signé schmitter"/>
          <p:cNvPicPr>
            <a:picLocks noChangeAspect="1" noChangeArrowheads="1"/>
          </p:cNvPicPr>
          <p:nvPr/>
        </p:nvPicPr>
        <p:blipFill>
          <a:blip r:embed="rId8" cstate="print"/>
          <a:srcRect/>
          <a:stretch>
            <a:fillRect/>
          </a:stretch>
        </p:blipFill>
        <p:spPr bwMode="auto">
          <a:xfrm flipH="1">
            <a:off x="3456285" y="2232447"/>
            <a:ext cx="1080000" cy="1080000"/>
          </a:xfrm>
          <a:prstGeom prst="rect">
            <a:avLst/>
          </a:prstGeom>
          <a:noFill/>
        </p:spPr>
      </p:pic>
      <p:pic>
        <p:nvPicPr>
          <p:cNvPr id="1032" name="Picture 8" descr="Poterie alsacienne ancienne Panier signée Betschdorf"/>
          <p:cNvPicPr>
            <a:picLocks noChangeAspect="1" noChangeArrowheads="1"/>
          </p:cNvPicPr>
          <p:nvPr/>
        </p:nvPicPr>
        <p:blipFill>
          <a:blip r:embed="rId9" cstate="print"/>
          <a:srcRect/>
          <a:stretch>
            <a:fillRect/>
          </a:stretch>
        </p:blipFill>
        <p:spPr bwMode="auto">
          <a:xfrm>
            <a:off x="6336605" y="4465038"/>
            <a:ext cx="1296000" cy="1296000"/>
          </a:xfrm>
          <a:prstGeom prst="rect">
            <a:avLst/>
          </a:prstGeom>
          <a:noFill/>
        </p:spPr>
      </p:pic>
      <p:pic>
        <p:nvPicPr>
          <p:cNvPr id="14" name="Image 13" descr="music-graphics-piano-forte-173604.gif"/>
          <p:cNvPicPr>
            <a:picLocks noChangeAspect="1"/>
          </p:cNvPicPr>
          <p:nvPr/>
        </p:nvPicPr>
        <p:blipFill>
          <a:blip r:embed="rId10" cstate="print"/>
          <a:stretch>
            <a:fillRect/>
          </a:stretch>
        </p:blipFill>
        <p:spPr>
          <a:xfrm>
            <a:off x="6876000" y="2736000"/>
            <a:ext cx="1401528" cy="1800000"/>
          </a:xfrm>
          <a:prstGeom prst="rect">
            <a:avLst/>
          </a:prstGeom>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0"/>
                                        </p:tgtEl>
                                        <p:attrNameLst>
                                          <p:attrName>style.visibility</p:attrName>
                                        </p:attrNameLst>
                                      </p:cBhvr>
                                      <p:to>
                                        <p:strVal val="visible"/>
                                      </p:to>
                                    </p:set>
                                    <p:anim to="" calcmode="lin" valueType="num">
                                      <p:cBhvr>
                                        <p:cTn id="11" dur="1" fill="hold"/>
                                        <p:tgtEl>
                                          <p:spTgt spid="10"/>
                                        </p:tgtEl>
                                        <p:attrNameLst>
                                          <p:attrName/>
                                        </p:attrNameLst>
                                      </p:cBhvr>
                                    </p:anim>
                                  </p:childTnLst>
                                </p:cTn>
                              </p:par>
                            </p:childTnLst>
                          </p:cTn>
                        </p:par>
                        <p:par>
                          <p:cTn id="12" fill="hold">
                            <p:stCondLst>
                              <p:cond delay="4000"/>
                            </p:stCondLst>
                            <p:childTnLst>
                              <p:par>
                                <p:cTn id="13" presetID="24" presetClass="entr" presetSubtype="0" fill="hold" nodeType="afterEffect">
                                  <p:stCondLst>
                                    <p:cond delay="20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8"/>
                                        </p:tgtEl>
                                        <p:attrNameLst>
                                          <p:attrName>style.visibility</p:attrName>
                                        </p:attrNameLst>
                                      </p:cBhvr>
                                      <p:to>
                                        <p:strVal val="visible"/>
                                      </p:to>
                                    </p:set>
                                    <p:anim to="" calcmode="lin" valueType="num">
                                      <p:cBhvr>
                                        <p:cTn id="19" dur="1" fill="hold"/>
                                        <p:tgtEl>
                                          <p:spTgt spid="8"/>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11"/>
                                        </p:tgtEl>
                                        <p:attrNameLst>
                                          <p:attrName>style.visibility</p:attrName>
                                        </p:attrNameLst>
                                      </p:cBhvr>
                                      <p:to>
                                        <p:strVal val="visible"/>
                                      </p:to>
                                    </p:set>
                                    <p:anim to="" calcmode="lin" valueType="num">
                                      <p:cBhvr>
                                        <p:cTn id="23" dur="1" fill="hold"/>
                                        <p:tgtEl>
                                          <p:spTgt spid="11"/>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9"/>
                                        </p:tgtEl>
                                        <p:attrNameLst>
                                          <p:attrName>style.visibility</p:attrName>
                                        </p:attrNameLst>
                                      </p:cBhvr>
                                      <p:to>
                                        <p:strVal val="visible"/>
                                      </p:to>
                                    </p:set>
                                    <p:anim to="" calcmode="lin" valueType="num">
                                      <p:cBhvr>
                                        <p:cTn id="27" dur="1" fill="hold"/>
                                        <p:tgtEl>
                                          <p:spTgt spid="9"/>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15"/>
                                        </p:tgtEl>
                                        <p:attrNameLst>
                                          <p:attrName>style.visibility</p:attrName>
                                        </p:attrNameLst>
                                      </p:cBhvr>
                                      <p:to>
                                        <p:strVal val="visible"/>
                                      </p:to>
                                    </p:set>
                                    <p:anim to="" calcmode="lin" valueType="num">
                                      <p:cBhvr>
                                        <p:cTn id="31" dur="1" fill="hold"/>
                                        <p:tgtEl>
                                          <p:spTgt spid="15"/>
                                        </p:tgtEl>
                                        <p:attrNameLst>
                                          <p:attrName/>
                                        </p:attrNameLst>
                                      </p:cBhvr>
                                    </p:anim>
                                  </p:childTnLst>
                                </p:cTn>
                              </p:par>
                            </p:childTnLst>
                          </p:cTn>
                        </p:par>
                        <p:par>
                          <p:cTn id="32" fill="hold">
                            <p:stCondLst>
                              <p:cond delay="14000"/>
                            </p:stCondLst>
                            <p:childTnLst>
                              <p:par>
                                <p:cTn id="33" presetID="24" presetClass="entr" presetSubtype="0" fill="hold" grpId="0" nodeType="afterEffect">
                                  <p:stCondLst>
                                    <p:cond delay="2000"/>
                                  </p:stCondLst>
                                  <p:childTnLst>
                                    <p:set>
                                      <p:cBhvr>
                                        <p:cTn id="34" dur="1" fill="hold">
                                          <p:stCondLst>
                                            <p:cond delay="0"/>
                                          </p:stCondLst>
                                        </p:cTn>
                                        <p:tgtEl>
                                          <p:spTgt spid="16"/>
                                        </p:tgtEl>
                                        <p:attrNameLst>
                                          <p:attrName>style.visibility</p:attrName>
                                        </p:attrNameLst>
                                      </p:cBhvr>
                                      <p:to>
                                        <p:strVal val="visible"/>
                                      </p:to>
                                    </p:set>
                                    <p:anim to="" calcmode="lin" valueType="num">
                                      <p:cBhvr>
                                        <p:cTn id="35" dur="1" fill="hold"/>
                                        <p:tgtEl>
                                          <p:spTgt spid="16"/>
                                        </p:tgtEl>
                                        <p:attrNameLst>
                                          <p:attrName/>
                                        </p:attrNameLst>
                                      </p:cBhvr>
                                    </p:anim>
                                  </p:childTnLst>
                                </p:cTn>
                              </p:par>
                            </p:childTnLst>
                          </p:cTn>
                        </p:par>
                        <p:par>
                          <p:cTn id="36" fill="hold">
                            <p:stCondLst>
                              <p:cond delay="16000"/>
                            </p:stCondLst>
                            <p:childTnLst>
                              <p:par>
                                <p:cTn id="37" presetID="24" presetClass="entr" presetSubtype="0" fill="hold" grpId="0" nodeType="afterEffect">
                                  <p:stCondLst>
                                    <p:cond delay="2000"/>
                                  </p:stCondLst>
                                  <p:childTnLst>
                                    <p:set>
                                      <p:cBhvr>
                                        <p:cTn id="38" dur="1" fill="hold">
                                          <p:stCondLst>
                                            <p:cond delay="0"/>
                                          </p:stCondLst>
                                        </p:cTn>
                                        <p:tgtEl>
                                          <p:spTgt spid="17"/>
                                        </p:tgtEl>
                                        <p:attrNameLst>
                                          <p:attrName>style.visibility</p:attrName>
                                        </p:attrNameLst>
                                      </p:cBhvr>
                                      <p:to>
                                        <p:strVal val="visible"/>
                                      </p:to>
                                    </p:set>
                                    <p:anim to="" calcmode="lin" valueType="num">
                                      <p:cBhvr>
                                        <p:cTn id="39" dur="1" fill="hold"/>
                                        <p:tgtEl>
                                          <p:spTgt spid="1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6" grpId="0" animBg="1"/>
      <p:bldP spid="17"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4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480</TotalTime>
  <Words>897</Words>
  <Application>Microsoft Office PowerPoint</Application>
  <PresentationFormat>Personnalisé</PresentationFormat>
  <Paragraphs>105</Paragraphs>
  <Slides>69</Slides>
  <Notes>1</Notes>
  <HiddenSlides>0</HiddenSlides>
  <MMClips>1</MMClips>
  <ScaleCrop>false</ScaleCrop>
  <HeadingPairs>
    <vt:vector size="4" baseType="variant">
      <vt:variant>
        <vt:lpstr>Thème</vt:lpstr>
      </vt:variant>
      <vt:variant>
        <vt:i4>4</vt:i4>
      </vt:variant>
      <vt:variant>
        <vt:lpstr>Titres des diapositives</vt:lpstr>
      </vt:variant>
      <vt:variant>
        <vt:i4>69</vt:i4>
      </vt:variant>
    </vt:vector>
  </HeadingPairs>
  <TitlesOfParts>
    <vt:vector size="73" baseType="lpstr">
      <vt:lpstr>Thème Office</vt:lpstr>
      <vt:lpstr>53_Thème Office</vt:lpstr>
      <vt:lpstr>54_Thème Office</vt:lpstr>
      <vt:lpstr>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lpstr>Diapositive 66</vt:lpstr>
      <vt:lpstr>Diapositive 67</vt:lpstr>
      <vt:lpstr>Diapositive 68</vt:lpstr>
      <vt:lpstr>Diapositive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 albenesius</dc:creator>
  <cp:lastModifiedBy>Roland albenesius</cp:lastModifiedBy>
  <cp:revision>43</cp:revision>
  <dcterms:created xsi:type="dcterms:W3CDTF">2025-05-14T18:32:45Z</dcterms:created>
  <dcterms:modified xsi:type="dcterms:W3CDTF">2025-08-27T12:53:28Z</dcterms:modified>
</cp:coreProperties>
</file>