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61" r:id="rId3"/>
    <p:sldId id="258" r:id="rId4"/>
    <p:sldId id="259" r:id="rId5"/>
    <p:sldId id="260" r:id="rId6"/>
    <p:sldId id="263" r:id="rId7"/>
    <p:sldId id="276" r:id="rId8"/>
    <p:sldId id="264" r:id="rId9"/>
    <p:sldId id="278" r:id="rId10"/>
    <p:sldId id="265" r:id="rId11"/>
    <p:sldId id="266" r:id="rId12"/>
    <p:sldId id="281" r:id="rId13"/>
    <p:sldId id="273" r:id="rId14"/>
    <p:sldId id="267" r:id="rId15"/>
    <p:sldId id="277" r:id="rId16"/>
    <p:sldId id="268" r:id="rId17"/>
    <p:sldId id="269" r:id="rId18"/>
    <p:sldId id="279" r:id="rId19"/>
    <p:sldId id="270"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EbJXkkQD7xPi6LHKpJFyA==" hashData="/3krw8UNLirR/m7Shmq1FSREVfSE0G19CUOmfz0Q7j6Zk39Y8eenH5EdLkPz/AFXyhT/QgjK4+5p6hOrGPJM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1357599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3076061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171968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FD8744C-9B65-40A4-A2F6-ED4C9207C763}" type="datetimeFigureOut">
              <a:rPr lang="fr-FR" smtClean="0"/>
              <a:t>21/10/2025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919302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FD8744C-9B65-40A4-A2F6-ED4C9207C763}" type="datetimeFigureOut">
              <a:rPr lang="fr-FR" smtClean="0"/>
              <a:t>21/10/2025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3030798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FD8744C-9B65-40A4-A2F6-ED4C9207C763}" type="datetimeFigureOut">
              <a:rPr lang="fr-FR" smtClean="0"/>
              <a:t>21/10/2025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1724654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FD8744C-9B65-40A4-A2F6-ED4C9207C763}" type="datetimeFigureOut">
              <a:rPr lang="fr-FR" smtClean="0"/>
              <a:t>21/10/2025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3448818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FD8744C-9B65-40A4-A2F6-ED4C9207C763}" type="datetimeFigureOut">
              <a:rPr lang="fr-FR" smtClean="0"/>
              <a:t>21/10/2025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571448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FD8744C-9B65-40A4-A2F6-ED4C9207C763}" type="datetimeFigureOut">
              <a:rPr lang="fr-FR" smtClean="0"/>
              <a:t>21/10/2025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2659739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95143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2F308A4-2F03-4CAF-AB95-FBC2A899EF42}" type="slidenum">
              <a:rPr lang="fr-FR" smtClean="0"/>
              <a:t>‹N°›</a:t>
            </a:fld>
            <a:endParaRPr lang="fr-FR"/>
          </a:p>
        </p:txBody>
      </p:sp>
    </p:spTree>
    <p:extLst>
      <p:ext uri="{BB962C8B-B14F-4D97-AF65-F5344CB8AC3E}">
        <p14:creationId xmlns:p14="http://schemas.microsoft.com/office/powerpoint/2010/main" val="3419226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D8744C-9B65-40A4-A2F6-ED4C9207C763}" type="datetimeFigureOut">
              <a:rPr lang="fr-FR" smtClean="0"/>
              <a:t>21/10/2025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F308A4-2F03-4CAF-AB95-FBC2A899EF42}" type="slidenum">
              <a:rPr lang="fr-FR" smtClean="0"/>
              <a:t>‹N°›</a:t>
            </a:fld>
            <a:endParaRPr lang="fr-FR"/>
          </a:p>
        </p:txBody>
      </p:sp>
    </p:spTree>
    <p:extLst>
      <p:ext uri="{BB962C8B-B14F-4D97-AF65-F5344CB8AC3E}">
        <p14:creationId xmlns:p14="http://schemas.microsoft.com/office/powerpoint/2010/main" val="3881363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11" Type="http://schemas.openxmlformats.org/officeDocument/2006/relationships/image" Target="../media/image8.png"/><Relationship Id="rId5" Type="http://schemas.microsoft.com/office/2007/relationships/hdphoto" Target="../media/hdphoto1.wdp"/><Relationship Id="rId10" Type="http://schemas.openxmlformats.org/officeDocument/2006/relationships/image" Target="../media/image7.jpg"/><Relationship Id="rId4" Type="http://schemas.openxmlformats.org/officeDocument/2006/relationships/image" Target="../media/image2.png"/><Relationship Id="rId9" Type="http://schemas.openxmlformats.org/officeDocument/2006/relationships/image" Target="../media/image6.gif"/></Relationships>
</file>

<file path=ppt/slides/_rels/slide3.xml.rels><?xml version="1.0" encoding="UTF-8" standalone="yes"?>
<Relationships xmlns="http://schemas.openxmlformats.org/package/2006/relationships"><Relationship Id="rId8" Type="http://schemas.openxmlformats.org/officeDocument/2006/relationships/hyperlink" Target="https://www.google.com/search?sca_esv=69afb27cda6b1637&amp;q=henry+george+gein&amp;si=AMgyJEtRPX4ld4pdQeltMBlsXK6YnLg9be4xryEBJwXFHLOO-OunWkhvdQ07olAiOwlkBotGgfOuB8iU1GOZTaaMoHVuJfySHi4uU3gx5bdBx2kkVusR4BHfqlJLPXeUeSV6PEl0ns-Ep__aQn3pMn6SVhC7xUPMAt35voAYcmCNUuFOdH8zJX9STDImhUGTlHPScsyT_2m-GRmVgC78HzFWuD-xARm82g%3D%3D&amp;sa=X&amp;ved=2ahUKEwizyY7m_pmQAxWdDzQIHaZQPHMQmxN6BAgrEAI" TargetMode="External"/><Relationship Id="rId3" Type="http://schemas.microsoft.com/office/2007/relationships/hdphoto" Target="../media/hdphoto1.wdp"/><Relationship Id="rId7" Type="http://schemas.openxmlformats.org/officeDocument/2006/relationships/hyperlink" Target="https://www.google.com/search?sca_esv=69afb27cda6b1637&amp;q=george+gein&amp;si=AMgyJEtRPX4ld4pdQeltMBlsXK6YnLg9be4xryEBJwXFHLOO-LWpCSv8uv0xKzKJsiD3nXp-1XVYQU3D1KmmoRPX1YQpSOUCjiGK8qdExUh6k0ddS-HpfPdVJVsf21_wpt__j8noQnUbycC2HOapOp7fgn5avZCGhA8sPpHEiiR28fIg3FmDj_lYIKF2riloxeR7iHyBA2lFy2E9rcDjxKvOpISl-p3YpkpiTizIlWGICWsSvyl8j9dkeL91QN7ugL08FqTBw8JH&amp;sa=X&amp;ved=2ahUKEwizyY7m_pmQAxWdDzQIHaZQPHMQmxN6BAgoEAM"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www.google.com/search?sca_esv=69afb27cda6b1637&amp;q=Augusta+Wilhelmine+Gein&amp;si=AMgyJEtRPX4ld4pdQeltMBlsXK6YnLg9be4xryEBJwXFHLOO-EvXdJrGiKb1HRjEaRxNt64ihAh9qrGlKjsHde48J9qmOkvJWfx_yljTYOPowH3Ppqy5O4SHy6esz3x7Of1lpfou16JBTuiDgOAcNyvimUFSGussAyW9QFOvla_y85DUj068NhlL50P9Pz4RbBUz_wnca775Yvpwj5B7T-KRyzdXZXt3mG2JbkLHyi7KkYRjqI62OlkN4iAXr3hELbORSe3Lx-WV8V_8FlUwDwPaWjDPZga3kw%3D%3D&amp;sa=X&amp;ved=2ahUKEwizyY7m_pmQAxWdDzQIHaZQPHMQmxN6BAgoEAI" TargetMode="External"/><Relationship Id="rId5" Type="http://schemas.openxmlformats.org/officeDocument/2006/relationships/hyperlink" Target="https://www.google.com/search?sca_esv=69afb27cda6b1637&amp;q=Mendota+Mental+Health+Institute&amp;si=AMgyJEtRPX4ld4pdQeltMBlsXK6YnLg9be4xryEBJwXFHLOO-Ju9cpP11il5tHrpfjpc3edDLPMIVHZ7JAw3q91Q41o_kn3DIsoIBZQ0SRlZe3Hi0BYalpZXfVQ5HeomsoFfCLkcAOpJJPPPguZzWb9VWECsrOe_nSL4-mICekacEQoOV-miqgdiNCxMkFepTULyGmrYIf6JYbDOnh7x6eYYLTbkoNx8J3fTbA4-0D2y33zR4S7v2Ak%3D&amp;sa=X&amp;ved=2ahUKEwizyY7m_pmQAxWdDzQIHaZQPHMQmxN6BAguEAI" TargetMode="External"/><Relationship Id="rId10" Type="http://schemas.openxmlformats.org/officeDocument/2006/relationships/image" Target="../media/image10.png"/><Relationship Id="rId4" Type="http://schemas.openxmlformats.org/officeDocument/2006/relationships/hyperlink" Target="https://www.google.com/search?sca_esv=69afb27cda6b1637&amp;q=La+Crosse+(Wisconsin)&amp;si=AMgyJEveiRpRWbYSNPkEPxCUbItHSvun4xkRgDDPLmrOjDx35GpmyFQTYJqUcENHQ-P8Y3k4u-B-RpSOUEmDDNppQ_U97LeKFuC_XD0q8JXqc-TKlewCTDhh7Mk-h0NeKHpR51rS5rYPRwYHSa9bYOAGPBGpbhf-PKn0s61UGkvcaRgsiWUeERlva2_Htj7UkVg4gBJQGLxdChSbXreN5uBT83EyCAMQ0Q%3D%3D&amp;sa=X&amp;ved=2ahUKEwizyY7m_pmQAxWdDzQIHaZQPHMQmxN6BAgkEAI" TargetMode="External"/><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hdphoto" Target="../media/hdphoto1.wdp"/><Relationship Id="rId7"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g"/></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microsoft.com/office/2007/relationships/hdphoto" Target="../media/hdphoto1.wdp"/><Relationship Id="rId7"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34.png"/><Relationship Id="rId3" Type="http://schemas.microsoft.com/office/2007/relationships/hdphoto" Target="../media/hdphoto1.wdp"/><Relationship Id="rId7"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hyperlink" Target="https://images.google.com/hosted/life/204d7dcdc7f5db74.html" TargetMode="Externa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g"/><Relationship Id="rId4" Type="http://schemas.openxmlformats.org/officeDocument/2006/relationships/image" Target="../media/image39.jp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8" Type="http://schemas.openxmlformats.org/officeDocument/2006/relationships/image" Target="../media/image50.gif"/><Relationship Id="rId13" Type="http://schemas.openxmlformats.org/officeDocument/2006/relationships/image" Target="../media/image55.gif"/><Relationship Id="rId3" Type="http://schemas.microsoft.com/office/2007/relationships/hdphoto" Target="../media/hdphoto1.wdp"/><Relationship Id="rId7" Type="http://schemas.openxmlformats.org/officeDocument/2006/relationships/image" Target="../media/image49.gif"/><Relationship Id="rId12" Type="http://schemas.openxmlformats.org/officeDocument/2006/relationships/image" Target="../media/image54.gi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8.gif"/><Relationship Id="rId11" Type="http://schemas.openxmlformats.org/officeDocument/2006/relationships/image" Target="../media/image53.gif"/><Relationship Id="rId5" Type="http://schemas.openxmlformats.org/officeDocument/2006/relationships/image" Target="../media/image4.jpg"/><Relationship Id="rId15" Type="http://schemas.openxmlformats.org/officeDocument/2006/relationships/image" Target="../media/image57.gif"/><Relationship Id="rId10" Type="http://schemas.openxmlformats.org/officeDocument/2006/relationships/image" Target="../media/image52.gif"/><Relationship Id="rId4" Type="http://schemas.openxmlformats.org/officeDocument/2006/relationships/image" Target="../media/image47.gif"/><Relationship Id="rId9" Type="http://schemas.openxmlformats.org/officeDocument/2006/relationships/image" Target="../media/image51.gif"/><Relationship Id="rId14" Type="http://schemas.openxmlformats.org/officeDocument/2006/relationships/image" Target="../media/image56.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3818" y="297000"/>
            <a:ext cx="6264000" cy="6264000"/>
          </a:xfrm>
          <a:prstGeom prst="rect">
            <a:avLst/>
          </a:prstGeom>
        </p:spPr>
      </p:pic>
    </p:spTree>
    <p:extLst>
      <p:ext uri="{BB962C8B-B14F-4D97-AF65-F5344CB8AC3E}">
        <p14:creationId xmlns:p14="http://schemas.microsoft.com/office/powerpoint/2010/main" val="32129686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repeatCount="4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a:duotone>
              <a:prstClr val="black"/>
              <a:srgbClr val="D9C3A5">
                <a:tint val="50000"/>
                <a:satMod val="180000"/>
              </a:srgbClr>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6" cstate="print">
            <a:extLst>
              <a:ext uri="{28A0092B-C50C-407E-A947-70E740481C1C}">
                <a14:useLocalDpi xmlns:a14="http://schemas.microsoft.com/office/drawing/2010/main" val="0"/>
              </a:ext>
            </a:extLst>
          </a:blip>
          <a:srcRect t="14782" b="39074"/>
          <a:stretch/>
        </p:blipFill>
        <p:spPr>
          <a:xfrm>
            <a:off x="3514725" y="693599"/>
            <a:ext cx="5472000" cy="5470800"/>
          </a:xfrm>
          <a:prstGeom prst="rect">
            <a:avLst/>
          </a:prstGeom>
          <a:ln>
            <a:noFill/>
          </a:ln>
          <a:effectLst>
            <a:softEdge rad="112500"/>
          </a:effectLst>
        </p:spPr>
      </p:pic>
      <p:pic>
        <p:nvPicPr>
          <p:cNvPr id="2" name="Imag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03739" y="5657210"/>
            <a:ext cx="1008000" cy="1121580"/>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488" y="747716"/>
            <a:ext cx="3348000" cy="5416683"/>
          </a:xfrm>
          <a:prstGeom prst="rect">
            <a:avLst/>
          </a:prstGeom>
        </p:spPr>
      </p:pic>
      <p:pic>
        <p:nvPicPr>
          <p:cNvPr id="5" name="Imag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66488" y="5023347"/>
            <a:ext cx="2520000" cy="1612800"/>
          </a:xfrm>
          <a:prstGeom prst="rect">
            <a:avLst/>
          </a:prstGeom>
        </p:spPr>
      </p:pic>
      <p:pic>
        <p:nvPicPr>
          <p:cNvPr id="8" name="Image 7"/>
          <p:cNvPicPr>
            <a:picLocks noChangeAspect="1"/>
          </p:cNvPicPr>
          <p:nvPr/>
        </p:nvPicPr>
        <p:blipFill rotWithShape="1">
          <a:blip r:embed="rId10">
            <a:extLst>
              <a:ext uri="{28A0092B-C50C-407E-A947-70E740481C1C}">
                <a14:useLocalDpi xmlns:a14="http://schemas.microsoft.com/office/drawing/2010/main" val="0"/>
              </a:ext>
            </a:extLst>
          </a:blip>
          <a:srcRect b="8713"/>
          <a:stretch/>
        </p:blipFill>
        <p:spPr>
          <a:xfrm>
            <a:off x="9208618" y="747716"/>
            <a:ext cx="2761488" cy="4830285"/>
          </a:xfrm>
          <a:prstGeom prst="rect">
            <a:avLst/>
          </a:prstGeom>
        </p:spPr>
      </p:pic>
      <p:pic>
        <p:nvPicPr>
          <p:cNvPr id="7" name="musique qui fait peur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945925" y="4643020"/>
            <a:ext cx="609600" cy="609600"/>
          </a:xfrm>
          <a:prstGeom prst="rect">
            <a:avLst/>
          </a:prstGeom>
        </p:spPr>
      </p:pic>
    </p:spTree>
    <p:extLst>
      <p:ext uri="{BB962C8B-B14F-4D97-AF65-F5344CB8AC3E}">
        <p14:creationId xmlns:p14="http://schemas.microsoft.com/office/powerpoint/2010/main" val="2737871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4"/>
                                        </p:tgtEl>
                                      </p:cBhvr>
                                      <p:by x="150000" y="150000"/>
                                    </p:animScale>
                                  </p:childTnLst>
                                </p:cTn>
                              </p:par>
                            </p:childTnLst>
                          </p:cTn>
                        </p:par>
                        <p:par>
                          <p:cTn id="7" fill="hold">
                            <p:stCondLst>
                              <p:cond delay="2000"/>
                            </p:stCondLst>
                            <p:childTnLst>
                              <p:par>
                                <p:cTn id="8" presetID="1" presetClass="mediacall" presetSubtype="0" fill="hold" nodeType="afterEffect">
                                  <p:stCondLst>
                                    <p:cond delay="0"/>
                                  </p:stCondLst>
                                  <p:childTnLst>
                                    <p:cmd type="call" cmd="playFrom(0.0)">
                                      <p:cBhvr>
                                        <p:cTn id="9"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73563" y="527705"/>
            <a:ext cx="5129823" cy="2923877"/>
          </a:xfrm>
          <a:prstGeom prst="rect">
            <a:avLst/>
          </a:prstGeom>
          <a:solidFill>
            <a:schemeClr val="tx2">
              <a:lumMod val="75000"/>
            </a:schemeClr>
          </a:solidFill>
          <a:ln>
            <a:solidFill>
              <a:srgbClr val="FF0000"/>
            </a:solidFill>
          </a:ln>
        </p:spPr>
        <p:txBody>
          <a:bodyPr wrap="square">
            <a:spAutoFit/>
          </a:bodyPr>
          <a:lstStyle/>
          <a:p>
            <a:r>
              <a:rPr lang="fr-FR" sz="2400" b="1" dirty="0">
                <a:solidFill>
                  <a:schemeClr val="bg1"/>
                </a:solidFill>
                <a:latin typeface="Fira Sans"/>
              </a:rPr>
              <a:t>Ed </a:t>
            </a:r>
            <a:r>
              <a:rPr lang="fr-FR" sz="2400" b="1" dirty="0" err="1">
                <a:solidFill>
                  <a:schemeClr val="bg1"/>
                </a:solidFill>
                <a:latin typeface="Fira Sans"/>
              </a:rPr>
              <a:t>Gein</a:t>
            </a:r>
            <a:r>
              <a:rPr lang="fr-FR" sz="2400" b="1" dirty="0">
                <a:solidFill>
                  <a:schemeClr val="bg1"/>
                </a:solidFill>
                <a:latin typeface="Fira Sans"/>
              </a:rPr>
              <a:t>, </a:t>
            </a:r>
            <a:r>
              <a:rPr lang="fr-FR" sz="2000" b="1" dirty="0">
                <a:solidFill>
                  <a:schemeClr val="bg1"/>
                </a:solidFill>
                <a:latin typeface="Fira Sans"/>
              </a:rPr>
              <a:t>un nom synonyme d’horreur et de fascination </a:t>
            </a:r>
            <a:r>
              <a:rPr lang="fr-FR" sz="2000" b="1" dirty="0" smtClean="0">
                <a:solidFill>
                  <a:schemeClr val="bg1"/>
                </a:solidFill>
                <a:latin typeface="Montserrat" panose="02000505000000020004" pitchFamily="2" charset="0"/>
              </a:rPr>
              <a:t>morbide Élevé </a:t>
            </a:r>
            <a:r>
              <a:rPr lang="fr-FR" sz="2000" b="1" dirty="0">
                <a:solidFill>
                  <a:schemeClr val="bg1"/>
                </a:solidFill>
                <a:latin typeface="Montserrat" panose="02000505000000020004" pitchFamily="2" charset="0"/>
              </a:rPr>
              <a:t>par une mère </a:t>
            </a:r>
            <a:r>
              <a:rPr lang="fr-FR" sz="2000" b="1" dirty="0" err="1">
                <a:solidFill>
                  <a:schemeClr val="bg1"/>
                </a:solidFill>
                <a:latin typeface="Montserrat" panose="02000505000000020004" pitchFamily="2" charset="0"/>
              </a:rPr>
              <a:t>ultra-religieuse</a:t>
            </a:r>
            <a:r>
              <a:rPr lang="fr-FR" sz="2000" b="1" dirty="0">
                <a:solidFill>
                  <a:schemeClr val="bg1"/>
                </a:solidFill>
                <a:latin typeface="Montserrat" panose="02000505000000020004" pitchFamily="2" charset="0"/>
              </a:rPr>
              <a:t> et dominatrice, Augusta </a:t>
            </a:r>
            <a:r>
              <a:rPr lang="fr-FR" sz="2000" b="1" dirty="0" err="1">
                <a:solidFill>
                  <a:schemeClr val="bg1"/>
                </a:solidFill>
                <a:latin typeface="Montserrat" panose="02000505000000020004" pitchFamily="2" charset="0"/>
              </a:rPr>
              <a:t>Gein</a:t>
            </a:r>
            <a:r>
              <a:rPr lang="fr-FR" sz="2000" b="1" dirty="0">
                <a:solidFill>
                  <a:schemeClr val="bg1"/>
                </a:solidFill>
                <a:latin typeface="Montserrat" panose="02000505000000020004" pitchFamily="2" charset="0"/>
              </a:rPr>
              <a:t>, Ed </a:t>
            </a:r>
            <a:r>
              <a:rPr lang="fr-FR" sz="2000" b="1" dirty="0" err="1">
                <a:solidFill>
                  <a:schemeClr val="bg1"/>
                </a:solidFill>
                <a:latin typeface="Montserrat" panose="02000505000000020004" pitchFamily="2" charset="0"/>
              </a:rPr>
              <a:t>Gein</a:t>
            </a:r>
            <a:r>
              <a:rPr lang="fr-FR" sz="2000" b="1" dirty="0">
                <a:solidFill>
                  <a:schemeClr val="bg1"/>
                </a:solidFill>
                <a:latin typeface="Montserrat" panose="02000505000000020004" pitchFamily="2" charset="0"/>
              </a:rPr>
              <a:t> grandit dans l’isolement complet, coupé du monde extérieur et convaincu que les femmes étaient des pécheresses. Après la mort de sa mère, il sombre dans la folie :</a:t>
            </a:r>
          </a:p>
        </p:txBody>
      </p:sp>
      <p:sp>
        <p:nvSpPr>
          <p:cNvPr id="7" name="Rectangle 6"/>
          <p:cNvSpPr/>
          <p:nvPr/>
        </p:nvSpPr>
        <p:spPr>
          <a:xfrm>
            <a:off x="241789" y="4162147"/>
            <a:ext cx="8148000" cy="2585323"/>
          </a:xfrm>
          <a:prstGeom prst="rect">
            <a:avLst/>
          </a:prstGeom>
          <a:solidFill>
            <a:srgbClr val="C00000"/>
          </a:solidFill>
        </p:spPr>
        <p:txBody>
          <a:bodyPr wrap="square">
            <a:spAutoFit/>
          </a:bodyPr>
          <a:lstStyle/>
          <a:p>
            <a:r>
              <a:rPr lang="fr-FR" dirty="0" smtClean="0">
                <a:solidFill>
                  <a:schemeClr val="bg1"/>
                </a:solidFill>
                <a:latin typeface="Montserrat" panose="02000505000000020004" pitchFamily="2" charset="0"/>
              </a:rPr>
              <a:t>est </a:t>
            </a:r>
            <a:r>
              <a:rPr lang="fr-FR" dirty="0">
                <a:solidFill>
                  <a:schemeClr val="bg1"/>
                </a:solidFill>
                <a:latin typeface="Montserrat" panose="02000505000000020004" pitchFamily="2" charset="0"/>
              </a:rPr>
              <a:t>un tueur en série et voleur de cadavres américain. </a:t>
            </a:r>
          </a:p>
          <a:p>
            <a:r>
              <a:rPr lang="fr-FR" b="1" dirty="0">
                <a:solidFill>
                  <a:schemeClr val="bg1"/>
                </a:solidFill>
                <a:latin typeface="Montserrat" panose="02000505000000020004" pitchFamily="2" charset="0"/>
              </a:rPr>
              <a:t>Date/Lieu de naissance : </a:t>
            </a:r>
            <a:r>
              <a:rPr lang="fr-FR" dirty="0">
                <a:solidFill>
                  <a:schemeClr val="bg1"/>
                </a:solidFill>
                <a:latin typeface="Montserrat" panose="02000505000000020004" pitchFamily="2" charset="0"/>
              </a:rPr>
              <a:t>27 août 1906, </a:t>
            </a:r>
            <a:r>
              <a:rPr lang="fr-FR" dirty="0">
                <a:solidFill>
                  <a:schemeClr val="bg1"/>
                </a:solidFill>
                <a:latin typeface="Montserrat" panose="02000505000000020004" pitchFamily="2" charset="0"/>
                <a:hlinkClick r:id="rId4"/>
              </a:rPr>
              <a:t>La Crosse, Wisconsin, États-Unis</a:t>
            </a:r>
            <a:endParaRPr lang="fr-FR" dirty="0">
              <a:solidFill>
                <a:schemeClr val="bg1"/>
              </a:solidFill>
              <a:latin typeface="Montserrat" panose="02000505000000020004" pitchFamily="2" charset="0"/>
            </a:endParaRPr>
          </a:p>
          <a:p>
            <a:r>
              <a:rPr lang="fr-FR" b="1" dirty="0">
                <a:solidFill>
                  <a:schemeClr val="bg1"/>
                </a:solidFill>
                <a:latin typeface="Montserrat" panose="02000505000000020004" pitchFamily="2" charset="0"/>
              </a:rPr>
              <a:t>Date de décès : </a:t>
            </a:r>
            <a:r>
              <a:rPr lang="fr-FR" dirty="0">
                <a:solidFill>
                  <a:schemeClr val="bg1"/>
                </a:solidFill>
                <a:latin typeface="Montserrat" panose="02000505000000020004" pitchFamily="2" charset="0"/>
              </a:rPr>
              <a:t>26 juillet 1984, </a:t>
            </a:r>
            <a:r>
              <a:rPr lang="fr-FR" dirty="0" err="1">
                <a:solidFill>
                  <a:schemeClr val="bg1"/>
                </a:solidFill>
                <a:latin typeface="Montserrat" panose="02000505000000020004" pitchFamily="2" charset="0"/>
                <a:hlinkClick r:id="rId5"/>
              </a:rPr>
              <a:t>Mendota</a:t>
            </a:r>
            <a:r>
              <a:rPr lang="fr-FR" dirty="0">
                <a:solidFill>
                  <a:schemeClr val="bg1"/>
                </a:solidFill>
                <a:latin typeface="Montserrat" panose="02000505000000020004" pitchFamily="2" charset="0"/>
                <a:hlinkClick r:id="rId5"/>
              </a:rPr>
              <a:t> Mental </a:t>
            </a:r>
            <a:r>
              <a:rPr lang="fr-FR" dirty="0" err="1">
                <a:solidFill>
                  <a:schemeClr val="bg1"/>
                </a:solidFill>
                <a:latin typeface="Montserrat" panose="02000505000000020004" pitchFamily="2" charset="0"/>
                <a:hlinkClick r:id="rId5"/>
              </a:rPr>
              <a:t>Health</a:t>
            </a:r>
            <a:r>
              <a:rPr lang="fr-FR" dirty="0">
                <a:solidFill>
                  <a:schemeClr val="bg1"/>
                </a:solidFill>
                <a:latin typeface="Montserrat" panose="02000505000000020004" pitchFamily="2" charset="0"/>
                <a:hlinkClick r:id="rId5"/>
              </a:rPr>
              <a:t> Institute, Madison, Wisconsin, États-Unis</a:t>
            </a:r>
            <a:endParaRPr lang="fr-FR" dirty="0">
              <a:solidFill>
                <a:schemeClr val="bg1"/>
              </a:solidFill>
              <a:latin typeface="Montserrat" panose="02000505000000020004" pitchFamily="2" charset="0"/>
            </a:endParaRPr>
          </a:p>
          <a:p>
            <a:r>
              <a:rPr lang="fr-FR" b="1" dirty="0" smtClean="0">
                <a:solidFill>
                  <a:schemeClr val="bg1"/>
                </a:solidFill>
                <a:latin typeface="Montserrat" panose="02000505000000020004" pitchFamily="2" charset="0"/>
              </a:rPr>
              <a:t>Parents</a:t>
            </a:r>
            <a:r>
              <a:rPr lang="fr-FR" b="1" dirty="0">
                <a:solidFill>
                  <a:schemeClr val="bg1"/>
                </a:solidFill>
                <a:latin typeface="Montserrat" panose="02000505000000020004" pitchFamily="2" charset="0"/>
              </a:rPr>
              <a:t> : </a:t>
            </a:r>
            <a:r>
              <a:rPr lang="fr-FR" dirty="0">
                <a:solidFill>
                  <a:schemeClr val="bg1"/>
                </a:solidFill>
                <a:latin typeface="Montserrat" panose="02000505000000020004" pitchFamily="2" charset="0"/>
                <a:hlinkClick r:id="rId6"/>
              </a:rPr>
              <a:t>Augusta Wilhelmine </a:t>
            </a:r>
            <a:r>
              <a:rPr lang="fr-FR" dirty="0" err="1">
                <a:solidFill>
                  <a:schemeClr val="bg1"/>
                </a:solidFill>
                <a:latin typeface="Montserrat" panose="02000505000000020004" pitchFamily="2" charset="0"/>
                <a:hlinkClick r:id="rId6"/>
              </a:rPr>
              <a:t>Gein</a:t>
            </a:r>
            <a:r>
              <a:rPr lang="fr-FR" dirty="0">
                <a:solidFill>
                  <a:schemeClr val="bg1"/>
                </a:solidFill>
                <a:latin typeface="Montserrat" panose="02000505000000020004" pitchFamily="2" charset="0"/>
              </a:rPr>
              <a:t>, </a:t>
            </a:r>
            <a:r>
              <a:rPr lang="fr-FR" dirty="0">
                <a:solidFill>
                  <a:schemeClr val="bg1"/>
                </a:solidFill>
                <a:latin typeface="Montserrat" panose="02000505000000020004" pitchFamily="2" charset="0"/>
                <a:hlinkClick r:id="rId7"/>
              </a:rPr>
              <a:t>George Philip </a:t>
            </a:r>
            <a:r>
              <a:rPr lang="fr-FR" dirty="0" err="1">
                <a:solidFill>
                  <a:schemeClr val="bg1"/>
                </a:solidFill>
                <a:latin typeface="Montserrat" panose="02000505000000020004" pitchFamily="2" charset="0"/>
                <a:hlinkClick r:id="rId7"/>
              </a:rPr>
              <a:t>Gein</a:t>
            </a:r>
            <a:endParaRPr lang="fr-FR" dirty="0">
              <a:solidFill>
                <a:schemeClr val="bg1"/>
              </a:solidFill>
              <a:latin typeface="Montserrat" panose="02000505000000020004" pitchFamily="2" charset="0"/>
            </a:endParaRPr>
          </a:p>
          <a:p>
            <a:r>
              <a:rPr lang="fr-FR" b="1" dirty="0">
                <a:solidFill>
                  <a:schemeClr val="bg1"/>
                </a:solidFill>
                <a:latin typeface="Montserrat" panose="02000505000000020004" pitchFamily="2" charset="0"/>
              </a:rPr>
              <a:t>Frères et sœurs : </a:t>
            </a:r>
            <a:r>
              <a:rPr lang="fr-FR" dirty="0">
                <a:solidFill>
                  <a:schemeClr val="bg1"/>
                </a:solidFill>
                <a:latin typeface="Montserrat" panose="02000505000000020004" pitchFamily="2" charset="0"/>
                <a:hlinkClick r:id="rId8"/>
              </a:rPr>
              <a:t>Henry George </a:t>
            </a:r>
            <a:r>
              <a:rPr lang="fr-FR" dirty="0" err="1">
                <a:solidFill>
                  <a:schemeClr val="bg1"/>
                </a:solidFill>
                <a:latin typeface="Montserrat" panose="02000505000000020004" pitchFamily="2" charset="0"/>
                <a:hlinkClick r:id="rId8"/>
              </a:rPr>
              <a:t>Gein</a:t>
            </a:r>
            <a:endParaRPr lang="fr-FR" dirty="0">
              <a:solidFill>
                <a:schemeClr val="bg1"/>
              </a:solidFill>
              <a:latin typeface="Montserrat" panose="02000505000000020004" pitchFamily="2" charset="0"/>
            </a:endParaRPr>
          </a:p>
          <a:p>
            <a:r>
              <a:rPr lang="fr-FR" b="1" dirty="0">
                <a:solidFill>
                  <a:schemeClr val="bg1"/>
                </a:solidFill>
                <a:latin typeface="Montserrat" panose="02000505000000020004" pitchFamily="2" charset="0"/>
              </a:rPr>
              <a:t>Taille : </a:t>
            </a:r>
            <a:r>
              <a:rPr lang="fr-FR" dirty="0">
                <a:solidFill>
                  <a:schemeClr val="bg1"/>
                </a:solidFill>
                <a:latin typeface="Montserrat" panose="02000505000000020004" pitchFamily="2" charset="0"/>
              </a:rPr>
              <a:t>1,7 m</a:t>
            </a:r>
          </a:p>
          <a:p>
            <a:r>
              <a:rPr lang="fr-FR" b="1" dirty="0">
                <a:solidFill>
                  <a:schemeClr val="bg1"/>
                </a:solidFill>
                <a:latin typeface="Montserrat" panose="02000505000000020004" pitchFamily="2" charset="0"/>
              </a:rPr>
              <a:t>Actions criminelles : </a:t>
            </a:r>
            <a:r>
              <a:rPr lang="fr-FR" dirty="0">
                <a:solidFill>
                  <a:schemeClr val="bg1"/>
                </a:solidFill>
                <a:latin typeface="Montserrat" panose="02000505000000020004" pitchFamily="2" charset="0"/>
              </a:rPr>
              <a:t>Meurtres</a:t>
            </a:r>
            <a:endParaRPr lang="fr-FR" b="0" i="0" dirty="0">
              <a:solidFill>
                <a:schemeClr val="bg1"/>
              </a:solidFill>
              <a:effectLst/>
              <a:latin typeface="Montserrat" panose="02000505000000020004" pitchFamily="2" charset="0"/>
            </a:endParaRPr>
          </a:p>
        </p:txBody>
      </p:sp>
      <p:pic>
        <p:nvPicPr>
          <p:cNvPr id="5" name="Imag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83861" y="3710674"/>
            <a:ext cx="2124000" cy="3036796"/>
          </a:xfrm>
          <a:prstGeom prst="rect">
            <a:avLst/>
          </a:prstGeom>
        </p:spPr>
      </p:pic>
      <p:pic>
        <p:nvPicPr>
          <p:cNvPr id="8" name="Imag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299375" y="431405"/>
            <a:ext cx="3924000" cy="3168739"/>
          </a:xfrm>
          <a:prstGeom prst="rect">
            <a:avLst/>
          </a:prstGeom>
        </p:spPr>
      </p:pic>
    </p:spTree>
    <p:extLst>
      <p:ext uri="{BB962C8B-B14F-4D97-AF65-F5344CB8AC3E}">
        <p14:creationId xmlns:p14="http://schemas.microsoft.com/office/powerpoint/2010/main" val="13334373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28069"/>
            <a:ext cx="12192000" cy="6858000"/>
          </a:xfrm>
          <a:prstGeom prst="rect">
            <a:avLst/>
          </a:prstGeom>
        </p:spPr>
      </p:pic>
      <p:sp>
        <p:nvSpPr>
          <p:cNvPr id="2" name="Rectangle 1"/>
          <p:cNvSpPr/>
          <p:nvPr/>
        </p:nvSpPr>
        <p:spPr>
          <a:xfrm>
            <a:off x="381000" y="430887"/>
            <a:ext cx="6870700" cy="5632311"/>
          </a:xfrm>
          <a:prstGeom prst="rect">
            <a:avLst/>
          </a:prstGeom>
          <a:solidFill>
            <a:schemeClr val="tx1">
              <a:lumMod val="85000"/>
              <a:lumOff val="15000"/>
            </a:schemeClr>
          </a:solidFill>
          <a:ln>
            <a:solidFill>
              <a:srgbClr val="FF0000"/>
            </a:solidFill>
          </a:ln>
        </p:spPr>
        <p:txBody>
          <a:bodyPr wrap="square">
            <a:spAutoFit/>
          </a:bodyPr>
          <a:lstStyle/>
          <a:p>
            <a:r>
              <a:rPr lang="fr-FR" sz="2000" dirty="0" smtClean="0">
                <a:solidFill>
                  <a:schemeClr val="bg1"/>
                </a:solidFill>
                <a:latin typeface="Montserrat" panose="02000505000000020004" pitchFamily="2" charset="0"/>
              </a:rPr>
              <a:t>Le 16 novembre 1957, </a:t>
            </a:r>
            <a:r>
              <a:rPr lang="fr-FR" sz="2000" b="1" dirty="0" smtClean="0">
                <a:solidFill>
                  <a:schemeClr val="bg1"/>
                </a:solidFill>
                <a:latin typeface="Montserrat" panose="02000505000000020004" pitchFamily="2" charset="0"/>
              </a:rPr>
              <a:t>Bernice </a:t>
            </a:r>
            <a:r>
              <a:rPr lang="fr-FR" sz="2000" b="1" dirty="0" err="1" smtClean="0">
                <a:solidFill>
                  <a:schemeClr val="bg1"/>
                </a:solidFill>
                <a:latin typeface="Montserrat" panose="02000505000000020004" pitchFamily="2" charset="0"/>
              </a:rPr>
              <a:t>Worden</a:t>
            </a:r>
            <a:r>
              <a:rPr lang="fr-FR" sz="2000" b="1" dirty="0" smtClean="0">
                <a:solidFill>
                  <a:schemeClr val="bg1"/>
                </a:solidFill>
                <a:latin typeface="Montserrat" panose="02000505000000020004" pitchFamily="2" charset="0"/>
              </a:rPr>
              <a:t> </a:t>
            </a:r>
            <a:r>
              <a:rPr lang="fr-FR" sz="2000" b="1" dirty="0">
                <a:solidFill>
                  <a:schemeClr val="bg1"/>
                </a:solidFill>
                <a:latin typeface="Montserrat" panose="02000505000000020004" pitchFamily="2" charset="0"/>
              </a:rPr>
              <a:t>la première victime connue</a:t>
            </a:r>
          </a:p>
          <a:p>
            <a:r>
              <a:rPr lang="fr-FR" sz="2000" dirty="0" smtClean="0">
                <a:solidFill>
                  <a:schemeClr val="bg1"/>
                </a:solidFill>
                <a:latin typeface="Montserrat" panose="02000505000000020004" pitchFamily="2" charset="0"/>
              </a:rPr>
              <a:t> est accoudée derrière son comptoir de vente. La patronne tient depuis des années une boutique qui vend à peu près tout à Plainfield. Elle connaît tous les habitants du coin, sans exception.</a:t>
            </a:r>
            <a:r>
              <a:rPr lang="fr-FR" sz="2000" dirty="0">
                <a:solidFill>
                  <a:schemeClr val="bg1"/>
                </a:solidFill>
                <a:latin typeface="Montserrat" panose="02000505000000020004" pitchFamily="2" charset="0"/>
              </a:rPr>
              <a:t> En 1957, Bernice </a:t>
            </a:r>
            <a:r>
              <a:rPr lang="fr-FR" sz="2000" dirty="0" err="1">
                <a:solidFill>
                  <a:schemeClr val="bg1"/>
                </a:solidFill>
                <a:latin typeface="Montserrat" panose="02000505000000020004" pitchFamily="2" charset="0"/>
              </a:rPr>
              <a:t>Worden</a:t>
            </a:r>
            <a:r>
              <a:rPr lang="fr-FR" sz="2000" dirty="0">
                <a:solidFill>
                  <a:schemeClr val="bg1"/>
                </a:solidFill>
                <a:latin typeface="Montserrat" panose="02000505000000020004" pitchFamily="2" charset="0"/>
              </a:rPr>
              <a:t>, propriétaire d’une quincaillerie du Wisconsin, devient la première victime connue de </a:t>
            </a:r>
            <a:r>
              <a:rPr lang="fr-FR" sz="2000" dirty="0" err="1">
                <a:solidFill>
                  <a:schemeClr val="bg1"/>
                </a:solidFill>
                <a:latin typeface="Montserrat" panose="02000505000000020004" pitchFamily="2" charset="0"/>
              </a:rPr>
              <a:t>Gein</a:t>
            </a:r>
            <a:r>
              <a:rPr lang="fr-FR" sz="2000" dirty="0">
                <a:solidFill>
                  <a:schemeClr val="bg1"/>
                </a:solidFill>
                <a:latin typeface="Montserrat" panose="02000505000000020004" pitchFamily="2" charset="0"/>
              </a:rPr>
              <a:t>. </a:t>
            </a:r>
            <a:r>
              <a:rPr lang="fr-FR" sz="2000" b="1" dirty="0" smtClean="0">
                <a:solidFill>
                  <a:schemeClr val="bg1"/>
                </a:solidFill>
                <a:latin typeface="Montserrat" panose="02000505000000020004" pitchFamily="2" charset="0"/>
              </a:rPr>
              <a:t>Le </a:t>
            </a:r>
            <a:r>
              <a:rPr lang="fr-FR" sz="2000" b="1" dirty="0">
                <a:solidFill>
                  <a:schemeClr val="bg1"/>
                </a:solidFill>
                <a:latin typeface="Montserrat" panose="02000505000000020004" pitchFamily="2" charset="0"/>
              </a:rPr>
              <a:t>corps décapité de Bernice </a:t>
            </a:r>
            <a:r>
              <a:rPr lang="fr-FR" sz="2000" b="1" dirty="0" err="1">
                <a:solidFill>
                  <a:schemeClr val="bg1"/>
                </a:solidFill>
                <a:latin typeface="Montserrat" panose="02000505000000020004" pitchFamily="2" charset="0"/>
              </a:rPr>
              <a:t>Worden</a:t>
            </a:r>
            <a:r>
              <a:rPr lang="fr-FR" sz="2000" dirty="0">
                <a:solidFill>
                  <a:schemeClr val="bg1"/>
                </a:solidFill>
                <a:latin typeface="Montserrat" panose="02000505000000020004" pitchFamily="2" charset="0"/>
              </a:rPr>
              <a:t>, suspendu par les jambes, se trouvait dans un cabanon sur la propriété</a:t>
            </a:r>
            <a:r>
              <a:rPr lang="fr-FR" sz="2000" dirty="0" smtClean="0">
                <a:solidFill>
                  <a:schemeClr val="bg1"/>
                </a:solidFill>
                <a:latin typeface="Montserrat" panose="02000505000000020004" pitchFamily="2" charset="0"/>
              </a:rPr>
              <a:t>, extrême</a:t>
            </a:r>
            <a:r>
              <a:rPr lang="fr-FR" sz="2000" dirty="0">
                <a:solidFill>
                  <a:schemeClr val="bg1"/>
                </a:solidFill>
                <a:latin typeface="Montserrat" panose="02000505000000020004" pitchFamily="2" charset="0"/>
              </a:rPr>
              <a:t>. La brutalité de ce crime choque la communauté locale. Bernice représentait une victime innocente, victime de la folie macabre d’un homme dont la psyché était profondément perturbée. Son décès demeure la preuve de la capacité d’Ed </a:t>
            </a:r>
            <a:r>
              <a:rPr lang="fr-FR" sz="2000" dirty="0" err="1">
                <a:solidFill>
                  <a:schemeClr val="bg1"/>
                </a:solidFill>
                <a:latin typeface="Montserrat" panose="02000505000000020004" pitchFamily="2" charset="0"/>
              </a:rPr>
              <a:t>Gein</a:t>
            </a:r>
            <a:r>
              <a:rPr lang="fr-FR" sz="2000" dirty="0">
                <a:solidFill>
                  <a:schemeClr val="bg1"/>
                </a:solidFill>
                <a:latin typeface="Montserrat" panose="02000505000000020004" pitchFamily="2" charset="0"/>
              </a:rPr>
              <a:t> à commettre des actes cruels, même si ses motivations semblaient souvent irrationnelles et obsessionnelles.</a:t>
            </a: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7850" y="430886"/>
            <a:ext cx="4428000" cy="5632311"/>
          </a:xfrm>
          <a:prstGeom prst="rect">
            <a:avLst/>
          </a:prstGeom>
        </p:spPr>
      </p:pic>
    </p:spTree>
    <p:extLst>
      <p:ext uri="{BB962C8B-B14F-4D97-AF65-F5344CB8AC3E}">
        <p14:creationId xmlns:p14="http://schemas.microsoft.com/office/powerpoint/2010/main" val="1018194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57200" y="766732"/>
            <a:ext cx="6096000" cy="5324535"/>
          </a:xfrm>
          <a:prstGeom prst="rect">
            <a:avLst/>
          </a:prstGeom>
          <a:solidFill>
            <a:schemeClr val="tx1">
              <a:lumMod val="85000"/>
              <a:lumOff val="15000"/>
            </a:schemeClr>
          </a:solidFill>
          <a:ln>
            <a:solidFill>
              <a:srgbClr val="FF0000"/>
            </a:solidFill>
          </a:ln>
        </p:spPr>
        <p:txBody>
          <a:bodyPr>
            <a:spAutoFit/>
          </a:bodyPr>
          <a:lstStyle/>
          <a:p>
            <a:r>
              <a:rPr lang="fr-FR" sz="2000" b="1" dirty="0">
                <a:solidFill>
                  <a:schemeClr val="bg1"/>
                </a:solidFill>
                <a:latin typeface="Montserrat" panose="02000505000000020004" pitchFamily="2" charset="0"/>
              </a:rPr>
              <a:t>Mary </a:t>
            </a:r>
            <a:r>
              <a:rPr lang="fr-FR" sz="2000" b="1" dirty="0" err="1">
                <a:solidFill>
                  <a:schemeClr val="bg1"/>
                </a:solidFill>
                <a:latin typeface="Montserrat" panose="02000505000000020004" pitchFamily="2" charset="0"/>
              </a:rPr>
              <a:t>Hogan</a:t>
            </a:r>
            <a:r>
              <a:rPr lang="fr-FR" sz="2000" b="1" dirty="0">
                <a:solidFill>
                  <a:schemeClr val="bg1"/>
                </a:solidFill>
                <a:latin typeface="Montserrat" panose="02000505000000020004" pitchFamily="2" charset="0"/>
              </a:rPr>
              <a:t>, une victime oubliée mais cruciale</a:t>
            </a:r>
          </a:p>
          <a:p>
            <a:r>
              <a:rPr lang="fr-FR" sz="2000" dirty="0">
                <a:solidFill>
                  <a:schemeClr val="bg1"/>
                </a:solidFill>
                <a:latin typeface="Montserrat" panose="02000505000000020004" pitchFamily="2" charset="0"/>
              </a:rPr>
              <a:t>Un autre cas tristement célèbre est celui de Mary </a:t>
            </a:r>
            <a:r>
              <a:rPr lang="fr-FR" sz="2000" dirty="0" err="1">
                <a:solidFill>
                  <a:schemeClr val="bg1"/>
                </a:solidFill>
                <a:latin typeface="Montserrat" panose="02000505000000020004" pitchFamily="2" charset="0"/>
              </a:rPr>
              <a:t>Hogan</a:t>
            </a:r>
            <a:r>
              <a:rPr lang="fr-FR" sz="2000" dirty="0">
                <a:solidFill>
                  <a:schemeClr val="bg1"/>
                </a:solidFill>
                <a:latin typeface="Montserrat" panose="02000505000000020004" pitchFamily="2" charset="0"/>
              </a:rPr>
              <a:t>, une femme disparue en 1954. Son corps fut retrouvé plus tard dans la ferme de </a:t>
            </a:r>
            <a:r>
              <a:rPr lang="fr-FR" sz="2000" dirty="0" err="1">
                <a:solidFill>
                  <a:schemeClr val="bg1"/>
                </a:solidFill>
                <a:latin typeface="Montserrat" panose="02000505000000020004" pitchFamily="2" charset="0"/>
              </a:rPr>
              <a:t>Gein</a:t>
            </a:r>
            <a:r>
              <a:rPr lang="fr-FR" sz="2000" dirty="0">
                <a:solidFill>
                  <a:schemeClr val="bg1"/>
                </a:solidFill>
                <a:latin typeface="Montserrat" panose="02000505000000020004" pitchFamily="2" charset="0"/>
              </a:rPr>
              <a:t>, où il l’avait assassinée dans un accès de folie. Mary </a:t>
            </a:r>
            <a:r>
              <a:rPr lang="fr-FR" sz="2000" dirty="0" err="1">
                <a:solidFill>
                  <a:schemeClr val="bg1"/>
                </a:solidFill>
                <a:latin typeface="Montserrat" panose="02000505000000020004" pitchFamily="2" charset="0"/>
              </a:rPr>
              <a:t>Hogan</a:t>
            </a:r>
            <a:r>
              <a:rPr lang="fr-FR" sz="2000" dirty="0">
                <a:solidFill>
                  <a:schemeClr val="bg1"/>
                </a:solidFill>
                <a:latin typeface="Montserrat" panose="02000505000000020004" pitchFamily="2" charset="0"/>
              </a:rPr>
              <a:t> était une pêcheuse locale, connue et respectée. La retrouver mutilée et laissée dans la ferme de </a:t>
            </a:r>
            <a:r>
              <a:rPr lang="fr-FR" sz="2000" dirty="0" err="1">
                <a:solidFill>
                  <a:schemeClr val="bg1"/>
                </a:solidFill>
                <a:latin typeface="Montserrat" panose="02000505000000020004" pitchFamily="2" charset="0"/>
              </a:rPr>
              <a:t>Gein</a:t>
            </a:r>
            <a:r>
              <a:rPr lang="fr-FR" sz="2000" dirty="0">
                <a:solidFill>
                  <a:schemeClr val="bg1"/>
                </a:solidFill>
                <a:latin typeface="Montserrat" panose="02000505000000020004" pitchFamily="2" charset="0"/>
              </a:rPr>
              <a:t> renforça l’horreur des crimes du tueur. Son meurtre marqua une étape importante dans l’enquête, car c’était la première victime reconnue de </a:t>
            </a:r>
            <a:r>
              <a:rPr lang="fr-FR" sz="2000" dirty="0" err="1">
                <a:solidFill>
                  <a:schemeClr val="bg1"/>
                </a:solidFill>
                <a:latin typeface="Montserrat" panose="02000505000000020004" pitchFamily="2" charset="0"/>
              </a:rPr>
              <a:t>Gein</a:t>
            </a:r>
            <a:r>
              <a:rPr lang="fr-FR" sz="2000" dirty="0">
                <a:solidFill>
                  <a:schemeClr val="bg1"/>
                </a:solidFill>
                <a:latin typeface="Montserrat" panose="02000505000000020004" pitchFamily="2" charset="0"/>
              </a:rPr>
              <a:t> comme étant directement liée à ses exactions. La disparition et l’assassinat de Mary </a:t>
            </a:r>
            <a:r>
              <a:rPr lang="fr-FR" sz="2000" dirty="0" err="1">
                <a:solidFill>
                  <a:schemeClr val="bg1"/>
                </a:solidFill>
                <a:latin typeface="Montserrat" panose="02000505000000020004" pitchFamily="2" charset="0"/>
              </a:rPr>
              <a:t>Hogan</a:t>
            </a:r>
            <a:r>
              <a:rPr lang="fr-FR" sz="2000" dirty="0">
                <a:solidFill>
                  <a:schemeClr val="bg1"/>
                </a:solidFill>
                <a:latin typeface="Montserrat" panose="02000505000000020004" pitchFamily="2" charset="0"/>
              </a:rPr>
              <a:t> illustrent à quel point ses actes étaient imprévisibles et terrifiants.</a:t>
            </a:r>
            <a:endParaRPr lang="fr-FR" sz="2000" b="0" i="0" dirty="0">
              <a:solidFill>
                <a:schemeClr val="bg1"/>
              </a:solidFill>
              <a:effectLst/>
              <a:latin typeface="Montserrat" panose="02000505000000020004" pitchFamily="2"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8632" y="365936"/>
            <a:ext cx="3348000" cy="6126126"/>
          </a:xfrm>
          <a:prstGeom prst="rect">
            <a:avLst/>
          </a:prstGeom>
        </p:spPr>
      </p:pic>
    </p:spTree>
    <p:extLst>
      <p:ext uri="{BB962C8B-B14F-4D97-AF65-F5344CB8AC3E}">
        <p14:creationId xmlns:p14="http://schemas.microsoft.com/office/powerpoint/2010/main" val="704639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54100" y="428178"/>
            <a:ext cx="10515600" cy="6001643"/>
          </a:xfrm>
          <a:prstGeom prst="rect">
            <a:avLst/>
          </a:prstGeom>
          <a:solidFill>
            <a:schemeClr val="bg2">
              <a:lumMod val="25000"/>
            </a:schemeClr>
          </a:solidFill>
          <a:ln>
            <a:solidFill>
              <a:srgbClr val="FF0000"/>
            </a:solidFill>
          </a:ln>
        </p:spPr>
        <p:txBody>
          <a:bodyPr wrap="square">
            <a:spAutoFit/>
          </a:bodyPr>
          <a:lstStyle/>
          <a:p>
            <a:r>
              <a:rPr lang="fr-FR" sz="2400" b="1" dirty="0">
                <a:solidFill>
                  <a:schemeClr val="bg1"/>
                </a:solidFill>
                <a:latin typeface="Montserrat" panose="02000505000000020004" pitchFamily="2" charset="0"/>
              </a:rPr>
              <a:t>2. Les victimes posthumes : profanations et </a:t>
            </a:r>
            <a:r>
              <a:rPr lang="fr-FR" sz="2400" b="1" dirty="0" smtClean="0">
                <a:solidFill>
                  <a:schemeClr val="bg1"/>
                </a:solidFill>
                <a:latin typeface="Montserrat" panose="02000505000000020004" pitchFamily="2" charset="0"/>
              </a:rPr>
              <a:t>exhumations des </a:t>
            </a:r>
            <a:r>
              <a:rPr lang="fr-FR" sz="2400" b="1" dirty="0">
                <a:solidFill>
                  <a:schemeClr val="bg1"/>
                </a:solidFill>
                <a:latin typeface="Montserrat" panose="02000505000000020004" pitchFamily="2" charset="0"/>
              </a:rPr>
              <a:t>corps</a:t>
            </a:r>
          </a:p>
          <a:p>
            <a:r>
              <a:rPr lang="fr-FR" sz="2400" dirty="0">
                <a:solidFill>
                  <a:schemeClr val="bg1"/>
                </a:solidFill>
                <a:latin typeface="Montserrat" panose="02000505000000020004" pitchFamily="2" charset="0"/>
              </a:rPr>
              <a:t>Ed </a:t>
            </a:r>
            <a:r>
              <a:rPr lang="fr-FR" sz="2400" dirty="0" err="1">
                <a:solidFill>
                  <a:schemeClr val="bg1"/>
                </a:solidFill>
                <a:latin typeface="Montserrat" panose="02000505000000020004" pitchFamily="2" charset="0"/>
              </a:rPr>
              <a:t>Gein</a:t>
            </a:r>
            <a:r>
              <a:rPr lang="fr-FR" sz="2400" dirty="0">
                <a:solidFill>
                  <a:schemeClr val="bg1"/>
                </a:solidFill>
                <a:latin typeface="Montserrat" panose="02000505000000020004" pitchFamily="2" charset="0"/>
              </a:rPr>
              <a:t> est également tristement célèbre pour avoir exhumé plusieurs corps de tombes dans des cimetières locaux. Entre 1954 et 1957, il a déterré de nombreux corps de femmes dont il a prélevé diverses parties, principalement des crânes, des membres, ou des morceaux de peau. Ses victimes posthumes étaient souvent des femmes qui lui ressemblaient ou avec lesquelles il avait une fixation particulière. La profanation des tombes représente une atteinte extrême à la dignité des défunts et constitue une forme de victimisation invisible, mais dévastatrice</a:t>
            </a:r>
            <a:r>
              <a:rPr lang="fr-FR" sz="2400" dirty="0" smtClean="0">
                <a:solidFill>
                  <a:schemeClr val="bg1"/>
                </a:solidFill>
                <a:latin typeface="Montserrat" panose="02000505000000020004" pitchFamily="2" charset="0"/>
              </a:rPr>
              <a:t>.</a:t>
            </a:r>
          </a:p>
          <a:p>
            <a:r>
              <a:rPr lang="fr-FR" sz="2400" dirty="0" smtClean="0">
                <a:solidFill>
                  <a:schemeClr val="bg1"/>
                </a:solidFill>
                <a:latin typeface="Montserrat" panose="02000505000000020004" pitchFamily="2" charset="0"/>
              </a:rPr>
              <a:t>Ed Gien</a:t>
            </a:r>
            <a:r>
              <a:rPr lang="fr-FR" sz="2400" dirty="0">
                <a:solidFill>
                  <a:schemeClr val="bg1"/>
                </a:solidFill>
                <a:latin typeface="Montserrat" panose="02000505000000020004" pitchFamily="2" charset="0"/>
              </a:rPr>
              <a:t> reconnaît seulement deux meurtres. Pour les autres restes humains, il explique être allé dans un</a:t>
            </a:r>
            <a:r>
              <a:rPr lang="fr-FR" sz="2400" b="1" dirty="0">
                <a:solidFill>
                  <a:schemeClr val="bg1"/>
                </a:solidFill>
                <a:latin typeface="Montserrat" panose="02000505000000020004" pitchFamily="2" charset="0"/>
              </a:rPr>
              <a:t> cimetière pour déterrer des corps de femmes récemment inhumés et récupère les organes sexuels. </a:t>
            </a:r>
            <a:r>
              <a:rPr lang="fr-FR" sz="2400" dirty="0">
                <a:solidFill>
                  <a:schemeClr val="bg1"/>
                </a:solidFill>
                <a:latin typeface="Montserrat" panose="02000505000000020004" pitchFamily="2" charset="0"/>
              </a:rPr>
              <a:t>"Il avait une fascination et une détestation pour les femmes. Il y a une névrose qui remonte à l’enfance",</a:t>
            </a:r>
            <a:endParaRPr lang="fr-FR" sz="2400" b="0" i="0" dirty="0">
              <a:solidFill>
                <a:schemeClr val="bg1"/>
              </a:solidFill>
              <a:effectLst/>
              <a:latin typeface="Montserrat" panose="02000505000000020004" pitchFamily="2" charset="0"/>
            </a:endParaRPr>
          </a:p>
        </p:txBody>
      </p:sp>
    </p:spTree>
    <p:extLst>
      <p:ext uri="{BB962C8B-B14F-4D97-AF65-F5344CB8AC3E}">
        <p14:creationId xmlns:p14="http://schemas.microsoft.com/office/powerpoint/2010/main" val="36239207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54657" y="569369"/>
            <a:ext cx="6096000" cy="646331"/>
          </a:xfrm>
          <a:prstGeom prst="rect">
            <a:avLst/>
          </a:prstGeom>
        </p:spPr>
        <p:txBody>
          <a:bodyPr>
            <a:spAutoFit/>
          </a:bodyPr>
          <a:lstStyle/>
          <a:p>
            <a:r>
              <a:rPr lang="fr-FR" b="1" dirty="0">
                <a:solidFill>
                  <a:schemeClr val="bg1"/>
                </a:solidFill>
                <a:latin typeface="Montserrat" panose="02000505000000020004" pitchFamily="2" charset="0"/>
              </a:rPr>
              <a:t>Cimetière  Plainfield, Wisconsin, États-Unis </a:t>
            </a:r>
          </a:p>
          <a:p>
            <a:r>
              <a:rPr lang="fr-FR" b="1" dirty="0">
                <a:solidFill>
                  <a:schemeClr val="bg1"/>
                </a:solidFill>
                <a:latin typeface="Montserrat" panose="02000505000000020004" pitchFamily="2" charset="0"/>
              </a:rPr>
              <a:t>Coordonnées : 44.21690-</a:t>
            </a:r>
            <a:r>
              <a:rPr lang="fr-FR" dirty="0">
                <a:solidFill>
                  <a:schemeClr val="bg1"/>
                </a:solidFill>
              </a:rPr>
              <a:t>-</a:t>
            </a:r>
            <a:r>
              <a:rPr lang="fr-FR" b="1" dirty="0">
                <a:solidFill>
                  <a:schemeClr val="bg1"/>
                </a:solidFill>
                <a:latin typeface="Montserrat" panose="02000505000000020004" pitchFamily="2" charset="0"/>
              </a:rPr>
              <a:t>89.52000, </a:t>
            </a:r>
            <a:endParaRPr lang="fr-FR" dirty="0">
              <a:solidFill>
                <a:schemeClr val="bg1"/>
              </a:solidFill>
            </a:endParaRPr>
          </a:p>
        </p:txBody>
      </p:sp>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2355" t="14261" r="15250" b="37275"/>
          <a:stretch/>
        </p:blipFill>
        <p:spPr>
          <a:xfrm>
            <a:off x="5836468" y="212733"/>
            <a:ext cx="2608027" cy="3323646"/>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t="31537" r="11984" b="40406"/>
          <a:stretch/>
        </p:blipFill>
        <p:spPr>
          <a:xfrm>
            <a:off x="6750657" y="4220978"/>
            <a:ext cx="2785913" cy="1924215"/>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90247" y="212733"/>
            <a:ext cx="3456000" cy="3295440"/>
          </a:xfrm>
          <a:prstGeom prst="rect">
            <a:avLst/>
          </a:prstGeom>
        </p:spPr>
      </p:pic>
      <p:pic>
        <p:nvPicPr>
          <p:cNvPr id="8" name="Image 7"/>
          <p:cNvPicPr>
            <a:picLocks noChangeAspect="1"/>
          </p:cNvPicPr>
          <p:nvPr/>
        </p:nvPicPr>
        <p:blipFill rotWithShape="1">
          <a:blip r:embed="rId7" cstate="print">
            <a:extLst>
              <a:ext uri="{28A0092B-C50C-407E-A947-70E740481C1C}">
                <a14:useLocalDpi xmlns:a14="http://schemas.microsoft.com/office/drawing/2010/main" val="0"/>
              </a:ext>
            </a:extLst>
          </a:blip>
          <a:srcRect l="318" t="5664" b="17168"/>
          <a:stretch/>
        </p:blipFill>
        <p:spPr>
          <a:xfrm>
            <a:off x="1106462" y="1390754"/>
            <a:ext cx="3155167" cy="5292191"/>
          </a:xfrm>
          <a:prstGeom prst="rect">
            <a:avLst/>
          </a:prstGeom>
        </p:spPr>
      </p:pic>
    </p:spTree>
    <p:extLst>
      <p:ext uri="{BB962C8B-B14F-4D97-AF65-F5344CB8AC3E}">
        <p14:creationId xmlns:p14="http://schemas.microsoft.com/office/powerpoint/2010/main" val="16629392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58042" y="190500"/>
            <a:ext cx="8760558" cy="2954655"/>
          </a:xfrm>
          <a:prstGeom prst="rect">
            <a:avLst/>
          </a:prstGeom>
          <a:solidFill>
            <a:schemeClr val="bg2">
              <a:lumMod val="25000"/>
            </a:schemeClr>
          </a:solidFill>
          <a:ln>
            <a:solidFill>
              <a:srgbClr val="FF0000"/>
            </a:solidFill>
          </a:ln>
        </p:spPr>
        <p:txBody>
          <a:bodyPr wrap="square">
            <a:spAutoFit/>
          </a:bodyPr>
          <a:lstStyle/>
          <a:p>
            <a:r>
              <a:rPr lang="fr-FR" sz="2000" b="1" dirty="0">
                <a:solidFill>
                  <a:schemeClr val="bg1"/>
                </a:solidFill>
                <a:latin typeface="Montserrat" panose="02000505000000020004" pitchFamily="2" charset="0"/>
              </a:rPr>
              <a:t>La fabrication de ses objets macabres</a:t>
            </a:r>
          </a:p>
          <a:p>
            <a:r>
              <a:rPr lang="fr-FR" b="1" dirty="0">
                <a:solidFill>
                  <a:schemeClr val="bg1"/>
                </a:solidFill>
                <a:latin typeface="Montserrat" panose="02000505000000020004" pitchFamily="2" charset="0"/>
              </a:rPr>
              <a:t>Il utilisait ces restes humains pour fabriquer des vêtements, des masques ou même des meubles, intégrant dans ses créations la chair ou les os humains</a:t>
            </a:r>
            <a:r>
              <a:rPr lang="fr-FR" b="1" dirty="0" smtClean="0">
                <a:solidFill>
                  <a:schemeClr val="bg1"/>
                </a:solidFill>
                <a:latin typeface="Montserrat" panose="02000505000000020004" pitchFamily="2" charset="0"/>
              </a:rPr>
              <a:t>.</a:t>
            </a:r>
            <a:r>
              <a:rPr lang="fr-FR" b="1" dirty="0">
                <a:latin typeface="Montserrat" panose="02000505000000020004" pitchFamily="2" charset="0"/>
              </a:rPr>
              <a:t> </a:t>
            </a:r>
            <a:r>
              <a:rPr lang="fr-FR" b="1" dirty="0">
                <a:solidFill>
                  <a:schemeClr val="bg1"/>
                </a:solidFill>
                <a:latin typeface="Montserrat" panose="02000505000000020004" pitchFamily="2" charset="0"/>
              </a:rPr>
              <a:t>des bols fabriqués à partir de crânes humains ou encore un abat-jour confectionné avec la peau d'un visage humain ont été saisis par les enquêteurs.</a:t>
            </a:r>
            <a:r>
              <a:rPr lang="fr-FR" b="1" dirty="0" smtClean="0">
                <a:solidFill>
                  <a:schemeClr val="bg1"/>
                </a:solidFill>
                <a:latin typeface="Montserrat" panose="02000505000000020004" pitchFamily="2" charset="0"/>
              </a:rPr>
              <a:t> </a:t>
            </a:r>
            <a:r>
              <a:rPr lang="fr-FR" b="1" dirty="0">
                <a:solidFill>
                  <a:schemeClr val="bg1"/>
                </a:solidFill>
                <a:latin typeface="Montserrat" panose="02000505000000020004" pitchFamily="2" charset="0"/>
              </a:rPr>
              <a:t>Ces actes de nécrophilie lui ont permis de donner vie à des objets qu’il considérait comme une extension de lui-même ou de ses fantasmes. Ses victimes posthumes, anonymes ou non, ont été transformées en objets de terreur, leur mémoire étant brutalement effacée par ses mains.</a:t>
            </a:r>
            <a:endParaRPr lang="fr-FR" b="1" i="0" dirty="0">
              <a:solidFill>
                <a:schemeClr val="bg1"/>
              </a:solidFill>
              <a:effectLst/>
              <a:latin typeface="Montserrat" panose="02000505000000020004" pitchFamily="2" charset="0"/>
            </a:endParaRPr>
          </a:p>
        </p:txBody>
      </p:sp>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t="16852" b="36852"/>
          <a:stretch/>
        </p:blipFill>
        <p:spPr>
          <a:xfrm>
            <a:off x="358042" y="3317111"/>
            <a:ext cx="3165231" cy="31750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t="26852" b="22222"/>
          <a:stretch/>
        </p:blipFill>
        <p:spPr>
          <a:xfrm>
            <a:off x="3667857" y="3317111"/>
            <a:ext cx="3165231" cy="3175000"/>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t="13704" b="22778"/>
          <a:stretch/>
        </p:blipFill>
        <p:spPr>
          <a:xfrm>
            <a:off x="7116884" y="3317113"/>
            <a:ext cx="2268000" cy="3174997"/>
          </a:xfrm>
          <a:prstGeom prst="rect">
            <a:avLst/>
          </a:prstGeom>
        </p:spPr>
      </p:pic>
      <p:pic>
        <p:nvPicPr>
          <p:cNvPr id="8" name="Image 7"/>
          <p:cNvPicPr>
            <a:picLocks noChangeAspect="1"/>
          </p:cNvPicPr>
          <p:nvPr/>
        </p:nvPicPr>
        <p:blipFill rotWithShape="1">
          <a:blip r:embed="rId7" cstate="print">
            <a:extLst>
              <a:ext uri="{28A0092B-C50C-407E-A947-70E740481C1C}">
                <a14:useLocalDpi xmlns:a14="http://schemas.microsoft.com/office/drawing/2010/main" val="0"/>
              </a:ext>
            </a:extLst>
          </a:blip>
          <a:srcRect t="17592" b="36666"/>
          <a:stretch/>
        </p:blipFill>
        <p:spPr>
          <a:xfrm>
            <a:off x="9468338" y="3317110"/>
            <a:ext cx="2634762" cy="3174999"/>
          </a:xfrm>
          <a:prstGeom prst="rect">
            <a:avLst/>
          </a:prstGeom>
        </p:spPr>
      </p:pic>
      <p:pic>
        <p:nvPicPr>
          <p:cNvPr id="9" name="Imag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687719" y="190500"/>
            <a:ext cx="2196000" cy="2843180"/>
          </a:xfrm>
          <a:prstGeom prst="rect">
            <a:avLst/>
          </a:prstGeom>
        </p:spPr>
      </p:pic>
    </p:spTree>
    <p:extLst>
      <p:ext uri="{BB962C8B-B14F-4D97-AF65-F5344CB8AC3E}">
        <p14:creationId xmlns:p14="http://schemas.microsoft.com/office/powerpoint/2010/main" val="36465250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146" y="133645"/>
            <a:ext cx="4644000" cy="6590710"/>
          </a:xfrm>
          <a:prstGeom prst="rect">
            <a:avLst/>
          </a:prstGeom>
        </p:spPr>
      </p:pic>
      <p:sp>
        <p:nvSpPr>
          <p:cNvPr id="4" name="Rectangle 3"/>
          <p:cNvSpPr/>
          <p:nvPr/>
        </p:nvSpPr>
        <p:spPr>
          <a:xfrm>
            <a:off x="891446" y="248819"/>
            <a:ext cx="3942412" cy="1477328"/>
          </a:xfrm>
          <a:prstGeom prst="rect">
            <a:avLst/>
          </a:prstGeom>
        </p:spPr>
        <p:txBody>
          <a:bodyPr wrap="square">
            <a:spAutoFit/>
          </a:bodyPr>
          <a:lstStyle/>
          <a:p>
            <a:r>
              <a:rPr lang="fr-FR" dirty="0">
                <a:solidFill>
                  <a:schemeClr val="bg1"/>
                </a:solidFill>
                <a:latin typeface="Montserrat" panose="02000505000000020004" pitchFamily="2" charset="0"/>
              </a:rPr>
              <a:t>. </a:t>
            </a:r>
            <a:r>
              <a:rPr lang="fr-FR" b="1" dirty="0">
                <a:solidFill>
                  <a:schemeClr val="bg1"/>
                </a:solidFill>
                <a:latin typeface="Montserrat" panose="02000505000000020004" pitchFamily="2" charset="0"/>
              </a:rPr>
              <a:t>Le corps décapité de Bernice </a:t>
            </a:r>
            <a:r>
              <a:rPr lang="fr-FR" b="1" dirty="0" err="1">
                <a:solidFill>
                  <a:schemeClr val="bg1"/>
                </a:solidFill>
                <a:latin typeface="Montserrat" panose="02000505000000020004" pitchFamily="2" charset="0"/>
              </a:rPr>
              <a:t>Worden</a:t>
            </a:r>
            <a:r>
              <a:rPr lang="fr-FR" dirty="0">
                <a:solidFill>
                  <a:schemeClr val="bg1"/>
                </a:solidFill>
                <a:latin typeface="Montserrat" panose="02000505000000020004" pitchFamily="2" charset="0"/>
              </a:rPr>
              <a:t>, suspendu par les jambes, se trouvait dans un cabanon sur la propriété, </a:t>
            </a:r>
            <a:r>
              <a:rPr lang="fr-FR" dirty="0" err="1" smtClean="0">
                <a:solidFill>
                  <a:schemeClr val="bg1"/>
                </a:solidFill>
                <a:latin typeface="Montserrat" panose="02000505000000020004" pitchFamily="2" charset="0"/>
              </a:rPr>
              <a:t>extêrne</a:t>
            </a:r>
            <a:r>
              <a:rPr lang="fr-FR" dirty="0" smtClean="0">
                <a:solidFill>
                  <a:schemeClr val="bg1"/>
                </a:solidFill>
                <a:latin typeface="Montserrat" panose="02000505000000020004" pitchFamily="2" charset="0"/>
              </a:rPr>
              <a:t>.</a:t>
            </a:r>
            <a:endParaRPr lang="fr-FR" dirty="0"/>
          </a:p>
        </p:txBody>
      </p:sp>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06073" y="133645"/>
            <a:ext cx="5148000" cy="3521194"/>
          </a:xfrm>
          <a:prstGeom prst="rect">
            <a:avLst/>
          </a:prstGeom>
        </p:spPr>
      </p:pic>
      <p:pic>
        <p:nvPicPr>
          <p:cNvPr id="2" name="Imag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06073" y="3917144"/>
            <a:ext cx="5040000" cy="2678550"/>
          </a:xfrm>
          <a:prstGeom prst="rect">
            <a:avLst/>
          </a:prstGeom>
        </p:spPr>
      </p:pic>
    </p:spTree>
    <p:extLst>
      <p:ext uri="{BB962C8B-B14F-4D97-AF65-F5344CB8AC3E}">
        <p14:creationId xmlns:p14="http://schemas.microsoft.com/office/powerpoint/2010/main" val="3184719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332700" y="166191"/>
            <a:ext cx="11638653" cy="1015663"/>
          </a:xfrm>
          <a:prstGeom prst="rect">
            <a:avLst/>
          </a:prstGeom>
        </p:spPr>
        <p:txBody>
          <a:bodyPr wrap="square">
            <a:spAutoFit/>
          </a:bodyPr>
          <a:lstStyle/>
          <a:p>
            <a:r>
              <a:rPr lang="fr-FR" sz="2000" b="1" dirty="0" smtClean="0">
                <a:solidFill>
                  <a:schemeClr val="bg1"/>
                </a:solidFill>
                <a:latin typeface="Montserrat" panose="02000505000000020004" pitchFamily="2" charset="0"/>
              </a:rPr>
              <a:t>des </a:t>
            </a:r>
            <a:r>
              <a:rPr lang="fr-FR" sz="2000" b="1" dirty="0">
                <a:solidFill>
                  <a:schemeClr val="bg1"/>
                </a:solidFill>
                <a:latin typeface="Montserrat" panose="02000505000000020004" pitchFamily="2" charset="0"/>
              </a:rPr>
              <a:t>coussins de chaise en peau humaine; Collier d'os (vertèbres et côtes) ces restes humains pour fabriquer des vêtements, des masques </a:t>
            </a:r>
            <a:r>
              <a:rPr lang="fr-FR" sz="2000" b="1" dirty="0" smtClean="0">
                <a:solidFill>
                  <a:schemeClr val="bg1"/>
                </a:solidFill>
                <a:latin typeface="Montserrat" panose="02000505000000020004" pitchFamily="2" charset="0"/>
              </a:rPr>
              <a:t>,une ceinture en tétons!</a:t>
            </a:r>
            <a:endParaRPr lang="fr-FR" sz="2000" dirty="0"/>
          </a:p>
          <a:p>
            <a:endParaRPr lang="fr-FR" sz="2000" b="1" dirty="0">
              <a:solidFill>
                <a:schemeClr val="bg1"/>
              </a:solidFill>
              <a:latin typeface="Montserrat" panose="02000505000000020004" pitchFamily="2" charset="0"/>
            </a:endParaRPr>
          </a:p>
        </p:txBody>
      </p:sp>
      <p:pic>
        <p:nvPicPr>
          <p:cNvPr id="7" name="Image 6"/>
          <p:cNvPicPr>
            <a:picLocks noChangeAspect="1"/>
          </p:cNvPicPr>
          <p:nvPr/>
        </p:nvPicPr>
        <p:blipFill rotWithShape="1">
          <a:blip r:embed="rId4" cstate="print">
            <a:extLst>
              <a:ext uri="{28A0092B-C50C-407E-A947-70E740481C1C}">
                <a14:useLocalDpi xmlns:a14="http://schemas.microsoft.com/office/drawing/2010/main" val="0"/>
              </a:ext>
            </a:extLst>
          </a:blip>
          <a:srcRect l="12949" r="12791"/>
          <a:stretch/>
        </p:blipFill>
        <p:spPr>
          <a:xfrm>
            <a:off x="265762" y="4101551"/>
            <a:ext cx="2833734" cy="2645213"/>
          </a:xfrm>
          <a:prstGeom prst="rect">
            <a:avLst/>
          </a:prstGeom>
        </p:spPr>
      </p:pic>
      <p:pic>
        <p:nvPicPr>
          <p:cNvPr id="8" name="Image 7"/>
          <p:cNvPicPr>
            <a:picLocks noChangeAspect="1"/>
          </p:cNvPicPr>
          <p:nvPr/>
        </p:nvPicPr>
        <p:blipFill rotWithShape="1">
          <a:blip r:embed="rId5" cstate="print">
            <a:extLst>
              <a:ext uri="{28A0092B-C50C-407E-A947-70E740481C1C}">
                <a14:useLocalDpi xmlns:a14="http://schemas.microsoft.com/office/drawing/2010/main" val="0"/>
              </a:ext>
            </a:extLst>
          </a:blip>
          <a:srcRect t="26425" b="28092"/>
          <a:stretch/>
        </p:blipFill>
        <p:spPr>
          <a:xfrm>
            <a:off x="8815676" y="864117"/>
            <a:ext cx="3165231" cy="3443935"/>
          </a:xfrm>
          <a:prstGeom prst="rect">
            <a:avLst/>
          </a:prstGeom>
        </p:spPr>
      </p:pic>
      <p:pic>
        <p:nvPicPr>
          <p:cNvPr id="2" name="Imag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48584" y="1181854"/>
            <a:ext cx="5256000" cy="2701777"/>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762" y="957070"/>
            <a:ext cx="2916000" cy="3033245"/>
          </a:xfrm>
          <a:prstGeom prst="rect">
            <a:avLst/>
          </a:prstGeom>
        </p:spPr>
      </p:pic>
      <p:pic>
        <p:nvPicPr>
          <p:cNvPr id="6" name="Imag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56187" y="4484510"/>
            <a:ext cx="4212000" cy="2262254"/>
          </a:xfrm>
          <a:prstGeom prst="rect">
            <a:avLst/>
          </a:prstGeom>
        </p:spPr>
      </p:pic>
      <p:pic>
        <p:nvPicPr>
          <p:cNvPr id="10" name="Imag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65258" y="4101551"/>
            <a:ext cx="4428000" cy="2645213"/>
          </a:xfrm>
          <a:prstGeom prst="rect">
            <a:avLst/>
          </a:prstGeom>
        </p:spPr>
      </p:pic>
    </p:spTree>
    <p:extLst>
      <p:ext uri="{BB962C8B-B14F-4D97-AF65-F5344CB8AC3E}">
        <p14:creationId xmlns:p14="http://schemas.microsoft.com/office/powerpoint/2010/main" val="36792744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15663"/>
          <a:stretch/>
        </p:blipFill>
        <p:spPr>
          <a:xfrm>
            <a:off x="4851400" y="1993448"/>
            <a:ext cx="7317100" cy="4731352"/>
          </a:xfrm>
          <a:prstGeom prst="rect">
            <a:avLst/>
          </a:prstGeom>
        </p:spPr>
      </p:pic>
      <p:sp>
        <p:nvSpPr>
          <p:cNvPr id="6" name="Rectangle 5"/>
          <p:cNvSpPr/>
          <p:nvPr/>
        </p:nvSpPr>
        <p:spPr>
          <a:xfrm>
            <a:off x="101600" y="199936"/>
            <a:ext cx="4648200" cy="6524863"/>
          </a:xfrm>
          <a:prstGeom prst="rect">
            <a:avLst/>
          </a:prstGeom>
          <a:solidFill>
            <a:schemeClr val="bg2">
              <a:lumMod val="25000"/>
            </a:schemeClr>
          </a:solidFill>
          <a:ln>
            <a:solidFill>
              <a:srgbClr val="FF0000"/>
            </a:solidFill>
          </a:ln>
        </p:spPr>
        <p:txBody>
          <a:bodyPr wrap="square">
            <a:spAutoFit/>
          </a:bodyPr>
          <a:lstStyle/>
          <a:p>
            <a:r>
              <a:rPr lang="fr-FR" sz="1600" b="1" dirty="0">
                <a:solidFill>
                  <a:schemeClr val="bg1"/>
                </a:solidFill>
                <a:latin typeface="Montserrat" panose="02000505000000020004" pitchFamily="2" charset="0"/>
              </a:rPr>
              <a:t>En 1957, la police découvre l’horreur : sa ferme est remplie de restes humains, de masques en chair, d’abat-jours en peau et d’ossements transformés en meubles</a:t>
            </a:r>
            <a:r>
              <a:rPr lang="fr-FR" sz="1600" b="1" dirty="0" smtClean="0">
                <a:solidFill>
                  <a:schemeClr val="bg1"/>
                </a:solidFill>
                <a:latin typeface="Montserrat" panose="02000505000000020004" pitchFamily="2" charset="0"/>
              </a:rPr>
              <a:t>.</a:t>
            </a:r>
            <a:r>
              <a:rPr lang="fr-FR" sz="1600" b="1" dirty="0">
                <a:solidFill>
                  <a:schemeClr val="bg1"/>
                </a:solidFill>
                <a:latin typeface="Montserrat" panose="02000505000000020004" pitchFamily="2" charset="0"/>
              </a:rPr>
              <a:t> Quatre jours après l’arrestation d’Ed </a:t>
            </a:r>
            <a:r>
              <a:rPr lang="fr-FR" sz="1600" b="1" dirty="0" err="1">
                <a:solidFill>
                  <a:schemeClr val="bg1"/>
                </a:solidFill>
                <a:latin typeface="Montserrat" panose="02000505000000020004" pitchFamily="2" charset="0"/>
              </a:rPr>
              <a:t>Gein</a:t>
            </a:r>
            <a:r>
              <a:rPr lang="fr-FR" sz="1600" b="1" dirty="0">
                <a:solidFill>
                  <a:schemeClr val="bg1"/>
                </a:solidFill>
                <a:latin typeface="Montserrat" panose="02000505000000020004" pitchFamily="2" charset="0"/>
              </a:rPr>
              <a:t>, le 16 novembre 1957, le </a:t>
            </a:r>
            <a:r>
              <a:rPr lang="fr-FR" sz="1600" b="1" u="sng" dirty="0">
                <a:solidFill>
                  <a:schemeClr val="bg1"/>
                </a:solidFill>
                <a:latin typeface="Montserrat" panose="02000505000000020004" pitchFamily="2" charset="0"/>
                <a:hlinkClick r:id="rId5"/>
              </a:rPr>
              <a:t>magazine LIFE</a:t>
            </a:r>
            <a:r>
              <a:rPr lang="fr-FR" sz="1600" b="1" dirty="0">
                <a:solidFill>
                  <a:schemeClr val="bg1"/>
                </a:solidFill>
                <a:latin typeface="Montserrat" panose="02000505000000020004" pitchFamily="2" charset="0"/>
              </a:rPr>
              <a:t> dépêche le photoreporter Frank J. </a:t>
            </a:r>
            <a:r>
              <a:rPr lang="fr-FR" sz="1600" b="1" dirty="0" err="1">
                <a:solidFill>
                  <a:schemeClr val="bg1"/>
                </a:solidFill>
                <a:latin typeface="Montserrat" panose="02000505000000020004" pitchFamily="2" charset="0"/>
              </a:rPr>
              <a:t>Scherschel</a:t>
            </a:r>
            <a:r>
              <a:rPr lang="fr-FR" sz="1600" b="1" dirty="0">
                <a:solidFill>
                  <a:schemeClr val="bg1"/>
                </a:solidFill>
                <a:latin typeface="Montserrat" panose="02000505000000020004" pitchFamily="2" charset="0"/>
              </a:rPr>
              <a:t> dans la petite ville de Plainfield, Wisconsin. Sa mission : documenter, sans fard, ce que les policiers viennent de découvrir dans la ferme du « Boucher de Plainfield ».</a:t>
            </a:r>
          </a:p>
          <a:p>
            <a:r>
              <a:rPr lang="fr-FR" sz="1600" b="1" dirty="0">
                <a:solidFill>
                  <a:schemeClr val="bg1"/>
                </a:solidFill>
                <a:latin typeface="Montserrat" panose="02000505000000020004" pitchFamily="2" charset="0"/>
              </a:rPr>
              <a:t>Les images sont prises le 20 novembre 1957 et paraissent dans le numéro du 2 décembre 1957 sous un titre à la fois descriptif et sensationnaliste pour l’époque, une « maison de l’horreur » qui sidère l’Amérique. C’est ce reportage qui fige, pour des générations, l’imaginaire visuel autour de l’affaire Ed </a:t>
            </a:r>
            <a:r>
              <a:rPr lang="fr-FR" sz="1600" b="1" dirty="0" err="1">
                <a:solidFill>
                  <a:schemeClr val="bg1"/>
                </a:solidFill>
                <a:latin typeface="Montserrat" panose="02000505000000020004" pitchFamily="2" charset="0"/>
              </a:rPr>
              <a:t>Gein</a:t>
            </a:r>
            <a:r>
              <a:rPr lang="fr-FR" sz="1600" b="1" dirty="0" smtClean="0">
                <a:solidFill>
                  <a:schemeClr val="bg1"/>
                </a:solidFill>
                <a:latin typeface="Montserrat" panose="02000505000000020004" pitchFamily="2" charset="0"/>
              </a:rPr>
              <a:t>.</a:t>
            </a:r>
            <a:r>
              <a:rPr lang="fr-FR" sz="1600" b="1" dirty="0"/>
              <a:t>  </a:t>
            </a:r>
            <a:r>
              <a:rPr lang="fr-FR" sz="1600" b="1" dirty="0" err="1">
                <a:solidFill>
                  <a:schemeClr val="bg1"/>
                </a:solidFill>
                <a:latin typeface="Montserrat" panose="02000505000000020004" pitchFamily="2" charset="0"/>
              </a:rPr>
              <a:t>Scherschel</a:t>
            </a:r>
            <a:r>
              <a:rPr lang="fr-FR" sz="1600" b="1" dirty="0">
                <a:solidFill>
                  <a:schemeClr val="bg1"/>
                </a:solidFill>
                <a:latin typeface="Montserrat" panose="02000505000000020004" pitchFamily="2" charset="0"/>
              </a:rPr>
              <a:t> a également photographié l’extérieur de la ferme, avec quelques curieux qui se pressaient contre les fenêtres pour obtenir une bribe de l’horreur qui se cachait derrière la porte.</a:t>
            </a:r>
          </a:p>
          <a:p>
            <a:endParaRPr lang="fr-FR" b="1" dirty="0">
              <a:solidFill>
                <a:schemeClr val="bg1"/>
              </a:solidFill>
              <a:latin typeface="Montserrat" panose="02000505000000020004" pitchFamily="2" charset="0"/>
            </a:endParaRPr>
          </a:p>
        </p:txBody>
      </p:sp>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51400" y="165502"/>
            <a:ext cx="1800000" cy="1784676"/>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04800" y="165502"/>
            <a:ext cx="2463700" cy="1795602"/>
          </a:xfrm>
          <a:prstGeom prst="rect">
            <a:avLst/>
          </a:prstGeom>
        </p:spPr>
      </p:pic>
      <p:sp>
        <p:nvSpPr>
          <p:cNvPr id="10" name="Rectangle 9"/>
          <p:cNvSpPr/>
          <p:nvPr/>
        </p:nvSpPr>
        <p:spPr>
          <a:xfrm>
            <a:off x="5930900" y="5483823"/>
            <a:ext cx="6096000" cy="923330"/>
          </a:xfrm>
          <a:prstGeom prst="rect">
            <a:avLst/>
          </a:prstGeom>
        </p:spPr>
        <p:txBody>
          <a:bodyPr>
            <a:spAutoFit/>
          </a:bodyPr>
          <a:lstStyle/>
          <a:p>
            <a:pPr>
              <a:buFont typeface="Arial" panose="020B0604020202020204" pitchFamily="34" charset="0"/>
              <a:buChar char="•"/>
            </a:pPr>
            <a:r>
              <a:rPr lang="fr-FR" dirty="0">
                <a:latin typeface="Merriweather-Regular"/>
              </a:rPr>
              <a:t>La ferme d'Ed </a:t>
            </a:r>
            <a:r>
              <a:rPr lang="fr-FR" dirty="0" err="1">
                <a:latin typeface="Merriweather-Regular"/>
              </a:rPr>
              <a:t>Gein</a:t>
            </a:r>
            <a:r>
              <a:rPr lang="fr-FR" dirty="0">
                <a:latin typeface="Merriweather-Regular"/>
              </a:rPr>
              <a:t>, qui devait être vendue aux enchères, a été détruite dans un incendie le 20 mars 1958.</a:t>
            </a:r>
            <a:endParaRPr lang="fr-FR" b="0" i="0" dirty="0">
              <a:effectLst/>
              <a:latin typeface="Merriweather-Regular"/>
            </a:endParaRPr>
          </a:p>
        </p:txBody>
      </p:sp>
      <p:pic>
        <p:nvPicPr>
          <p:cNvPr id="2" name="Imag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53000" y="199936"/>
            <a:ext cx="2848200" cy="1761168"/>
          </a:xfrm>
          <a:prstGeom prst="rect">
            <a:avLst/>
          </a:prstGeom>
        </p:spPr>
      </p:pic>
    </p:spTree>
    <p:extLst>
      <p:ext uri="{BB962C8B-B14F-4D97-AF65-F5344CB8AC3E}">
        <p14:creationId xmlns:p14="http://schemas.microsoft.com/office/powerpoint/2010/main" val="26861659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21" y="-1"/>
            <a:ext cx="11232000" cy="6842794"/>
          </a:xfrm>
          <a:prstGeom prst="rect">
            <a:avLst/>
          </a:prstGeom>
        </p:spPr>
      </p:pic>
    </p:spTree>
    <p:extLst>
      <p:ext uri="{BB962C8B-B14F-4D97-AF65-F5344CB8AC3E}">
        <p14:creationId xmlns:p14="http://schemas.microsoft.com/office/powerpoint/2010/main" val="28421370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6800" y="0"/>
            <a:ext cx="10058400" cy="6858000"/>
          </a:xfrm>
          <a:prstGeom prst="rect">
            <a:avLst/>
          </a:prstGeom>
        </p:spPr>
      </p:pic>
    </p:spTree>
    <p:extLst>
      <p:ext uri="{BB962C8B-B14F-4D97-AF65-F5344CB8AC3E}">
        <p14:creationId xmlns:p14="http://schemas.microsoft.com/office/powerpoint/2010/main" val="12288231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000" y="1406605"/>
            <a:ext cx="5832000" cy="5440762"/>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92000" y="1406605"/>
            <a:ext cx="5292000" cy="5430124"/>
          </a:xfrm>
          <a:prstGeom prst="rect">
            <a:avLst/>
          </a:prstGeom>
        </p:spPr>
      </p:pic>
      <p:sp>
        <p:nvSpPr>
          <p:cNvPr id="5" name="Rectangle 4"/>
          <p:cNvSpPr/>
          <p:nvPr/>
        </p:nvSpPr>
        <p:spPr>
          <a:xfrm>
            <a:off x="127000" y="103138"/>
            <a:ext cx="11857000" cy="1200329"/>
          </a:xfrm>
          <a:prstGeom prst="rect">
            <a:avLst/>
          </a:prstGeom>
          <a:solidFill>
            <a:schemeClr val="bg2">
              <a:lumMod val="25000"/>
            </a:schemeClr>
          </a:solidFill>
          <a:ln>
            <a:solidFill>
              <a:srgbClr val="FF0000"/>
            </a:solidFill>
          </a:ln>
        </p:spPr>
        <p:txBody>
          <a:bodyPr wrap="square">
            <a:spAutoFit/>
          </a:bodyPr>
          <a:lstStyle/>
          <a:p>
            <a:r>
              <a:rPr lang="fr-FR" dirty="0" err="1">
                <a:solidFill>
                  <a:srgbClr val="FFFFFF"/>
                </a:solidFill>
                <a:latin typeface="Hind"/>
              </a:rPr>
              <a:t>Scherschel</a:t>
            </a:r>
            <a:r>
              <a:rPr lang="fr-FR" dirty="0">
                <a:solidFill>
                  <a:srgbClr val="FFFFFF"/>
                </a:solidFill>
                <a:latin typeface="Hind"/>
              </a:rPr>
              <a:t> photographie tout tel quel : une cuisine encombrée, sale, où l’on a retrouvé des restes humains ; des rideaux poussiéreux couverts de toiles d’araignées ; une chaise dont l’assise est faite de peau humaine, saisie comme pièce à conviction et portée par un détective vers l’extérieur ; et, en contraste glaçant, la chambre immaculée de la mère de </a:t>
            </a:r>
            <a:r>
              <a:rPr lang="fr-FR" dirty="0" err="1">
                <a:solidFill>
                  <a:srgbClr val="FFFFFF"/>
                </a:solidFill>
                <a:latin typeface="Hind"/>
              </a:rPr>
              <a:t>Gein</a:t>
            </a:r>
            <a:r>
              <a:rPr lang="fr-FR" dirty="0">
                <a:solidFill>
                  <a:srgbClr val="FFFFFF"/>
                </a:solidFill>
                <a:latin typeface="Hind"/>
              </a:rPr>
              <a:t>, restée close et « intacte » depuis sa mort, préservée comme un sanctuaire. </a:t>
            </a:r>
            <a:endParaRPr lang="fr-FR" dirty="0"/>
          </a:p>
        </p:txBody>
      </p:sp>
    </p:spTree>
    <p:extLst>
      <p:ext uri="{BB962C8B-B14F-4D97-AF65-F5344CB8AC3E}">
        <p14:creationId xmlns:p14="http://schemas.microsoft.com/office/powerpoint/2010/main" val="15804236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28682" y="0"/>
            <a:ext cx="10152000" cy="6835680"/>
          </a:xfrm>
          <a:prstGeom prst="rect">
            <a:avLst/>
          </a:prstGeom>
        </p:spPr>
      </p:pic>
      <p:sp>
        <p:nvSpPr>
          <p:cNvPr id="4" name="Rectangle 3"/>
          <p:cNvSpPr/>
          <p:nvPr/>
        </p:nvSpPr>
        <p:spPr>
          <a:xfrm>
            <a:off x="2454869" y="213199"/>
            <a:ext cx="9469259" cy="369332"/>
          </a:xfrm>
          <a:prstGeom prst="rect">
            <a:avLst/>
          </a:prstGeom>
        </p:spPr>
        <p:txBody>
          <a:bodyPr wrap="none">
            <a:spAutoFit/>
          </a:bodyPr>
          <a:lstStyle/>
          <a:p>
            <a:r>
              <a:rPr lang="fr-FR" dirty="0">
                <a:solidFill>
                  <a:srgbClr val="FFFFFF"/>
                </a:solidFill>
                <a:latin typeface="Hind"/>
              </a:rPr>
              <a:t>, </a:t>
            </a:r>
            <a:r>
              <a:rPr lang="fr-FR" b="1" dirty="0">
                <a:latin typeface="Hind"/>
              </a:rPr>
              <a:t>la chambre immaculée de la mère de </a:t>
            </a:r>
            <a:r>
              <a:rPr lang="fr-FR" b="1" dirty="0" err="1" smtClean="0">
                <a:latin typeface="Hind"/>
              </a:rPr>
              <a:t>Gein</a:t>
            </a:r>
            <a:r>
              <a:rPr lang="fr-FR" b="1" dirty="0" smtClean="0">
                <a:latin typeface="Hind"/>
              </a:rPr>
              <a:t> </a:t>
            </a:r>
            <a:r>
              <a:rPr lang="fr-FR" b="1" dirty="0">
                <a:latin typeface="Hind"/>
              </a:rPr>
              <a:t>restée close et « intacte » depuis sa mort</a:t>
            </a:r>
            <a:endParaRPr lang="fr-FR" b="1" dirty="0"/>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3124" y="582531"/>
            <a:ext cx="2412000" cy="3914442"/>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l="345" t="31652" r="13492" b="39826"/>
          <a:stretch/>
        </p:blipFill>
        <p:spPr>
          <a:xfrm>
            <a:off x="143124" y="4866305"/>
            <a:ext cx="2412000" cy="1729891"/>
          </a:xfrm>
          <a:prstGeom prst="rect">
            <a:avLst/>
          </a:prstGeom>
        </p:spPr>
      </p:pic>
    </p:spTree>
    <p:extLst>
      <p:ext uri="{BB962C8B-B14F-4D97-AF65-F5344CB8AC3E}">
        <p14:creationId xmlns:p14="http://schemas.microsoft.com/office/powerpoint/2010/main" val="29786114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537" y="0"/>
            <a:ext cx="5382326" cy="685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28306" y="0"/>
            <a:ext cx="6220276" cy="6858000"/>
          </a:xfrm>
          <a:prstGeom prst="rect">
            <a:avLst/>
          </a:prstGeom>
        </p:spPr>
      </p:pic>
    </p:spTree>
    <p:extLst>
      <p:ext uri="{BB962C8B-B14F-4D97-AF65-F5344CB8AC3E}">
        <p14:creationId xmlns:p14="http://schemas.microsoft.com/office/powerpoint/2010/main" val="33074915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l="16879"/>
          <a:stretch/>
        </p:blipFill>
        <p:spPr>
          <a:xfrm>
            <a:off x="5930900" y="1264492"/>
            <a:ext cx="6087604" cy="4123809"/>
          </a:xfrm>
          <a:prstGeom prst="rect">
            <a:avLst/>
          </a:prstGeom>
        </p:spPr>
      </p:pic>
      <p:sp>
        <p:nvSpPr>
          <p:cNvPr id="4" name="Rectangle 3"/>
          <p:cNvSpPr/>
          <p:nvPr/>
        </p:nvSpPr>
        <p:spPr>
          <a:xfrm>
            <a:off x="444500" y="1125795"/>
            <a:ext cx="5312904" cy="4401205"/>
          </a:xfrm>
          <a:prstGeom prst="rect">
            <a:avLst/>
          </a:prstGeom>
          <a:solidFill>
            <a:schemeClr val="bg2">
              <a:lumMod val="25000"/>
            </a:schemeClr>
          </a:solidFill>
          <a:ln>
            <a:solidFill>
              <a:srgbClr val="FF0000"/>
            </a:solidFill>
          </a:ln>
        </p:spPr>
        <p:txBody>
          <a:bodyPr wrap="square">
            <a:spAutoFit/>
          </a:bodyPr>
          <a:lstStyle/>
          <a:p>
            <a:r>
              <a:rPr lang="fr-FR" sz="2000" dirty="0">
                <a:solidFill>
                  <a:srgbClr val="FFFFFF"/>
                </a:solidFill>
                <a:latin typeface="Montserrat" panose="02000505000000020004" pitchFamily="2" charset="0"/>
              </a:rPr>
              <a:t>Quand </a:t>
            </a:r>
            <a:r>
              <a:rPr lang="fr-FR" sz="2000" dirty="0" err="1">
                <a:solidFill>
                  <a:srgbClr val="FFFFFF"/>
                </a:solidFill>
                <a:latin typeface="Montserrat" panose="02000505000000020004" pitchFamily="2" charset="0"/>
              </a:rPr>
              <a:t>Tobe</a:t>
            </a:r>
            <a:r>
              <a:rPr lang="fr-FR" sz="2000" dirty="0">
                <a:solidFill>
                  <a:srgbClr val="FFFFFF"/>
                </a:solidFill>
                <a:latin typeface="Montserrat" panose="02000505000000020004" pitchFamily="2" charset="0"/>
              </a:rPr>
              <a:t> </a:t>
            </a:r>
            <a:r>
              <a:rPr lang="fr-FR" sz="2000" dirty="0" err="1">
                <a:solidFill>
                  <a:srgbClr val="FFFFFF"/>
                </a:solidFill>
                <a:latin typeface="Montserrat" panose="02000505000000020004" pitchFamily="2" charset="0"/>
              </a:rPr>
              <a:t>Hooper</a:t>
            </a:r>
            <a:r>
              <a:rPr lang="fr-FR" sz="2000" dirty="0">
                <a:solidFill>
                  <a:srgbClr val="FFFFFF"/>
                </a:solidFill>
                <a:latin typeface="Montserrat" panose="02000505000000020004" pitchFamily="2" charset="0"/>
              </a:rPr>
              <a:t> réalise MASSACRE À LA TRONÇONNEUSE en 1974, il puise directement dans l’affaire Ed </a:t>
            </a:r>
            <a:r>
              <a:rPr lang="fr-FR" sz="2000" dirty="0" err="1">
                <a:solidFill>
                  <a:srgbClr val="FFFFFF"/>
                </a:solidFill>
                <a:latin typeface="Montserrat" panose="02000505000000020004" pitchFamily="2" charset="0"/>
              </a:rPr>
              <a:t>Gein</a:t>
            </a:r>
            <a:r>
              <a:rPr lang="fr-FR" sz="2000" dirty="0">
                <a:solidFill>
                  <a:srgbClr val="FFFFFF"/>
                </a:solidFill>
                <a:latin typeface="Montserrat" panose="02000505000000020004" pitchFamily="2" charset="0"/>
              </a:rPr>
              <a:t>. Au-delà du fait de s'intéresser à un individu très marginalisé comme l'était Ed </a:t>
            </a:r>
            <a:r>
              <a:rPr lang="fr-FR" sz="2000" dirty="0" err="1">
                <a:solidFill>
                  <a:srgbClr val="FFFFFF"/>
                </a:solidFill>
                <a:latin typeface="Montserrat" panose="02000505000000020004" pitchFamily="2" charset="0"/>
              </a:rPr>
              <a:t>Gein</a:t>
            </a:r>
            <a:r>
              <a:rPr lang="fr-FR" sz="2000" dirty="0">
                <a:solidFill>
                  <a:srgbClr val="FFFFFF"/>
                </a:solidFill>
                <a:latin typeface="Montserrat" panose="02000505000000020004" pitchFamily="2" charset="0"/>
              </a:rPr>
              <a:t>, c'est tout le décorum qui le passionnait.</a:t>
            </a:r>
          </a:p>
          <a:p>
            <a:r>
              <a:rPr lang="fr-FR" sz="2000" dirty="0">
                <a:solidFill>
                  <a:srgbClr val="FFFFFF"/>
                </a:solidFill>
                <a:latin typeface="Montserrat" panose="02000505000000020004" pitchFamily="2" charset="0"/>
              </a:rPr>
              <a:t>Le masque de peau porté par </a:t>
            </a:r>
            <a:r>
              <a:rPr lang="fr-FR" sz="2000" dirty="0" err="1">
                <a:solidFill>
                  <a:srgbClr val="FFFFFF"/>
                </a:solidFill>
                <a:latin typeface="Montserrat" panose="02000505000000020004" pitchFamily="2" charset="0"/>
              </a:rPr>
              <a:t>Leatherface</a:t>
            </a:r>
            <a:r>
              <a:rPr lang="fr-FR" sz="2000" dirty="0">
                <a:solidFill>
                  <a:srgbClr val="FFFFFF"/>
                </a:solidFill>
                <a:latin typeface="Montserrat" panose="02000505000000020004" pitchFamily="2" charset="0"/>
              </a:rPr>
              <a:t>, la décoration cauchemardesque de sa maison-ossuaire et l’idée d’un « artisanat macabre » sont repris presque tels quels. Même si tout le reste (la tronçonneuse, la famille cannibale, le massacre au Texas) est pure invention.</a:t>
            </a:r>
            <a:endParaRPr lang="fr-FR" sz="2000" b="0" i="0" dirty="0">
              <a:solidFill>
                <a:srgbClr val="FFFFFF"/>
              </a:solidFill>
              <a:effectLst/>
              <a:latin typeface="Montserrat" panose="02000505000000020004" pitchFamily="2" charset="0"/>
            </a:endParaRPr>
          </a:p>
        </p:txBody>
      </p:sp>
    </p:spTree>
    <p:extLst>
      <p:ext uri="{BB962C8B-B14F-4D97-AF65-F5344CB8AC3E}">
        <p14:creationId xmlns:p14="http://schemas.microsoft.com/office/powerpoint/2010/main" val="32602319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92156" y="94545"/>
            <a:ext cx="11807687" cy="5016758"/>
          </a:xfrm>
          <a:prstGeom prst="rect">
            <a:avLst/>
          </a:prstGeom>
          <a:solidFill>
            <a:schemeClr val="bg1">
              <a:lumMod val="50000"/>
            </a:schemeClr>
          </a:solidFill>
          <a:ln>
            <a:solidFill>
              <a:srgbClr val="FF0000"/>
            </a:solidFill>
          </a:ln>
        </p:spPr>
        <p:txBody>
          <a:bodyPr wrap="square">
            <a:spAutoFit/>
          </a:bodyPr>
          <a:lstStyle/>
          <a:p>
            <a:r>
              <a:rPr lang="fr-FR" sz="1600" dirty="0">
                <a:solidFill>
                  <a:schemeClr val="bg1"/>
                </a:solidFill>
                <a:latin typeface="Arial" panose="020B0604020202020204" pitchFamily="34" charset="0"/>
              </a:rPr>
              <a:t>Le 22 novembre 1957, </a:t>
            </a:r>
            <a:r>
              <a:rPr lang="fr-FR" sz="1600" dirty="0" err="1">
                <a:solidFill>
                  <a:schemeClr val="bg1"/>
                </a:solidFill>
                <a:latin typeface="Arial" panose="020B0604020202020204" pitchFamily="34" charset="0"/>
              </a:rPr>
              <a:t>Gein</a:t>
            </a:r>
            <a:r>
              <a:rPr lang="fr-FR" sz="1600" dirty="0">
                <a:solidFill>
                  <a:schemeClr val="bg1"/>
                </a:solidFill>
                <a:latin typeface="Arial" panose="020B0604020202020204" pitchFamily="34" charset="0"/>
              </a:rPr>
              <a:t> est accusé des meurtres de Bernice </a:t>
            </a:r>
            <a:r>
              <a:rPr lang="fr-FR" sz="1600" dirty="0" err="1">
                <a:solidFill>
                  <a:schemeClr val="bg1"/>
                </a:solidFill>
                <a:latin typeface="Arial" panose="020B0604020202020204" pitchFamily="34" charset="0"/>
              </a:rPr>
              <a:t>Worden</a:t>
            </a:r>
            <a:r>
              <a:rPr lang="fr-FR" sz="1600" dirty="0">
                <a:solidFill>
                  <a:schemeClr val="bg1"/>
                </a:solidFill>
                <a:latin typeface="Arial" panose="020B0604020202020204" pitchFamily="34" charset="0"/>
              </a:rPr>
              <a:t> et Mary </a:t>
            </a:r>
            <a:r>
              <a:rPr lang="fr-FR" sz="1600" dirty="0" err="1">
                <a:solidFill>
                  <a:schemeClr val="bg1"/>
                </a:solidFill>
                <a:latin typeface="Arial" panose="020B0604020202020204" pitchFamily="34" charset="0"/>
              </a:rPr>
              <a:t>Hogan</a:t>
            </a:r>
            <a:r>
              <a:rPr lang="fr-FR" sz="1600" dirty="0">
                <a:solidFill>
                  <a:schemeClr val="bg1"/>
                </a:solidFill>
                <a:latin typeface="Arial" panose="020B0604020202020204" pitchFamily="34" charset="0"/>
              </a:rPr>
              <a:t> et interné à </a:t>
            </a:r>
            <a:r>
              <a:rPr lang="fr-FR" sz="1600" dirty="0" smtClean="0">
                <a:solidFill>
                  <a:schemeClr val="bg1"/>
                </a:solidFill>
                <a:latin typeface="Arial" panose="020B0604020202020204" pitchFamily="34" charset="0"/>
              </a:rPr>
              <a:t>l'hôpital </a:t>
            </a:r>
            <a:r>
              <a:rPr lang="fr-FR" sz="1600" dirty="0">
                <a:solidFill>
                  <a:schemeClr val="bg1"/>
                </a:solidFill>
                <a:latin typeface="Arial" panose="020B0604020202020204" pitchFamily="34" charset="0"/>
              </a:rPr>
              <a:t>psychiatrique de </a:t>
            </a:r>
            <a:r>
              <a:rPr lang="fr-FR" sz="1600" dirty="0" err="1">
                <a:solidFill>
                  <a:schemeClr val="bg1"/>
                </a:solidFill>
                <a:latin typeface="Arial" panose="020B0604020202020204" pitchFamily="34" charset="0"/>
              </a:rPr>
              <a:t>Waupun</a:t>
            </a:r>
            <a:r>
              <a:rPr lang="fr-FR" sz="1600" dirty="0">
                <a:solidFill>
                  <a:schemeClr val="bg1"/>
                </a:solidFill>
                <a:latin typeface="Arial" panose="020B0604020202020204" pitchFamily="34" charset="0"/>
              </a:rPr>
              <a:t>, en raison de troubles psychotiques. Plaidant la folie, le procureur accepte l'ouverture de deux tombes qui s'avèrent vides. </a:t>
            </a:r>
            <a:r>
              <a:rPr lang="fr-FR" sz="1600" dirty="0" err="1">
                <a:solidFill>
                  <a:schemeClr val="bg1"/>
                </a:solidFill>
                <a:latin typeface="Arial" panose="020B0604020202020204" pitchFamily="34" charset="0"/>
              </a:rPr>
              <a:t>Gein</a:t>
            </a:r>
            <a:r>
              <a:rPr lang="fr-FR" sz="1600" dirty="0">
                <a:solidFill>
                  <a:schemeClr val="bg1"/>
                </a:solidFill>
                <a:latin typeface="Arial" panose="020B0604020202020204" pitchFamily="34" charset="0"/>
              </a:rPr>
              <a:t> est déclaré aliéné au moment du crime, mais les experts psychiatres, pour calmer les esprits, estiment qu'un procès est envisageable dans quelques années, selon son évolution </a:t>
            </a:r>
            <a:r>
              <a:rPr lang="fr-FR" sz="1600" dirty="0" smtClean="0">
                <a:solidFill>
                  <a:schemeClr val="bg1"/>
                </a:solidFill>
                <a:latin typeface="Arial" panose="020B0604020202020204" pitchFamily="34" charset="0"/>
              </a:rPr>
              <a:t>psychiatrique.</a:t>
            </a:r>
            <a:endParaRPr lang="fr-FR" sz="1600" dirty="0">
              <a:solidFill>
                <a:schemeClr val="bg1"/>
              </a:solidFill>
              <a:latin typeface="Arial" panose="020B0604020202020204" pitchFamily="34" charset="0"/>
            </a:endParaRPr>
          </a:p>
          <a:p>
            <a:r>
              <a:rPr lang="fr-FR" sz="1600" dirty="0">
                <a:solidFill>
                  <a:schemeClr val="bg1"/>
                </a:solidFill>
                <a:latin typeface="Arial" panose="020B0604020202020204" pitchFamily="34" charset="0"/>
              </a:rPr>
              <a:t>Onze ans plus tard, en novembre 1968, la justice décide finalement que </a:t>
            </a:r>
            <a:r>
              <a:rPr lang="fr-FR" sz="1600" dirty="0" err="1">
                <a:solidFill>
                  <a:schemeClr val="bg1"/>
                </a:solidFill>
                <a:latin typeface="Arial" panose="020B0604020202020204" pitchFamily="34" charset="0"/>
              </a:rPr>
              <a:t>Gein</a:t>
            </a:r>
            <a:r>
              <a:rPr lang="fr-FR" sz="1600" dirty="0">
                <a:solidFill>
                  <a:schemeClr val="bg1"/>
                </a:solidFill>
                <a:latin typeface="Arial" panose="020B0604020202020204" pitchFamily="34" charset="0"/>
              </a:rPr>
              <a:t> est sain d’esprit et peut être jugé. Les preuves étant nombreuses, il ne faut qu’une semaine pour boucler le procès et obtenir un verdict. </a:t>
            </a:r>
            <a:r>
              <a:rPr lang="fr-FR" sz="1600" dirty="0" err="1">
                <a:solidFill>
                  <a:schemeClr val="bg1"/>
                </a:solidFill>
                <a:latin typeface="Arial" panose="020B0604020202020204" pitchFamily="34" charset="0"/>
              </a:rPr>
              <a:t>Gein</a:t>
            </a:r>
            <a:r>
              <a:rPr lang="fr-FR" sz="1600" dirty="0">
                <a:solidFill>
                  <a:schemeClr val="bg1"/>
                </a:solidFill>
                <a:latin typeface="Arial" panose="020B0604020202020204" pitchFamily="34" charset="0"/>
              </a:rPr>
              <a:t> est déclaré coupable de meurtre avec préméditation. Lors d'un troisième procès, il est déclaré non coupable car mentalement irresponsable, et finalement il ne sera jamais jugé pour ses </a:t>
            </a:r>
            <a:r>
              <a:rPr lang="fr-FR" sz="1600" dirty="0" smtClean="0">
                <a:solidFill>
                  <a:schemeClr val="bg1"/>
                </a:solidFill>
                <a:latin typeface="Arial" panose="020B0604020202020204" pitchFamily="34" charset="0"/>
              </a:rPr>
              <a:t>crimes.</a:t>
            </a:r>
          </a:p>
          <a:p>
            <a:endParaRPr lang="fr-FR" sz="1600" dirty="0">
              <a:solidFill>
                <a:schemeClr val="bg1"/>
              </a:solidFill>
              <a:latin typeface="Arial" panose="020B0604020202020204" pitchFamily="34" charset="0"/>
            </a:endParaRPr>
          </a:p>
          <a:p>
            <a:r>
              <a:rPr lang="fr-FR" sz="1600" dirty="0">
                <a:solidFill>
                  <a:schemeClr val="bg1"/>
                </a:solidFill>
                <a:latin typeface="Arial" panose="020B0604020202020204" pitchFamily="34" charset="0"/>
              </a:rPr>
              <a:t>Il est interné dans un hôpital psychiatrique pour les psychotiques criminels, l’hôpital central d’État situé au sein de l'institution correctionnelle de </a:t>
            </a:r>
            <a:r>
              <a:rPr lang="fr-FR" sz="1600" dirty="0" err="1">
                <a:solidFill>
                  <a:schemeClr val="bg1"/>
                </a:solidFill>
                <a:latin typeface="Arial" panose="020B0604020202020204" pitchFamily="34" charset="0"/>
              </a:rPr>
              <a:t>Dodge</a:t>
            </a:r>
            <a:r>
              <a:rPr lang="fr-FR" sz="1600" dirty="0">
                <a:solidFill>
                  <a:schemeClr val="bg1"/>
                </a:solidFill>
                <a:latin typeface="Arial" panose="020B0604020202020204" pitchFamily="34" charset="0"/>
              </a:rPr>
              <a:t> (prison de haute sécurité) situé à </a:t>
            </a:r>
            <a:r>
              <a:rPr lang="fr-FR" sz="1600" dirty="0" err="1">
                <a:solidFill>
                  <a:schemeClr val="bg1"/>
                </a:solidFill>
                <a:latin typeface="Arial" panose="020B0604020202020204" pitchFamily="34" charset="0"/>
              </a:rPr>
              <a:t>Waupun</a:t>
            </a:r>
            <a:r>
              <a:rPr lang="fr-FR" sz="1600" dirty="0">
                <a:solidFill>
                  <a:schemeClr val="bg1"/>
                </a:solidFill>
                <a:latin typeface="Arial" panose="020B0604020202020204" pitchFamily="34" charset="0"/>
              </a:rPr>
              <a:t>, dans le </a:t>
            </a:r>
            <a:r>
              <a:rPr lang="fr-FR" sz="1600" dirty="0" smtClean="0">
                <a:solidFill>
                  <a:schemeClr val="bg1"/>
                </a:solidFill>
                <a:latin typeface="Arial" panose="020B0604020202020204" pitchFamily="34" charset="0"/>
              </a:rPr>
              <a:t>Wisconsin</a:t>
            </a:r>
            <a:r>
              <a:rPr lang="fr-FR" sz="1600" baseline="30000" dirty="0" smtClean="0">
                <a:solidFill>
                  <a:schemeClr val="bg1"/>
                </a:solidFill>
                <a:latin typeface="Arial" panose="020B0604020202020204" pitchFamily="34" charset="0"/>
              </a:rPr>
              <a:t>]</a:t>
            </a:r>
            <a:r>
              <a:rPr lang="fr-FR" sz="1600" dirty="0" smtClean="0">
                <a:solidFill>
                  <a:schemeClr val="bg1"/>
                </a:solidFill>
                <a:latin typeface="Arial" panose="020B0604020202020204" pitchFamily="34" charset="0"/>
              </a:rPr>
              <a:t>, </a:t>
            </a:r>
            <a:r>
              <a:rPr lang="fr-FR" sz="1600" dirty="0">
                <a:solidFill>
                  <a:schemeClr val="bg1"/>
                </a:solidFill>
                <a:latin typeface="Arial" panose="020B0604020202020204" pitchFamily="34" charset="0"/>
              </a:rPr>
              <a:t>où on lui diagnostiquera une </a:t>
            </a:r>
            <a:r>
              <a:rPr lang="fr-FR" sz="1600" dirty="0" smtClean="0">
                <a:solidFill>
                  <a:schemeClr val="bg1"/>
                </a:solidFill>
                <a:latin typeface="Arial" panose="020B0604020202020204" pitchFamily="34" charset="0"/>
              </a:rPr>
              <a:t>schizophrénie.</a:t>
            </a:r>
          </a:p>
          <a:p>
            <a:endParaRPr lang="fr-FR" sz="1600" dirty="0" smtClean="0">
              <a:solidFill>
                <a:schemeClr val="bg1"/>
              </a:solidFill>
              <a:latin typeface="Arial" panose="020B0604020202020204" pitchFamily="34" charset="0"/>
            </a:endParaRPr>
          </a:p>
          <a:p>
            <a:r>
              <a:rPr lang="fr-FR" sz="1600" dirty="0" smtClean="0"/>
              <a:t> </a:t>
            </a:r>
            <a:r>
              <a:rPr lang="fr-FR" sz="1600" dirty="0">
                <a:solidFill>
                  <a:schemeClr val="bg1"/>
                </a:solidFill>
                <a:latin typeface="Arial" panose="020B0604020202020204" pitchFamily="34" charset="0"/>
                <a:cs typeface="Arial" panose="020B0604020202020204" pitchFamily="34" charset="0"/>
              </a:rPr>
              <a:t>En 1978, </a:t>
            </a:r>
            <a:r>
              <a:rPr lang="fr-FR" sz="1600" dirty="0" err="1">
                <a:solidFill>
                  <a:schemeClr val="bg1"/>
                </a:solidFill>
                <a:latin typeface="Arial" panose="020B0604020202020204" pitchFamily="34" charset="0"/>
                <a:cs typeface="Arial" panose="020B0604020202020204" pitchFamily="34" charset="0"/>
              </a:rPr>
              <a:t>Gein</a:t>
            </a:r>
            <a:r>
              <a:rPr lang="fr-FR" sz="1600" dirty="0">
                <a:solidFill>
                  <a:schemeClr val="bg1"/>
                </a:solidFill>
                <a:latin typeface="Arial" panose="020B0604020202020204" pitchFamily="34" charset="0"/>
                <a:cs typeface="Arial" panose="020B0604020202020204" pitchFamily="34" charset="0"/>
              </a:rPr>
              <a:t> est transféré au service de gériatrie du </a:t>
            </a:r>
            <a:r>
              <a:rPr lang="fr-FR" sz="1600" dirty="0" err="1" smtClean="0">
                <a:solidFill>
                  <a:schemeClr val="bg1"/>
                </a:solidFill>
                <a:latin typeface="Arial" panose="020B0604020202020204" pitchFamily="34" charset="0"/>
                <a:cs typeface="Arial" panose="020B0604020202020204" pitchFamily="34" charset="0"/>
              </a:rPr>
              <a:t>Mendota</a:t>
            </a:r>
            <a:r>
              <a:rPr lang="fr-FR" sz="1600" dirty="0" smtClean="0">
                <a:solidFill>
                  <a:schemeClr val="bg1"/>
                </a:solidFill>
                <a:latin typeface="Arial" panose="020B0604020202020204" pitchFamily="34" charset="0"/>
                <a:cs typeface="Arial" panose="020B0604020202020204" pitchFamily="34" charset="0"/>
              </a:rPr>
              <a:t> </a:t>
            </a:r>
            <a:r>
              <a:rPr lang="fr-FR" sz="1600" dirty="0">
                <a:solidFill>
                  <a:schemeClr val="bg1"/>
                </a:solidFill>
                <a:latin typeface="Arial" panose="020B0604020202020204" pitchFamily="34" charset="0"/>
                <a:cs typeface="Arial" panose="020B0604020202020204" pitchFamily="34" charset="0"/>
              </a:rPr>
              <a:t>Mental </a:t>
            </a:r>
            <a:r>
              <a:rPr lang="fr-FR" sz="1600" dirty="0" err="1">
                <a:solidFill>
                  <a:schemeClr val="bg1"/>
                </a:solidFill>
                <a:latin typeface="Arial" panose="020B0604020202020204" pitchFamily="34" charset="0"/>
                <a:cs typeface="Arial" panose="020B0604020202020204" pitchFamily="34" charset="0"/>
              </a:rPr>
              <a:t>Health</a:t>
            </a:r>
            <a:r>
              <a:rPr lang="fr-FR" sz="1600" dirty="0">
                <a:solidFill>
                  <a:schemeClr val="bg1"/>
                </a:solidFill>
                <a:latin typeface="Arial" panose="020B0604020202020204" pitchFamily="34" charset="0"/>
                <a:cs typeface="Arial" panose="020B0604020202020204" pitchFamily="34" charset="0"/>
              </a:rPr>
              <a:t> Institute </a:t>
            </a:r>
            <a:r>
              <a:rPr lang="fr-FR" sz="1600" b="1" dirty="0">
                <a:solidFill>
                  <a:schemeClr val="bg1"/>
                </a:solidFill>
                <a:latin typeface="Arial" panose="020B0604020202020204" pitchFamily="34" charset="0"/>
                <a:cs typeface="Arial" panose="020B0604020202020204" pitchFamily="34" charset="0"/>
              </a:rPr>
              <a:t>(en)</a:t>
            </a:r>
            <a:r>
              <a:rPr lang="fr-FR" sz="1600" dirty="0">
                <a:solidFill>
                  <a:schemeClr val="bg1"/>
                </a:solidFill>
                <a:latin typeface="Arial" panose="020B0604020202020204" pitchFamily="34" charset="0"/>
                <a:cs typeface="Arial" panose="020B0604020202020204" pitchFamily="34" charset="0"/>
              </a:rPr>
              <a:t> (hôpital psychiatrique de Madison dans le </a:t>
            </a:r>
            <a:r>
              <a:rPr lang="fr-FR" sz="1600" dirty="0" smtClean="0">
                <a:solidFill>
                  <a:schemeClr val="bg1"/>
                </a:solidFill>
                <a:latin typeface="Arial" panose="020B0604020202020204" pitchFamily="34" charset="0"/>
                <a:cs typeface="Arial" panose="020B0604020202020204" pitchFamily="34" charset="0"/>
              </a:rPr>
              <a:t>Wisconsin.</a:t>
            </a:r>
          </a:p>
          <a:p>
            <a:endParaRPr lang="fr-FR" sz="1600" dirty="0">
              <a:solidFill>
                <a:schemeClr val="bg1"/>
              </a:solidFill>
              <a:latin typeface="Arial" panose="020B0604020202020204" pitchFamily="34" charset="0"/>
              <a:cs typeface="Arial" panose="020B0604020202020204" pitchFamily="34" charset="0"/>
            </a:endParaRPr>
          </a:p>
          <a:p>
            <a:r>
              <a:rPr lang="fr-FR" sz="1600" dirty="0">
                <a:solidFill>
                  <a:schemeClr val="bg1"/>
                </a:solidFill>
                <a:latin typeface="Arial" panose="020B0604020202020204" pitchFamily="34" charset="0"/>
                <a:cs typeface="Arial" panose="020B0604020202020204" pitchFamily="34" charset="0"/>
              </a:rPr>
              <a:t>Il y meurt en 1984, des suites d'une insuffisance respiratoire et d'un cancer de l'intestin à l'âge de 77 </a:t>
            </a:r>
            <a:r>
              <a:rPr lang="fr-FR" sz="1600" dirty="0" smtClean="0">
                <a:solidFill>
                  <a:schemeClr val="bg1"/>
                </a:solidFill>
                <a:latin typeface="Arial" panose="020B0604020202020204" pitchFamily="34" charset="0"/>
                <a:cs typeface="Arial" panose="020B0604020202020204" pitchFamily="34" charset="0"/>
              </a:rPr>
              <a:t>ans.</a:t>
            </a:r>
            <a:endParaRPr lang="fr-FR" sz="1600" dirty="0">
              <a:solidFill>
                <a:schemeClr val="bg1"/>
              </a:solidFill>
              <a:latin typeface="Arial" panose="020B0604020202020204" pitchFamily="34" charset="0"/>
              <a:cs typeface="Arial" panose="020B0604020202020204" pitchFamily="34" charset="0"/>
            </a:endParaRPr>
          </a:p>
          <a:p>
            <a:r>
              <a:rPr lang="fr-FR" sz="1600" dirty="0">
                <a:solidFill>
                  <a:schemeClr val="bg1"/>
                </a:solidFill>
                <a:latin typeface="Arial" panose="020B0604020202020204" pitchFamily="34" charset="0"/>
                <a:cs typeface="Arial" panose="020B0604020202020204" pitchFamily="34" charset="0"/>
              </a:rPr>
              <a:t>Ed </a:t>
            </a:r>
            <a:r>
              <a:rPr lang="fr-FR" sz="1600" dirty="0" err="1">
                <a:solidFill>
                  <a:schemeClr val="bg1"/>
                </a:solidFill>
                <a:latin typeface="Arial" panose="020B0604020202020204" pitchFamily="34" charset="0"/>
                <a:cs typeface="Arial" panose="020B0604020202020204" pitchFamily="34" charset="0"/>
              </a:rPr>
              <a:t>Gein</a:t>
            </a:r>
            <a:r>
              <a:rPr lang="fr-FR" sz="1600" dirty="0">
                <a:solidFill>
                  <a:schemeClr val="bg1"/>
                </a:solidFill>
                <a:latin typeface="Arial" panose="020B0604020202020204" pitchFamily="34" charset="0"/>
                <a:cs typeface="Arial" panose="020B0604020202020204" pitchFamily="34" charset="0"/>
              </a:rPr>
              <a:t> est inhumé au cimetière de Plainfield aux côtés de ses parents et de son frère </a:t>
            </a:r>
            <a:r>
              <a:rPr lang="fr-FR" sz="1600" dirty="0" smtClean="0">
                <a:solidFill>
                  <a:schemeClr val="bg1"/>
                </a:solidFill>
                <a:latin typeface="Arial" panose="020B0604020202020204" pitchFamily="34" charset="0"/>
                <a:cs typeface="Arial" panose="020B0604020202020204" pitchFamily="34" charset="0"/>
              </a:rPr>
              <a:t>Henry. </a:t>
            </a:r>
            <a:r>
              <a:rPr lang="fr-FR" sz="1600" dirty="0">
                <a:solidFill>
                  <a:schemeClr val="bg1"/>
                </a:solidFill>
                <a:latin typeface="Arial" panose="020B0604020202020204" pitchFamily="34" charset="0"/>
                <a:cs typeface="Arial" panose="020B0604020202020204" pitchFamily="34" charset="0"/>
              </a:rPr>
              <a:t>Mais à la suite de nombreux actes de vandalisme, la pierre tombale est transférée en juin 2001 dans un musée dans le comté de </a:t>
            </a:r>
            <a:r>
              <a:rPr lang="fr-FR" sz="1600" dirty="0" err="1" smtClean="0">
                <a:solidFill>
                  <a:schemeClr val="bg1"/>
                </a:solidFill>
                <a:latin typeface="Arial" panose="020B0604020202020204" pitchFamily="34" charset="0"/>
                <a:cs typeface="Arial" panose="020B0604020202020204" pitchFamily="34" charset="0"/>
              </a:rPr>
              <a:t>Waushara</a:t>
            </a:r>
            <a:r>
              <a:rPr lang="fr-FR" sz="1600" dirty="0" smtClean="0">
                <a:solidFill>
                  <a:schemeClr val="bg1"/>
                </a:solidFill>
                <a:latin typeface="Arial" panose="020B0604020202020204" pitchFamily="34" charset="0"/>
                <a:cs typeface="Arial" panose="020B0604020202020204" pitchFamily="34" charset="0"/>
              </a:rPr>
              <a:t>.</a:t>
            </a:r>
            <a:endParaRPr lang="fr-FR" sz="1600" dirty="0">
              <a:solidFill>
                <a:schemeClr val="bg1"/>
              </a:solidFill>
              <a:latin typeface="Arial" panose="020B0604020202020204" pitchFamily="34" charset="0"/>
              <a:cs typeface="Arial" panose="020B0604020202020204" pitchFamily="34" charset="0"/>
            </a:endParaRPr>
          </a:p>
          <a:p>
            <a:endParaRPr lang="fr-FR" sz="1600" b="0" i="0" dirty="0">
              <a:solidFill>
                <a:schemeClr val="bg1"/>
              </a:solidFill>
              <a:effectLst/>
              <a:latin typeface="Arial" panose="020B0604020202020204" pitchFamily="34" charset="0"/>
            </a:endParaRPr>
          </a:p>
        </p:txBody>
      </p:sp>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2157" y="4931579"/>
            <a:ext cx="11807686" cy="1926421"/>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81798" y="5371357"/>
            <a:ext cx="1726306" cy="1143357"/>
          </a:xfrm>
          <a:prstGeom prst="rect">
            <a:avLst/>
          </a:prstGeom>
        </p:spPr>
      </p:pic>
    </p:spTree>
    <p:extLst>
      <p:ext uri="{BB962C8B-B14F-4D97-AF65-F5344CB8AC3E}">
        <p14:creationId xmlns:p14="http://schemas.microsoft.com/office/powerpoint/2010/main" val="54781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 calcmode="lin" valueType="num">
                                      <p:cBhvr>
                                        <p:cTn id="8" dur="1000"/>
                                        <p:tgtEl>
                                          <p:spTgt spid="6"/>
                                        </p:tgtEl>
                                        <p:attrNameLst>
                                          <p:attrName>style.rotation</p:attrName>
                                        </p:attrNameLst>
                                      </p:cBhvr>
                                      <p:tavLst>
                                        <p:tav tm="0">
                                          <p:val>
                                            <p:fltVal val="0"/>
                                          </p:val>
                                        </p:tav>
                                        <p:tav tm="100000">
                                          <p:val>
                                            <p:fltVal val="90"/>
                                          </p:val>
                                        </p:tav>
                                      </p:tavLst>
                                    </p:anim>
                                    <p:animEffect transition="out" filter="fade">
                                      <p:cBhvr>
                                        <p:cTn id="9" dur="1000"/>
                                        <p:tgtEl>
                                          <p:spTgt spid="6"/>
                                        </p:tgtEl>
                                      </p:cBhvr>
                                    </p:animEffect>
                                    <p:set>
                                      <p:cBhvr>
                                        <p:cTn id="10"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418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48976" y="4954524"/>
            <a:ext cx="1298448" cy="1444752"/>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7668" y="193648"/>
            <a:ext cx="628650" cy="952500"/>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44832" y="211539"/>
            <a:ext cx="571500" cy="952500"/>
          </a:xfrm>
          <a:prstGeom prst="rect">
            <a:avLst/>
          </a:prstGeom>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71410" y="193648"/>
            <a:ext cx="590550" cy="952500"/>
          </a:xfrm>
          <a:prstGeom prst="rect">
            <a:avLst/>
          </a:prstGeom>
        </p:spPr>
      </p:pic>
      <p:pic>
        <p:nvPicPr>
          <p:cNvPr id="10" name="Imag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28566" y="250018"/>
            <a:ext cx="685800" cy="952500"/>
          </a:xfrm>
          <a:prstGeom prst="rect">
            <a:avLst/>
          </a:prstGeom>
        </p:spPr>
      </p:pic>
      <p:pic>
        <p:nvPicPr>
          <p:cNvPr id="11" name="Imag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18499" y="211539"/>
            <a:ext cx="685800" cy="952500"/>
          </a:xfrm>
          <a:prstGeom prst="rect">
            <a:avLst/>
          </a:prstGeom>
        </p:spPr>
      </p:pic>
      <p:pic>
        <p:nvPicPr>
          <p:cNvPr id="12" name="Imag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60368" y="193648"/>
            <a:ext cx="552450" cy="952500"/>
          </a:xfrm>
          <a:prstGeom prst="rect">
            <a:avLst/>
          </a:prstGeom>
        </p:spPr>
      </p:pic>
      <p:pic>
        <p:nvPicPr>
          <p:cNvPr id="13" name="Imag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12896" y="214538"/>
            <a:ext cx="361950" cy="952500"/>
          </a:xfrm>
          <a:prstGeom prst="rect">
            <a:avLst/>
          </a:prstGeom>
        </p:spPr>
      </p:pic>
      <p:pic>
        <p:nvPicPr>
          <p:cNvPr id="14" name="Imag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470639" y="211539"/>
            <a:ext cx="781050" cy="952500"/>
          </a:xfrm>
          <a:prstGeom prst="rect">
            <a:avLst/>
          </a:prstGeom>
        </p:spPr>
      </p:pic>
      <p:pic>
        <p:nvPicPr>
          <p:cNvPr id="16" name="Image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763665" y="239170"/>
            <a:ext cx="552450" cy="952500"/>
          </a:xfrm>
          <a:prstGeom prst="rect">
            <a:avLst/>
          </a:prstGeom>
        </p:spPr>
      </p:pic>
      <p:pic>
        <p:nvPicPr>
          <p:cNvPr id="17" name="Imag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14366" y="211539"/>
            <a:ext cx="628650" cy="952500"/>
          </a:xfrm>
          <a:prstGeom prst="rect">
            <a:avLst/>
          </a:prstGeom>
        </p:spPr>
      </p:pic>
      <p:pic>
        <p:nvPicPr>
          <p:cNvPr id="18" name="Imag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71379" y="250018"/>
            <a:ext cx="628650" cy="952500"/>
          </a:xfrm>
          <a:prstGeom prst="rect">
            <a:avLst/>
          </a:prstGeom>
        </p:spPr>
      </p:pic>
      <p:pic>
        <p:nvPicPr>
          <p:cNvPr id="19" name="Imag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44898" y="250018"/>
            <a:ext cx="685800" cy="952500"/>
          </a:xfrm>
          <a:prstGeom prst="rect">
            <a:avLst/>
          </a:prstGeom>
        </p:spPr>
      </p:pic>
      <p:pic>
        <p:nvPicPr>
          <p:cNvPr id="20" name="Image 1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73107" y="193648"/>
            <a:ext cx="304800" cy="843749"/>
          </a:xfrm>
          <a:prstGeom prst="rect">
            <a:avLst/>
          </a:prstGeom>
        </p:spPr>
      </p:pic>
      <p:pic>
        <p:nvPicPr>
          <p:cNvPr id="21" name="Image 2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213367" y="891389"/>
            <a:ext cx="224013" cy="311129"/>
          </a:xfrm>
          <a:prstGeom prst="rect">
            <a:avLst/>
          </a:prstGeom>
        </p:spPr>
      </p:pic>
      <p:pic>
        <p:nvPicPr>
          <p:cNvPr id="22" name="Image 2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953894" y="845521"/>
            <a:ext cx="224013" cy="311129"/>
          </a:xfrm>
          <a:prstGeom prst="rect">
            <a:avLst/>
          </a:prstGeom>
        </p:spPr>
      </p:pic>
      <p:pic>
        <p:nvPicPr>
          <p:cNvPr id="23" name="Image 2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132580" y="214239"/>
            <a:ext cx="304800" cy="664430"/>
          </a:xfrm>
          <a:prstGeom prst="rect">
            <a:avLst/>
          </a:prstGeom>
        </p:spPr>
      </p:pic>
      <p:sp>
        <p:nvSpPr>
          <p:cNvPr id="24" name="ZoneTexte 23"/>
          <p:cNvSpPr txBox="1"/>
          <p:nvPr/>
        </p:nvSpPr>
        <p:spPr>
          <a:xfrm>
            <a:off x="1439186" y="5375082"/>
            <a:ext cx="6074797" cy="369332"/>
          </a:xfrm>
          <a:prstGeom prst="rect">
            <a:avLst/>
          </a:prstGeom>
          <a:noFill/>
        </p:spPr>
        <p:txBody>
          <a:bodyPr wrap="square" rtlCol="0">
            <a:spAutoFit/>
          </a:bodyPr>
          <a:lstStyle/>
          <a:p>
            <a:r>
              <a:rPr lang="fr-FR" dirty="0" smtClean="0">
                <a:solidFill>
                  <a:schemeClr val="bg1"/>
                </a:solidFill>
              </a:rPr>
              <a:t>Commentaires et images du NET:</a:t>
            </a:r>
            <a:endParaRPr lang="fr-FR" dirty="0">
              <a:solidFill>
                <a:schemeClr val="bg1"/>
              </a:solidFill>
            </a:endParaRPr>
          </a:p>
        </p:txBody>
      </p:sp>
    </p:spTree>
    <p:extLst>
      <p:ext uri="{BB962C8B-B14F-4D97-AF65-F5344CB8AC3E}">
        <p14:creationId xmlns:p14="http://schemas.microsoft.com/office/powerpoint/2010/main" val="24202612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865</TotalTime>
  <Words>1473</Words>
  <Application>Microsoft Office PowerPoint</Application>
  <PresentationFormat>Grand écran</PresentationFormat>
  <Paragraphs>38</Paragraphs>
  <Slides>19</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19</vt:i4>
      </vt:variant>
    </vt:vector>
  </HeadingPairs>
  <TitlesOfParts>
    <vt:vector size="27" baseType="lpstr">
      <vt:lpstr>Arial</vt:lpstr>
      <vt:lpstr>Calibri</vt:lpstr>
      <vt:lpstr>Calibri Light</vt:lpstr>
      <vt:lpstr>Fira Sans</vt:lpstr>
      <vt:lpstr>Hind</vt:lpstr>
      <vt:lpstr>Merriweather-Regular</vt:lpstr>
      <vt:lpstr>Montserrat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27</cp:revision>
  <dcterms:created xsi:type="dcterms:W3CDTF">2025-10-10T09:43:36Z</dcterms:created>
  <dcterms:modified xsi:type="dcterms:W3CDTF">2025-10-21T17:52:39Z</dcterms:modified>
</cp:coreProperties>
</file>