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78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1" autoAdjust="0"/>
    <p:restoredTop sz="94660"/>
  </p:normalViewPr>
  <p:slideViewPr>
    <p:cSldViewPr snapToGrid="0">
      <p:cViewPr varScale="1">
        <p:scale>
          <a:sx n="63" d="100"/>
          <a:sy n="63" d="100"/>
        </p:scale>
        <p:origin x="59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626DE-FD18-4083-BB3C-33C2D5194392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DE79E-087B-40D1-A655-01A269F7EC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3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2DE79E-087B-40D1-A655-01A269F7EC6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908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BD4CE-448A-282C-CC75-56689486D3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B07499-B917-7953-4006-AD31DBD492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B3210-B241-C940-8D92-63566782C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CA62BD-1B83-85B9-F4B2-1D23E384F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CD8F5E-D816-36D4-6829-8AFCDD1A0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61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1826B6-2B0A-D2E3-0D4E-3D2621F26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5C4466-CBA8-4CAA-2DC2-EC3793863E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EA9A66-FA08-C173-29D1-674FA37CE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DD13AF-63E7-A8DC-0FCB-F2F895BDC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1B51AE-EBDD-7F80-4C4C-38D185BDA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6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211E89-A77B-C1A5-D8DF-AAF66236D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4D259F7-D7A5-C11C-9830-BE93EDAFB3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DA6E50-00B2-445D-E8F8-CBD0B36BA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0BE3B7-A95C-4A4F-0D63-EC3418399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E41FF9-865C-8517-F34A-4CB2A9B31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19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06FD24-AB7F-E203-AC05-896E56F35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359B27-6F09-6CAE-698B-0B875B37D7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27AC9B-5359-75EC-2145-146009C23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FD1F60-BA29-AC9A-98B9-E11594AB8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1D588A-F69D-57C5-046C-364AFB13E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9AF175D-6D3F-F0A7-7B15-F16A23ED4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37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4D2CF-2F09-FDA4-DFB0-6F33C4361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B90306-DC82-DD7F-EE77-FC9C8A7A0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27D11DB-47A5-D568-0973-26CB8FB8D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B10087E-A85D-20B6-BE66-CECD18A1C8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9713F6-59DD-707B-6E8D-15348ACF85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4F16E8F-2A14-0EA5-33B2-2AC37FCA3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D30440A-8371-56F9-22AD-C3E105A96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E88F35-0B88-8640-3F08-2B7CCD2B8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9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CA4990-C150-077B-5C43-A26B3A3D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D855CA-A8C1-5F40-B7D0-9548E8C5A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581D731-18AA-4299-47FF-378C1A979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F6B0F07-951B-ACDA-B708-AA28910BD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7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A412794-7C68-F13A-D8FF-44970DF89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BE6C3A8-B47E-F9DC-F45A-8D3F696AA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C24ED60-31C0-B38B-0E84-0F0F86573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54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1EA5A-2877-9A3E-2B16-D452312B4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29A5DF-0D6B-ACB3-CAA7-CE82A2364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9309F14-4626-9BF6-CDF6-181FD7A98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94C1F6-0729-D913-90A5-FCB0E9A34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64EA585-4862-40BD-625F-650AED47F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5012F6-BC96-4B87-4B3B-AB42A74D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5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FA7C88-A398-F811-B414-0B8310DF3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44142EC-101A-EACC-DEB6-FA64E88976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A8522BE-6E88-2D50-26CE-71896E2D1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90C992-D4D2-8A81-154A-460BAD7DA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725271-484A-2A6C-0855-8A0703A21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77971E-1B46-8E73-3229-E4355463B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314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DE020-C1F2-6D9F-BC25-D94EDE5E5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7E8A3F8-3B73-B0CC-772F-3143A9137B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2584F0-FF18-8922-BBE1-76D770D9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7AFFC3-D04F-FC30-BBC1-5C323AC82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167B8E-C157-AA6C-B5D7-79937CD4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2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13F8B13-93BA-BF1F-051A-015E3E2EC0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56EE21-5FFB-3D0C-5CBB-58D6D1770D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BEBDD3-14EE-5816-5DEA-4F676F80C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492C99-C09D-0842-A50D-7C2AEBA0B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F9B6C6-E49C-947A-F4E4-D28A36D71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28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6A92F3B-EF18-A254-48E1-9BC718F42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DC75ED-07F7-5AC1-52B9-C23382B6E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17007E-F67F-83AF-B602-5298F18FBD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B19C3E-EA67-4FBF-A343-AC7FB31A0A36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9FC858-7015-4BBD-50BE-2CA054AEE5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FBF8CC-733E-562B-55A5-DB01607DB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4040AA-FC1F-46A6-8EB8-303350FC1A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07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tour&#10;&#10;Le contenu généré par l’IA peut être incorrect.">
            <a:extLst>
              <a:ext uri="{FF2B5EF4-FFF2-40B4-BE49-F238E27FC236}">
                <a16:creationId xmlns:a16="http://schemas.microsoft.com/office/drawing/2014/main" id="{B3371777-CBCE-560F-4EB8-E83FFD30CF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369" y="279000"/>
            <a:ext cx="944262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C164F1-1B2D-6CAD-EB95-9C04432A4650}"/>
              </a:ext>
            </a:extLst>
          </p:cNvPr>
          <p:cNvSpPr txBox="1"/>
          <p:nvPr/>
        </p:nvSpPr>
        <p:spPr>
          <a:xfrm>
            <a:off x="585216" y="445580"/>
            <a:ext cx="9546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Ville De Strasbourg –et ses marchés  de Noël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6281F4-D3E1-505F-3C8F-A66DC4A0BF82}"/>
              </a:ext>
            </a:extLst>
          </p:cNvPr>
          <p:cNvSpPr txBox="1"/>
          <p:nvPr/>
        </p:nvSpPr>
        <p:spPr>
          <a:xfrm>
            <a:off x="9887712" y="3950208"/>
            <a:ext cx="2255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Strasbourg_vue_aérienne_vers_la_cathédrale_septembre_2015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96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  <p:sndAc>
          <p:stSnd loop="1">
            <p:snd r:embed="rId2" name="Carillon d'Alsace.wav"/>
          </p:stSnd>
        </p:sndAc>
      </p:transition>
    </mc:Choice>
    <mc:Fallback>
      <p:transition spd="slow" advClick="0" advTm="14000">
        <p:fade/>
        <p:sndAc>
          <p:stSnd loop="1">
            <p:snd r:embed="rId2" name="Carillon d'Alsa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38C54BC-2261-53C8-1392-F0325FA63ACB}"/>
              </a:ext>
            </a:extLst>
          </p:cNvPr>
          <p:cNvSpPr txBox="1"/>
          <p:nvPr/>
        </p:nvSpPr>
        <p:spPr>
          <a:xfrm>
            <a:off x="341376" y="612844"/>
            <a:ext cx="115092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Strasbourg (prononcé /</a:t>
            </a:r>
            <a:r>
              <a:rPr lang="fr-FR" sz="4000" b="1" dirty="0" err="1">
                <a:solidFill>
                  <a:schemeClr val="bg1"/>
                </a:solidFill>
              </a:rPr>
              <a:t>stʁas.buʁ</a:t>
            </a:r>
            <a:r>
              <a:rPr lang="fr-FR" sz="4000" b="1" dirty="0">
                <a:solidFill>
                  <a:schemeClr val="bg1"/>
                </a:solidFill>
              </a:rPr>
              <a:t>/[Note 1] Écouterⓘ en français ; en alsacien : </a:t>
            </a:r>
            <a:r>
              <a:rPr lang="fr-FR" sz="4000" b="1" dirty="0" err="1">
                <a:solidFill>
                  <a:schemeClr val="bg1"/>
                </a:solidFill>
              </a:rPr>
              <a:t>Strossburi</a:t>
            </a:r>
            <a:r>
              <a:rPr lang="fr-FR" sz="4000" b="1" dirty="0">
                <a:solidFill>
                  <a:schemeClr val="bg1"/>
                </a:solidFill>
              </a:rPr>
              <a:t> /</a:t>
            </a:r>
            <a:r>
              <a:rPr lang="fr-FR" sz="4000" b="1" dirty="0" err="1">
                <a:solidFill>
                  <a:schemeClr val="bg1"/>
                </a:solidFill>
              </a:rPr>
              <a:t>ʃdɾoːsburi</a:t>
            </a:r>
            <a:r>
              <a:rPr lang="fr-FR" sz="4000" b="1" dirty="0">
                <a:solidFill>
                  <a:schemeClr val="bg1"/>
                </a:solidFill>
              </a:rPr>
              <a:t>/ ; en allemand : </a:t>
            </a:r>
            <a:r>
              <a:rPr lang="fr-FR" sz="4000" b="1" dirty="0" err="1">
                <a:solidFill>
                  <a:schemeClr val="bg1"/>
                </a:solidFill>
              </a:rPr>
              <a:t>Straßburg</a:t>
            </a:r>
            <a:r>
              <a:rPr lang="fr-FR" sz="4000" b="1" dirty="0">
                <a:solidFill>
                  <a:schemeClr val="bg1"/>
                </a:solidFill>
              </a:rPr>
              <a:t> /</a:t>
            </a:r>
            <a:r>
              <a:rPr lang="fr-FR" sz="4000" b="1" dirty="0" err="1">
                <a:solidFill>
                  <a:schemeClr val="bg1"/>
                </a:solidFill>
              </a:rPr>
              <a:t>ʃtraːsbuʁk</a:t>
            </a:r>
            <a:r>
              <a:rPr lang="fr-FR" sz="4000" b="1" dirty="0">
                <a:solidFill>
                  <a:schemeClr val="bg1"/>
                </a:solidFill>
              </a:rPr>
              <a:t>/) est une commune française située dans la collectivité européenne d'Alsace dont elle est le chef-lieu. Elle est la préfecture du Bas-Rhin et de la région Grand Est. Capitale de la région historique d'Alsace, elle est bordée par le Rhin et directement frontalière avec l'Allemagne.</a:t>
            </a:r>
          </a:p>
        </p:txBody>
      </p:sp>
    </p:spTree>
    <p:extLst>
      <p:ext uri="{BB962C8B-B14F-4D97-AF65-F5344CB8AC3E}">
        <p14:creationId xmlns:p14="http://schemas.microsoft.com/office/powerpoint/2010/main" val="997053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224391-9CB0-FFED-3364-6FF57448C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ville&#10;&#10;Le contenu généré par l’IA peut être incorrect.">
            <a:extLst>
              <a:ext uri="{FF2B5EF4-FFF2-40B4-BE49-F238E27FC236}">
                <a16:creationId xmlns:a16="http://schemas.microsoft.com/office/drawing/2014/main" id="{D32E1A39-3032-BB73-E015-ABDEA71486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538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80B51-E62E-7A92-7FD3-F1A1C08B35AD}"/>
              </a:ext>
            </a:extLst>
          </p:cNvPr>
          <p:cNvSpPr txBox="1"/>
          <p:nvPr/>
        </p:nvSpPr>
        <p:spPr>
          <a:xfrm>
            <a:off x="109250" y="4354485"/>
            <a:ext cx="2304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Strasbourg_rue_Mercière</a:t>
            </a:r>
            <a:r>
              <a:rPr lang="fr-FR" sz="24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287748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BA757E-C129-D29D-3B5E-E4576023E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E34348-A161-52AC-B453-3F4CF76DD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279000"/>
            <a:ext cx="938768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50FDA7-70C8-F7B6-6AED-403933EFFEF5}"/>
              </a:ext>
            </a:extLst>
          </p:cNvPr>
          <p:cNvSpPr txBox="1"/>
          <p:nvPr/>
        </p:nvSpPr>
        <p:spPr>
          <a:xfrm>
            <a:off x="9997440" y="3230880"/>
            <a:ext cx="1999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Petite France, Strasbourg - FRANCE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25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563171-2387-A207-0A5A-028CD671D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056CB04C-96C8-9D86-052B-598B82548D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87D21B-B32D-4EA2-94EF-03C9173A455E}"/>
              </a:ext>
            </a:extLst>
          </p:cNvPr>
          <p:cNvSpPr txBox="1"/>
          <p:nvPr/>
        </p:nvSpPr>
        <p:spPr>
          <a:xfrm>
            <a:off x="4693920" y="5288340"/>
            <a:ext cx="426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Strasbourg Petite-France maison des Tanneurs et place Benjamin-Zix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66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9E55AD-4271-1678-ACF3-BE849800A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6C674EAD-54C8-E535-E3A3-BAA4F436A6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369000"/>
            <a:ext cx="918358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3312A7-D649-5012-D085-543D238CF53B}"/>
              </a:ext>
            </a:extLst>
          </p:cNvPr>
          <p:cNvSpPr txBox="1"/>
          <p:nvPr/>
        </p:nvSpPr>
        <p:spPr>
          <a:xfrm>
            <a:off x="1504205" y="6027335"/>
            <a:ext cx="7018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Strasbourg Palais Rohan septembre 2013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18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2B50B1-6D1A-8045-B49B-12E9F01CA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EDA54E72-4D2C-59AC-3924-20515C005A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650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CEB71-1006-B1E9-ABDC-19613C89286E}"/>
              </a:ext>
            </a:extLst>
          </p:cNvPr>
          <p:cNvSpPr txBox="1"/>
          <p:nvPr/>
        </p:nvSpPr>
        <p:spPr>
          <a:xfrm>
            <a:off x="72674" y="3429000"/>
            <a:ext cx="25476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du Rhin de Strasbourg (Strasbourg - Bas-Rhin - France)</a:t>
            </a:r>
          </a:p>
        </p:txBody>
      </p:sp>
    </p:spTree>
    <p:extLst>
      <p:ext uri="{BB962C8B-B14F-4D97-AF65-F5344CB8AC3E}">
        <p14:creationId xmlns:p14="http://schemas.microsoft.com/office/powerpoint/2010/main" val="120151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8E63F5-0B9C-C4DF-65F4-54BB0A0AD2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BBD1EC95-A8DB-84FA-B884-692017C2C8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66" y="279000"/>
            <a:ext cx="9453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4B26EA-9B95-6395-BC88-1CD7DBB7294E}"/>
              </a:ext>
            </a:extLst>
          </p:cNvPr>
          <p:cNvSpPr txBox="1"/>
          <p:nvPr/>
        </p:nvSpPr>
        <p:spPr>
          <a:xfrm>
            <a:off x="10009632" y="1658112"/>
            <a:ext cx="21579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Strasbourg Palais de Justice et église Saint-Pierre-le-Jeune catholique novembre 2013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1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89730-8484-BA26-D066-8C5A43251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eau&#10;&#10;Le contenu généré par l’IA peut être incorrect.">
            <a:extLst>
              <a:ext uri="{FF2B5EF4-FFF2-40B4-BE49-F238E27FC236}">
                <a16:creationId xmlns:a16="http://schemas.microsoft.com/office/drawing/2014/main" id="{5C09E78F-A19C-57BC-3F20-1C11C8D8D8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20F2A7-A6E4-B118-D62E-D0DBC98AE913}"/>
              </a:ext>
            </a:extLst>
          </p:cNvPr>
          <p:cNvSpPr txBox="1"/>
          <p:nvPr/>
        </p:nvSpPr>
        <p:spPr>
          <a:xfrm>
            <a:off x="2048256" y="6117335"/>
            <a:ext cx="8095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Parlement européen de Strasbourg, Architecture-Studio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96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2CF9FE-9913-8A3C-8278-F403A450F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it&#10;&#10;Le contenu généré par l’IA peut être incorrect.">
            <a:extLst>
              <a:ext uri="{FF2B5EF4-FFF2-40B4-BE49-F238E27FC236}">
                <a16:creationId xmlns:a16="http://schemas.microsoft.com/office/drawing/2014/main" id="{C4EE9FE1-53D8-FADA-E355-6FE86F7B65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889" y="279000"/>
            <a:ext cx="944264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6967BF-860A-F0EB-C591-084AD45735AC}"/>
              </a:ext>
            </a:extLst>
          </p:cNvPr>
          <p:cNvSpPr txBox="1"/>
          <p:nvPr/>
        </p:nvSpPr>
        <p:spPr>
          <a:xfrm>
            <a:off x="243840" y="3289083"/>
            <a:ext cx="2387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Strasbourg--</a:t>
            </a:r>
            <a:r>
              <a:rPr lang="fr-FR" sz="2400" b="1" dirty="0" err="1">
                <a:solidFill>
                  <a:srgbClr val="FFFF00"/>
                </a:solidFill>
              </a:rPr>
              <a:t>PetiteFrance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97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602C6A-B590-108B-2C80-0DEB3D746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ol, rocher&#10;&#10;Le contenu généré par l’IA peut être incorrect.">
            <a:extLst>
              <a:ext uri="{FF2B5EF4-FFF2-40B4-BE49-F238E27FC236}">
                <a16:creationId xmlns:a16="http://schemas.microsoft.com/office/drawing/2014/main" id="{9F0EB176-2E48-2096-F19A-A711ADF8D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F7AD81E-35E7-03E4-80E9-964E217EE56A}"/>
              </a:ext>
            </a:extLst>
          </p:cNvPr>
          <p:cNvSpPr txBox="1"/>
          <p:nvPr/>
        </p:nvSpPr>
        <p:spPr>
          <a:xfrm>
            <a:off x="8924544" y="3718560"/>
            <a:ext cx="3267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Repère Normalnull à Strasbourg.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9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6B6289-60D4-C15A-9874-98071691F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éhicule, transports en commun&#10;&#10;Le contenu généré par l’IA peut être incorrect.">
            <a:extLst>
              <a:ext uri="{FF2B5EF4-FFF2-40B4-BE49-F238E27FC236}">
                <a16:creationId xmlns:a16="http://schemas.microsoft.com/office/drawing/2014/main" id="{0004A9EF-CDC7-A7AC-B245-3CB171D76E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996" y="279000"/>
            <a:ext cx="9453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858D31-AD32-66D7-3D1F-1E05F3AEF8A4}"/>
              </a:ext>
            </a:extLst>
          </p:cNvPr>
          <p:cNvSpPr txBox="1"/>
          <p:nvPr/>
        </p:nvSpPr>
        <p:spPr>
          <a:xfrm>
            <a:off x="1442300" y="6027003"/>
            <a:ext cx="10546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Rames du tramway de Strasbourg, près de la station République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93245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BB2AD6-9647-79FE-0DE8-9EC6C3C83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12D1A318-A4AB-359E-8D8C-875AA783BE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1320" y="279000"/>
            <a:ext cx="9453709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F025C7-A897-5DB7-5846-3181291593D8}"/>
              </a:ext>
            </a:extLst>
          </p:cNvPr>
          <p:cNvSpPr txBox="1"/>
          <p:nvPr/>
        </p:nvSpPr>
        <p:spPr>
          <a:xfrm>
            <a:off x="2706624" y="6117335"/>
            <a:ext cx="7449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Aéroport_Strasbourg_Entzheim_SXB_avril_2015-04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98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26384C-34D4-9FF8-56C3-F42875BB6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Le contenu généré par l’IA peut être incorrect.">
            <a:extLst>
              <a:ext uri="{FF2B5EF4-FFF2-40B4-BE49-F238E27FC236}">
                <a16:creationId xmlns:a16="http://schemas.microsoft.com/office/drawing/2014/main" id="{003A4494-D96F-1A95-6B0C-253E42340B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329" y="279000"/>
            <a:ext cx="948705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435D46-966B-AF58-90C9-1E20B6B443D4}"/>
              </a:ext>
            </a:extLst>
          </p:cNvPr>
          <p:cNvSpPr txBox="1"/>
          <p:nvPr/>
        </p:nvSpPr>
        <p:spPr>
          <a:xfrm>
            <a:off x="121920" y="3375905"/>
            <a:ext cx="24563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Bateau-promenade Batorama sur l’Ill, près des ponts couverts.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7705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0AF229-0263-8EB8-DAF0-C543BBFD2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913E4CA3-27E8-2A11-A087-EB2CECF303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126" y="369000"/>
            <a:ext cx="8617836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0C2324-FB89-ED55-EFDB-B3B261111F65}"/>
              </a:ext>
            </a:extLst>
          </p:cNvPr>
          <p:cNvSpPr txBox="1"/>
          <p:nvPr/>
        </p:nvSpPr>
        <p:spPr>
          <a:xfrm>
            <a:off x="9022080" y="3133344"/>
            <a:ext cx="3169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Maisons à colombages dans le quartier de la Petite France.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558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192BEF-5D32-AFF7-8470-0C51F2481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5DC08FCF-BF79-409B-D97E-A7CC741CCC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725" y="279000"/>
            <a:ext cx="8606179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FE65E-86FF-1E02-05D7-39ABDBBDB5ED}"/>
              </a:ext>
            </a:extLst>
          </p:cNvPr>
          <p:cNvSpPr txBox="1"/>
          <p:nvPr/>
        </p:nvSpPr>
        <p:spPr>
          <a:xfrm>
            <a:off x="175535" y="2238476"/>
            <a:ext cx="3048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Nouveau quartier de Strasbourg, les Fronts du Neudorf. De gauche à droite : centre commercial Rivétoile, logements, Cité de la musique et de la danse et médiathèque André Malraux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368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FD6D37-3FE9-9306-DF1B-7832B0C1A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fontaine&#10;&#10;Le contenu généré par l’IA peut être incorrect.">
            <a:extLst>
              <a:ext uri="{FF2B5EF4-FFF2-40B4-BE49-F238E27FC236}">
                <a16:creationId xmlns:a16="http://schemas.microsoft.com/office/drawing/2014/main" id="{2BFD9F7E-13B9-FEF1-F151-590CC22ED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70202"/>
            <a:ext cx="9180000" cy="611759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C5632E-EBB2-3A8B-3F30-28A440603641}"/>
              </a:ext>
            </a:extLst>
          </p:cNvPr>
          <p:cNvSpPr txBox="1"/>
          <p:nvPr/>
        </p:nvSpPr>
        <p:spPr>
          <a:xfrm>
            <a:off x="4064680" y="6026133"/>
            <a:ext cx="6621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Strasbourg-Lac </a:t>
            </a:r>
            <a:r>
              <a:rPr lang="fr-FR" sz="2400" b="1" dirty="0" err="1">
                <a:solidFill>
                  <a:schemeClr val="bg1"/>
                </a:solidFill>
              </a:rPr>
              <a:t>ParcOrangerie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66731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A29253-F70C-0A6C-1415-1FB091D3F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80D8A7BF-3238-A0E0-4416-4E0BEE504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15" y="520796"/>
            <a:ext cx="9180000" cy="581640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20D1F4-2214-6A81-DE5A-055301A971A9}"/>
              </a:ext>
            </a:extLst>
          </p:cNvPr>
          <p:cNvSpPr txBox="1"/>
          <p:nvPr/>
        </p:nvSpPr>
        <p:spPr>
          <a:xfrm>
            <a:off x="9851136" y="3429000"/>
            <a:ext cx="2340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Pourtalès et son parc, dans le Quartier de la Robertsau.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15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61023F-ADED-C8A8-3EAF-A45C95ABD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apin, nuage&#10;&#10;Le contenu généré par l’IA peut être incorrect.">
            <a:extLst>
              <a:ext uri="{FF2B5EF4-FFF2-40B4-BE49-F238E27FC236}">
                <a16:creationId xmlns:a16="http://schemas.microsoft.com/office/drawing/2014/main" id="{2D8468C1-C394-D5C3-D73B-97BC95D650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85" y="458724"/>
            <a:ext cx="4960011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iver, ciel, sapin, bâtiment&#10;&#10;Le contenu généré par l’IA peut être incorrect.">
            <a:extLst>
              <a:ext uri="{FF2B5EF4-FFF2-40B4-BE49-F238E27FC236}">
                <a16:creationId xmlns:a16="http://schemas.microsoft.com/office/drawing/2014/main" id="{4F354D92-4820-9CCF-63A8-3233426196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2" y="3452508"/>
            <a:ext cx="5798103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75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15C607-238D-61AE-BC5C-8AB43C777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abits&#10;&#10;Le contenu généré par l’IA peut être incorrect.">
            <a:extLst>
              <a:ext uri="{FF2B5EF4-FFF2-40B4-BE49-F238E27FC236}">
                <a16:creationId xmlns:a16="http://schemas.microsoft.com/office/drawing/2014/main" id="{D031450E-9612-4D6D-70C6-8982EE0AD2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688" y="368808"/>
            <a:ext cx="3136440" cy="42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abits, bâtiment, chaussures, plein air&#10;&#10;Le contenu généré par l’IA peut être incorrect.">
            <a:extLst>
              <a:ext uri="{FF2B5EF4-FFF2-40B4-BE49-F238E27FC236}">
                <a16:creationId xmlns:a16="http://schemas.microsoft.com/office/drawing/2014/main" id="{4EFADDA2-F95E-D750-4E06-4B2603D6F3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9312" y="368808"/>
            <a:ext cx="3051000" cy="406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bâtiment, art, église, intérieur&#10;&#10;Le contenu généré par l’IA peut être incorrect.">
            <a:extLst>
              <a:ext uri="{FF2B5EF4-FFF2-40B4-BE49-F238E27FC236}">
                <a16:creationId xmlns:a16="http://schemas.microsoft.com/office/drawing/2014/main" id="{94ABA54D-AAAB-5954-CC40-D4D25B5E709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2720" y="2648808"/>
            <a:ext cx="2952000" cy="39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787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A3E2EE-3695-016D-1414-A45086D3B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personnes&#10;&#10;Le contenu généré par l’IA peut être incorrect.">
            <a:extLst>
              <a:ext uri="{FF2B5EF4-FFF2-40B4-BE49-F238E27FC236}">
                <a16:creationId xmlns:a16="http://schemas.microsoft.com/office/drawing/2014/main" id="{365585A6-3BFE-58FC-D1B2-25E7918C6E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92" y="3611496"/>
            <a:ext cx="403200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ace de marché, habits, marché, personne&#10;&#10;Le contenu généré par l’IA peut être incorrect.">
            <a:extLst>
              <a:ext uri="{FF2B5EF4-FFF2-40B4-BE49-F238E27FC236}">
                <a16:creationId xmlns:a16="http://schemas.microsoft.com/office/drawing/2014/main" id="{1DD14E4E-D376-34A1-BF07-3330D468EA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6408" y="2457000"/>
            <a:ext cx="3996000" cy="39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bâtiment, plein air, habits, chaussures&#10;&#10;Le contenu généré par l’IA peut être incorrect.">
            <a:extLst>
              <a:ext uri="{FF2B5EF4-FFF2-40B4-BE49-F238E27FC236}">
                <a16:creationId xmlns:a16="http://schemas.microsoft.com/office/drawing/2014/main" id="{7614EF4F-A51B-696B-C539-122105D4C22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6400" y="209928"/>
            <a:ext cx="3139200" cy="39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0043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BCD5EF-2527-1C7D-D253-0FF1764C5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nuit&#10;&#10;Le contenu généré par l’IA peut être incorrect.">
            <a:extLst>
              <a:ext uri="{FF2B5EF4-FFF2-40B4-BE49-F238E27FC236}">
                <a16:creationId xmlns:a16="http://schemas.microsoft.com/office/drawing/2014/main" id="{DBD63409-9536-1C42-2327-5666989806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362" y="2048256"/>
            <a:ext cx="3267000" cy="43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Noël, ciel, bâtiment, Lumières de Noël&#10;&#10;Le contenu généré par l’IA peut être incorrect.">
            <a:extLst>
              <a:ext uri="{FF2B5EF4-FFF2-40B4-BE49-F238E27FC236}">
                <a16:creationId xmlns:a16="http://schemas.microsoft.com/office/drawing/2014/main" id="{3ECF314F-1EC3-A393-1BE2-267CEBDB83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3638" y="442912"/>
            <a:ext cx="5148000" cy="34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749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033F0F-1080-1B4F-8E4F-1F6E947E3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oue, Noël, plein air&#10;&#10;Le contenu généré par l’IA peut être incorrect.">
            <a:extLst>
              <a:ext uri="{FF2B5EF4-FFF2-40B4-BE49-F238E27FC236}">
                <a16:creationId xmlns:a16="http://schemas.microsoft.com/office/drawing/2014/main" id="{2282A3B5-720A-A09B-6005-016AE977B7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328" y="1789176"/>
            <a:ext cx="3830111" cy="464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Lampadaire extérieur&#10;&#10;Le contenu généré par l’IA peut être incorrect.">
            <a:extLst>
              <a:ext uri="{FF2B5EF4-FFF2-40B4-BE49-F238E27FC236}">
                <a16:creationId xmlns:a16="http://schemas.microsoft.com/office/drawing/2014/main" id="{D5C0A108-DB86-4C45-7DDE-2F002A0847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5672" y="415128"/>
            <a:ext cx="3600000" cy="48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037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E77BEB-51EF-7E7F-FC0F-D5CDB8512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iel, plein air, nuit&#10;&#10;Le contenu généré par l’IA peut être incorrect.">
            <a:extLst>
              <a:ext uri="{FF2B5EF4-FFF2-40B4-BE49-F238E27FC236}">
                <a16:creationId xmlns:a16="http://schemas.microsoft.com/office/drawing/2014/main" id="{7485C2E1-92B6-D024-0B1C-A6B0BF498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475488"/>
            <a:ext cx="3384000" cy="45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scène, plein air, bâtiment, nuit&#10;&#10;Le contenu généré par l’IA peut être incorrect.">
            <a:extLst>
              <a:ext uri="{FF2B5EF4-FFF2-40B4-BE49-F238E27FC236}">
                <a16:creationId xmlns:a16="http://schemas.microsoft.com/office/drawing/2014/main" id="{DEA037EF-88AA-5042-B9B6-571F08BC58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750" y="3297369"/>
            <a:ext cx="4788000" cy="319353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641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70854B-5611-75B3-E95C-3B2590D1F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Noël, léger, nuit&#10;&#10;Le contenu généré par l’IA peut être incorrect.">
            <a:extLst>
              <a:ext uri="{FF2B5EF4-FFF2-40B4-BE49-F238E27FC236}">
                <a16:creationId xmlns:a16="http://schemas.microsoft.com/office/drawing/2014/main" id="{1CC590BD-A9FE-2F5C-39C2-BB4CB68733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086" y="3579876"/>
            <a:ext cx="5514702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bâtiment, Noël, texte, rue&#10;&#10;Le contenu généré par l’IA peut être incorrect.">
            <a:extLst>
              <a:ext uri="{FF2B5EF4-FFF2-40B4-BE49-F238E27FC236}">
                <a16:creationId xmlns:a16="http://schemas.microsoft.com/office/drawing/2014/main" id="{18301632-45A2-2DFB-DC27-AA480D79BF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184" y="441000"/>
            <a:ext cx="5336083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009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dkDn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6FF188-FBF0-BD26-77E0-6315405EE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rue, peinture, ciel&#10;&#10;Le contenu généré par l’IA peut être incorrect.">
            <a:extLst>
              <a:ext uri="{FF2B5EF4-FFF2-40B4-BE49-F238E27FC236}">
                <a16:creationId xmlns:a16="http://schemas.microsoft.com/office/drawing/2014/main" id="{2B5EA9A2-D063-5FB0-63A0-4F6BCF98D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284" y="280416"/>
            <a:ext cx="5040000" cy="336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habits, nuage&#10;&#10;Le contenu généré par l’IA peut être incorrect.">
            <a:extLst>
              <a:ext uri="{FF2B5EF4-FFF2-40B4-BE49-F238E27FC236}">
                <a16:creationId xmlns:a16="http://schemas.microsoft.com/office/drawing/2014/main" id="{283B23D1-18B4-8043-A53A-CD18B4905A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4718" y="3243072"/>
            <a:ext cx="4968000" cy="331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796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8D5F3-371C-294B-8B50-CF912B8E4A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e, personnes&#10;&#10;Le contenu généré par l’IA peut être incorrect.">
            <a:extLst>
              <a:ext uri="{FF2B5EF4-FFF2-40B4-BE49-F238E27FC236}">
                <a16:creationId xmlns:a16="http://schemas.microsoft.com/office/drawing/2014/main" id="{9CB84BCA-0618-7774-4C82-892AF3E77F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476" y="3304032"/>
            <a:ext cx="4788000" cy="3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scène, habits, personne, marché&#10;&#10;Le contenu généré par l’IA peut être incorrect.">
            <a:extLst>
              <a:ext uri="{FF2B5EF4-FFF2-40B4-BE49-F238E27FC236}">
                <a16:creationId xmlns:a16="http://schemas.microsoft.com/office/drawing/2014/main" id="{5E24DE5D-C8E7-F4D3-5EC9-A5DA88F7AE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8524" y="426720"/>
            <a:ext cx="4914000" cy="32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420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2C2F61-7931-6E92-5F90-585A1DA87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plein air, arbre, bâtiment&#10;&#10;Le contenu généré par l’IA peut être incorrect.">
            <a:extLst>
              <a:ext uri="{FF2B5EF4-FFF2-40B4-BE49-F238E27FC236}">
                <a16:creationId xmlns:a16="http://schemas.microsoft.com/office/drawing/2014/main" id="{06DF1DD1-DDA4-76A6-B56B-B9791EF205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640" y="536448"/>
            <a:ext cx="4368000" cy="32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bâtiment, habits, plein air, chaussures&#10;&#10;Le contenu généré par l’IA peut être incorrect.">
            <a:extLst>
              <a:ext uri="{FF2B5EF4-FFF2-40B4-BE49-F238E27FC236}">
                <a16:creationId xmlns:a16="http://schemas.microsoft.com/office/drawing/2014/main" id="{E4B2E9BC-BF43-4E5E-1389-CA43BC6ACE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1362" y="3423815"/>
            <a:ext cx="4428000" cy="295341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119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DB1378-91CA-699E-EA95-0294D9C32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chaussures, homme, jeans&#10;&#10;Le contenu généré par l’IA peut être incorrect.">
            <a:extLst>
              <a:ext uri="{FF2B5EF4-FFF2-40B4-BE49-F238E27FC236}">
                <a16:creationId xmlns:a16="http://schemas.microsoft.com/office/drawing/2014/main" id="{466A1DA2-DD7A-115B-1343-C71F18ACA6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3187749"/>
            <a:ext cx="5022000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bâtiment, plein air, ciel, place de marché&#10;&#10;Le contenu généré par l’IA peut être incorrect.">
            <a:extLst>
              <a:ext uri="{FF2B5EF4-FFF2-40B4-BE49-F238E27FC236}">
                <a16:creationId xmlns:a16="http://schemas.microsoft.com/office/drawing/2014/main" id="{47F9F86E-C387-D941-8FB6-A62983461E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2000" y="334821"/>
            <a:ext cx="5364000" cy="323371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929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1A939-062F-DC81-B29F-6EDDDEC80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neige&#10;&#10;Le contenu généré par l’IA peut être incorrect.">
            <a:extLst>
              <a:ext uri="{FF2B5EF4-FFF2-40B4-BE49-F238E27FC236}">
                <a16:creationId xmlns:a16="http://schemas.microsoft.com/office/drawing/2014/main" id="{C30107CD-BFE5-6815-6086-8C7582F56B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46" y="442357"/>
            <a:ext cx="4644000" cy="308417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bâtiment, plein air, fenêtre, arbre&#10;&#10;Le contenu généré par l’IA peut être incorrect.">
            <a:extLst>
              <a:ext uri="{FF2B5EF4-FFF2-40B4-BE49-F238E27FC236}">
                <a16:creationId xmlns:a16="http://schemas.microsoft.com/office/drawing/2014/main" id="{34732948-F5E4-5A7F-C07E-5AEF00210D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0554" y="3269170"/>
            <a:ext cx="4932000" cy="323178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ABE6842-F122-25E4-3524-119F8715252A}"/>
              </a:ext>
            </a:extLst>
          </p:cNvPr>
          <p:cNvSpPr txBox="1"/>
          <p:nvPr/>
        </p:nvSpPr>
        <p:spPr>
          <a:xfrm>
            <a:off x="5479206" y="1024128"/>
            <a:ext cx="70785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 Vous A Présenté La Ville </a:t>
            </a:r>
          </a:p>
          <a:p>
            <a:r>
              <a:rPr lang="fr-FR" sz="2800" b="1" dirty="0"/>
              <a:t>  De Strasbourg Et Ses Marchés De Noël</a:t>
            </a:r>
          </a:p>
          <a:p>
            <a:r>
              <a:rPr lang="fr-FR" sz="2800" b="1" dirty="0"/>
              <a:t>                                France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43CA336-F870-E5C4-04BB-1F6CED73137E}"/>
              </a:ext>
            </a:extLst>
          </p:cNvPr>
          <p:cNvSpPr txBox="1"/>
          <p:nvPr/>
        </p:nvSpPr>
        <p:spPr>
          <a:xfrm>
            <a:off x="670560" y="3986784"/>
            <a:ext cx="5547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</a:t>
            </a:r>
          </a:p>
          <a:p>
            <a:endParaRPr lang="fr-FR" sz="2800" b="1" dirty="0"/>
          </a:p>
          <a:p>
            <a:r>
              <a:rPr lang="fr-FR" sz="2800" b="1" dirty="0"/>
              <a:t>                        Daniel </a:t>
            </a:r>
          </a:p>
        </p:txBody>
      </p:sp>
    </p:spTree>
    <p:extLst>
      <p:ext uri="{BB962C8B-B14F-4D97-AF65-F5344CB8AC3E}">
        <p14:creationId xmlns:p14="http://schemas.microsoft.com/office/powerpoint/2010/main" val="429423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doors dir="vert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288</Words>
  <Application>Microsoft Office PowerPoint</Application>
  <PresentationFormat>Grand écran</PresentationFormat>
  <Paragraphs>26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2025-10-15T07:11:16Z</dcterms:created>
  <dcterms:modified xsi:type="dcterms:W3CDTF">2025-10-15T09:11:12Z</dcterms:modified>
</cp:coreProperties>
</file>