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89" r:id="rId2"/>
    <p:sldId id="256" r:id="rId3"/>
    <p:sldId id="286" r:id="rId4"/>
    <p:sldId id="257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3" r:id="rId15"/>
    <p:sldId id="275" r:id="rId16"/>
    <p:sldId id="274" r:id="rId17"/>
    <p:sldId id="276" r:id="rId18"/>
    <p:sldId id="278" r:id="rId19"/>
    <p:sldId id="279" r:id="rId20"/>
    <p:sldId id="280" r:id="rId21"/>
    <p:sldId id="281" r:id="rId22"/>
    <p:sldId id="282" r:id="rId23"/>
    <p:sldId id="283" r:id="rId24"/>
    <p:sldId id="277" r:id="rId25"/>
    <p:sldId id="284" r:id="rId26"/>
    <p:sldId id="287" r:id="rId27"/>
    <p:sldId id="288" r:id="rId28"/>
    <p:sldId id="285" r:id="rId29"/>
    <p:sldId id="290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77" d="100"/>
          <a:sy n="77" d="100"/>
        </p:scale>
        <p:origin x="750" y="29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A2202D-880F-40FB-9BA6-0A30D4ECF32C}" type="datetimeFigureOut">
              <a:rPr lang="fr-FR" smtClean="0"/>
              <a:t>10/10/2025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749952-12BF-49A4-A5AB-F8DA0E3444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11572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5B33FE-50CA-BE0E-9895-8CFB301806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17A24FE-0F6E-8CC3-47F9-79D57D9AA6E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7D83530-F00E-B43C-22F4-D204F2B7BB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963D2-3124-42F0-BF50-ECEBB5D29C2F}" type="datetimeFigureOut">
              <a:rPr lang="fr-FR" smtClean="0"/>
              <a:t>10/10/2025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B7A23A8-9561-867C-93C3-4DC781DA2D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C592199-FF8E-1494-2924-C69B05B628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E7DA0-B276-453D-A362-26B683A21F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1853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6677AC-AC29-732F-F9F1-858BED938F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67EB14E-6A5F-F1C2-030E-EC7007461E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DC96DD-0B70-199B-95D4-82676E5C3D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963D2-3124-42F0-BF50-ECEBB5D29C2F}" type="datetimeFigureOut">
              <a:rPr lang="fr-FR" smtClean="0"/>
              <a:t>10/10/2025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9307CC9-BCA2-69EE-D4EE-F603961EAF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4821EAB-0D74-95AE-AAE4-30883656F1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E7DA0-B276-453D-A362-26B683A21F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0912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26ABEE-74A3-6063-82B3-E3B4D1AF56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960A5F3-338D-8AF6-2057-8EC8F9D571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B7A3D06-5C1E-A465-0F8C-F3F57F93FF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963D2-3124-42F0-BF50-ECEBB5D29C2F}" type="datetimeFigureOut">
              <a:rPr lang="fr-FR" smtClean="0"/>
              <a:t>10/10/2025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B311BDC-F4EA-CFEA-5AAC-83B9486766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2B0C8A2-48DB-AB8A-E7C2-1D0AF42446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E7DA0-B276-453D-A362-26B683A21F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720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03AB05-9A20-3E4F-6988-BA9A6C2D1E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77965ED-059F-AAD1-FA6A-0747943A3D9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AC77D06-80D5-A48A-B8EB-4934578FFF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AB313C8-2B98-5993-45E1-AA38538E23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963D2-3124-42F0-BF50-ECEBB5D29C2F}" type="datetimeFigureOut">
              <a:rPr lang="fr-FR" smtClean="0"/>
              <a:t>10/10/2025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14FCA2E-7B67-7D26-B192-24FC2EC769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1C173F2-5664-C82A-CD8B-9CE6599B30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E7DA0-B276-453D-A362-26B683A21F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761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2E72A7-E4D0-2AFA-941D-140528578E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8FD8C94-7A9C-FA8C-DF63-9FBB5764D7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6ED9962-2EC7-3110-578E-B10D31FD79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8936801-C0D3-9E19-FB0B-8850D5BBB7E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C64D3D6F-B6CB-233F-5613-94547DCB9F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39C867FA-71E4-8832-8FE1-0DD7CA1139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963D2-3124-42F0-BF50-ECEBB5D29C2F}" type="datetimeFigureOut">
              <a:rPr lang="fr-FR" smtClean="0"/>
              <a:t>10/10/2025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1C6D78F-2C72-F4B9-0AAB-23F4602EC6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337E637E-A9D4-0E4F-F452-8E9FC97FCA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E7DA0-B276-453D-A362-26B683A21F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8396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A4F2DC-1DF2-7935-5C1C-0BBF89AED3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7635368-73FC-18E5-0D64-BB0CBB8EE5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963D2-3124-42F0-BF50-ECEBB5D29C2F}" type="datetimeFigureOut">
              <a:rPr lang="fr-FR" smtClean="0"/>
              <a:t>10/10/2025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50359F6-A553-46F6-23D0-A31A3341C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3D74BF1-C0A0-36F8-BD78-4BB43BC33A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E7DA0-B276-453D-A362-26B683A21F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7366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45868D3-D315-39F2-E03B-199EA531EC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963D2-3124-42F0-BF50-ECEBB5D29C2F}" type="datetimeFigureOut">
              <a:rPr lang="fr-FR" smtClean="0"/>
              <a:t>10/10/2025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3D7281C-02C7-BE5D-EAFF-2187690623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2E3E850-0D1B-E585-E1C6-B260C1FAB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E7DA0-B276-453D-A362-26B683A21F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491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C48AA5-7386-39B4-6CCA-32713E31BD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02F5568-D11E-D249-A670-3FD5AF02BD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2D87F34-2C80-8278-740E-1E0629C267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3E61F48-EBFA-777A-620F-12E097C391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963D2-3124-42F0-BF50-ECEBB5D29C2F}" type="datetimeFigureOut">
              <a:rPr lang="fr-FR" smtClean="0"/>
              <a:t>10/10/2025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29E991A-2E29-04B0-AA1A-E6EBFB9E8A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7B35DA6-243B-23B0-6E33-DFC9C61835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E7DA0-B276-453D-A362-26B683A21F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1370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F494B7-EDA0-7EAF-6A06-551C0BBF3D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3F13E6C-8AE3-0336-F3A8-5E22CF81573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049337B-C7C5-5DA6-B927-B060B7E804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2E9AEE3-1CEB-D61E-7450-8A5F6AC5D4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963D2-3124-42F0-BF50-ECEBB5D29C2F}" type="datetimeFigureOut">
              <a:rPr lang="fr-FR" smtClean="0"/>
              <a:t>10/10/2025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9785A4-CBA1-8F0A-7B90-A18616CE6B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FD85FDC-C651-D701-9CCE-CEF8FF7B2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E7DA0-B276-453D-A362-26B683A21F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7994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ACBB6D-82D0-7B5C-2A29-0AD3C891BD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53FEC0D-1C63-E3CA-533E-CC7BE73340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7918834-97EE-5507-4364-7008329161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963D2-3124-42F0-BF50-ECEBB5D29C2F}" type="datetimeFigureOut">
              <a:rPr lang="fr-FR" smtClean="0"/>
              <a:t>10/10/2025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9A06FE9-1DC2-A6BB-A064-4F14E55E7A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DFC5AC5-94FD-E698-C60C-ACC3756C53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E7DA0-B276-453D-A362-26B683A21F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5092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F0B6325-4F2C-DA13-6779-DE354743C14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7CE09C3-21B8-DB06-E07A-6806B29846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3D03C2A-A8DA-9092-43E1-6BA6BA314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963D2-3124-42F0-BF50-ECEBB5D29C2F}" type="datetimeFigureOut">
              <a:rPr lang="fr-FR" smtClean="0"/>
              <a:t>10/10/2025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9B44E44-15FB-FD81-3116-F417154B25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4CD76A2-1F80-B64A-CC4E-C79F28178E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E7DA0-B276-453D-A362-26B683A21F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3724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3F58DD0-DDF7-9185-D865-AAD021FC4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42AEDC9-5B39-877D-C43B-9F3BED3D9C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31114F5-8FA2-6F27-B568-91B875237A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2963D2-3124-42F0-BF50-ECEBB5D29C2F}" type="datetimeFigureOut">
              <a:rPr lang="fr-FR" smtClean="0"/>
              <a:t>10/10/2025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B1643A4-4119-2099-0A04-35504FDA10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69AA90A-540E-AD4C-9229-079002EF7C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7E7DA0-B276-453D-A362-26B683A21F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71989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  <a:alpha val="7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30D23F4-8FFF-7F38-40AE-2CF395FCF0C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6826" y="1306323"/>
            <a:ext cx="8218499" cy="46469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E0BDF63-5C02-73C2-C316-CC6903E6293D}"/>
              </a:ext>
            </a:extLst>
          </p:cNvPr>
          <p:cNvSpPr/>
          <p:nvPr/>
        </p:nvSpPr>
        <p:spPr>
          <a:xfrm>
            <a:off x="3766089" y="340963"/>
            <a:ext cx="469091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Opéra GARNIER</a:t>
            </a:r>
            <a:endParaRPr lang="fr-FR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1BAAB3D-F527-CC65-7E69-617D73228FDE}"/>
              </a:ext>
            </a:extLst>
          </p:cNvPr>
          <p:cNvSpPr txBox="1"/>
          <p:nvPr/>
        </p:nvSpPr>
        <p:spPr>
          <a:xfrm>
            <a:off x="4091553" y="5995336"/>
            <a:ext cx="43240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150 ANS  DÉJÀ………..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57290E7-2637-3DAD-9D4E-7E8756461911}"/>
              </a:ext>
            </a:extLst>
          </p:cNvPr>
          <p:cNvSpPr txBox="1"/>
          <p:nvPr/>
        </p:nvSpPr>
        <p:spPr>
          <a:xfrm>
            <a:off x="10390910" y="3859480"/>
            <a:ext cx="161504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>
                <a:solidFill>
                  <a:schemeClr val="bg1"/>
                </a:solidFill>
              </a:rPr>
              <a:t>Cliqez</a:t>
            </a:r>
            <a:r>
              <a:rPr lang="fr-FR" sz="2800" b="1" dirty="0">
                <a:solidFill>
                  <a:schemeClr val="bg1"/>
                </a:solidFill>
              </a:rPr>
              <a:t> Gauche PPS En </a:t>
            </a:r>
            <a:r>
              <a:rPr lang="fr-FR" sz="2800" b="1" dirty="0" err="1">
                <a:solidFill>
                  <a:schemeClr val="bg1"/>
                </a:solidFill>
              </a:rPr>
              <a:t>ManuelMerci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1528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  <p:sndAc>
          <p:stSnd loop="1">
            <p:snd r:embed="rId2" name="Philippe Sarde - Deux Hommes Dans La Ville Suite from The Original Motion Picture.wav"/>
          </p:stSnd>
        </p:sndAc>
      </p:transition>
    </mc:Choice>
    <mc:Fallback xmlns="">
      <p:transition spd="slow">
        <p:fade/>
        <p:sndAc>
          <p:stSnd loop="1">
            <p:snd r:embed="rId4" name="Philippe Sarde - Deux Hommes Dans La Ville Suite from The Original Motion Pictur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D65BE6AB-EEDA-8D89-09FD-A5DD7FAE96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1208" y="244649"/>
            <a:ext cx="5069373" cy="6118932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9B4D2C8-2938-F4B7-905A-272FDCAB7938}"/>
              </a:ext>
            </a:extLst>
          </p:cNvPr>
          <p:cNvSpPr txBox="1"/>
          <p:nvPr/>
        </p:nvSpPr>
        <p:spPr>
          <a:xfrm>
            <a:off x="1081951" y="6363580"/>
            <a:ext cx="76393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Napoléon III et Impératrice Eugénie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FD5C728C-84F5-4528-9274-57939D981617}"/>
              </a:ext>
            </a:extLst>
          </p:cNvPr>
          <p:cNvSpPr txBox="1"/>
          <p:nvPr/>
        </p:nvSpPr>
        <p:spPr>
          <a:xfrm>
            <a:off x="6588890" y="592770"/>
            <a:ext cx="4721902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Après une tentative d’assassinat en 1858, dans la ruelle étroite, proche du théâtre.</a:t>
            </a:r>
            <a:br>
              <a:rPr lang="fr-FR" sz="2400" b="1" i="1" dirty="0">
                <a:solidFill>
                  <a:srgbClr val="FFFF00"/>
                </a:solidFill>
              </a:rPr>
            </a:br>
            <a:r>
              <a:rPr lang="fr-FR" sz="2400" b="1" i="1" dirty="0">
                <a:solidFill>
                  <a:srgbClr val="FFFF00"/>
                </a:solidFill>
              </a:rPr>
              <a:t> De Napoléon III et l’Impératrice Eugénie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L’Empereur décide de faire construire une salle abritant l’Académie Impériale de Musique et de Danse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c’est l’architecte Charles GARNIER qui emporte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le chantier.</a:t>
            </a:r>
            <a:br>
              <a:rPr lang="fr-FR" sz="2400" b="1" i="1" dirty="0">
                <a:solidFill>
                  <a:srgbClr val="FFFF00"/>
                </a:solidFill>
              </a:rPr>
            </a:br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Inauguré en 1875</a:t>
            </a:r>
          </a:p>
        </p:txBody>
      </p:sp>
    </p:spTree>
    <p:extLst>
      <p:ext uri="{BB962C8B-B14F-4D97-AF65-F5344CB8AC3E}">
        <p14:creationId xmlns:p14="http://schemas.microsoft.com/office/powerpoint/2010/main" val="1539815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00CDB01-2714-22ED-18AB-CFF6EB011E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9390" y="204021"/>
            <a:ext cx="4796610" cy="634390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112A94-C204-F33B-BF0B-72C49C11BE13}"/>
              </a:ext>
            </a:extLst>
          </p:cNvPr>
          <p:cNvSpPr txBox="1"/>
          <p:nvPr/>
        </p:nvSpPr>
        <p:spPr>
          <a:xfrm>
            <a:off x="726528" y="6192314"/>
            <a:ext cx="59423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portrait de Charles GARNIER par Nadar 1870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D807612A-8364-F677-DDAF-C468F0AC3079}"/>
              </a:ext>
            </a:extLst>
          </p:cNvPr>
          <p:cNvSpPr txBox="1"/>
          <p:nvPr/>
        </p:nvSpPr>
        <p:spPr>
          <a:xfrm>
            <a:off x="6916111" y="72448"/>
            <a:ext cx="4991725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Ne en 1815 et décédé en 1898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Elève des Beaux-Arts de la rue Bonaparte à Paris en 1842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Obtient le grand Prix de Rome en 1848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voyage en Europe, étudier les Opéras, salles de concerts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Revient à Paris en 1854, souffrant, et gagne le Concours de la construction  de l’Académie Impériale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travaux interrompus par la guerre Franco-Prussienne en 1870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Sera inauguré en 1875 par le Président, Maréchal Mac-Mahon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Le Casino de Monte Carlo fait partie de ses chantiers</a:t>
            </a:r>
          </a:p>
        </p:txBody>
      </p:sp>
    </p:spTree>
    <p:extLst>
      <p:ext uri="{BB962C8B-B14F-4D97-AF65-F5344CB8AC3E}">
        <p14:creationId xmlns:p14="http://schemas.microsoft.com/office/powerpoint/2010/main" val="849405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9281F8F-00F9-AC0F-73DB-8302BC70E79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53471" y="812201"/>
            <a:ext cx="8485057" cy="449431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6830A570-76F6-D603-95F1-4D2BEEB0D654}"/>
              </a:ext>
            </a:extLst>
          </p:cNvPr>
          <p:cNvSpPr txBox="1"/>
          <p:nvPr/>
        </p:nvSpPr>
        <p:spPr>
          <a:xfrm>
            <a:off x="2389406" y="5260969"/>
            <a:ext cx="848443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Forme somptueuse  -  Décorations de marbre  - Mosaïques  -  Sculptures – Peintures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   Joyau architectural Parisien du 19eme siècle</a:t>
            </a:r>
          </a:p>
        </p:txBody>
      </p:sp>
    </p:spTree>
    <p:extLst>
      <p:ext uri="{BB962C8B-B14F-4D97-AF65-F5344CB8AC3E}">
        <p14:creationId xmlns:p14="http://schemas.microsoft.com/office/powerpoint/2010/main" val="3044049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2A66D23D-217F-488B-9562-1CBF38A483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7971" y="549000"/>
            <a:ext cx="8631692" cy="576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4FC77B0C-B0A2-409C-3E0C-026F9565B8FF}"/>
              </a:ext>
            </a:extLst>
          </p:cNvPr>
          <p:cNvSpPr txBox="1"/>
          <p:nvPr/>
        </p:nvSpPr>
        <p:spPr>
          <a:xfrm>
            <a:off x="4067202" y="6309000"/>
            <a:ext cx="6442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Grand escalier de marbre blanc</a:t>
            </a:r>
          </a:p>
        </p:txBody>
      </p:sp>
    </p:spTree>
    <p:extLst>
      <p:ext uri="{BB962C8B-B14F-4D97-AF65-F5344CB8AC3E}">
        <p14:creationId xmlns:p14="http://schemas.microsoft.com/office/powerpoint/2010/main" val="2191693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741DCCC-B9B5-B1D4-F85F-DE828E4EC7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197" y="369000"/>
            <a:ext cx="10823605" cy="612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62325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3D97236-8F04-C95D-F71B-E5A0BC12D8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6148" y="691611"/>
            <a:ext cx="7299703" cy="547477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7E2976A-CEEA-936F-02F6-D38E84261112}"/>
              </a:ext>
            </a:extLst>
          </p:cNvPr>
          <p:cNvSpPr txBox="1"/>
          <p:nvPr/>
        </p:nvSpPr>
        <p:spPr>
          <a:xfrm>
            <a:off x="9745851" y="4059953"/>
            <a:ext cx="30996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façade Sud</a:t>
            </a:r>
          </a:p>
        </p:txBody>
      </p:sp>
    </p:spTree>
    <p:extLst>
      <p:ext uri="{BB962C8B-B14F-4D97-AF65-F5344CB8AC3E}">
        <p14:creationId xmlns:p14="http://schemas.microsoft.com/office/powerpoint/2010/main" val="1849193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26AA5AF-6985-2531-0263-4EE870D725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3148" y="571500"/>
            <a:ext cx="7620000" cy="5715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C05047-F4D9-E5C0-A802-5BF4032E573B}"/>
              </a:ext>
            </a:extLst>
          </p:cNvPr>
          <p:cNvSpPr txBox="1"/>
          <p:nvPr/>
        </p:nvSpPr>
        <p:spPr>
          <a:xfrm>
            <a:off x="4626077" y="6286500"/>
            <a:ext cx="4209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lustre de l’Opéra Garnier</a:t>
            </a:r>
          </a:p>
        </p:txBody>
      </p:sp>
    </p:spTree>
    <p:extLst>
      <p:ext uri="{BB962C8B-B14F-4D97-AF65-F5344CB8AC3E}">
        <p14:creationId xmlns:p14="http://schemas.microsoft.com/office/powerpoint/2010/main" val="1159393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:a16="http://schemas.microsoft.com/office/drawing/2014/main" id="{1E437574-2496-B47E-14B8-72E1050EC346}"/>
              </a:ext>
            </a:extLst>
          </p:cNvPr>
          <p:cNvSpPr txBox="1"/>
          <p:nvPr/>
        </p:nvSpPr>
        <p:spPr>
          <a:xfrm>
            <a:off x="4271554" y="6362670"/>
            <a:ext cx="57810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Plafond peint par Chagall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A36C80AA-16AD-F4CF-D901-5FB341E602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3869" y="264497"/>
            <a:ext cx="4584261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91465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AB2243F-E325-6C48-804B-991B14379FC5}"/>
              </a:ext>
            </a:extLst>
          </p:cNvPr>
          <p:cNvSpPr txBox="1"/>
          <p:nvPr/>
        </p:nvSpPr>
        <p:spPr>
          <a:xfrm>
            <a:off x="4583877" y="6309000"/>
            <a:ext cx="45162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loges (face et coté</a:t>
            </a:r>
            <a:r>
              <a:rPr lang="fr-FR" b="1" i="1" dirty="0"/>
              <a:t>)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6F2AA7EA-F3DA-7B2E-49AC-1A549DB78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6000" y="549000"/>
            <a:ext cx="7680000" cy="576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089799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E13D8C3-A0F6-6191-555C-CC511AE28E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2222" y="672412"/>
            <a:ext cx="8244000" cy="55131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C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6F434B3-EDC4-58D9-F03C-02764C49EBC9}"/>
              </a:ext>
            </a:extLst>
          </p:cNvPr>
          <p:cNvSpPr txBox="1"/>
          <p:nvPr/>
        </p:nvSpPr>
        <p:spPr>
          <a:xfrm>
            <a:off x="248233" y="4288189"/>
            <a:ext cx="19837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balcons et loges</a:t>
            </a:r>
          </a:p>
        </p:txBody>
      </p:sp>
    </p:spTree>
    <p:extLst>
      <p:ext uri="{BB962C8B-B14F-4D97-AF65-F5344CB8AC3E}">
        <p14:creationId xmlns:p14="http://schemas.microsoft.com/office/powerpoint/2010/main" val="257539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DBFFC3A-E78B-C76D-A61A-DBB7E06C60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2447" y="376032"/>
            <a:ext cx="8237349" cy="610593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20C06D-F46F-8889-4AC4-3FEE44EA5EC1}"/>
              </a:ext>
            </a:extLst>
          </p:cNvPr>
          <p:cNvSpPr txBox="1"/>
          <p:nvPr/>
        </p:nvSpPr>
        <p:spPr>
          <a:xfrm>
            <a:off x="9479796" y="3700271"/>
            <a:ext cx="27122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la Salle, vue de la scène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Cliché rétro  (1936)</a:t>
            </a:r>
          </a:p>
        </p:txBody>
      </p:sp>
    </p:spTree>
    <p:extLst>
      <p:ext uri="{BB962C8B-B14F-4D97-AF65-F5344CB8AC3E}">
        <p14:creationId xmlns:p14="http://schemas.microsoft.com/office/powerpoint/2010/main" val="1164358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917A082-EC49-6C0B-75C5-F0E017630D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37267" y="378031"/>
            <a:ext cx="4057650" cy="6096000"/>
          </a:xfrm>
          <a:prstGeom prst="rect">
            <a:avLst/>
          </a:prstGeom>
          <a:ln w="127000" cap="rnd">
            <a:solidFill>
              <a:srgbClr val="00B0F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60D7199D-6646-8AA6-E08C-E49DDDFC98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7083" y="313424"/>
            <a:ext cx="3440532" cy="6225213"/>
          </a:xfrm>
          <a:prstGeom prst="rect">
            <a:avLst/>
          </a:prstGeom>
          <a:ln w="127000" cap="rnd">
            <a:solidFill>
              <a:srgbClr val="00B0F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64784FB-CDD4-FF40-E756-EB9B57A52034}"/>
              </a:ext>
            </a:extLst>
          </p:cNvPr>
          <p:cNvSpPr txBox="1"/>
          <p:nvPr/>
        </p:nvSpPr>
        <p:spPr>
          <a:xfrm>
            <a:off x="4286997" y="2820987"/>
            <a:ext cx="344053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 rotonde et, salon du glacier</a:t>
            </a:r>
          </a:p>
          <a:p>
            <a:endParaRPr lang="fr-FR" sz="2400" b="1" i="1" dirty="0"/>
          </a:p>
          <a:p>
            <a:endParaRPr lang="fr-FR" sz="2400" b="1" i="1" dirty="0"/>
          </a:p>
          <a:p>
            <a:r>
              <a:rPr lang="fr-FR" sz="2400" b="1" i="1" dirty="0"/>
              <a:t>Et, première volute de l’escalier</a:t>
            </a:r>
          </a:p>
        </p:txBody>
      </p:sp>
    </p:spTree>
    <p:extLst>
      <p:ext uri="{BB962C8B-B14F-4D97-AF65-F5344CB8AC3E}">
        <p14:creationId xmlns:p14="http://schemas.microsoft.com/office/powerpoint/2010/main" val="3283605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2C8149F-E2D0-0D69-9A13-1EAD602DF7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6206" y="571500"/>
            <a:ext cx="7620000" cy="5715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7030A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D45DA9-7F9A-C3E0-FE23-6A8D139ADB3F}"/>
              </a:ext>
            </a:extLst>
          </p:cNvPr>
          <p:cNvSpPr txBox="1"/>
          <p:nvPr/>
        </p:nvSpPr>
        <p:spPr>
          <a:xfrm>
            <a:off x="215567" y="3823251"/>
            <a:ext cx="20697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le plafond décoré du salon Soleil de l’ Opéra</a:t>
            </a:r>
          </a:p>
        </p:txBody>
      </p:sp>
    </p:spTree>
    <p:extLst>
      <p:ext uri="{BB962C8B-B14F-4D97-AF65-F5344CB8AC3E}">
        <p14:creationId xmlns:p14="http://schemas.microsoft.com/office/powerpoint/2010/main" val="1789392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163B0C68-1B48-4CAE-31D1-02FA12C4F8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8354" y="685800"/>
            <a:ext cx="7315200" cy="54864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4E1584D-E3B1-6877-D653-6EA3C12D52D8}"/>
              </a:ext>
            </a:extLst>
          </p:cNvPr>
          <p:cNvSpPr txBox="1"/>
          <p:nvPr/>
        </p:nvSpPr>
        <p:spPr>
          <a:xfrm>
            <a:off x="9823554" y="3429000"/>
            <a:ext cx="23684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le Grand Foyer</a:t>
            </a:r>
          </a:p>
        </p:txBody>
      </p:sp>
    </p:spTree>
    <p:extLst>
      <p:ext uri="{BB962C8B-B14F-4D97-AF65-F5344CB8AC3E}">
        <p14:creationId xmlns:p14="http://schemas.microsoft.com/office/powerpoint/2010/main" val="1903117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ED26A631-31D3-D8E8-6696-029999BB4E72}"/>
              </a:ext>
            </a:extLst>
          </p:cNvPr>
          <p:cNvSpPr txBox="1"/>
          <p:nvPr/>
        </p:nvSpPr>
        <p:spPr>
          <a:xfrm>
            <a:off x="5389081" y="5283714"/>
            <a:ext cx="60908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décor : La Lyre, du grand foyer    et le plafond– Opéra Garnier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02745693-2186-7A8A-1C35-ADEC3865DB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2414" y="1454427"/>
            <a:ext cx="6144168" cy="3642100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1EB9952C-E62A-D3A7-58B9-BA7DC88168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997" y="561975"/>
            <a:ext cx="3810000" cy="5734050"/>
          </a:xfrm>
          <a:prstGeom prst="roundRect">
            <a:avLst>
              <a:gd name="adj" fmla="val 16667"/>
            </a:avLst>
          </a:prstGeom>
          <a:ln w="5080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06481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DBA86347-D3BC-4211-C423-8F6842D45C6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1628" y="1568614"/>
            <a:ext cx="5561351" cy="417101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C000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A1664D1-DF85-343C-BF50-CFE89F51119D}"/>
              </a:ext>
            </a:extLst>
          </p:cNvPr>
          <p:cNvSpPr txBox="1"/>
          <p:nvPr/>
        </p:nvSpPr>
        <p:spPr>
          <a:xfrm>
            <a:off x="8522979" y="2828835"/>
            <a:ext cx="35526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 </a:t>
            </a:r>
            <a:r>
              <a:rPr lang="fr-FR" sz="2400" b="1" i="1" dirty="0">
                <a:solidFill>
                  <a:schemeClr val="bg1"/>
                </a:solidFill>
              </a:rPr>
              <a:t>Bassin de la Pythie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sous l’escalier d’honneur</a:t>
            </a:r>
          </a:p>
        </p:txBody>
      </p:sp>
    </p:spTree>
    <p:extLst>
      <p:ext uri="{BB962C8B-B14F-4D97-AF65-F5344CB8AC3E}">
        <p14:creationId xmlns:p14="http://schemas.microsoft.com/office/powerpoint/2010/main" val="391235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5A508E4-2606-2C52-31F1-23C422B88B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4089" y="538271"/>
            <a:ext cx="4265242" cy="5688767"/>
          </a:xfrm>
          <a:prstGeom prst="ellipse">
            <a:avLst/>
          </a:prstGeom>
          <a:ln w="190500" cap="rnd">
            <a:solidFill>
              <a:srgbClr val="FFFF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D90E164-32E8-9009-F51B-A83526141A97}"/>
              </a:ext>
            </a:extLst>
          </p:cNvPr>
          <p:cNvSpPr txBox="1"/>
          <p:nvPr/>
        </p:nvSpPr>
        <p:spPr>
          <a:xfrm>
            <a:off x="1385091" y="6185510"/>
            <a:ext cx="101494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Jean-Baptiste Lully                                  LES STATUES                                  Rameau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848CE29-877E-A4F1-C3DE-EB9F135FF6F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2670" y="584616"/>
            <a:ext cx="4265242" cy="5688767"/>
          </a:xfrm>
          <a:prstGeom prst="ellipse">
            <a:avLst/>
          </a:prstGeom>
          <a:ln w="190500" cap="rnd">
            <a:solidFill>
              <a:srgbClr val="FFFF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010901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6E38CB4-62C8-8C93-2D68-23196ABCBC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3508" y="562131"/>
            <a:ext cx="7644984" cy="573373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8CB7EE5-A5E6-ACF2-B76A-60D921ED3035}"/>
              </a:ext>
            </a:extLst>
          </p:cNvPr>
          <p:cNvSpPr txBox="1"/>
          <p:nvPr/>
        </p:nvSpPr>
        <p:spPr>
          <a:xfrm>
            <a:off x="4857396" y="6326153"/>
            <a:ext cx="26982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le grand Vestibule</a:t>
            </a:r>
          </a:p>
        </p:txBody>
      </p:sp>
    </p:spTree>
    <p:extLst>
      <p:ext uri="{BB962C8B-B14F-4D97-AF65-F5344CB8AC3E}">
        <p14:creationId xmlns:p14="http://schemas.microsoft.com/office/powerpoint/2010/main" val="504601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9A3E767-D955-A19F-8249-0FF150CDFD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2314" y="1172775"/>
            <a:ext cx="4320000" cy="432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EACD54-2ADE-E81A-5335-9E07CA4E7918}"/>
              </a:ext>
            </a:extLst>
          </p:cNvPr>
          <p:cNvSpPr txBox="1"/>
          <p:nvPr/>
        </p:nvSpPr>
        <p:spPr>
          <a:xfrm>
            <a:off x="6515715" y="5683617"/>
            <a:ext cx="45498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la Renommée, retenant Pégase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B0CAA640-F80E-3B71-C806-7B48E2E9627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9686" y="331033"/>
            <a:ext cx="4876347" cy="558341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941E4CB-9522-7016-CA1F-B5C37F19B6A8}"/>
              </a:ext>
            </a:extLst>
          </p:cNvPr>
          <p:cNvSpPr txBox="1"/>
          <p:nvPr/>
        </p:nvSpPr>
        <p:spPr>
          <a:xfrm>
            <a:off x="6852048" y="6065302"/>
            <a:ext cx="41070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la Poésie de Charles Gumery</a:t>
            </a:r>
          </a:p>
        </p:txBody>
      </p:sp>
    </p:spTree>
    <p:extLst>
      <p:ext uri="{BB962C8B-B14F-4D97-AF65-F5344CB8AC3E}">
        <p14:creationId xmlns:p14="http://schemas.microsoft.com/office/powerpoint/2010/main" val="2902551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6B77E34-C30C-5C91-9902-3B401CFEA3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8296" y="576262"/>
            <a:ext cx="7620000" cy="57054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tx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9D0E54-C097-3EAA-8EC2-65D9E6E1235A}"/>
              </a:ext>
            </a:extLst>
          </p:cNvPr>
          <p:cNvSpPr txBox="1"/>
          <p:nvPr/>
        </p:nvSpPr>
        <p:spPr>
          <a:xfrm>
            <a:off x="9348296" y="3185001"/>
            <a:ext cx="30686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Dôme du Glacier</a:t>
            </a:r>
          </a:p>
          <a:p>
            <a:endParaRPr lang="fr-FR" sz="2400" b="1" i="1" dirty="0"/>
          </a:p>
          <a:p>
            <a:r>
              <a:rPr lang="fr-FR" sz="2400" b="1" i="1" dirty="0"/>
              <a:t> et grande coupole</a:t>
            </a:r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4064537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231E103-9DAE-894A-9B4A-2463DCB801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0581" y="360491"/>
            <a:ext cx="4050837" cy="6137018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98B5344-63FE-A805-CB5E-B0E6CFC4B503}"/>
              </a:ext>
            </a:extLst>
          </p:cNvPr>
          <p:cNvSpPr txBox="1"/>
          <p:nvPr/>
        </p:nvSpPr>
        <p:spPr>
          <a:xfrm>
            <a:off x="8710204" y="3230226"/>
            <a:ext cx="28732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Apollon , la musique et la poésie par Aimé Millet</a:t>
            </a:r>
          </a:p>
        </p:txBody>
      </p:sp>
    </p:spTree>
    <p:extLst>
      <p:ext uri="{BB962C8B-B14F-4D97-AF65-F5344CB8AC3E}">
        <p14:creationId xmlns:p14="http://schemas.microsoft.com/office/powerpoint/2010/main" val="2977887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DD8EBEA-EEE5-467D-AEC0-D48CADD6BC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8818" y="232474"/>
            <a:ext cx="4534079" cy="6393051"/>
          </a:xfrm>
          <a:prstGeom prst="ellipse">
            <a:avLst/>
          </a:prstGeom>
          <a:ln w="63500" cap="rnd">
            <a:solidFill>
              <a:schemeClr val="tx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693A96-C0F6-1B72-D5F8-10F6E370D256}"/>
              </a:ext>
            </a:extLst>
          </p:cNvPr>
          <p:cNvSpPr txBox="1"/>
          <p:nvPr/>
        </p:nvSpPr>
        <p:spPr>
          <a:xfrm>
            <a:off x="1018161" y="3532448"/>
            <a:ext cx="31306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Harmonie</a:t>
            </a:r>
          </a:p>
          <a:p>
            <a:endParaRPr lang="fr-FR" sz="2400" b="1" i="1" dirty="0"/>
          </a:p>
          <a:p>
            <a:r>
              <a:rPr lang="fr-FR" sz="2400" b="1" i="1" dirty="0"/>
              <a:t> par Charles Gumery</a:t>
            </a:r>
          </a:p>
        </p:txBody>
      </p:sp>
    </p:spTree>
    <p:extLst>
      <p:ext uri="{BB962C8B-B14F-4D97-AF65-F5344CB8AC3E}">
        <p14:creationId xmlns:p14="http://schemas.microsoft.com/office/powerpoint/2010/main" val="3933277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D2F4F8F-31DC-6FA1-C235-789407D21E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0629" y="391332"/>
            <a:ext cx="8100447" cy="607533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13D6F3-9BC6-8C32-4E4F-3CBACB3B86E1}"/>
              </a:ext>
            </a:extLst>
          </p:cNvPr>
          <p:cNvSpPr txBox="1"/>
          <p:nvPr/>
        </p:nvSpPr>
        <p:spPr>
          <a:xfrm>
            <a:off x="154983" y="4231037"/>
            <a:ext cx="27056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pavillon et rotonde des glaciers</a:t>
            </a:r>
          </a:p>
        </p:txBody>
      </p:sp>
    </p:spTree>
    <p:extLst>
      <p:ext uri="{BB962C8B-B14F-4D97-AF65-F5344CB8AC3E}">
        <p14:creationId xmlns:p14="http://schemas.microsoft.com/office/powerpoint/2010/main" val="3085481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053A4D8A-3EF9-EC33-7E57-0651DB3B0944}"/>
              </a:ext>
            </a:extLst>
          </p:cNvPr>
          <p:cNvSpPr txBox="1"/>
          <p:nvPr/>
        </p:nvSpPr>
        <p:spPr>
          <a:xfrm>
            <a:off x="6703319" y="6027003"/>
            <a:ext cx="53624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Pavillon de l’Empereur et, entrée bibliothèque et, vestibule de celle-ci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E85D6CAD-FBE3-1431-F65C-AD05F8C878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7799" y="696900"/>
            <a:ext cx="3695045" cy="5330103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603B02B6-7136-715F-8873-FFF4361355F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9156" y="498901"/>
            <a:ext cx="3946614" cy="59436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61519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F7B7E12-EDFC-BDA7-4A7C-4C758CCD7D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2137" y="565688"/>
            <a:ext cx="3743083" cy="5680129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DE0143-E89E-37A2-0F0E-C2A37543D43C}"/>
              </a:ext>
            </a:extLst>
          </p:cNvPr>
          <p:cNvSpPr txBox="1"/>
          <p:nvPr/>
        </p:nvSpPr>
        <p:spPr>
          <a:xfrm>
            <a:off x="683737" y="6378210"/>
            <a:ext cx="67739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Drame Lyrique – Jean-Joseph Perraud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928E271A-1B87-1ADB-AF07-41AEB18A407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6782" y="610674"/>
            <a:ext cx="3786753" cy="5680129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F4F4956-43F5-83F5-D7DC-EE70D6969411}"/>
              </a:ext>
            </a:extLst>
          </p:cNvPr>
          <p:cNvSpPr txBox="1"/>
          <p:nvPr/>
        </p:nvSpPr>
        <p:spPr>
          <a:xfrm>
            <a:off x="6703318" y="6290803"/>
            <a:ext cx="54886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Allégorie Dande – Jean. Marie Carpeaux</a:t>
            </a:r>
          </a:p>
        </p:txBody>
      </p:sp>
    </p:spTree>
    <p:extLst>
      <p:ext uri="{BB962C8B-B14F-4D97-AF65-F5344CB8AC3E}">
        <p14:creationId xmlns:p14="http://schemas.microsoft.com/office/powerpoint/2010/main" val="2994564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8326E16-E73B-4092-3761-2AE82D6BFC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2104" y="918298"/>
            <a:ext cx="3383797" cy="515606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892DDE7-D882-862A-782B-347A70F30D61}"/>
              </a:ext>
            </a:extLst>
          </p:cNvPr>
          <p:cNvSpPr txBox="1"/>
          <p:nvPr/>
        </p:nvSpPr>
        <p:spPr>
          <a:xfrm>
            <a:off x="59774" y="6074359"/>
            <a:ext cx="71438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Musique instrumentale – Eugène Guillaume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B3CA3A3E-A3BD-A070-0F34-4518E01F1E0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24058" y="882598"/>
            <a:ext cx="3865838" cy="515606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C675A81-396B-9F50-3A42-039D9DAA7892}"/>
              </a:ext>
            </a:extLst>
          </p:cNvPr>
          <p:cNvSpPr txBox="1"/>
          <p:nvPr/>
        </p:nvSpPr>
        <p:spPr>
          <a:xfrm>
            <a:off x="7507236" y="6110058"/>
            <a:ext cx="4659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La poésie – François Jouffroy</a:t>
            </a:r>
          </a:p>
        </p:txBody>
      </p:sp>
    </p:spTree>
    <p:extLst>
      <p:ext uri="{BB962C8B-B14F-4D97-AF65-F5344CB8AC3E}">
        <p14:creationId xmlns:p14="http://schemas.microsoft.com/office/powerpoint/2010/main" val="1848184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840F7FF-F6CE-BCD5-3C83-EDDA84523E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706867"/>
            <a:ext cx="9753600" cy="4886325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61FFC33-264C-D1E0-7485-8A8DDFC7CFAF}"/>
              </a:ext>
            </a:extLst>
          </p:cNvPr>
          <p:cNvSpPr txBox="1"/>
          <p:nvPr/>
        </p:nvSpPr>
        <p:spPr>
          <a:xfrm>
            <a:off x="5015123" y="6168090"/>
            <a:ext cx="3053166" cy="461665"/>
          </a:xfrm>
          <a:prstGeom prst="rect">
            <a:avLst/>
          </a:prstGeom>
          <a:pattFill prst="pct90">
            <a:fgClr>
              <a:srgbClr val="002060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façade Ouest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D88DCD2D-E5D1-1C26-9697-C4145212B3D3}"/>
              </a:ext>
            </a:extLst>
          </p:cNvPr>
          <p:cNvSpPr txBox="1"/>
          <p:nvPr/>
        </p:nvSpPr>
        <p:spPr>
          <a:xfrm>
            <a:off x="2248524" y="5785741"/>
            <a:ext cx="8123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Si vous ne l’avez pas visité – Il sera rénové entre 2027 et 2029</a:t>
            </a:r>
          </a:p>
        </p:txBody>
      </p:sp>
    </p:spTree>
    <p:extLst>
      <p:ext uri="{BB962C8B-B14F-4D97-AF65-F5344CB8AC3E}">
        <p14:creationId xmlns:p14="http://schemas.microsoft.com/office/powerpoint/2010/main" val="2356155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81A7A90-73BE-34D0-A67C-8952B9FD5460}"/>
              </a:ext>
            </a:extLst>
          </p:cNvPr>
          <p:cNvSpPr txBox="1"/>
          <p:nvPr/>
        </p:nvSpPr>
        <p:spPr>
          <a:xfrm>
            <a:off x="2493819" y="1484415"/>
            <a:ext cx="1053341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Sur Une Suggestion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r>
              <a:rPr lang="fr-FR" sz="3200" b="1" dirty="0">
                <a:solidFill>
                  <a:srgbClr val="FFFF00"/>
                </a:solidFill>
              </a:rPr>
              <a:t>  ,Lorient </a:t>
            </a:r>
          </a:p>
          <a:p>
            <a:r>
              <a:rPr lang="fr-FR" sz="3200" b="1" dirty="0">
                <a:solidFill>
                  <a:srgbClr val="FFFF00"/>
                </a:solidFill>
              </a:rPr>
              <a:t>Vous à Présenté  L’Opéra Garnier 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29983ECE-B9BF-EEA3-8E72-2509D741015B}"/>
              </a:ext>
            </a:extLst>
          </p:cNvPr>
          <p:cNvSpPr txBox="1"/>
          <p:nvPr/>
        </p:nvSpPr>
        <p:spPr>
          <a:xfrm>
            <a:off x="3443844" y="3136612"/>
            <a:ext cx="9025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6532D32-6DA4-7C90-AB80-C79908520BDE}"/>
              </a:ext>
            </a:extLst>
          </p:cNvPr>
          <p:cNvSpPr txBox="1"/>
          <p:nvPr/>
        </p:nvSpPr>
        <p:spPr>
          <a:xfrm>
            <a:off x="5541819" y="4652242"/>
            <a:ext cx="68164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4239468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</TotalTime>
  <Words>402</Words>
  <Application>Microsoft Office PowerPoint</Application>
  <PresentationFormat>Grand écran</PresentationFormat>
  <Paragraphs>66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7</cp:revision>
  <dcterms:created xsi:type="dcterms:W3CDTF">2025-01-18T12:48:59Z</dcterms:created>
  <dcterms:modified xsi:type="dcterms:W3CDTF">2025-10-10T03:38:54Z</dcterms:modified>
</cp:coreProperties>
</file>