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7" r:id="rId9"/>
    <p:sldId id="348" r:id="rId10"/>
    <p:sldId id="349" r:id="rId11"/>
    <p:sldId id="351" r:id="rId12"/>
    <p:sldId id="352" r:id="rId13"/>
    <p:sldId id="353" r:id="rId14"/>
    <p:sldId id="354" r:id="rId15"/>
    <p:sldId id="355" r:id="rId16"/>
    <p:sldId id="357" r:id="rId17"/>
    <p:sldId id="358" r:id="rId18"/>
    <p:sldId id="359" r:id="rId19"/>
    <p:sldId id="361" r:id="rId20"/>
    <p:sldId id="362" r:id="rId21"/>
    <p:sldId id="364" r:id="rId22"/>
    <p:sldId id="365" r:id="rId23"/>
    <p:sldId id="366" r:id="rId24"/>
    <p:sldId id="367" r:id="rId25"/>
    <p:sldId id="368" r:id="rId26"/>
    <p:sldId id="369" r:id="rId27"/>
    <p:sldId id="372" r:id="rId28"/>
    <p:sldId id="373" r:id="rId29"/>
    <p:sldId id="374" r:id="rId30"/>
    <p:sldId id="375" r:id="rId31"/>
    <p:sldId id="377" r:id="rId32"/>
    <p:sldId id="378" r:id="rId33"/>
    <p:sldId id="379" r:id="rId34"/>
    <p:sldId id="380" r:id="rId35"/>
    <p:sldId id="381" r:id="rId36"/>
    <p:sldId id="382" r:id="rId37"/>
    <p:sldId id="383" r:id="rId38"/>
    <p:sldId id="384" r:id="rId39"/>
    <p:sldId id="385" r:id="rId40"/>
    <p:sldId id="386" r:id="rId41"/>
    <p:sldId id="387" r:id="rId42"/>
    <p:sldId id="388" r:id="rId43"/>
    <p:sldId id="389" r:id="rId44"/>
    <p:sldId id="390" r:id="rId45"/>
    <p:sldId id="391" r:id="rId46"/>
    <p:sldId id="392" r:id="rId47"/>
    <p:sldId id="393" r:id="rId48"/>
    <p:sldId id="394" r:id="rId49"/>
    <p:sldId id="403" r:id="rId50"/>
    <p:sldId id="396" r:id="rId51"/>
    <p:sldId id="397" r:id="rId52"/>
    <p:sldId id="398" r:id="rId53"/>
    <p:sldId id="399" r:id="rId54"/>
    <p:sldId id="401" r:id="rId55"/>
    <p:sldId id="402" r:id="rId56"/>
    <p:sldId id="405" r:id="rId57"/>
    <p:sldId id="406" r:id="rId58"/>
    <p:sldId id="407" r:id="rId59"/>
    <p:sldId id="408" r:id="rId60"/>
    <p:sldId id="409" r:id="rId61"/>
    <p:sldId id="410" r:id="rId62"/>
    <p:sldId id="411" r:id="rId63"/>
    <p:sldId id="412" r:id="rId64"/>
    <p:sldId id="413" r:id="rId65"/>
    <p:sldId id="414" r:id="rId66"/>
    <p:sldId id="415" r:id="rId67"/>
    <p:sldId id="416" r:id="rId68"/>
    <p:sldId id="417" r:id="rId69"/>
    <p:sldId id="418" r:id="rId7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1" autoAdjust="0"/>
    <p:restoredTop sz="94660"/>
  </p:normalViewPr>
  <p:slideViewPr>
    <p:cSldViewPr snapToGrid="0">
      <p:cViewPr varScale="1">
        <p:scale>
          <a:sx n="92" d="100"/>
          <a:sy n="92" d="100"/>
        </p:scale>
        <p:origin x="127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725640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81034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03346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4065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2185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8502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74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50116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16281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35159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8270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A52C2F-C890-4FD1-B62D-50F1B8ED0801}" type="datetimeFigureOut">
              <a:rPr lang="fr-FR" smtClean="0"/>
              <a:t>08/10/2025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689D0-3A3E-49B9-9C30-D3DC9089B9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02209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g"/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g"/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80.png"/><Relationship Id="rId4" Type="http://schemas.openxmlformats.org/officeDocument/2006/relationships/image" Target="../media/image7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" y="0"/>
            <a:ext cx="933103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686707" y="355662"/>
            <a:ext cx="377058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Palavas-les-Flots</a:t>
            </a:r>
            <a:endParaRPr lang="fr-FR" sz="3200" dirty="0">
              <a:latin typeface="Fugaz One" pitchFamily="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7428" y="4586972"/>
            <a:ext cx="894657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apprécié des touristes et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habitants de la métropole de Montpellier,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seulement à 10 km du centre de Palavas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ville très vivante et proche de la mer pour profiter  des belles plages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20882" y="969001"/>
            <a:ext cx="699827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 smtClean="0">
                <a:latin typeface="Fugaz One" pitchFamily="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région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Occitanie département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de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l'Hérault </a:t>
            </a:r>
            <a:endParaRPr lang="fr-FR" sz="2400" dirty="0">
              <a:solidFill>
                <a:srgbClr val="00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421809" y="6292426"/>
            <a:ext cx="326724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Séjour en septembre 2025</a:t>
            </a:r>
            <a:endParaRPr lang="fr-FR" sz="24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071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>
        <p14:prism isContent="1"/>
        <p:sndAc>
          <p:stSnd loop="1">
            <p:snd r:embed="rId2" name="Anthony Dupray - Palavas-les-flots (clip officiel).wav"/>
          </p:stSnd>
        </p:sndAc>
      </p:transition>
    </mc:Choice>
    <mc:Fallback xmlns="">
      <p:transition spd="slow" advTm="11000">
        <p:fade/>
        <p:sndAc>
          <p:stSnd loop="1">
            <p:snd r:embed="rId4" name="Anthony Dupray - Palavas-les-flots (clip officiel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-103909" y="0"/>
            <a:ext cx="9351818" cy="685490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10" y="4930390"/>
            <a:ext cx="1337489" cy="147123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427" y="5122718"/>
            <a:ext cx="1165582" cy="1282141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381134" y="6406920"/>
            <a:ext cx="260039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Blason du </a:t>
            </a:r>
            <a:r>
              <a:rPr lang="fr-FR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Languedoc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0" y="6401628"/>
            <a:ext cx="374974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Blason </a:t>
            </a:r>
            <a:r>
              <a:rPr lang="fr-FR" sz="20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de </a:t>
            </a:r>
            <a:r>
              <a:rPr lang="fr-FR" sz="20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Palavas-les-Flots </a:t>
            </a:r>
          </a:p>
        </p:txBody>
      </p:sp>
      <p:sp>
        <p:nvSpPr>
          <p:cNvPr id="10" name="Rectangle 9"/>
          <p:cNvSpPr/>
          <p:nvPr/>
        </p:nvSpPr>
        <p:spPr>
          <a:xfrm>
            <a:off x="446809" y="713866"/>
            <a:ext cx="760339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possèdent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cadre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remarquable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très prisé lors des saisons estivales en tant que station balnéaire.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559967" y="88217"/>
            <a:ext cx="624401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Palavasiens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et les </a:t>
            </a:r>
            <a:r>
              <a:rPr lang="fr-FR" sz="32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Palavasiennes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3200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8303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0"/>
    </mc:Choice>
    <mc:Fallback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9338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76378" y="660553"/>
            <a:ext cx="662232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canal qui fait port de pêche en même temps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261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5082" y="0"/>
            <a:ext cx="927908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33103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87036" y="5159955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traverser le canal, il suffit d’emprunter le plus petit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téléphérique du monde 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avec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seulement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83 mètres de ligne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il permet de passer de l’autre côté de la ville sans aucun effort,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24169" y="438787"/>
            <a:ext cx="28777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Fugaz One" pitchFamily="2" charset="0"/>
              </a:rPr>
              <a:t>Transcanal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Fugaz One" pitchFamily="2" charset="0"/>
              </a:rPr>
              <a:t>, </a:t>
            </a:r>
            <a:endParaRPr lang="fr-FR" sz="2800" dirty="0"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904948" y="1041193"/>
            <a:ext cx="20843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Téléphérique</a:t>
            </a:r>
          </a:p>
        </p:txBody>
      </p:sp>
    </p:spTree>
    <p:extLst>
      <p:ext uri="{BB962C8B-B14F-4D97-AF65-F5344CB8AC3E}">
        <p14:creationId xmlns:p14="http://schemas.microsoft.com/office/powerpoint/2010/main" val="1750429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5863" y="-9481"/>
            <a:ext cx="9424554" cy="6909954"/>
          </a:xfrm>
          <a:prstGeom prst="rect">
            <a:avLst/>
          </a:prstGeom>
        </p:spPr>
      </p:pic>
      <p:cxnSp>
        <p:nvCxnSpPr>
          <p:cNvPr id="5" name="Connecteur droit avec flèche 4"/>
          <p:cNvCxnSpPr/>
          <p:nvPr/>
        </p:nvCxnSpPr>
        <p:spPr>
          <a:xfrm>
            <a:off x="6858000" y="976745"/>
            <a:ext cx="509155" cy="17768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5491940" y="5700144"/>
            <a:ext cx="3417923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Rive gauche</a:t>
            </a:r>
          </a:p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Hôtel de ville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Phare de la </a:t>
            </a:r>
            <a:endParaRPr lang="fr-FR" sz="24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Méditerranée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18692" y="5801820"/>
            <a:ext cx="3355406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Rive droite</a:t>
            </a:r>
          </a:p>
          <a:p>
            <a:pPr algn="ctr"/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casino et port de plaisance</a:t>
            </a:r>
            <a:endParaRPr lang="fr-FR" sz="2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9" name="Connecteur droit avec flèche 8"/>
          <p:cNvCxnSpPr/>
          <p:nvPr/>
        </p:nvCxnSpPr>
        <p:spPr>
          <a:xfrm flipV="1">
            <a:off x="6858000" y="4894118"/>
            <a:ext cx="509155" cy="806026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necteur droit avec flèche 10"/>
          <p:cNvCxnSpPr/>
          <p:nvPr/>
        </p:nvCxnSpPr>
        <p:spPr>
          <a:xfrm flipH="1" flipV="1">
            <a:off x="1520378" y="4977245"/>
            <a:ext cx="640931" cy="953731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15075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4300" y="0"/>
            <a:ext cx="9372599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151449" y="290234"/>
            <a:ext cx="284109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effectLst/>
                <a:latin typeface="Harlow Solid Italic" panose="04030604020F02020D02" pitchFamily="82" charset="0"/>
              </a:rPr>
              <a:t>Le canal et le port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18208" y="5668972"/>
            <a:ext cx="843741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Canal avec des bateaux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pêche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amarrés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quais rive droite et rive gauche,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les commerces sont très vivant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très animés 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53316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-93518"/>
            <a:ext cx="9272873" cy="6951518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217848" y="407615"/>
            <a:ext cx="343235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De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retour du large</a:t>
            </a:r>
          </a:p>
        </p:txBody>
      </p:sp>
      <p:sp>
        <p:nvSpPr>
          <p:cNvPr id="5" name="Rectangle 4"/>
          <p:cNvSpPr/>
          <p:nvPr/>
        </p:nvSpPr>
        <p:spPr>
          <a:xfrm>
            <a:off x="1094143" y="908748"/>
            <a:ext cx="567976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bateaux viennent de rentrer au port</a:t>
            </a:r>
          </a:p>
        </p:txBody>
      </p:sp>
    </p:spTree>
    <p:extLst>
      <p:ext uri="{BB962C8B-B14F-4D97-AF65-F5344CB8AC3E}">
        <p14:creationId xmlns:p14="http://schemas.microsoft.com/office/powerpoint/2010/main" val="281088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5" y="0"/>
            <a:ext cx="929986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81991" y="5225716"/>
            <a:ext cx="5829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9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heures, les deux quais s’animent chaque pêcheur présent à son étal …</a:t>
            </a:r>
          </a:p>
        </p:txBody>
      </p:sp>
    </p:spTree>
    <p:extLst>
      <p:ext uri="{BB962C8B-B14F-4D97-AF65-F5344CB8AC3E}">
        <p14:creationId xmlns:p14="http://schemas.microsoft.com/office/powerpoint/2010/main" val="1832194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518" y="0"/>
            <a:ext cx="933103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32709" y="191088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la pêche du jour !</a:t>
            </a:r>
            <a:br>
              <a:rPr lang="fr-FR" dirty="0"/>
            </a:br>
            <a:endParaRPr lang="fr-FR" b="1" dirty="0"/>
          </a:p>
        </p:txBody>
      </p:sp>
      <p:sp>
        <p:nvSpPr>
          <p:cNvPr id="3" name="Rectangle 2"/>
          <p:cNvSpPr/>
          <p:nvPr/>
        </p:nvSpPr>
        <p:spPr>
          <a:xfrm>
            <a:off x="197427" y="5741708"/>
            <a:ext cx="87491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Chacun propose son poisson frais, pêché dans la nuit, fruit d’une pêche locale , artisanale et raisonnable.</a:t>
            </a:r>
          </a:p>
        </p:txBody>
      </p:sp>
    </p:spTree>
    <p:extLst>
      <p:ext uri="{BB962C8B-B14F-4D97-AF65-F5344CB8AC3E}">
        <p14:creationId xmlns:p14="http://schemas.microsoft.com/office/powerpoint/2010/main" val="279646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31025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28899" y="382112"/>
            <a:ext cx="4572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pêche du jour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!</a:t>
            </a:r>
          </a:p>
          <a:p>
            <a:r>
              <a:rPr lang="fr-FR" dirty="0"/>
              <a:t/>
            </a:r>
            <a:br>
              <a:rPr lang="fr-FR" dirty="0"/>
            </a:br>
            <a:endParaRPr lang="fr-FR" b="1" dirty="0"/>
          </a:p>
        </p:txBody>
      </p:sp>
      <p:sp>
        <p:nvSpPr>
          <p:cNvPr id="4" name="Rectangle 3"/>
          <p:cNvSpPr/>
          <p:nvPr/>
        </p:nvSpPr>
        <p:spPr>
          <a:xfrm>
            <a:off x="415637" y="1083557"/>
            <a:ext cx="84789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fil des saisons, seiches, rougets, daurades, thons, soles ou merlans se succèdent à l’étal et dans nos assiettes.</a:t>
            </a:r>
          </a:p>
        </p:txBody>
      </p:sp>
    </p:spTree>
    <p:extLst>
      <p:ext uri="{BB962C8B-B14F-4D97-AF65-F5344CB8AC3E}">
        <p14:creationId xmlns:p14="http://schemas.microsoft.com/office/powerpoint/2010/main" val="80058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8947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967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000"/>
    </mc:Choice>
    <mc:Fallback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517" y="0"/>
            <a:ext cx="9320644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04051" y="390389"/>
            <a:ext cx="531228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quais s’animent les touristes prennent possession des lieux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5483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519" y="1546"/>
            <a:ext cx="9341427" cy="6854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117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3909" y="0"/>
            <a:ext cx="933103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683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22712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69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0" y="4965808"/>
            <a:ext cx="9279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Saint-Pierre barque catalane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1909 à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Séte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elle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élément représentatif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patrimoine méditerranéen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3204678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4073" y="5544281"/>
            <a:ext cx="82088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Saint-Pierre pratiquait la pêche au filet dérivant pour les poissons bleu (thon, maquereau, sardine et anchois).</a:t>
            </a:r>
          </a:p>
        </p:txBody>
      </p:sp>
    </p:spTree>
    <p:extLst>
      <p:ext uri="{BB962C8B-B14F-4D97-AF65-F5344CB8AC3E}">
        <p14:creationId xmlns:p14="http://schemas.microsoft.com/office/powerpoint/2010/main" val="193215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192482" y="241362"/>
            <a:ext cx="52036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Phare de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     Méditerranée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87036" y="5689753"/>
            <a:ext cx="876992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Phare de la Méditerranée, ancien château d'eau réhabilité, est aujourd'hui un monument historique de la ville.</a:t>
            </a:r>
          </a:p>
        </p:txBody>
      </p:sp>
    </p:spTree>
    <p:extLst>
      <p:ext uri="{BB962C8B-B14F-4D97-AF65-F5344CB8AC3E}">
        <p14:creationId xmlns:p14="http://schemas.microsoft.com/office/powerpoint/2010/main" val="3414917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92281" y="5471544"/>
            <a:ext cx="83958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promenade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abrite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bar ou vous pourrez étancher votre soif, boire un café ou déguster tapas, desserts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97103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87137" y="5443789"/>
            <a:ext cx="75334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étangs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alavasiennes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ainsi que tout le littoral méditerranéen, de Sète jusqu'à Port Camargue</a:t>
            </a:r>
            <a:r>
              <a:rPr lang="fr-FR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23034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" y="0"/>
            <a:ext cx="91357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26" y="99582"/>
            <a:ext cx="913987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epas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restaurant panoramique tournant du 12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étage,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42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 de hauteur 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salle fait un tour complet en 1h30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le temps d'un bon déjeuner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 bon dîner entre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amis et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famille,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306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6809" y="5575453"/>
            <a:ext cx="825038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Seules les tables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et donc les convives) bougent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Les cuisines, situées au centre, et les murs extérieurs sont fixes</a:t>
            </a:r>
          </a:p>
        </p:txBody>
      </p:sp>
    </p:spTree>
    <p:extLst>
      <p:ext uri="{BB962C8B-B14F-4D97-AF65-F5344CB8AC3E}">
        <p14:creationId xmlns:p14="http://schemas.microsoft.com/office/powerpoint/2010/main" val="8063326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0556" y="5471458"/>
            <a:ext cx="886344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nuit tombée, alors que les lumières des villes s'illuminent, le film du paysage se déroule sous vos yeux alors que vous êtes confortablement installés pour un bon repas :</a:t>
            </a:r>
          </a:p>
        </p:txBody>
      </p:sp>
    </p:spTree>
    <p:extLst>
      <p:ext uri="{BB962C8B-B14F-4D97-AF65-F5344CB8AC3E}">
        <p14:creationId xmlns:p14="http://schemas.microsoft.com/office/powerpoint/2010/main" val="105158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01202" y="5121948"/>
            <a:ext cx="872836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surprenante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part sa qualité et le nombre de pièces exposées. 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fabriquées dans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tranchées</a:t>
            </a:r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601202" y="241361"/>
            <a:ext cx="794159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une exposition sur "L’artisanat des Poilus", </a:t>
            </a:r>
          </a:p>
        </p:txBody>
      </p:sp>
    </p:spTree>
    <p:extLst>
      <p:ext uri="{BB962C8B-B14F-4D97-AF65-F5344CB8AC3E}">
        <p14:creationId xmlns:p14="http://schemas.microsoft.com/office/powerpoint/2010/main" val="23468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2017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2017" y="0"/>
            <a:ext cx="4581983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3909" y="5317141"/>
            <a:ext cx="92998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matière première le fer et autres trouvée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les champs de bataille de la Première Guerre Mondiale Vous y découvrirez plus de 750 pièces à la fois superbes et émouvantes</a:t>
            </a:r>
            <a:endParaRPr lang="fr-FR" sz="2800" dirty="0"/>
          </a:p>
          <a:p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0918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48688" y="355661"/>
            <a:ext cx="5371983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promenade du phare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bateaux du port de plaisance</a:t>
            </a:r>
            <a:endParaRPr lang="fr-FR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46474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25511" y="546253"/>
            <a:ext cx="5516254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Quelques vues de la ville et du paysage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depuis le sommet du phare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3365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26869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6524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73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526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55495" y="0"/>
            <a:ext cx="4588505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1974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0" y="5215326"/>
            <a:ext cx="89361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phare de la Méditerranée est en fait issu de la rénovation de l'ancien château d'eau qui servait à alimenter en eau la ville de Palavas-les-Flots de 1943 à 1997</a:t>
            </a:r>
          </a:p>
        </p:txBody>
      </p:sp>
    </p:spTree>
    <p:extLst>
      <p:ext uri="{BB962C8B-B14F-4D97-AF65-F5344CB8AC3E}">
        <p14:creationId xmlns:p14="http://schemas.microsoft.com/office/powerpoint/2010/main" val="1685386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91" y="0"/>
            <a:ext cx="9144000" cy="6858000"/>
          </a:xfrm>
          <a:prstGeom prst="rect">
            <a:avLst/>
          </a:prstGeom>
        </p:spPr>
      </p:pic>
      <p:sp>
        <p:nvSpPr>
          <p:cNvPr id="3" name="Bulle ronde 2"/>
          <p:cNvSpPr/>
          <p:nvPr/>
        </p:nvSpPr>
        <p:spPr>
          <a:xfrm>
            <a:off x="4021282" y="654626"/>
            <a:ext cx="1683327" cy="675409"/>
          </a:xfrm>
          <a:prstGeom prst="wedgeEllipseCallout">
            <a:avLst>
              <a:gd name="adj1" fmla="val 59012"/>
              <a:gd name="adj2" fmla="val 92171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Le restaurant</a:t>
            </a:r>
            <a:endParaRPr lang="fr-FR" dirty="0">
              <a:solidFill>
                <a:srgbClr val="FFFF00"/>
              </a:solidFill>
            </a:endParaRPr>
          </a:p>
        </p:txBody>
      </p:sp>
      <p:sp>
        <p:nvSpPr>
          <p:cNvPr id="4" name="Bulle ronde 3"/>
          <p:cNvSpPr/>
          <p:nvPr/>
        </p:nvSpPr>
        <p:spPr>
          <a:xfrm>
            <a:off x="2524991" y="1330035"/>
            <a:ext cx="1818409" cy="914400"/>
          </a:xfrm>
          <a:prstGeom prst="wedgeEllipseCallout">
            <a:avLst>
              <a:gd name="adj1" fmla="val 141700"/>
              <a:gd name="adj2" fmla="val 19318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La promenade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9007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73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09583" y="282925"/>
            <a:ext cx="5812810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             L'Espoir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monumentale comprenant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cinq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personnages et haute de 4,04 mètres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521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82" t="-158" r="-114" b="158"/>
          <a:stretch/>
        </p:blipFill>
        <p:spPr>
          <a:xfrm>
            <a:off x="0" y="-72736"/>
            <a:ext cx="9226229" cy="700347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60608" y="100905"/>
            <a:ext cx="8905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fallait que cette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 soit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hymne à la liberté traduisant la terre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d'accueil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terre d'espérance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que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fut de tout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temps                      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Palavas-les-Flots  </a:t>
            </a:r>
            <a:endParaRPr lang="fr-FR" sz="2800" dirty="0"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7183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27127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83126" y="161790"/>
            <a:ext cx="906087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rappelons-le Palavas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su, pendant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guerre, abriter des enfants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juifs                                             des réfugié belges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prisonniers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                                 revenant de </a:t>
            </a:r>
          </a:p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captivité…13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févr.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2016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845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79685" y="459570"/>
            <a:ext cx="55258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Pêcheur du port de Palavas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Fugaz On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871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6254" y="5807470"/>
            <a:ext cx="91440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La Croix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Palavas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jetée rive gauche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ou passent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toutes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barques 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pécheurs en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sortant ou rentrant au port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1702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605011" cy="685800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05011" y="0"/>
            <a:ext cx="4562017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258674" y="272534"/>
            <a:ext cx="311976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Eglise Saint Pierre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     XIX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</a:t>
            </a:r>
          </a:p>
        </p:txBody>
      </p:sp>
      <p:sp>
        <p:nvSpPr>
          <p:cNvPr id="6" name="Rectangle 5"/>
          <p:cNvSpPr/>
          <p:nvPr/>
        </p:nvSpPr>
        <p:spPr>
          <a:xfrm>
            <a:off x="290945" y="5301891"/>
            <a:ext cx="869719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Un édifice primitif  construit en 1841 en planche et  couvert de chaume,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la manière des maisons des pêcheurs occupait la place du village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remplacée par l’église actuelle,</a:t>
            </a:r>
            <a:r>
              <a:rPr lang="fr-FR" sz="2800" dirty="0" smtClean="0">
                <a:solidFill>
                  <a:srgbClr val="FF0000"/>
                </a:solidFill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8250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216736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2736" y="5350409"/>
            <a:ext cx="90712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l’église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actuelle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C0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édifiée entre 1893 et 1896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néo-roman ,elle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comprend une nef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une tribune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chevet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plat,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clocher en façade surmonté d’un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dôme pointu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2020651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411725" y="844034"/>
            <a:ext cx="350608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Nef et le chœur </a:t>
            </a:r>
          </a:p>
        </p:txBody>
      </p:sp>
    </p:spTree>
    <p:extLst>
      <p:ext uri="{BB962C8B-B14F-4D97-AF65-F5344CB8AC3E}">
        <p14:creationId xmlns:p14="http://schemas.microsoft.com/office/powerpoint/2010/main" val="262953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237519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70165" y="5644773"/>
            <a:ext cx="887383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Belle église, au cœur de la ville. les vitraux sont très beaux 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située à côté du phare de Palavas.</a:t>
            </a:r>
          </a:p>
        </p:txBody>
      </p:sp>
    </p:spTree>
    <p:extLst>
      <p:ext uri="{BB962C8B-B14F-4D97-AF65-F5344CB8AC3E}">
        <p14:creationId xmlns:p14="http://schemas.microsoft.com/office/powerpoint/2010/main" val="38944527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57200" y="5578871"/>
            <a:ext cx="82296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 abrite les reliques de Sainte Florence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gisant de la sainte qui est une reproduction de cire polychrome.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5970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32509" y="5191128"/>
            <a:ext cx="89050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héberge les cendres de la martyre sainte Florence, chrétienne martyrisée à Agde, durant la persécution de l'empereur Dioclétien, au début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siècle. </a:t>
            </a:r>
          </a:p>
        </p:txBody>
      </p:sp>
      <p:sp>
        <p:nvSpPr>
          <p:cNvPr id="4" name="Bulle ronde 3"/>
          <p:cNvSpPr/>
          <p:nvPr/>
        </p:nvSpPr>
        <p:spPr>
          <a:xfrm>
            <a:off x="5943600" y="581891"/>
            <a:ext cx="1537855" cy="623454"/>
          </a:xfrm>
          <a:prstGeom prst="wedgeEllipseCallout">
            <a:avLst>
              <a:gd name="adj1" fmla="val -54617"/>
              <a:gd name="adj2" fmla="val 240834"/>
            </a:avLst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00FF00"/>
                </a:solidFill>
              </a:rPr>
              <a:t>Incision au cou</a:t>
            </a:r>
            <a:endParaRPr lang="fr-FR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542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1137" y="281366"/>
            <a:ext cx="4761725" cy="457458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2735" y="5164477"/>
            <a:ext cx="896735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L'Église Saint-Pierre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Palavas-les-Flots possède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reliques (ossements) de la martyre sainte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Florence, 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reliques sont au dessus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gisant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165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92782" cy="6874098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974" y="0"/>
            <a:ext cx="4582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6948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91"/>
          <a:stretch/>
        </p:blipFill>
        <p:spPr>
          <a:xfrm>
            <a:off x="0" y="0"/>
            <a:ext cx="4561974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974" y="0"/>
            <a:ext cx="4582026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363682" y="5903893"/>
            <a:ext cx="8551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reliques proviennent du monastère d’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Agnani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en Italie, ramenées par bateau en 1899</a:t>
            </a:r>
          </a:p>
        </p:txBody>
      </p:sp>
    </p:spTree>
    <p:extLst>
      <p:ext uri="{BB962C8B-B14F-4D97-AF65-F5344CB8AC3E}">
        <p14:creationId xmlns:p14="http://schemas.microsoft.com/office/powerpoint/2010/main" val="2132992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4662237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62236" y="0"/>
            <a:ext cx="458202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439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8126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540010" y="210188"/>
            <a:ext cx="46682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La barque de Saint Pierre</a:t>
            </a:r>
          </a:p>
        </p:txBody>
      </p:sp>
      <p:sp>
        <p:nvSpPr>
          <p:cNvPr id="4" name="Rectangle 3"/>
          <p:cNvSpPr/>
          <p:nvPr/>
        </p:nvSpPr>
        <p:spPr>
          <a:xfrm>
            <a:off x="396082" y="5523498"/>
            <a:ext cx="7728398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statue de  Saint  Pierre représenté dans sa barque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pêche 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veille sur le monde des travailleurs de la mer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426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2736" y="5817862"/>
            <a:ext cx="907126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portail est encadré de colonnes soutenant  un arc plein cintre</a:t>
            </a:r>
          </a:p>
        </p:txBody>
      </p:sp>
    </p:spTree>
    <p:extLst>
      <p:ext uri="{BB962C8B-B14F-4D97-AF65-F5344CB8AC3E}">
        <p14:creationId xmlns:p14="http://schemas.microsoft.com/office/powerpoint/2010/main" val="367470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23"/>
          <a:stretch/>
        </p:blipFill>
        <p:spPr>
          <a:xfrm>
            <a:off x="0" y="0"/>
            <a:ext cx="922712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91650" y="625825"/>
            <a:ext cx="370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Fugaz One" pitchFamily="2" charset="0"/>
              </a:rPr>
              <a:t>Jardin Saint Pierre </a:t>
            </a:r>
          </a:p>
        </p:txBody>
      </p:sp>
    </p:spTree>
    <p:extLst>
      <p:ext uri="{BB962C8B-B14F-4D97-AF65-F5344CB8AC3E}">
        <p14:creationId xmlns:p14="http://schemas.microsoft.com/office/powerpoint/2010/main" val="323788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34"/>
          <a:stretch/>
        </p:blipFill>
        <p:spPr>
          <a:xfrm>
            <a:off x="0" y="0"/>
            <a:ext cx="924916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102063" y="539279"/>
            <a:ext cx="578711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Jardin Saint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Pierre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14300" y="5367635"/>
            <a:ext cx="9029699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endroit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est très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paisible,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kiosque domine fièrement un bassin peuplé de poissons et de tortues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d'eau , adossé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à la nef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l'église il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parfaitement accessible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.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00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0467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000"/>
    </mc:Choice>
    <mc:Fallback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5018" y="5367635"/>
            <a:ext cx="789709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endroit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très paisible 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kiosque domine fièrement un bassin peuplé de poissons et de tortues d'eau.</a:t>
            </a:r>
          </a:p>
        </p:txBody>
      </p:sp>
    </p:spTree>
    <p:extLst>
      <p:ext uri="{BB962C8B-B14F-4D97-AF65-F5344CB8AC3E}">
        <p14:creationId xmlns:p14="http://schemas.microsoft.com/office/powerpoint/2010/main" val="1327562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/>
    </mc:Choice>
    <mc:Fallback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052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498764" y="5752098"/>
            <a:ext cx="816725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jardin est entouré à l'ouest par l'église Saint Pierre et au sud par le Phare de la Méditerranée. </a:t>
            </a:r>
          </a:p>
        </p:txBody>
      </p:sp>
    </p:spTree>
    <p:extLst>
      <p:ext uri="{BB962C8B-B14F-4D97-AF65-F5344CB8AC3E}">
        <p14:creationId xmlns:p14="http://schemas.microsoft.com/office/powerpoint/2010/main" val="4121968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115"/>
          <a:stretch/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052313" y="511525"/>
            <a:ext cx="528875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Fugaz One" pitchFamily="2" charset="0"/>
              </a:rPr>
              <a:t>LE PETIT TRAIN DE PALAVAS</a:t>
            </a:r>
          </a:p>
        </p:txBody>
      </p:sp>
      <p:sp>
        <p:nvSpPr>
          <p:cNvPr id="4" name="Rectangle 3"/>
          <p:cNvSpPr/>
          <p:nvPr/>
        </p:nvSpPr>
        <p:spPr>
          <a:xfrm>
            <a:off x="264967" y="5523499"/>
            <a:ext cx="86140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Embarquez à bord de notre petit train touristique et partez à la découverte de Palavas-les-Flots sous un angle inédit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1147634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2345" y="5473005"/>
            <a:ext cx="90193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Décoré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aux couleurs vives et aux dessins humoristiques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d’Albert Dubout ,</a:t>
            </a:r>
            <a:r>
              <a:rPr lang="fr-FR" sz="2800" dirty="0" smtClean="0">
                <a:solidFill>
                  <a:srgbClr val="FFFF00"/>
                </a:solidFill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guide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vous dévoilera les secrets et les anecdotes de notre jolie ville. </a:t>
            </a:r>
          </a:p>
        </p:txBody>
      </p:sp>
    </p:spTree>
    <p:extLst>
      <p:ext uri="{BB962C8B-B14F-4D97-AF65-F5344CB8AC3E}">
        <p14:creationId xmlns:p14="http://schemas.microsoft.com/office/powerpoint/2010/main" val="129415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7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42213" y="598208"/>
            <a:ext cx="4799712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Des immenses plages sur des km 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7916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93518" y="0"/>
            <a:ext cx="932064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704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6" y="0"/>
            <a:ext cx="913574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995011" y="5939135"/>
            <a:ext cx="5153976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Bravo à l’artiste pour cette création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5797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941585" y="525471"/>
            <a:ext cx="326082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La mairie de Palavas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7001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9773" y="5679363"/>
            <a:ext cx="56318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Sculpture hommage à Saint-Exupéry avec le Petit Prince et le Renard... </a:t>
            </a:r>
          </a:p>
        </p:txBody>
      </p:sp>
    </p:spTree>
    <p:extLst>
      <p:ext uri="{BB962C8B-B14F-4D97-AF65-F5344CB8AC3E}">
        <p14:creationId xmlns:p14="http://schemas.microsoft.com/office/powerpoint/2010/main" val="7074359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46"/>
            <a:ext cx="9144000" cy="6854907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418316" y="4889653"/>
            <a:ext cx="6037230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Notre cantine du midi à 5 minutes à pied </a:t>
            </a:r>
          </a:p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de notre appartement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3445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719822" y="255308"/>
            <a:ext cx="42130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Fugaz One" pitchFamily="2" charset="0"/>
              </a:rPr>
              <a:t>Hommage à la musique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Fugaz On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97427" y="5707531"/>
            <a:ext cx="881149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Dédiée aux musiciens du monde entier, cette œuvre intitulée </a:t>
            </a:r>
            <a:r>
              <a:rPr lang="fr-FR" sz="2800" b="1" i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Hommage </a:t>
            </a:r>
            <a:r>
              <a:rPr lang="fr-FR" sz="2800" b="1" i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à la musique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représente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cinq instruments à cordes </a:t>
            </a:r>
          </a:p>
        </p:txBody>
      </p:sp>
    </p:spTree>
    <p:extLst>
      <p:ext uri="{BB962C8B-B14F-4D97-AF65-F5344CB8AC3E}">
        <p14:creationId xmlns:p14="http://schemas.microsoft.com/office/powerpoint/2010/main" val="1759486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61974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8873" y="0"/>
            <a:ext cx="465512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45827" y="390390"/>
            <a:ext cx="6184705" cy="138499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Ayant besoin de peu de sommeil le matin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 plaisir de  flâner dans le calme au bord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 mer et au centre ville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76551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4" name="Bulle ronde 3"/>
          <p:cNvSpPr/>
          <p:nvPr/>
        </p:nvSpPr>
        <p:spPr>
          <a:xfrm>
            <a:off x="4623955" y="446809"/>
            <a:ext cx="3210790" cy="706582"/>
          </a:xfrm>
          <a:prstGeom prst="wedgeEllipseCallout">
            <a:avLst>
              <a:gd name="adj1" fmla="val -130675"/>
              <a:gd name="adj2" fmla="val 4112"/>
            </a:avLst>
          </a:prstGeom>
          <a:noFill/>
          <a:ln>
            <a:solidFill>
              <a:srgbClr val="00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>
                <a:solidFill>
                  <a:srgbClr val="FFFF00"/>
                </a:solidFill>
              </a:rPr>
              <a:t>Le phare de la méditerranée illuminé </a:t>
            </a:r>
            <a:endParaRPr lang="fr-FR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4795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05065" y="442344"/>
            <a:ext cx="3270944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 quais rive gauche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 flipH="1">
            <a:off x="2576945" y="1413164"/>
            <a:ext cx="852055" cy="1371600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1873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273135" y="684753"/>
            <a:ext cx="51019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quai rive droite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avec des réverbères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style futuriste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cxnSp>
        <p:nvCxnSpPr>
          <p:cNvPr id="5" name="Connecteur droit avec flèche 4"/>
          <p:cNvCxnSpPr/>
          <p:nvPr/>
        </p:nvCxnSpPr>
        <p:spPr>
          <a:xfrm>
            <a:off x="6754091" y="1485900"/>
            <a:ext cx="197427" cy="1049482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50596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0"/>
            <a:ext cx="9144002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685712" y="525472"/>
            <a:ext cx="752321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 jour se lève il est temps d’apporter les croissants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825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2736" y="0"/>
            <a:ext cx="92167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33201" y="598208"/>
            <a:ext cx="6571030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tracteurs s’activent pour nettoyer les plages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8061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3127" y="0"/>
            <a:ext cx="9227127" cy="6858000"/>
          </a:xfrm>
          <a:prstGeom prst="rect">
            <a:avLst/>
          </a:prstGeom>
        </p:spPr>
      </p:pic>
      <p:pic>
        <p:nvPicPr>
          <p:cNvPr id="5" name="Palavas les Flots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2075" y="92075"/>
            <a:ext cx="609600" cy="60960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171" y="396875"/>
            <a:ext cx="62937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Station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balnéaire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Palavas-les-Flots</a:t>
            </a:r>
          </a:p>
        </p:txBody>
      </p:sp>
      <p:sp>
        <p:nvSpPr>
          <p:cNvPr id="7" name="Rectangle 6"/>
          <p:cNvSpPr/>
          <p:nvPr/>
        </p:nvSpPr>
        <p:spPr>
          <a:xfrm>
            <a:off x="0" y="3625161"/>
            <a:ext cx="9000666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l'endroit ou il faut aller, il y a vraiment de tout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commerce 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restaurant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boutique, plage,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ille en bordure de mer très attrayante et vivante et très propre, des plages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immenses,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plaisir de flâner sur la promenade qui longe la mer,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      beau séjour nous reviendrons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3060755" y="6395742"/>
            <a:ext cx="61189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fr-FR" sz="2400" b="1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avec mes photos et du net : Octobre 2025 </a:t>
            </a:r>
          </a:p>
        </p:txBody>
      </p:sp>
    </p:spTree>
    <p:extLst>
      <p:ext uri="{BB962C8B-B14F-4D97-AF65-F5344CB8AC3E}">
        <p14:creationId xmlns:p14="http://schemas.microsoft.com/office/powerpoint/2010/main" val="2419106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091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290</TotalTime>
  <Words>1178</Words>
  <Application>Microsoft Office PowerPoint</Application>
  <PresentationFormat>Affichage à l'écran (4:3)</PresentationFormat>
  <Paragraphs>104</Paragraphs>
  <Slides>69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69</vt:i4>
      </vt:variant>
    </vt:vector>
  </HeadingPairs>
  <TitlesOfParts>
    <vt:vector size="75" baseType="lpstr">
      <vt:lpstr>Arial</vt:lpstr>
      <vt:lpstr>Calibri</vt:lpstr>
      <vt:lpstr>Calibri Light</vt:lpstr>
      <vt:lpstr>Fugaz One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38</cp:revision>
  <dcterms:created xsi:type="dcterms:W3CDTF">2025-09-28T06:24:42Z</dcterms:created>
  <dcterms:modified xsi:type="dcterms:W3CDTF">2025-10-08T15:23:37Z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