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85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D77399-9C01-4C2C-973C-D76C4659BD8F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483E2B-B979-47E8-BBAD-CBF0088D33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745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483E2B-B979-47E8-BBAD-CBF0088D33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7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76243-E50C-5044-9795-CCF856FB4E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C9F45B5-928F-B5AA-8291-3895EFAF1B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86AA46-8CE1-AF89-F6E5-F85AB765E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F985B0-5534-FC6D-FF01-F84230BAE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6680E5-E8C2-6F59-C514-6013E0307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303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7D43CD-6A44-2B99-A433-215CE9257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C7C59C1-3A81-EAF1-5CF5-DFD4441927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25EDCF-27D5-48FA-1A51-F7CA286C5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617D44-4F4F-5DEC-A7AD-BF4E542B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AFA4BD-A45F-8BD6-7A12-A39138124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731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EB7479-A368-76B8-2C31-83E7D15CC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4ACB42-70B2-413D-392D-7F6AF3008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EA03E8-A60A-7EB0-6FA5-5090F2221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0AD563-FF03-7A3F-76D8-D9AE7F99F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0B5E77-B3CD-5817-0630-65330E3C7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15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5D769D-72AA-47F4-D031-6EBDA975A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F00622-D5EE-B136-1775-870224EF06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FABA6A4-3B06-9080-03EE-35C4CCDD2B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4D03C4-0901-7F98-0834-3A48E078B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54A8B7-9815-C83D-9933-E34CA432A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ABCACF-4EF7-37FD-7005-CE970994A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72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6B9CD-5427-28BA-96FB-70367AEA0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F90AB3F-0F47-C760-3B44-87763138A3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EDAEA64-67CD-B4E6-AA5A-0F3F05E228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502F70C-9B96-2684-E5FA-100650D92F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01E531E-82C4-A7A1-A53C-4F1874EDCA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CB31C2F-279A-6452-0E01-3B5945C33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2CD894F-6175-1262-DA2B-01642F7ED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037416-B424-E8F1-AD67-0892BB4EC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3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C318F7-A113-6D8D-273B-DAD79194E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F33C297-2F0C-DBE4-38A0-53572D466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6A25958-22B2-4D0A-0425-467CD334A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BCF83A2-CDBA-D0D1-7D13-DD8F625B4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25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C3AB08D-E31F-B0E3-E7AB-C9A81C2DA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2A3B9C5-3048-5CDA-EC8E-758C6DF1A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4E611AD-8245-731C-A910-1CBF177EF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69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F334AA-C4F2-ECA4-E3A4-683807547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448D11-6655-9983-4CE9-CCECC508C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EB79752-E0A9-CCFB-3E87-62B37DE9D4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DACBF9-F8FA-C998-4EB2-EAA46FEC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4A1AD7-6447-CAAC-1AC6-5727AEC40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1AD9C2-B3B4-14B4-425E-C86660B9C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37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5F745C-D662-FA00-F198-82CB2B984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5FE6703-5C09-0778-E14F-368797DF32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4D4FB7-6F51-1F34-0E6D-747023DD8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A919D8-5745-2EF6-5DC7-8EBBE099E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5FCDF7-7DDE-8657-C6EB-A68B2947F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BB42796-11DA-7D74-2A83-663C083E5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111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B47488-689F-782B-F819-951B8D8FB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E34F6C8-6913-D008-2B71-E7CE868DDE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31C406-6E67-267F-35FD-CB06F88DE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77EED2-39D4-7E55-CD97-E3F38162E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204DA4-B36F-3DE9-41C5-3D9070DF5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53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2BE7115-1644-4955-2418-356BEC0981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244282B-CD60-DA2B-BFBA-4B7720758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6C03CD-0CBE-AB40-2417-66F228D56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D659CB-6FEA-D5F8-8F61-5040B9C3A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B5B8B3-1CFD-0C50-2584-406203393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5936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DCC9D25-93D9-4C84-8CA9-506089417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D123C1-0C3A-0C53-90BD-FEEAE0706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DE2DC4-BFD6-55E5-535C-D81C7AEFE2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011F87-5C86-4B52-B358-30F1128FA593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764C64-AC57-5BB6-7DBA-D7DD972707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5644E5-1F3E-C1FD-B6E1-B8AE067550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1BE9AD-DD2A-4941-8268-A916388108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366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310959-9012-F9E8-B513-4BF3C23C1A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texte, symbole, Graphique&#10;&#10;Le contenu généré par l’IA peut être incorrect.">
            <a:extLst>
              <a:ext uri="{FF2B5EF4-FFF2-40B4-BE49-F238E27FC236}">
                <a16:creationId xmlns:a16="http://schemas.microsoft.com/office/drawing/2014/main" id="{2F6854C8-F1E1-C84A-136E-7B914E0E97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14" y="1667396"/>
            <a:ext cx="11054343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D16E32-35CE-D295-27F1-3EC265CC5295}"/>
              </a:ext>
            </a:extLst>
          </p:cNvPr>
          <p:cNvSpPr txBox="1"/>
          <p:nvPr/>
        </p:nvSpPr>
        <p:spPr>
          <a:xfrm>
            <a:off x="2913089" y="5190604"/>
            <a:ext cx="776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Logo de Châtillon-sur-Chalaronne</a:t>
            </a:r>
            <a:endParaRPr lang="fr-FR" sz="2800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B2941AA-1779-5275-E0B4-50BAC03D7C25}"/>
              </a:ext>
            </a:extLst>
          </p:cNvPr>
          <p:cNvSpPr txBox="1"/>
          <p:nvPr/>
        </p:nvSpPr>
        <p:spPr>
          <a:xfrm>
            <a:off x="4523232" y="851788"/>
            <a:ext cx="5571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N°1 A Suivre </a:t>
            </a:r>
          </a:p>
        </p:txBody>
      </p:sp>
    </p:spTree>
    <p:extLst>
      <p:ext uri="{BB962C8B-B14F-4D97-AF65-F5344CB8AC3E}">
        <p14:creationId xmlns:p14="http://schemas.microsoft.com/office/powerpoint/2010/main" val="1056461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ndAc>
          <p:stSnd loop="1">
            <p:snd r:embed="rId2" name="SI TOUS LES OISEAUX --jean claude 898 [q6mNmfSQOGM].wav"/>
          </p:stSnd>
        </p:sndAc>
      </p:transition>
    </mc:Choice>
    <mc:Fallback>
      <p:transition spd="slow" advClick="0" advTm="12000">
        <p:sndAc>
          <p:stSnd loop="1">
            <p:snd r:embed="rId2" name="SI TOUS LES OISEAUX --jean claude 898 [q6mNmfSQOGM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2BA80E-6F3A-C28B-B66C-8112F3398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F13BBF9-0757-F128-AAA8-0668897170B0}"/>
              </a:ext>
            </a:extLst>
          </p:cNvPr>
          <p:cNvSpPr txBox="1"/>
          <p:nvPr/>
        </p:nvSpPr>
        <p:spPr>
          <a:xfrm>
            <a:off x="566928" y="305068"/>
            <a:ext cx="110581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rgbClr val="FFFF00"/>
                </a:solidFill>
              </a:rPr>
              <a:t>Châtillon-sur-Chalaronne se situe dans la région de la Dombes, à l'ouest du département de l'Ain.</a:t>
            </a:r>
          </a:p>
          <a:p>
            <a:endParaRPr lang="fr-FR" sz="4000" b="1">
              <a:solidFill>
                <a:srgbClr val="FFFF00"/>
              </a:solidFill>
            </a:endParaRPr>
          </a:p>
          <a:p>
            <a:r>
              <a:rPr lang="fr-FR" sz="4000" b="1">
                <a:solidFill>
                  <a:srgbClr val="FFFF00"/>
                </a:solidFill>
              </a:rPr>
              <a:t>Par orthodromie, elle se situe à 23 km à l'est de Mâcon[2], à autant de kilomètres à l'ouest de Bourg-en-Bresse[3] et aussi à 23 km de Villefranche-sur-Saône[4]. De plus, elle est localisée à 41 km au nord de Lyon[5] et à 362 km au sud de Paris[6].</a:t>
            </a:r>
            <a:endParaRPr lang="fr-F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58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DF2ECF7A-5B18-2DBB-6C2F-DA5CBE1DF9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92" y="382967"/>
            <a:ext cx="11806215" cy="594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A0B667-97BB-4E73-FDF8-60DEC9A4DA6A}"/>
              </a:ext>
            </a:extLst>
          </p:cNvPr>
          <p:cNvSpPr txBox="1"/>
          <p:nvPr/>
        </p:nvSpPr>
        <p:spPr>
          <a:xfrm>
            <a:off x="3072985" y="535033"/>
            <a:ext cx="5471410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fr-FR" sz="2800" b="1" dirty="0"/>
              <a:t> Châtillon-sur-Chalaronne. L’Ain</a:t>
            </a:r>
          </a:p>
        </p:txBody>
      </p:sp>
    </p:spTree>
    <p:extLst>
      <p:ext uri="{BB962C8B-B14F-4D97-AF65-F5344CB8AC3E}">
        <p14:creationId xmlns:p14="http://schemas.microsoft.com/office/powerpoint/2010/main" val="370866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5EE64A-00C3-7128-03F1-0D606DCAD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bâtiment, maison&#10;&#10;Le contenu généré par l’IA peut être incorrect.">
            <a:extLst>
              <a:ext uri="{FF2B5EF4-FFF2-40B4-BE49-F238E27FC236}">
                <a16:creationId xmlns:a16="http://schemas.microsoft.com/office/drawing/2014/main" id="{97676784-3CB5-F53D-0349-C917D275FC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18253D5-5F16-00E3-DFD0-9E454F8A4BAE}"/>
              </a:ext>
            </a:extLst>
          </p:cNvPr>
          <p:cNvSpPr txBox="1"/>
          <p:nvPr/>
        </p:nvSpPr>
        <p:spPr>
          <a:xfrm>
            <a:off x="3816096" y="6117335"/>
            <a:ext cx="445008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Chalaronne au centre-ville.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97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6AB824-002A-FF49-3CEC-5B19222DD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ciel, signalisation&#10;&#10;Le contenu généré par l’IA peut être incorrect.">
            <a:extLst>
              <a:ext uri="{FF2B5EF4-FFF2-40B4-BE49-F238E27FC236}">
                <a16:creationId xmlns:a16="http://schemas.microsoft.com/office/drawing/2014/main" id="{CE5D69AC-CF95-3402-5AA7-2912817D79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14" y="279000"/>
            <a:ext cx="9453695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9B22C6-1D0C-1A12-8DD3-6DE685793B76}"/>
              </a:ext>
            </a:extLst>
          </p:cNvPr>
          <p:cNvSpPr txBox="1"/>
          <p:nvPr/>
        </p:nvSpPr>
        <p:spPr>
          <a:xfrm>
            <a:off x="10082784" y="4376928"/>
            <a:ext cx="1890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Panneau d'entrée.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219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1DE158-CBC5-8C8A-DE53-E6876F3DB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02F71B12-A446-9010-FDD1-CC11B31D41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737" y="279000"/>
            <a:ext cx="8959999" cy="6300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A67F2E-1E47-55C2-47C1-A05DF6C4CE13}"/>
              </a:ext>
            </a:extLst>
          </p:cNvPr>
          <p:cNvSpPr txBox="1"/>
          <p:nvPr/>
        </p:nvSpPr>
        <p:spPr>
          <a:xfrm>
            <a:off x="816864" y="4425696"/>
            <a:ext cx="26334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Entrée dans l'enceinte du 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1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D5842D-C6FC-0B0C-292A-9D1EAC0E2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ein air, mortier&#10;&#10;Le contenu généré par l’IA peut être incorrect.">
            <a:extLst>
              <a:ext uri="{FF2B5EF4-FFF2-40B4-BE49-F238E27FC236}">
                <a16:creationId xmlns:a16="http://schemas.microsoft.com/office/drawing/2014/main" id="{D2C5E2C8-3613-AFDA-9A96-1987F5DB90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416" y="279000"/>
            <a:ext cx="608695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8F59F0-3500-625D-C090-E6309F94BAE7}"/>
              </a:ext>
            </a:extLst>
          </p:cNvPr>
          <p:cNvSpPr txBox="1"/>
          <p:nvPr/>
        </p:nvSpPr>
        <p:spPr>
          <a:xfrm>
            <a:off x="4389120" y="6031991"/>
            <a:ext cx="2767584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Panneau explicatif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39053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4A36B0-E727-3E4D-707E-56C1E91FD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ciel&#10;&#10;Le contenu généré par l’IA peut être incorrect.">
            <a:extLst>
              <a:ext uri="{FF2B5EF4-FFF2-40B4-BE49-F238E27FC236}">
                <a16:creationId xmlns:a16="http://schemas.microsoft.com/office/drawing/2014/main" id="{EAB93C2D-B550-300E-46E0-C63EFFBBDF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134" y="414529"/>
            <a:ext cx="4824000" cy="3829995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6D1E7F-7A4E-7110-5FE1-3EE229ED2C75}"/>
              </a:ext>
            </a:extLst>
          </p:cNvPr>
          <p:cNvSpPr txBox="1"/>
          <p:nvPr/>
        </p:nvSpPr>
        <p:spPr>
          <a:xfrm>
            <a:off x="609600" y="4244524"/>
            <a:ext cx="5108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Maison_dans_l'ancien_château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77DF62B0-F062-0650-71BC-1009AB167F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9514" y="2420462"/>
            <a:ext cx="6012000" cy="4109787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6D79F8C-C02D-5E2E-EC87-CC3889F67EEB}"/>
              </a:ext>
            </a:extLst>
          </p:cNvPr>
          <p:cNvSpPr txBox="1"/>
          <p:nvPr/>
        </p:nvSpPr>
        <p:spPr>
          <a:xfrm>
            <a:off x="7488858" y="1867861"/>
            <a:ext cx="5864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Tour_et_remparts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87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FDDEE9-402B-923C-993E-6B4A6A05B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542AD012-BE14-DC80-2971-340972594E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473" y="1449000"/>
            <a:ext cx="5415370" cy="396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ED492F-D602-B161-804E-A43F68B77C4C}"/>
              </a:ext>
            </a:extLst>
          </p:cNvPr>
          <p:cNvSpPr txBox="1"/>
          <p:nvPr/>
        </p:nvSpPr>
        <p:spPr>
          <a:xfrm>
            <a:off x="1542479" y="897960"/>
            <a:ext cx="594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Partie haute de l'enceinte</a:t>
            </a:r>
            <a:endParaRPr lang="fr-FR" sz="2400" b="1" dirty="0"/>
          </a:p>
        </p:txBody>
      </p:sp>
      <p:pic>
        <p:nvPicPr>
          <p:cNvPr id="6" name="Image 5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BFFECD17-BC5B-F6CB-EB43-0C6AE1280A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7455" y="603000"/>
            <a:ext cx="4237666" cy="5652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2E19A40-0A21-152A-ECDA-C2945A82495B}"/>
              </a:ext>
            </a:extLst>
          </p:cNvPr>
          <p:cNvSpPr txBox="1"/>
          <p:nvPr/>
        </p:nvSpPr>
        <p:spPr>
          <a:xfrm>
            <a:off x="7132321" y="57983"/>
            <a:ext cx="7083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/>
              <a:t>détail des remparts de Châtillon</a:t>
            </a:r>
          </a:p>
        </p:txBody>
      </p:sp>
    </p:spTree>
    <p:extLst>
      <p:ext uri="{BB962C8B-B14F-4D97-AF65-F5344CB8AC3E}">
        <p14:creationId xmlns:p14="http://schemas.microsoft.com/office/powerpoint/2010/main" val="181142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DF0115-6240-AF52-D6F6-950B92F00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plante, bâtiment&#10;&#10;Le contenu généré par l’IA peut être incorrect.">
            <a:extLst>
              <a:ext uri="{FF2B5EF4-FFF2-40B4-BE49-F238E27FC236}">
                <a16:creationId xmlns:a16="http://schemas.microsoft.com/office/drawing/2014/main" id="{36763A27-FF13-B777-BF14-73EDC2DB5D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28" y="499872"/>
            <a:ext cx="5580000" cy="3975752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0828AD-F918-A4C4-1D53-50E4B394078A}"/>
              </a:ext>
            </a:extLst>
          </p:cNvPr>
          <p:cNvSpPr txBox="1"/>
          <p:nvPr/>
        </p:nvSpPr>
        <p:spPr>
          <a:xfrm>
            <a:off x="2523744" y="4475624"/>
            <a:ext cx="627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Carrons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plante, arbre&#10;&#10;Le contenu généré par l’IA peut être incorrect.">
            <a:extLst>
              <a:ext uri="{FF2B5EF4-FFF2-40B4-BE49-F238E27FC236}">
                <a16:creationId xmlns:a16="http://schemas.microsoft.com/office/drawing/2014/main" id="{72B83E79-9C9B-9201-D5F9-9135350653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6642" y="2487748"/>
            <a:ext cx="5185430" cy="396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FEB4315-D091-C370-A0A5-3FB049510340}"/>
              </a:ext>
            </a:extLst>
          </p:cNvPr>
          <p:cNvSpPr txBox="1"/>
          <p:nvPr/>
        </p:nvSpPr>
        <p:spPr>
          <a:xfrm>
            <a:off x="7546848" y="1951825"/>
            <a:ext cx="5742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Belvédère_du_château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36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3494BD-D4F1-3620-9676-65C3489D1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76E1257C-3DB7-1E81-F62E-DF2207BFAC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21" y="341437"/>
            <a:ext cx="5802622" cy="367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27C8DA-21E3-D5B7-DCF8-BD756CA4E734}"/>
              </a:ext>
            </a:extLst>
          </p:cNvPr>
          <p:cNvSpPr txBox="1"/>
          <p:nvPr/>
        </p:nvSpPr>
        <p:spPr>
          <a:xfrm>
            <a:off x="1104057" y="4024287"/>
            <a:ext cx="6467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Remparts_vus_de_l'extérieur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toit, arbre&#10;&#10;Le contenu généré par l’IA peut être incorrect.">
            <a:extLst>
              <a:ext uri="{FF2B5EF4-FFF2-40B4-BE49-F238E27FC236}">
                <a16:creationId xmlns:a16="http://schemas.microsoft.com/office/drawing/2014/main" id="{C3361BA8-64F4-E298-C162-27D6CB1FCD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6673" y="3029056"/>
            <a:ext cx="5038406" cy="345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D7E30E9-EA1C-9434-308F-05432DB24A70}"/>
              </a:ext>
            </a:extLst>
          </p:cNvPr>
          <p:cNvSpPr txBox="1"/>
          <p:nvPr/>
        </p:nvSpPr>
        <p:spPr>
          <a:xfrm>
            <a:off x="7242048" y="2462784"/>
            <a:ext cx="5669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Panorama_sur_Châtillon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70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19F2B6-8DBD-B5AD-7D53-F12288FE9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aysage&#10;&#10;Le contenu généré par l’IA peut être incorrect.">
            <a:extLst>
              <a:ext uri="{FF2B5EF4-FFF2-40B4-BE49-F238E27FC236}">
                <a16:creationId xmlns:a16="http://schemas.microsoft.com/office/drawing/2014/main" id="{B9632312-2B58-86DD-3938-26940AA557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605" y="402414"/>
            <a:ext cx="5575046" cy="3528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3F25C6-2F08-C1EE-1DAD-F657D6716D7D}"/>
              </a:ext>
            </a:extLst>
          </p:cNvPr>
          <p:cNvSpPr txBox="1"/>
          <p:nvPr/>
        </p:nvSpPr>
        <p:spPr>
          <a:xfrm>
            <a:off x="1487424" y="3930414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Châtillon_partie_ouest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fenêtre, pot de fleurs, ciel&#10;&#10;Le contenu généré par l’IA peut être incorrect.">
            <a:extLst>
              <a:ext uri="{FF2B5EF4-FFF2-40B4-BE49-F238E27FC236}">
                <a16:creationId xmlns:a16="http://schemas.microsoft.com/office/drawing/2014/main" id="{B6B3B823-37EC-2D47-3A1F-86951225DC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3363" y="2657877"/>
            <a:ext cx="5256000" cy="3890681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7225BE4-DCE1-C1C9-E9BE-8ED60754F1B6}"/>
              </a:ext>
            </a:extLst>
          </p:cNvPr>
          <p:cNvSpPr txBox="1"/>
          <p:nvPr/>
        </p:nvSpPr>
        <p:spPr>
          <a:xfrm>
            <a:off x="7791331" y="2196212"/>
            <a:ext cx="5388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Porte_de_Villars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306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198297-3F4F-EE1A-DDED-924729849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A8721D8-C7F9-DFF7-5E1A-C41F5761B6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81" y="390144"/>
            <a:ext cx="5513829" cy="4032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0A1F0D-F57E-4CF8-8544-E54DBE89FF8C}"/>
              </a:ext>
            </a:extLst>
          </p:cNvPr>
          <p:cNvSpPr txBox="1"/>
          <p:nvPr/>
        </p:nvSpPr>
        <p:spPr>
          <a:xfrm>
            <a:off x="829056" y="4422144"/>
            <a:ext cx="4840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Ancien_couvent_des_Ursulines_de_Châtillon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texte, écriture manuscrite, Police, art&#10;&#10;Le contenu généré par l’IA peut être incorrect.">
            <a:extLst>
              <a:ext uri="{FF2B5EF4-FFF2-40B4-BE49-F238E27FC236}">
                <a16:creationId xmlns:a16="http://schemas.microsoft.com/office/drawing/2014/main" id="{4E41D29A-5EDB-D682-4649-45EBB54FC2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6599" y="390144"/>
            <a:ext cx="4262720" cy="576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27E9627-D16D-F3D1-A95F-344F21AB6CAC}"/>
              </a:ext>
            </a:extLst>
          </p:cNvPr>
          <p:cNvSpPr txBox="1"/>
          <p:nvPr/>
        </p:nvSpPr>
        <p:spPr>
          <a:xfrm>
            <a:off x="6678171" y="6237023"/>
            <a:ext cx="5513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Couvent_des_Ursulines_de_Châtillon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58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4422C6-63C5-74CC-C0D9-0DC3B22D4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rique&#10;&#10;Le contenu généré par l’IA peut être incorrect.">
            <a:extLst>
              <a:ext uri="{FF2B5EF4-FFF2-40B4-BE49-F238E27FC236}">
                <a16:creationId xmlns:a16="http://schemas.microsoft.com/office/drawing/2014/main" id="{AD7A10FC-4097-B526-5DC2-4A6F94D6A8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3396" y="693000"/>
            <a:ext cx="3893276" cy="5436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E30025-8B13-629C-D77E-36DC1A110955}"/>
              </a:ext>
            </a:extLst>
          </p:cNvPr>
          <p:cNvSpPr txBox="1"/>
          <p:nvPr/>
        </p:nvSpPr>
        <p:spPr>
          <a:xfrm>
            <a:off x="1914144" y="6148416"/>
            <a:ext cx="427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Église_Saint_André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C70AAB74-A2C1-9BF9-41EC-2B49FC1F2F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5330" y="693000"/>
            <a:ext cx="4057088" cy="5472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5FF0CAD-F4F5-361A-406B-AAF908AA45FF}"/>
              </a:ext>
            </a:extLst>
          </p:cNvPr>
          <p:cNvSpPr txBox="1"/>
          <p:nvPr/>
        </p:nvSpPr>
        <p:spPr>
          <a:xfrm>
            <a:off x="7266432" y="6167017"/>
            <a:ext cx="4925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Abside_de_Saint-André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228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D04785-2AA4-36EC-0C92-B722DD788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offre, cathédrale&#10;&#10;Le contenu généré par l’IA peut être incorrect.">
            <a:extLst>
              <a:ext uri="{FF2B5EF4-FFF2-40B4-BE49-F238E27FC236}">
                <a16:creationId xmlns:a16="http://schemas.microsoft.com/office/drawing/2014/main" id="{D7478AE8-91DD-5D35-1196-2DD8E636B3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008" y="707136"/>
            <a:ext cx="4323922" cy="594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F7D942-3C07-948C-6A57-BC41A5C3E0C9}"/>
              </a:ext>
            </a:extLst>
          </p:cNvPr>
          <p:cNvSpPr txBox="1"/>
          <p:nvPr/>
        </p:nvSpPr>
        <p:spPr>
          <a:xfrm>
            <a:off x="914400" y="210864"/>
            <a:ext cx="619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Nef_de_Saint-André_(vers_l'abside)</a:t>
            </a:r>
            <a:endParaRPr lang="fr-FR" sz="2400" b="1" dirty="0"/>
          </a:p>
        </p:txBody>
      </p:sp>
      <p:pic>
        <p:nvPicPr>
          <p:cNvPr id="6" name="Image 5" descr="Une image contenant bâtiment, coffre, chapelle, intérieur&#10;&#10;Le contenu généré par l’IA peut être incorrect.">
            <a:extLst>
              <a:ext uri="{FF2B5EF4-FFF2-40B4-BE49-F238E27FC236}">
                <a16:creationId xmlns:a16="http://schemas.microsoft.com/office/drawing/2014/main" id="{A0214731-BE17-BC73-E3A6-AB7EAB6207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8072" y="672529"/>
            <a:ext cx="4414606" cy="604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14B1E17-A731-E93A-220A-7C3DF1672628}"/>
              </a:ext>
            </a:extLst>
          </p:cNvPr>
          <p:cNvSpPr txBox="1"/>
          <p:nvPr/>
        </p:nvSpPr>
        <p:spPr>
          <a:xfrm>
            <a:off x="6096000" y="137471"/>
            <a:ext cx="5326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Nef_de_Saint-André_(vers_l'entrée)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4435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E75994-1BDB-6B99-4265-759B9BC96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intérieur, cathédrale&#10;&#10;Le contenu généré par l’IA peut être incorrect.">
            <a:extLst>
              <a:ext uri="{FF2B5EF4-FFF2-40B4-BE49-F238E27FC236}">
                <a16:creationId xmlns:a16="http://schemas.microsoft.com/office/drawing/2014/main" id="{18FF57A3-21D2-4393-2A3C-6A25B99951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680" y="333000"/>
            <a:ext cx="4582424" cy="619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CBF0D1-554B-1E36-DB74-66558B75DA82}"/>
              </a:ext>
            </a:extLst>
          </p:cNvPr>
          <p:cNvSpPr txBox="1"/>
          <p:nvPr/>
        </p:nvSpPr>
        <p:spPr>
          <a:xfrm>
            <a:off x="5254752" y="1093727"/>
            <a:ext cx="4255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Abside de l'église N°1</a:t>
            </a:r>
          </a:p>
        </p:txBody>
      </p:sp>
      <p:pic>
        <p:nvPicPr>
          <p:cNvPr id="6" name="Image 5" descr="Une image contenant bâtiment, plein air, église, tour&#10;&#10;Le contenu généré par l’IA peut être incorrect.">
            <a:extLst>
              <a:ext uri="{FF2B5EF4-FFF2-40B4-BE49-F238E27FC236}">
                <a16:creationId xmlns:a16="http://schemas.microsoft.com/office/drawing/2014/main" id="{DCFB7D16-3203-D860-36C1-DE2BE5094C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1033" y="333000"/>
            <a:ext cx="3150287" cy="608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51C15C0-CDD0-568C-2721-0D8776C49D1C}"/>
              </a:ext>
            </a:extLst>
          </p:cNvPr>
          <p:cNvSpPr txBox="1"/>
          <p:nvPr/>
        </p:nvSpPr>
        <p:spPr>
          <a:xfrm>
            <a:off x="5364480" y="5242560"/>
            <a:ext cx="31502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Clocheton de Saint André  N°2</a:t>
            </a:r>
          </a:p>
        </p:txBody>
      </p:sp>
    </p:spTree>
    <p:extLst>
      <p:ext uri="{BB962C8B-B14F-4D97-AF65-F5344CB8AC3E}">
        <p14:creationId xmlns:p14="http://schemas.microsoft.com/office/powerpoint/2010/main" val="408768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79CD49-E5FE-3151-E66D-EA051BF1E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chapelle, église&#10;&#10;Le contenu généré par l’IA peut être incorrect.">
            <a:extLst>
              <a:ext uri="{FF2B5EF4-FFF2-40B4-BE49-F238E27FC236}">
                <a16:creationId xmlns:a16="http://schemas.microsoft.com/office/drawing/2014/main" id="{BD592FB1-7E4C-196F-7380-3148D2DFB6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005" y="293260"/>
            <a:ext cx="4356000" cy="580981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A716DB-656D-8BFC-8336-EB0F58554BD5}"/>
              </a:ext>
            </a:extLst>
          </p:cNvPr>
          <p:cNvSpPr txBox="1"/>
          <p:nvPr/>
        </p:nvSpPr>
        <p:spPr>
          <a:xfrm>
            <a:off x="1292352" y="6134359"/>
            <a:ext cx="5583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Base du premier clocher.</a:t>
            </a:r>
            <a:endParaRPr lang="fr-FR" sz="2400" b="1" dirty="0"/>
          </a:p>
        </p:txBody>
      </p:sp>
      <p:pic>
        <p:nvPicPr>
          <p:cNvPr id="6" name="Image 5" descr="Une image contenant bâtiment, chapelle, église, cathédrale&#10;&#10;Le contenu généré par l’IA peut être incorrect.">
            <a:extLst>
              <a:ext uri="{FF2B5EF4-FFF2-40B4-BE49-F238E27FC236}">
                <a16:creationId xmlns:a16="http://schemas.microsoft.com/office/drawing/2014/main" id="{FED4178A-6471-9F64-2869-E658086717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3218" y="256043"/>
            <a:ext cx="4379718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968BE47-B518-3754-68D3-CF69425C4314}"/>
              </a:ext>
            </a:extLst>
          </p:cNvPr>
          <p:cNvSpPr txBox="1"/>
          <p:nvPr/>
        </p:nvSpPr>
        <p:spPr>
          <a:xfrm>
            <a:off x="7370148" y="6279032"/>
            <a:ext cx="4605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Assises du deuxième clocher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431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227B65-571C-996D-5A28-BA3FD57D7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art, bâtiment&#10;&#10;Le contenu généré par l’IA peut être incorrect.">
            <a:extLst>
              <a:ext uri="{FF2B5EF4-FFF2-40B4-BE49-F238E27FC236}">
                <a16:creationId xmlns:a16="http://schemas.microsoft.com/office/drawing/2014/main" id="{C5CE75E1-A5A2-2CDA-4E9D-5781C651B5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7801" y="485606"/>
            <a:ext cx="3924000" cy="53219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9A61ED-7013-3F0B-DB59-66364751F47C}"/>
              </a:ext>
            </a:extLst>
          </p:cNvPr>
          <p:cNvSpPr txBox="1"/>
          <p:nvPr/>
        </p:nvSpPr>
        <p:spPr>
          <a:xfrm>
            <a:off x="1451481" y="5807531"/>
            <a:ext cx="3596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Panneau de la résidence de </a:t>
            </a:r>
            <a:r>
              <a:rPr lang="fr-FR" sz="2400" b="1" dirty="0" err="1">
                <a:solidFill>
                  <a:schemeClr val="bg1"/>
                </a:solidFill>
              </a:rPr>
              <a:t>Lesdiguière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Image 5" descr="Une image contenant fenêtr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B967491A-D814-1BA5-BF91-730831B1C1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8155" y="1487424"/>
            <a:ext cx="3754172" cy="50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56487CE-11B5-DDCA-62F3-77E41832A0F5}"/>
              </a:ext>
            </a:extLst>
          </p:cNvPr>
          <p:cNvSpPr txBox="1"/>
          <p:nvPr/>
        </p:nvSpPr>
        <p:spPr>
          <a:xfrm>
            <a:off x="7188427" y="947271"/>
            <a:ext cx="4308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Résidence de </a:t>
            </a:r>
            <a:r>
              <a:rPr lang="fr-FR" sz="2400" b="1" dirty="0" err="1">
                <a:solidFill>
                  <a:schemeClr val="bg1"/>
                </a:solidFill>
              </a:rPr>
              <a:t>Lesdiguière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1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ECC468-28C7-5BB5-2472-8C5BAEDA5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5DC1755C-87E3-B3CE-2A6D-4E91A594E3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268" y="268244"/>
            <a:ext cx="5406758" cy="540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15B428-4EFC-105C-958B-9A367F394C7B}"/>
              </a:ext>
            </a:extLst>
          </p:cNvPr>
          <p:cNvSpPr txBox="1"/>
          <p:nvPr/>
        </p:nvSpPr>
        <p:spPr>
          <a:xfrm>
            <a:off x="1236244" y="5668244"/>
            <a:ext cx="5688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Siège du grenier à sel.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texte, menu, écriture manuscrite, pierre&#10;&#10;Le contenu généré par l’IA peut être incorrect.">
            <a:extLst>
              <a:ext uri="{FF2B5EF4-FFF2-40B4-BE49-F238E27FC236}">
                <a16:creationId xmlns:a16="http://schemas.microsoft.com/office/drawing/2014/main" id="{01A738F2-F945-11A0-D4F5-9816AE7BA4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6511" y="1419860"/>
            <a:ext cx="5130221" cy="522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701283F-ED15-B5A7-C1B4-A8A52E2744F4}"/>
              </a:ext>
            </a:extLst>
          </p:cNvPr>
          <p:cNvSpPr txBox="1"/>
          <p:nvPr/>
        </p:nvSpPr>
        <p:spPr>
          <a:xfrm>
            <a:off x="7388352" y="958195"/>
            <a:ext cx="5406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Grenier à sel de Châtillon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40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B4AA06-B088-F12A-655E-91996469F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oute&#10;&#10;Le contenu généré par l’IA peut être incorrect.">
            <a:extLst>
              <a:ext uri="{FF2B5EF4-FFF2-40B4-BE49-F238E27FC236}">
                <a16:creationId xmlns:a16="http://schemas.microsoft.com/office/drawing/2014/main" id="{8B94B606-6BB0-F23D-8A5C-4F2D011D66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363728"/>
            <a:ext cx="6013440" cy="3132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224CE5-6AB2-AC57-97A0-5EB67151C05F}"/>
              </a:ext>
            </a:extLst>
          </p:cNvPr>
          <p:cNvSpPr txBox="1"/>
          <p:nvPr/>
        </p:nvSpPr>
        <p:spPr>
          <a:xfrm>
            <a:off x="1901952" y="3495728"/>
            <a:ext cx="792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Halles de Châtillon.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Faisceau, intérieur, bois&#10;&#10;Le contenu généré par l’IA peut être incorrect.">
            <a:extLst>
              <a:ext uri="{FF2B5EF4-FFF2-40B4-BE49-F238E27FC236}">
                <a16:creationId xmlns:a16="http://schemas.microsoft.com/office/drawing/2014/main" id="{FD142093-6AB7-F438-7DAF-4599FC506A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0048" y="2928401"/>
            <a:ext cx="5004000" cy="3651326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3B03FC5-7537-0EE4-3D96-82E4C5AF1736}"/>
              </a:ext>
            </a:extLst>
          </p:cNvPr>
          <p:cNvSpPr txBox="1"/>
          <p:nvPr/>
        </p:nvSpPr>
        <p:spPr>
          <a:xfrm>
            <a:off x="7644384" y="2466736"/>
            <a:ext cx="500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Charpente des halles.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42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AB7014-75DD-1D3A-E130-C8703086D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aisceau, bois, plein air&#10;&#10;Le contenu généré par l’IA peut être incorrect.">
            <a:extLst>
              <a:ext uri="{FF2B5EF4-FFF2-40B4-BE49-F238E27FC236}">
                <a16:creationId xmlns:a16="http://schemas.microsoft.com/office/drawing/2014/main" id="{3A223784-F46E-0AF6-E17B-9D88B2D1BF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37" y="2852976"/>
            <a:ext cx="5112000" cy="3662251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8A854E-E896-1055-AFDF-B3FE00B9090E}"/>
              </a:ext>
            </a:extLst>
          </p:cNvPr>
          <p:cNvSpPr txBox="1"/>
          <p:nvPr/>
        </p:nvSpPr>
        <p:spPr>
          <a:xfrm>
            <a:off x="1344697" y="2391311"/>
            <a:ext cx="5230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Charpente des halles.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texte, Police, document&#10;&#10;Le contenu généré par l’IA peut être incorrect.">
            <a:extLst>
              <a:ext uri="{FF2B5EF4-FFF2-40B4-BE49-F238E27FC236}">
                <a16:creationId xmlns:a16="http://schemas.microsoft.com/office/drawing/2014/main" id="{C6A4183B-F5DA-A72E-0F84-7A7E8337C7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5065" y="402336"/>
            <a:ext cx="5184000" cy="559872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AB1897B-89E2-899C-1493-780FAEA766DA}"/>
              </a:ext>
            </a:extLst>
          </p:cNvPr>
          <p:cNvSpPr txBox="1"/>
          <p:nvPr/>
        </p:nvSpPr>
        <p:spPr>
          <a:xfrm>
            <a:off x="6839712" y="6094837"/>
            <a:ext cx="5681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Hommage à la Grande Demoiselle.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93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3EFE3E-544B-A576-8954-8DA44D48D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fleur&#10;&#10;Le contenu généré par l’IA peut être incorrect.">
            <a:extLst>
              <a:ext uri="{FF2B5EF4-FFF2-40B4-BE49-F238E27FC236}">
                <a16:creationId xmlns:a16="http://schemas.microsoft.com/office/drawing/2014/main" id="{1CE0C240-77C6-BA48-EBDE-179DDD6462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723" y="719328"/>
            <a:ext cx="4662998" cy="38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A6D879-919F-D003-CAC2-99A3EB68486B}"/>
              </a:ext>
            </a:extLst>
          </p:cNvPr>
          <p:cNvSpPr txBox="1"/>
          <p:nvPr/>
        </p:nvSpPr>
        <p:spPr>
          <a:xfrm>
            <a:off x="1181707" y="4535328"/>
            <a:ext cx="5425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Encorbellement typique.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050999E4-747C-998E-1B06-428483C7A9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5609" y="719328"/>
            <a:ext cx="3929668" cy="53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49307A0-357A-2514-DA5D-4EE5FA1C890F}"/>
              </a:ext>
            </a:extLst>
          </p:cNvPr>
          <p:cNvSpPr txBox="1"/>
          <p:nvPr/>
        </p:nvSpPr>
        <p:spPr>
          <a:xfrm>
            <a:off x="6949440" y="613867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Ensemble de maisons à colombage.</a:t>
            </a:r>
          </a:p>
        </p:txBody>
      </p:sp>
    </p:spTree>
    <p:extLst>
      <p:ext uri="{BB962C8B-B14F-4D97-AF65-F5344CB8AC3E}">
        <p14:creationId xmlns:p14="http://schemas.microsoft.com/office/powerpoint/2010/main" val="163889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214580-AEF0-96DA-837C-1B3BDED50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pub&#10;&#10;Le contenu généré par l’IA peut être incorrect.">
            <a:extLst>
              <a:ext uri="{FF2B5EF4-FFF2-40B4-BE49-F238E27FC236}">
                <a16:creationId xmlns:a16="http://schemas.microsoft.com/office/drawing/2014/main" id="{C8217C31-B2B6-B083-6E08-44B0AF8AA5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887" y="256032"/>
            <a:ext cx="5959551" cy="4032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51D454-57EA-7FDD-50AF-58B51E0FD85A}"/>
              </a:ext>
            </a:extLst>
          </p:cNvPr>
          <p:cNvSpPr txBox="1"/>
          <p:nvPr/>
        </p:nvSpPr>
        <p:spPr>
          <a:xfrm>
            <a:off x="755904" y="4288032"/>
            <a:ext cx="635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Maisons_à_colombage_de_Châtillon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fenêtre, ville&#10;&#10;Le contenu généré par l’IA peut être incorrect.">
            <a:extLst>
              <a:ext uri="{FF2B5EF4-FFF2-40B4-BE49-F238E27FC236}">
                <a16:creationId xmlns:a16="http://schemas.microsoft.com/office/drawing/2014/main" id="{5D354F59-1E2B-0B7F-8653-0731B37672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9922" y="2813352"/>
            <a:ext cx="5403191" cy="3816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585BE93-7852-C805-3639-CE9404EA067F}"/>
              </a:ext>
            </a:extLst>
          </p:cNvPr>
          <p:cNvSpPr txBox="1"/>
          <p:nvPr/>
        </p:nvSpPr>
        <p:spPr>
          <a:xfrm>
            <a:off x="7339584" y="2272032"/>
            <a:ext cx="583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de Commerson.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79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74D00E-7302-4502-E760-19CC3AFCA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ein air, signe&#10;&#10;Le contenu généré par l’IA peut être incorrect.">
            <a:extLst>
              <a:ext uri="{FF2B5EF4-FFF2-40B4-BE49-F238E27FC236}">
                <a16:creationId xmlns:a16="http://schemas.microsoft.com/office/drawing/2014/main" id="{99318E81-5548-EB5B-C910-CE7A329668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492" y="539483"/>
            <a:ext cx="4464000" cy="545815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0AFB70-C578-769D-8EF7-A344D24009EC}"/>
              </a:ext>
            </a:extLst>
          </p:cNvPr>
          <p:cNvSpPr txBox="1"/>
          <p:nvPr/>
        </p:nvSpPr>
        <p:spPr>
          <a:xfrm>
            <a:off x="585216" y="6087684"/>
            <a:ext cx="537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Couvent_des_Capucins_à_Châtillon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habits, Visage humain, intérieur, personne&#10;&#10;Le contenu généré par l’IA peut être incorrect.">
            <a:extLst>
              <a:ext uri="{FF2B5EF4-FFF2-40B4-BE49-F238E27FC236}">
                <a16:creationId xmlns:a16="http://schemas.microsoft.com/office/drawing/2014/main" id="{6887FEBD-D215-8CB8-EC12-8A739BABB7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3372" y="597636"/>
            <a:ext cx="3085725" cy="54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4158657-C489-F639-3C28-961AC8FC1734}"/>
              </a:ext>
            </a:extLst>
          </p:cNvPr>
          <p:cNvSpPr txBox="1"/>
          <p:nvPr/>
        </p:nvSpPr>
        <p:spPr>
          <a:xfrm>
            <a:off x="8123372" y="6029531"/>
            <a:ext cx="4913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St_Vincent_de_Paule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02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AA2FD5-572B-26F0-8C98-85E4A0665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DFD113ED-1FAA-D177-B0C2-12BAC130C0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394" y="280461"/>
            <a:ext cx="4618516" cy="4428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781F01-A1A9-6364-7D07-8B361E26DBBB}"/>
              </a:ext>
            </a:extLst>
          </p:cNvPr>
          <p:cNvSpPr txBox="1"/>
          <p:nvPr/>
        </p:nvSpPr>
        <p:spPr>
          <a:xfrm>
            <a:off x="146304" y="4708461"/>
            <a:ext cx="7229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Ancienne_demeure_de_Saint-_Vincent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texte, symbole&#10;&#10;Le contenu généré par l’IA peut être incorrect.">
            <a:extLst>
              <a:ext uri="{FF2B5EF4-FFF2-40B4-BE49-F238E27FC236}">
                <a16:creationId xmlns:a16="http://schemas.microsoft.com/office/drawing/2014/main" id="{B5F538E1-313C-5605-C9F1-44E77B2CBF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2631" y="1109472"/>
            <a:ext cx="4485975" cy="5400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2E170AB-0CE0-7178-CFF4-DD4320603C10}"/>
              </a:ext>
            </a:extLst>
          </p:cNvPr>
          <p:cNvSpPr txBox="1"/>
          <p:nvPr/>
        </p:nvSpPr>
        <p:spPr>
          <a:xfrm>
            <a:off x="7571232" y="604319"/>
            <a:ext cx="5596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Saint_Vincent_en_1617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66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D84521-4F86-7A70-D2FE-D9C4D65BEF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sculpture, arbre&#10;&#10;Le contenu généré par l’IA peut être incorrect.">
            <a:extLst>
              <a:ext uri="{FF2B5EF4-FFF2-40B4-BE49-F238E27FC236}">
                <a16:creationId xmlns:a16="http://schemas.microsoft.com/office/drawing/2014/main" id="{47B482B7-1EA0-A31D-F001-53FE16DF0C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731" y="1328928"/>
            <a:ext cx="3756523" cy="5184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DDC47A-F6E5-F2E8-45D3-6E99784D40C0}"/>
              </a:ext>
            </a:extLst>
          </p:cNvPr>
          <p:cNvSpPr txBox="1"/>
          <p:nvPr/>
        </p:nvSpPr>
        <p:spPr>
          <a:xfrm>
            <a:off x="1011936" y="794926"/>
            <a:ext cx="4730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saint Vincent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einture, habits, art, personne&#10;&#10;Le contenu généré par l’IA peut être incorrect.">
            <a:extLst>
              <a:ext uri="{FF2B5EF4-FFF2-40B4-BE49-F238E27FC236}">
                <a16:creationId xmlns:a16="http://schemas.microsoft.com/office/drawing/2014/main" id="{C9C97348-1413-2F91-9023-371BD574EC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6816" y="280416"/>
            <a:ext cx="4463248" cy="532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E2D36C-61A6-BF41-9AF4-A0A778C2D624}"/>
              </a:ext>
            </a:extLst>
          </p:cNvPr>
          <p:cNvSpPr txBox="1"/>
          <p:nvPr/>
        </p:nvSpPr>
        <p:spPr>
          <a:xfrm>
            <a:off x="7266432" y="5608416"/>
            <a:ext cx="5449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Vincent_et_les_enfants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92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25C9FB-13C3-9142-6A14-098BFD461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église, fenêtre, vitrail, bâtiment&#10;&#10;Le contenu généré par l’IA peut être incorrect.">
            <a:extLst>
              <a:ext uri="{FF2B5EF4-FFF2-40B4-BE49-F238E27FC236}">
                <a16:creationId xmlns:a16="http://schemas.microsoft.com/office/drawing/2014/main" id="{13DC34F4-9D65-A8AD-E2D7-0742557056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073" y="331582"/>
            <a:ext cx="2227112" cy="6048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AE7345D-0168-3072-F8D0-FA40F21A25A7}"/>
              </a:ext>
            </a:extLst>
          </p:cNvPr>
          <p:cNvSpPr txBox="1"/>
          <p:nvPr/>
        </p:nvSpPr>
        <p:spPr>
          <a:xfrm>
            <a:off x="994140" y="6403246"/>
            <a:ext cx="3542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Vitrail_de_l'abside_1</a:t>
            </a:r>
          </a:p>
        </p:txBody>
      </p:sp>
      <p:pic>
        <p:nvPicPr>
          <p:cNvPr id="8" name="Image 7" descr="Une image contenant fenêtre, bâtiment, vitrail, verre&#10;&#10;Le contenu généré par l’IA peut être incorrect.">
            <a:extLst>
              <a:ext uri="{FF2B5EF4-FFF2-40B4-BE49-F238E27FC236}">
                <a16:creationId xmlns:a16="http://schemas.microsoft.com/office/drawing/2014/main" id="{8AECB21E-9A1A-4131-0586-D75BB4C21C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4363" y="348335"/>
            <a:ext cx="2827826" cy="6048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8BFE2AE-04CE-2F4E-F35B-6933BC096EA6}"/>
              </a:ext>
            </a:extLst>
          </p:cNvPr>
          <p:cNvSpPr txBox="1"/>
          <p:nvPr/>
        </p:nvSpPr>
        <p:spPr>
          <a:xfrm>
            <a:off x="4401740" y="6379581"/>
            <a:ext cx="3555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Vitrail_de_l'abside_2</a:t>
            </a:r>
          </a:p>
        </p:txBody>
      </p:sp>
      <p:pic>
        <p:nvPicPr>
          <p:cNvPr id="11" name="Image 10" descr="Une image contenant vitrail, fenêtre, bâtiment, verre&#10;&#10;Le contenu généré par l’IA peut être incorrect.">
            <a:extLst>
              <a:ext uri="{FF2B5EF4-FFF2-40B4-BE49-F238E27FC236}">
                <a16:creationId xmlns:a16="http://schemas.microsoft.com/office/drawing/2014/main" id="{5383A36F-0434-65B3-CF7F-702CDD7BDD8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0657" y="313582"/>
            <a:ext cx="2279726" cy="6084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496D0936-8352-675C-FCDC-989E31ACD2EF}"/>
              </a:ext>
            </a:extLst>
          </p:cNvPr>
          <p:cNvSpPr txBox="1"/>
          <p:nvPr/>
        </p:nvSpPr>
        <p:spPr>
          <a:xfrm>
            <a:off x="8558784" y="6379581"/>
            <a:ext cx="4023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Vitrail de l'abside 3</a:t>
            </a:r>
          </a:p>
        </p:txBody>
      </p:sp>
    </p:spTree>
    <p:extLst>
      <p:ext uri="{BB962C8B-B14F-4D97-AF65-F5344CB8AC3E}">
        <p14:creationId xmlns:p14="http://schemas.microsoft.com/office/powerpoint/2010/main" val="183720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4840F1-0B9A-5D0A-6E5B-FE345167F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78384D4B-DA51-F93D-971A-C26242DF3D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066" y="414554"/>
            <a:ext cx="5733934" cy="39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F9FC59-97E0-4CF4-CC0E-C7880E72FEAC}"/>
              </a:ext>
            </a:extLst>
          </p:cNvPr>
          <p:cNvSpPr txBox="1"/>
          <p:nvPr/>
        </p:nvSpPr>
        <p:spPr>
          <a:xfrm>
            <a:off x="1231392" y="4374554"/>
            <a:ext cx="666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Ancien hôpital corps central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353DDD7F-3B49-EAB4-B37B-67F4481B1F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0879" y="2872730"/>
            <a:ext cx="5368009" cy="36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DB5BD14-0545-A5BD-F046-91DE4258D007}"/>
              </a:ext>
            </a:extLst>
          </p:cNvPr>
          <p:cNvSpPr txBox="1"/>
          <p:nvPr/>
        </p:nvSpPr>
        <p:spPr>
          <a:xfrm>
            <a:off x="7363968" y="2394554"/>
            <a:ext cx="5538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Aile_droite_de_l'hôpital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22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B7E1BA-80C3-9385-A051-BB255244F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acienda&#10;&#10;Le contenu généré par l’IA peut être incorrect.">
            <a:extLst>
              <a:ext uri="{FF2B5EF4-FFF2-40B4-BE49-F238E27FC236}">
                <a16:creationId xmlns:a16="http://schemas.microsoft.com/office/drawing/2014/main" id="{EE3CC36B-88A0-EE5A-0972-2060D8B0EA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624" y="292615"/>
            <a:ext cx="5760000" cy="47306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B9CD2E-0871-AD1F-3DB2-302D781A506F}"/>
              </a:ext>
            </a:extLst>
          </p:cNvPr>
          <p:cNvSpPr txBox="1"/>
          <p:nvPr/>
        </p:nvSpPr>
        <p:spPr>
          <a:xfrm>
            <a:off x="1194816" y="5028460"/>
            <a:ext cx="587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Ancien_hôpital_côté_jardin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texte, plein air, bâtiment, Plaque commémorative&#10;&#10;Le contenu généré par l’IA peut être incorrect.">
            <a:extLst>
              <a:ext uri="{FF2B5EF4-FFF2-40B4-BE49-F238E27FC236}">
                <a16:creationId xmlns:a16="http://schemas.microsoft.com/office/drawing/2014/main" id="{ADEC7E99-E767-E3ED-0ED8-6B633BE272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0376" y="1404530"/>
            <a:ext cx="4576000" cy="51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ED048E8-F963-6AB8-C09C-5EFE81E64F23}"/>
              </a:ext>
            </a:extLst>
          </p:cNvPr>
          <p:cNvSpPr txBox="1"/>
          <p:nvPr/>
        </p:nvSpPr>
        <p:spPr>
          <a:xfrm>
            <a:off x="7424928" y="852624"/>
            <a:ext cx="5169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Plaque_de_l'apothicairerie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03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90679F-2C7C-9A79-8782-9460852C0D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3F85919-B6F4-6E7D-0270-2AAFC1E25CFD}"/>
              </a:ext>
            </a:extLst>
          </p:cNvPr>
          <p:cNvSpPr txBox="1"/>
          <p:nvPr/>
        </p:nvSpPr>
        <p:spPr>
          <a:xfrm>
            <a:off x="524256" y="877824"/>
            <a:ext cx="11521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La Commune de Châtillon – Sur – </a:t>
            </a:r>
            <a:r>
              <a:rPr lang="fr-FR" sz="2800" b="1" dirty="0" err="1">
                <a:solidFill>
                  <a:srgbClr val="FFFF00"/>
                </a:solidFill>
              </a:rPr>
              <a:t>Chalarone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                                              L’Ain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6351819-6381-8583-96CF-E343901176F5}"/>
              </a:ext>
            </a:extLst>
          </p:cNvPr>
          <p:cNvSpPr txBox="1"/>
          <p:nvPr/>
        </p:nvSpPr>
        <p:spPr>
          <a:xfrm>
            <a:off x="3230880" y="2718816"/>
            <a:ext cx="10570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46FEDF-9266-7C2F-9D45-EF3CE97226E0}"/>
              </a:ext>
            </a:extLst>
          </p:cNvPr>
          <p:cNvSpPr txBox="1"/>
          <p:nvPr/>
        </p:nvSpPr>
        <p:spPr>
          <a:xfrm>
            <a:off x="3645408" y="3835938"/>
            <a:ext cx="8314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C18B12F-058B-45BD-E441-AEAAE4C0B12F}"/>
              </a:ext>
            </a:extLst>
          </p:cNvPr>
          <p:cNvSpPr txBox="1"/>
          <p:nvPr/>
        </p:nvSpPr>
        <p:spPr>
          <a:xfrm>
            <a:off x="5193792" y="4953060"/>
            <a:ext cx="5535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  Daniel</a:t>
            </a:r>
          </a:p>
        </p:txBody>
      </p:sp>
    </p:spTree>
    <p:extLst>
      <p:ext uri="{BB962C8B-B14F-4D97-AF65-F5344CB8AC3E}">
        <p14:creationId xmlns:p14="http://schemas.microsoft.com/office/powerpoint/2010/main" val="174805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405</Words>
  <Application>Microsoft Office PowerPoint</Application>
  <PresentationFormat>Grand écran</PresentationFormat>
  <Paragraphs>61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2025-10-03T14:40:42Z</dcterms:created>
  <dcterms:modified xsi:type="dcterms:W3CDTF">2025-10-04T08:06:11Z</dcterms:modified>
</cp:coreProperties>
</file>