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13" r:id="rId5"/>
    <p:sldId id="312" r:id="rId6"/>
    <p:sldId id="258" r:id="rId7"/>
    <p:sldId id="263" r:id="rId8"/>
    <p:sldId id="264" r:id="rId9"/>
    <p:sldId id="259" r:id="rId10"/>
    <p:sldId id="279" r:id="rId11"/>
    <p:sldId id="283" r:id="rId12"/>
    <p:sldId id="260" r:id="rId13"/>
    <p:sldId id="261" r:id="rId14"/>
    <p:sldId id="292" r:id="rId15"/>
    <p:sldId id="294" r:id="rId16"/>
    <p:sldId id="262" r:id="rId17"/>
    <p:sldId id="266" r:id="rId18"/>
    <p:sldId id="269" r:id="rId19"/>
    <p:sldId id="268" r:id="rId20"/>
    <p:sldId id="270" r:id="rId21"/>
    <p:sldId id="278" r:id="rId22"/>
    <p:sldId id="271" r:id="rId23"/>
    <p:sldId id="287" r:id="rId24"/>
    <p:sldId id="272" r:id="rId25"/>
    <p:sldId id="273" r:id="rId26"/>
    <p:sldId id="286" r:id="rId27"/>
    <p:sldId id="274" r:id="rId28"/>
    <p:sldId id="275" r:id="rId29"/>
    <p:sldId id="276" r:id="rId30"/>
    <p:sldId id="297" r:id="rId31"/>
    <p:sldId id="281" r:id="rId32"/>
    <p:sldId id="299" r:id="rId33"/>
    <p:sldId id="284" r:id="rId34"/>
    <p:sldId id="301" r:id="rId35"/>
    <p:sldId id="267" r:id="rId36"/>
    <p:sldId id="300" r:id="rId37"/>
    <p:sldId id="277" r:id="rId38"/>
    <p:sldId id="296" r:id="rId39"/>
    <p:sldId id="298" r:id="rId40"/>
    <p:sldId id="285" r:id="rId41"/>
    <p:sldId id="302" r:id="rId42"/>
    <p:sldId id="291" r:id="rId43"/>
    <p:sldId id="303" r:id="rId44"/>
    <p:sldId id="304" r:id="rId45"/>
    <p:sldId id="280" r:id="rId46"/>
    <p:sldId id="305" r:id="rId47"/>
    <p:sldId id="282" r:id="rId48"/>
    <p:sldId id="306" r:id="rId49"/>
    <p:sldId id="265" r:id="rId50"/>
    <p:sldId id="288" r:id="rId51"/>
    <p:sldId id="307" r:id="rId52"/>
    <p:sldId id="289" r:id="rId53"/>
    <p:sldId id="290" r:id="rId54"/>
    <p:sldId id="308" r:id="rId55"/>
    <p:sldId id="309" r:id="rId56"/>
    <p:sldId id="293" r:id="rId57"/>
    <p:sldId id="295" r:id="rId58"/>
    <p:sldId id="310" r:id="rId59"/>
    <p:sldId id="257" r:id="rId60"/>
  </p:sldIdLst>
  <p:sldSz cx="7704138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gEGwr0ZY6S3/Mhsz8TmvQ==" hashData="ScZPwxilkm0BKDX20Sjvpmdu2w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622" y="-86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0" y="1789657"/>
            <a:ext cx="6548518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621" y="3264589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4" y="3702001"/>
            <a:ext cx="6548518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4" y="2441774"/>
            <a:ext cx="6548518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207" y="1344244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271" y="1344244"/>
            <a:ext cx="3402661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289566"/>
            <a:ext cx="3403999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07" y="1826997"/>
            <a:ext cx="3403999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596" y="1289566"/>
            <a:ext cx="3405336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596" y="1826997"/>
            <a:ext cx="3405336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208" y="229375"/>
            <a:ext cx="2534608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04" y="229375"/>
            <a:ext cx="4306828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208" y="1205551"/>
            <a:ext cx="2534608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65" y="4032727"/>
            <a:ext cx="4622483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65" y="514760"/>
            <a:ext cx="4622483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65" y="4508814"/>
            <a:ext cx="4622483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279207" y="193370"/>
            <a:ext cx="1637129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63807" y="193370"/>
            <a:ext cx="4786999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7815" y="1790070"/>
            <a:ext cx="6548517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945" y="3264715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5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4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7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10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45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8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8579" y="3702689"/>
            <a:ext cx="6548517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8579" y="2441776"/>
            <a:ext cx="6548517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50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0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5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4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7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10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45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80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459" y="1344682"/>
            <a:ext cx="3402661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581" y="1344682"/>
            <a:ext cx="3402661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63" y="1289577"/>
            <a:ext cx="340399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63" y="1827140"/>
            <a:ext cx="340399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3602" y="1289577"/>
            <a:ext cx="3405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507" indent="0">
              <a:buNone/>
              <a:defRPr sz="2100" b="1"/>
            </a:lvl2pPr>
            <a:lvl3pPr marL="947014" indent="0">
              <a:buNone/>
              <a:defRPr sz="1800" b="1"/>
            </a:lvl3pPr>
            <a:lvl4pPr marL="1420513" indent="0">
              <a:buNone/>
              <a:defRPr sz="1700" b="1"/>
            </a:lvl4pPr>
            <a:lvl5pPr marL="1894015" indent="0">
              <a:buNone/>
              <a:defRPr sz="1700" b="1"/>
            </a:lvl5pPr>
            <a:lvl6pPr marL="2367522" indent="0">
              <a:buNone/>
              <a:defRPr sz="1700" b="1"/>
            </a:lvl6pPr>
            <a:lvl7pPr marL="2841030" indent="0">
              <a:buNone/>
              <a:defRPr sz="1700" b="1"/>
            </a:lvl7pPr>
            <a:lvl8pPr marL="3314534" indent="0">
              <a:buNone/>
              <a:defRPr sz="1700" b="1"/>
            </a:lvl8pPr>
            <a:lvl9pPr marL="3788035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3602" y="1827140"/>
            <a:ext cx="3405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5855" y="229817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63" y="230003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5855" y="1205637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6" y="4032855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6" y="515758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507" indent="0">
              <a:buNone/>
              <a:defRPr sz="2900"/>
            </a:lvl2pPr>
            <a:lvl3pPr marL="947014" indent="0">
              <a:buNone/>
              <a:defRPr sz="2500"/>
            </a:lvl3pPr>
            <a:lvl4pPr marL="1420513" indent="0">
              <a:buNone/>
              <a:defRPr sz="2100"/>
            </a:lvl4pPr>
            <a:lvl5pPr marL="1894015" indent="0">
              <a:buNone/>
              <a:defRPr sz="2100"/>
            </a:lvl5pPr>
            <a:lvl6pPr marL="2367522" indent="0">
              <a:buNone/>
              <a:defRPr sz="2100"/>
            </a:lvl6pPr>
            <a:lvl7pPr marL="2841030" indent="0">
              <a:buNone/>
              <a:defRPr sz="2100"/>
            </a:lvl7pPr>
            <a:lvl8pPr marL="3314534" indent="0">
              <a:buNone/>
              <a:defRPr sz="2100"/>
            </a:lvl8pPr>
            <a:lvl9pPr marL="3788035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6" y="4509380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507" indent="0">
              <a:buNone/>
              <a:defRPr sz="1300"/>
            </a:lvl2pPr>
            <a:lvl3pPr marL="947014" indent="0">
              <a:buNone/>
              <a:defRPr sz="1100"/>
            </a:lvl3pPr>
            <a:lvl4pPr marL="1420513" indent="0">
              <a:buNone/>
              <a:defRPr sz="1000"/>
            </a:lvl4pPr>
            <a:lvl5pPr marL="1894015" indent="0">
              <a:buNone/>
              <a:defRPr sz="1000"/>
            </a:lvl5pPr>
            <a:lvl6pPr marL="2367522" indent="0">
              <a:buNone/>
              <a:defRPr sz="1000"/>
            </a:lvl6pPr>
            <a:lvl7pPr marL="2841030" indent="0">
              <a:buNone/>
              <a:defRPr sz="1000"/>
            </a:lvl7pPr>
            <a:lvl8pPr marL="3314534" indent="0">
              <a:buNone/>
              <a:defRPr sz="1000"/>
            </a:lvl8pPr>
            <a:lvl9pPr marL="3788035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557" y="230836"/>
            <a:ext cx="1733431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65" y="230836"/>
            <a:ext cx="507189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453" y="179128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049" y="3264715"/>
            <a:ext cx="5392897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225" y="3703682"/>
            <a:ext cx="654851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225" y="2441782"/>
            <a:ext cx="654851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4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7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464" y="13449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16" y="1344921"/>
            <a:ext cx="3402662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600" y="1289590"/>
            <a:ext cx="340399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600" y="1827148"/>
            <a:ext cx="340399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108" y="1289590"/>
            <a:ext cx="3405336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7" indent="0">
              <a:buNone/>
              <a:defRPr sz="2100" b="1"/>
            </a:lvl2pPr>
            <a:lvl3pPr marL="945642" indent="0">
              <a:buNone/>
              <a:defRPr sz="1800" b="1"/>
            </a:lvl3pPr>
            <a:lvl4pPr marL="1418429" indent="0">
              <a:buNone/>
              <a:defRPr sz="1700" b="1"/>
            </a:lvl4pPr>
            <a:lvl5pPr marL="1891250" indent="0">
              <a:buNone/>
              <a:defRPr sz="1700" b="1"/>
            </a:lvl5pPr>
            <a:lvl6pPr marL="2364046" indent="0">
              <a:buNone/>
              <a:defRPr sz="1700" b="1"/>
            </a:lvl6pPr>
            <a:lvl7pPr marL="2836859" indent="0">
              <a:buNone/>
              <a:defRPr sz="1700" b="1"/>
            </a:lvl7pPr>
            <a:lvl8pPr marL="3309677" indent="0">
              <a:buNone/>
              <a:defRPr sz="1700" b="1"/>
            </a:lvl8pPr>
            <a:lvl9pPr marL="378247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108" y="1827148"/>
            <a:ext cx="3405336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70" y="230943"/>
            <a:ext cx="2534608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203" y="230995"/>
            <a:ext cx="43068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70" y="1205635"/>
            <a:ext cx="2534608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6" y="4033837"/>
            <a:ext cx="4622483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6" y="517035"/>
            <a:ext cx="4622483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7" indent="0">
              <a:buNone/>
              <a:defRPr sz="2900"/>
            </a:lvl2pPr>
            <a:lvl3pPr marL="945642" indent="0">
              <a:buNone/>
              <a:defRPr sz="2500"/>
            </a:lvl3pPr>
            <a:lvl4pPr marL="1418429" indent="0">
              <a:buNone/>
              <a:defRPr sz="2100"/>
            </a:lvl4pPr>
            <a:lvl5pPr marL="1891250" indent="0">
              <a:buNone/>
              <a:defRPr sz="2100"/>
            </a:lvl5pPr>
            <a:lvl6pPr marL="2364046" indent="0">
              <a:buNone/>
              <a:defRPr sz="2100"/>
            </a:lvl6pPr>
            <a:lvl7pPr marL="2836859" indent="0">
              <a:buNone/>
              <a:defRPr sz="2100"/>
            </a:lvl7pPr>
            <a:lvl8pPr marL="3309677" indent="0">
              <a:buNone/>
              <a:defRPr sz="2100"/>
            </a:lvl8pPr>
            <a:lvl9pPr marL="378247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6" y="4509385"/>
            <a:ext cx="4622483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7" indent="0">
              <a:buNone/>
              <a:defRPr sz="1300"/>
            </a:lvl2pPr>
            <a:lvl3pPr marL="945642" indent="0">
              <a:buNone/>
              <a:defRPr sz="1100"/>
            </a:lvl3pPr>
            <a:lvl4pPr marL="1418429" indent="0">
              <a:buNone/>
              <a:defRPr sz="1000"/>
            </a:lvl4pPr>
            <a:lvl5pPr marL="1891250" indent="0">
              <a:buNone/>
              <a:defRPr sz="1000"/>
            </a:lvl5pPr>
            <a:lvl6pPr marL="2364046" indent="0">
              <a:buNone/>
              <a:defRPr sz="1000"/>
            </a:lvl6pPr>
            <a:lvl7pPr marL="2836859" indent="0">
              <a:buNone/>
              <a:defRPr sz="1000"/>
            </a:lvl7pPr>
            <a:lvl8pPr marL="3309677" indent="0">
              <a:buNone/>
              <a:defRPr sz="1000"/>
            </a:lvl8pPr>
            <a:lvl9pPr marL="378247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829" y="231823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55" y="231823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07" y="230710"/>
            <a:ext cx="6933724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07" y="1344244"/>
            <a:ext cx="6933724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07" y="5339629"/>
            <a:ext cx="179763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AE173C-D21C-4949-BBDE-B987C375FCB4}" type="datetimeFigureOut">
              <a:rPr lang="fr-FR" smtClean="0"/>
              <a:pPr/>
              <a:t>16/08/2025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247" y="5339629"/>
            <a:ext cx="2439644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299" y="5339629"/>
            <a:ext cx="179763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77B7B-17FA-4D9E-BC89-3C4FAFDE65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81" y="231185"/>
            <a:ext cx="6933724" cy="960174"/>
          </a:xfrm>
          <a:prstGeom prst="rect">
            <a:avLst/>
          </a:prstGeom>
        </p:spPr>
        <p:txBody>
          <a:bodyPr vert="horz" lIns="94704" tIns="47327" rIns="94704" bIns="473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1" y="1344682"/>
            <a:ext cx="6933724" cy="3802019"/>
          </a:xfrm>
          <a:prstGeom prst="rect">
            <a:avLst/>
          </a:prstGeom>
        </p:spPr>
        <p:txBody>
          <a:bodyPr vert="horz" lIns="94704" tIns="47327" rIns="94704" bIns="473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284" y="5339817"/>
            <a:ext cx="179763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l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306" y="5339817"/>
            <a:ext cx="2439644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ct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1874" y="5339817"/>
            <a:ext cx="1797632" cy="306722"/>
          </a:xfrm>
          <a:prstGeom prst="rect">
            <a:avLst/>
          </a:prstGeom>
        </p:spPr>
        <p:txBody>
          <a:bodyPr vert="horz" lIns="94704" tIns="47327" rIns="94704" bIns="47327" rtlCol="0" anchor="ctr"/>
          <a:lstStyle>
            <a:lvl1pPr algn="r" defTabSz="9470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470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128" indent="-355128" algn="l" defTabSz="9470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433" indent="-295934" algn="l" defTabSz="9470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767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7262" indent="-236764" algn="l" defTabSz="9470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785" indent="-236764" algn="l" defTabSz="9470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427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77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1279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4792" indent="-236764" algn="l" defTabSz="9470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507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01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513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401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7522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1030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4534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8035" algn="l" defTabSz="9470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95" y="232336"/>
            <a:ext cx="6933724" cy="960174"/>
          </a:xfrm>
          <a:prstGeom prst="rect">
            <a:avLst/>
          </a:prstGeom>
        </p:spPr>
        <p:txBody>
          <a:bodyPr vert="horz" lIns="94146" tIns="47050" rIns="94146" bIns="4705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95" y="1344921"/>
            <a:ext cx="6933724" cy="3802019"/>
          </a:xfrm>
          <a:prstGeom prst="rect">
            <a:avLst/>
          </a:prstGeom>
        </p:spPr>
        <p:txBody>
          <a:bodyPr vert="horz" lIns="94146" tIns="47050" rIns="94146" bIns="4705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5663" y="5340804"/>
            <a:ext cx="1797632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l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2719" y="5340804"/>
            <a:ext cx="2439644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ct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2538" y="5340804"/>
            <a:ext cx="1797632" cy="306722"/>
          </a:xfrm>
          <a:prstGeom prst="rect">
            <a:avLst/>
          </a:prstGeom>
        </p:spPr>
        <p:txBody>
          <a:bodyPr vert="horz" lIns="94146" tIns="47050" rIns="94146" bIns="47050" rtlCol="0" anchor="ctr"/>
          <a:lstStyle>
            <a:lvl1pPr algn="r" defTabSz="9456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56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7" indent="-354627" algn="l" defTabSz="9456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7" indent="-295504" algn="l" defTabSz="9456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3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31" indent="-236433" algn="l" defTabSz="9456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59" indent="-236433" algn="l" defTabSz="9456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46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72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75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900" indent="-236433" algn="l" defTabSz="9456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42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2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50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46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59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77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74" algn="l" defTabSz="9456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image" Target="../media/image64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8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800000">
            <a:off x="4269002" y="540000"/>
            <a:ext cx="2886412" cy="2520000"/>
          </a:xfrm>
          <a:prstGeom prst="rect">
            <a:avLst/>
          </a:prstGeom>
          <a:noFill/>
        </p:spPr>
        <p:txBody>
          <a:bodyPr wrap="none" lIns="79397" tIns="39696" rIns="79397" bIns="39696" rtlCol="0">
            <a:prstTxWarp prst="textArchUpPour">
              <a:avLst/>
            </a:prstTxWarp>
            <a:spAutoFit/>
          </a:bodyPr>
          <a:lstStyle/>
          <a:p>
            <a:pPr defTabSz="947004"/>
            <a:r>
              <a:rPr lang="fr-FR" sz="7700" dirty="0">
                <a:ln w="444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925990" y="1512619"/>
            <a:ext cx="2889118" cy="818831"/>
          </a:xfrm>
          <a:prstGeom prst="rect">
            <a:avLst/>
          </a:prstGeom>
          <a:noFill/>
        </p:spPr>
        <p:txBody>
          <a:bodyPr wrap="square" lIns="79397" tIns="39696" rIns="79397" bIns="39696" rtlCol="0">
            <a:spAutoFit/>
          </a:bodyPr>
          <a:lstStyle/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47004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440000">
            <a:off x="6266682" y="2653983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120000">
            <a:off x="1656000" y="2592001"/>
            <a:ext cx="3787954" cy="1076467"/>
          </a:xfrm>
          <a:prstGeom prst="rect">
            <a:avLst/>
          </a:prstGeom>
        </p:spPr>
        <p:txBody>
          <a:bodyPr wrap="square" lIns="90738" tIns="45348" rIns="90738" bIns="45348">
            <a:spAutoFit/>
          </a:bodyPr>
          <a:lstStyle/>
          <a:p>
            <a:pPr algn="ctr" defTabSz="940304"/>
            <a:r>
              <a:rPr lang="fr-FR" sz="3200" b="1" dirty="0" smtClean="0">
                <a:ln w="4445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</a:t>
            </a:r>
          </a:p>
          <a:p>
            <a:pPr algn="ctr" defTabSz="940304"/>
            <a:r>
              <a:rPr lang="fr-FR" sz="3200" b="1" dirty="0" smtClean="0">
                <a:ln w="4445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prstClr val="white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touristes en alsace</a:t>
            </a:r>
            <a:endParaRPr lang="fr-FR" sz="3200" b="1" dirty="0">
              <a:ln w="4445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prstClr val="white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96546" y="4824000"/>
            <a:ext cx="6564932" cy="922578"/>
          </a:xfrm>
          <a:prstGeom prst="rect">
            <a:avLst/>
          </a:prstGeom>
        </p:spPr>
        <p:txBody>
          <a:bodyPr wrap="none" lIns="90738" tIns="45348" rIns="90738" bIns="45348">
            <a:spAutoFit/>
          </a:bodyPr>
          <a:lstStyle/>
          <a:p>
            <a:pPr defTabSz="940304"/>
            <a:r>
              <a:rPr lang="fr-FR" sz="5400" b="1" dirty="0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Parc de </a:t>
            </a:r>
            <a:r>
              <a:rPr lang="fr-FR" sz="5400" b="1" dirty="0" err="1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Schoppenwihr</a:t>
            </a:r>
            <a:endParaRPr lang="fr-FR" sz="3600" dirty="0">
              <a:ln w="4445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270" y="72037"/>
            <a:ext cx="3980474" cy="1445875"/>
          </a:xfrm>
          <a:prstGeom prst="rect">
            <a:avLst/>
          </a:prstGeom>
        </p:spPr>
        <p:txBody>
          <a:bodyPr wrap="square" lIns="106010" tIns="53006" rIns="106010" bIns="53006">
            <a:spAutoFit/>
          </a:bodyPr>
          <a:lstStyle/>
          <a:p>
            <a:pPr algn="ctr" defTabSz="75909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photographie est un secret sur un secret. Plus elle vous en dit, </a:t>
            </a:r>
          </a:p>
          <a:p>
            <a:pPr algn="ctr" defTabSz="75909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moins vous en savez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 rot="180000">
            <a:off x="2088000" y="3636000"/>
            <a:ext cx="296369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0304"/>
            <a:r>
              <a:rPr lang="fr-FR" sz="5400" b="1" dirty="0" err="1" smtClean="0">
                <a:ln w="4445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Bennwihr</a:t>
            </a:r>
            <a:endParaRPr lang="fr-FR" sz="3600" dirty="0">
              <a:ln w="4445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 rot="180000">
            <a:off x="5361466" y="367200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>
                <a:latin typeface="Arial Black" pitchFamily="34" charset="0"/>
              </a:rPr>
              <a:t>N </a:t>
            </a:r>
            <a:r>
              <a:rPr lang="fr-FR" sz="2800" b="1" dirty="0" smtClean="0">
                <a:latin typeface="Arial Black" pitchFamily="34" charset="0"/>
              </a:rPr>
              <a:t>2025</a:t>
            </a:r>
            <a:endParaRPr lang="fr-FR" sz="2800" b="1" dirty="0">
              <a:latin typeface="Arial Black" pitchFamily="34" charset="0"/>
            </a:endParaRPr>
          </a:p>
        </p:txBody>
      </p:sp>
      <p:pic>
        <p:nvPicPr>
          <p:cNvPr id="10" name="Ariel Kalma - Rainbow 3 [1984].wav">
            <a:hlinkClick r:id="" action="ppaction://media"/>
          </p:cNvPr>
          <p:cNvPicPr>
            <a:picLocks noRot="1" noChangeAspect="1"/>
          </p:cNvPicPr>
          <p:nvPr>
            <a:wavAudioFile r:embed="rId1" name="Ariel Kalma - Rainbow 3 [1984].wav"/>
          </p:nvPr>
        </p:nvPicPr>
        <p:blipFill>
          <a:blip r:embed="rId5" cstate="print"/>
          <a:stretch>
            <a:fillRect/>
          </a:stretch>
        </p:blipFill>
        <p:spPr>
          <a:xfrm>
            <a:off x="683717" y="172839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700"/>
                            </p:stCondLst>
                            <p:childTnLst>
                              <p:par>
                                <p:cTn id="3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7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7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8000" t="-17000" r="-38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4000"/>
            <a:ext cx="77041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fr-FR" sz="3600" b="1" dirty="0" smtClean="0">
                <a:latin typeface="Algerian" pitchFamily="82" charset="0"/>
              </a:rPr>
              <a:t>Historique  de  </a:t>
            </a:r>
            <a:r>
              <a:rPr lang="fr-FR" sz="3600" b="1" dirty="0" err="1">
                <a:latin typeface="Algerian" pitchFamily="82" charset="0"/>
              </a:rPr>
              <a:t>Schoppenwihr</a:t>
            </a:r>
            <a:endParaRPr lang="fr-FR" sz="3600" b="1" dirty="0">
              <a:latin typeface="Algerian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792000"/>
            <a:ext cx="7704138" cy="4878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700" dirty="0">
                <a:latin typeface="Corbel" pitchFamily="34" charset="0"/>
              </a:rPr>
              <a:t>Vers 1750, </a:t>
            </a:r>
            <a:r>
              <a:rPr lang="fr-FR" sz="1700" dirty="0" err="1">
                <a:latin typeface="Corbel" pitchFamily="34" charset="0"/>
              </a:rPr>
              <a:t>Schoppenwihr</a:t>
            </a:r>
            <a:r>
              <a:rPr lang="fr-FR" sz="1700" dirty="0">
                <a:latin typeface="Corbel" pitchFamily="34" charset="0"/>
              </a:rPr>
              <a:t> est une grande ferme isolée au milieu de laquelle s'élève une </a:t>
            </a:r>
            <a:r>
              <a:rPr lang="fr-FR" sz="1700" dirty="0" smtClean="0">
                <a:latin typeface="Corbel" pitchFamily="34" charset="0"/>
              </a:rPr>
              <a:t>belle demeure </a:t>
            </a:r>
            <a:r>
              <a:rPr lang="fr-FR" sz="1700" dirty="0">
                <a:latin typeface="Corbel" pitchFamily="34" charset="0"/>
              </a:rPr>
              <a:t>Alsacienne.  Petit à petit un parc se dessine autour d'elle: certains arbres sont </a:t>
            </a:r>
            <a:r>
              <a:rPr lang="fr-FR" sz="1700" dirty="0" smtClean="0">
                <a:latin typeface="Corbel" pitchFamily="34" charset="0"/>
              </a:rPr>
              <a:t>mis en </a:t>
            </a:r>
            <a:r>
              <a:rPr lang="fr-FR" sz="1700" dirty="0">
                <a:latin typeface="Corbel" pitchFamily="34" charset="0"/>
              </a:rPr>
              <a:t>valeur, des perspectives s'ouvrent vers les </a:t>
            </a:r>
            <a:endParaRPr lang="fr-FR" sz="1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plus </a:t>
            </a:r>
            <a:r>
              <a:rPr lang="fr-FR" sz="1700" dirty="0">
                <a:latin typeface="Corbel" pitchFamily="34" charset="0"/>
              </a:rPr>
              <a:t>belles vues des Vosges et une petite </a:t>
            </a:r>
            <a:r>
              <a:rPr lang="fr-FR" sz="1700" dirty="0" smtClean="0">
                <a:latin typeface="Corbel" pitchFamily="34" charset="0"/>
              </a:rPr>
              <a:t>rivière se </a:t>
            </a:r>
            <a:r>
              <a:rPr lang="fr-FR" sz="1700" dirty="0">
                <a:latin typeface="Corbel" pitchFamily="34" charset="0"/>
              </a:rPr>
              <a:t>détourne pour alimenter </a:t>
            </a:r>
            <a:endParaRPr lang="fr-FR" sz="1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un </a:t>
            </a:r>
            <a:r>
              <a:rPr lang="fr-FR" sz="1700" dirty="0">
                <a:latin typeface="Corbel" pitchFamily="34" charset="0"/>
              </a:rPr>
              <a:t>étang</a:t>
            </a:r>
            <a:r>
              <a:rPr lang="fr-FR" sz="1700" dirty="0" smtClean="0">
                <a:latin typeface="Corbel" pitchFamily="34" charset="0"/>
              </a:rPr>
              <a:t>. </a:t>
            </a:r>
            <a:br>
              <a:rPr lang="fr-FR" sz="1700" dirty="0" smtClean="0">
                <a:latin typeface="Corbel" pitchFamily="34" charset="0"/>
              </a:rPr>
            </a:br>
            <a:endParaRPr lang="fr-FR" sz="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Cent </a:t>
            </a:r>
            <a:r>
              <a:rPr lang="fr-FR" sz="1700" dirty="0">
                <a:latin typeface="Corbel" pitchFamily="34" charset="0"/>
              </a:rPr>
              <a:t>ans plus tard, le paysage est entièrement redessiné:  Il y a maintenant </a:t>
            </a:r>
            <a:r>
              <a:rPr lang="fr-FR" sz="1700" dirty="0" err="1">
                <a:latin typeface="Corbel" pitchFamily="34" charset="0"/>
              </a:rPr>
              <a:t>quatres</a:t>
            </a:r>
            <a:r>
              <a:rPr lang="fr-FR" sz="1700" dirty="0">
                <a:latin typeface="Corbel" pitchFamily="34" charset="0"/>
              </a:rPr>
              <a:t> étangs</a:t>
            </a:r>
            <a:r>
              <a:rPr lang="fr-FR" sz="1700" dirty="0" smtClean="0">
                <a:latin typeface="Corbel" pitchFamily="34" charset="0"/>
              </a:rPr>
              <a:t>, les </a:t>
            </a:r>
            <a:r>
              <a:rPr lang="fr-FR" sz="1700" dirty="0">
                <a:latin typeface="Corbel" pitchFamily="34" charset="0"/>
              </a:rPr>
              <a:t>perspectives sur les Vosges se transforment en larges prairies ou trônent des chênes </a:t>
            </a:r>
            <a:r>
              <a:rPr lang="fr-FR" sz="1700" dirty="0" smtClean="0">
                <a:latin typeface="Corbel" pitchFamily="34" charset="0"/>
              </a:rPr>
              <a:t>déjà centenaires</a:t>
            </a:r>
            <a:r>
              <a:rPr lang="fr-FR" sz="1700" dirty="0">
                <a:latin typeface="Corbel" pitchFamily="34" charset="0"/>
              </a:rPr>
              <a:t>. La grande allée de platanes </a:t>
            </a:r>
            <a:endParaRPr lang="fr-FR" sz="1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est </a:t>
            </a:r>
            <a:r>
              <a:rPr lang="fr-FR" sz="1700" dirty="0">
                <a:latin typeface="Corbel" pitchFamily="34" charset="0"/>
              </a:rPr>
              <a:t>crée, des arbres rares et exotiques sont plantés</a:t>
            </a:r>
            <a:r>
              <a:rPr lang="fr-FR" sz="1700" dirty="0" smtClean="0">
                <a:latin typeface="Corbel" pitchFamily="34" charset="0"/>
              </a:rPr>
              <a:t>: Ginkgo </a:t>
            </a:r>
            <a:r>
              <a:rPr lang="fr-FR" sz="1700" dirty="0">
                <a:latin typeface="Corbel" pitchFamily="34" charset="0"/>
              </a:rPr>
              <a:t>de Chine, Sophora du Japon, Cèdres du Liban, Taxodiums, Liquidambars, </a:t>
            </a:r>
            <a:r>
              <a:rPr lang="fr-FR" sz="1700" dirty="0" smtClean="0">
                <a:latin typeface="Corbel" pitchFamily="34" charset="0"/>
              </a:rPr>
              <a:t>Chênes Rouge </a:t>
            </a:r>
            <a:r>
              <a:rPr lang="fr-FR" sz="1700" dirty="0">
                <a:latin typeface="Corbel" pitchFamily="34" charset="0"/>
              </a:rPr>
              <a:t>d'Amérique, Hêtres Pourpres, une centaine d'ifs et autant de </a:t>
            </a:r>
            <a:r>
              <a:rPr lang="fr-FR" sz="1700" dirty="0" err="1">
                <a:latin typeface="Corbel" pitchFamily="34" charset="0"/>
              </a:rPr>
              <a:t>Buxus</a:t>
            </a:r>
            <a:r>
              <a:rPr lang="fr-FR" sz="1700" dirty="0">
                <a:latin typeface="Corbel" pitchFamily="34" charset="0"/>
              </a:rPr>
              <a:t>.  Vers 1900, </a:t>
            </a:r>
            <a:r>
              <a:rPr lang="fr-FR" sz="1700" dirty="0" smtClean="0">
                <a:latin typeface="Corbel" pitchFamily="34" charset="0"/>
              </a:rPr>
              <a:t>le parc </a:t>
            </a:r>
            <a:r>
              <a:rPr lang="fr-FR" sz="1700" dirty="0">
                <a:latin typeface="Corbel" pitchFamily="34" charset="0"/>
              </a:rPr>
              <a:t>qui arrive a maturité est splendide. Un jardin clos derrière la Maison, abrite les </a:t>
            </a:r>
            <a:r>
              <a:rPr lang="fr-FR" sz="1700" dirty="0" smtClean="0">
                <a:latin typeface="Corbel" pitchFamily="34" charset="0"/>
              </a:rPr>
              <a:t>serres et </a:t>
            </a:r>
            <a:r>
              <a:rPr lang="fr-FR" sz="1700" dirty="0">
                <a:latin typeface="Corbel" pitchFamily="34" charset="0"/>
              </a:rPr>
              <a:t>un immense potager fleuri; c'est l'âge d'or de </a:t>
            </a:r>
            <a:r>
              <a:rPr lang="fr-FR" sz="1700" dirty="0" err="1">
                <a:latin typeface="Corbel" pitchFamily="34" charset="0"/>
              </a:rPr>
              <a:t>Schoppenwihr</a:t>
            </a:r>
            <a:r>
              <a:rPr lang="fr-FR" sz="1700" dirty="0" smtClean="0">
                <a:latin typeface="Corbel" pitchFamily="34" charset="0"/>
              </a:rPr>
              <a:t>.</a:t>
            </a:r>
            <a:r>
              <a:rPr lang="fr-FR" sz="1700" dirty="0"/>
              <a:t> </a:t>
            </a:r>
            <a:endParaRPr lang="fr-FR" sz="1700" dirty="0" smtClean="0"/>
          </a:p>
          <a:p>
            <a:pPr algn="ctr"/>
            <a:endParaRPr lang="fr-FR" sz="700" dirty="0"/>
          </a:p>
          <a:p>
            <a:pPr algn="ctr"/>
            <a:r>
              <a:rPr lang="fr-FR" sz="1700" dirty="0" smtClean="0"/>
              <a:t>En </a:t>
            </a:r>
            <a:r>
              <a:rPr lang="fr-FR" sz="1700" dirty="0"/>
              <a:t>1930, le paysagiste, Achille </a:t>
            </a:r>
            <a:r>
              <a:rPr lang="fr-FR" sz="1700" dirty="0" err="1"/>
              <a:t>Duchêne</a:t>
            </a:r>
            <a:r>
              <a:rPr lang="fr-FR" sz="1700" dirty="0"/>
              <a:t> se voit confier la tache d'embellir la </a:t>
            </a:r>
            <a:r>
              <a:rPr lang="fr-FR" sz="1700" dirty="0" err="1"/>
              <a:t>proprieté</a:t>
            </a:r>
            <a:r>
              <a:rPr lang="fr-FR" sz="1700" dirty="0"/>
              <a:t>; il </a:t>
            </a:r>
            <a:r>
              <a:rPr lang="fr-FR" sz="1700" dirty="0" smtClean="0"/>
              <a:t>va se </a:t>
            </a:r>
            <a:r>
              <a:rPr lang="fr-FR" sz="1700" dirty="0"/>
              <a:t>concentrer sur les espaces "vides " qu'il considère comme indispensable au succès </a:t>
            </a:r>
            <a:r>
              <a:rPr lang="fr-FR" sz="1700" dirty="0" smtClean="0"/>
              <a:t>d'un grand </a:t>
            </a:r>
            <a:r>
              <a:rPr lang="fr-FR" sz="1700" dirty="0"/>
              <a:t>parc.  Il coupe beaucoup d'arbres, agrandit les étangs, les pelouses et rajoute </a:t>
            </a:r>
            <a:r>
              <a:rPr lang="fr-FR" sz="1700" dirty="0" smtClean="0"/>
              <a:t>un miroir </a:t>
            </a:r>
            <a:r>
              <a:rPr lang="fr-FR" sz="1700" dirty="0"/>
              <a:t>d'eau à l'est du Château</a:t>
            </a:r>
            <a:r>
              <a:rPr lang="fr-FR" sz="1800" dirty="0"/>
              <a:t>.</a:t>
            </a:r>
            <a:endParaRPr lang="fr-FR" sz="1800" dirty="0">
              <a:latin typeface="Corbel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437" y="5328791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8000" t="-17000" r="-38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437" y="5328791"/>
            <a:ext cx="297180" cy="2971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108000"/>
            <a:ext cx="7704138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700" dirty="0">
                <a:latin typeface="Corbel" pitchFamily="34" charset="0"/>
              </a:rPr>
              <a:t>15 ans plus tard, le parc devient le théâtre des plus violents combats de le poche de Colmar</a:t>
            </a:r>
            <a:r>
              <a:rPr lang="fr-FR" sz="1700" dirty="0" smtClean="0">
                <a:latin typeface="Corbel" pitchFamily="34" charset="0"/>
              </a:rPr>
              <a:t>. Le </a:t>
            </a:r>
            <a:r>
              <a:rPr lang="fr-FR" sz="1700" dirty="0">
                <a:latin typeface="Corbel" pitchFamily="34" charset="0"/>
              </a:rPr>
              <a:t>château et la Ferme sont détruits. Le parc, au printemps 1945, ressemble a un </a:t>
            </a:r>
            <a:r>
              <a:rPr lang="fr-FR" sz="1700" dirty="0" smtClean="0">
                <a:latin typeface="Corbel" pitchFamily="34" charset="0"/>
              </a:rPr>
              <a:t>paysage lunaire</a:t>
            </a:r>
            <a:r>
              <a:rPr lang="fr-FR" sz="1700" dirty="0">
                <a:latin typeface="Corbel" pitchFamily="34" charset="0"/>
              </a:rPr>
              <a:t>: les arbres ont beaucoup souffert, certains chênes de 200 ans sont réduits à l'état </a:t>
            </a:r>
            <a:r>
              <a:rPr lang="fr-FR" sz="1700" dirty="0" smtClean="0">
                <a:latin typeface="Corbel" pitchFamily="34" charset="0"/>
              </a:rPr>
              <a:t>de bâtons </a:t>
            </a:r>
            <a:r>
              <a:rPr lang="fr-FR" sz="1700" dirty="0">
                <a:latin typeface="Corbel" pitchFamily="34" charset="0"/>
              </a:rPr>
              <a:t>sans branches, leurs troncs éventrés par les obus et la mitraille.....</a:t>
            </a:r>
            <a:r>
              <a:rPr lang="fr-FR" sz="1700" dirty="0" err="1">
                <a:latin typeface="Corbel" pitchFamily="34" charset="0"/>
              </a:rPr>
              <a:t>Schoppenwihr</a:t>
            </a:r>
            <a:r>
              <a:rPr lang="fr-FR" sz="1700" dirty="0">
                <a:latin typeface="Corbel" pitchFamily="34" charset="0"/>
              </a:rPr>
              <a:t> </a:t>
            </a:r>
            <a:r>
              <a:rPr lang="fr-FR" sz="1700" dirty="0" smtClean="0">
                <a:latin typeface="Corbel" pitchFamily="34" charset="0"/>
              </a:rPr>
              <a:t>est en </a:t>
            </a:r>
            <a:r>
              <a:rPr lang="fr-FR" sz="1700" dirty="0">
                <a:latin typeface="Corbel" pitchFamily="34" charset="0"/>
              </a:rPr>
              <a:t>ruine</a:t>
            </a:r>
            <a:r>
              <a:rPr lang="fr-FR" sz="1700" dirty="0" smtClean="0">
                <a:latin typeface="Corbel" pitchFamily="34" charset="0"/>
              </a:rPr>
              <a:t>.</a:t>
            </a:r>
            <a:r>
              <a:rPr lang="fr-FR" sz="1700" dirty="0"/>
              <a:t> </a:t>
            </a:r>
            <a:endParaRPr lang="fr-FR" sz="1700" dirty="0" smtClean="0"/>
          </a:p>
          <a:p>
            <a:pPr algn="ctr"/>
            <a:endParaRPr lang="fr-FR" sz="500" dirty="0" smtClean="0"/>
          </a:p>
          <a:p>
            <a:pPr algn="ctr"/>
            <a:r>
              <a:rPr lang="fr-FR" sz="1700" dirty="0" smtClean="0">
                <a:latin typeface="Corbel" pitchFamily="34" charset="0"/>
              </a:rPr>
              <a:t>Aujourd'hui</a:t>
            </a:r>
            <a:r>
              <a:rPr lang="fr-FR" sz="1700" dirty="0">
                <a:latin typeface="Corbel" pitchFamily="34" charset="0"/>
              </a:rPr>
              <a:t>, les arbres semblent avoir repris une taille et une vigueur hors du </a:t>
            </a:r>
            <a:r>
              <a:rPr lang="fr-FR" sz="1700" dirty="0" smtClean="0">
                <a:latin typeface="Corbel" pitchFamily="34" charset="0"/>
              </a:rPr>
              <a:t>commun, les </a:t>
            </a:r>
            <a:r>
              <a:rPr lang="fr-FR" sz="1700" dirty="0">
                <a:latin typeface="Corbel" pitchFamily="34" charset="0"/>
              </a:rPr>
              <a:t>grand gazons de </a:t>
            </a:r>
            <a:r>
              <a:rPr lang="fr-FR" sz="1700" dirty="0" err="1">
                <a:latin typeface="Corbel" pitchFamily="34" charset="0"/>
              </a:rPr>
              <a:t>Duchêne</a:t>
            </a:r>
            <a:r>
              <a:rPr lang="fr-FR" sz="1700" dirty="0">
                <a:latin typeface="Corbel" pitchFamily="34" charset="0"/>
              </a:rPr>
              <a:t> ont été </a:t>
            </a:r>
            <a:r>
              <a:rPr lang="fr-FR" sz="1700" dirty="0" smtClean="0">
                <a:latin typeface="Corbel" pitchFamily="34" charset="0"/>
              </a:rPr>
              <a:t>restaurés</a:t>
            </a:r>
            <a:r>
              <a:rPr lang="fr-FR" sz="1700" dirty="0">
                <a:latin typeface="Corbel" pitchFamily="34" charset="0"/>
              </a:rPr>
              <a:t>, et un jardin de rocaille a été crée dans </a:t>
            </a:r>
            <a:r>
              <a:rPr lang="fr-FR" sz="1700" dirty="0" smtClean="0">
                <a:latin typeface="Corbel" pitchFamily="34" charset="0"/>
              </a:rPr>
              <a:t>les ruines </a:t>
            </a:r>
            <a:r>
              <a:rPr lang="fr-FR" sz="1700" dirty="0">
                <a:latin typeface="Corbel" pitchFamily="34" charset="0"/>
              </a:rPr>
              <a:t>du château. Le promeneur peut y admirer les quatre perspectives principales du </a:t>
            </a:r>
            <a:r>
              <a:rPr lang="fr-FR" sz="1700" dirty="0" err="1" smtClean="0">
                <a:latin typeface="Corbel" pitchFamily="34" charset="0"/>
              </a:rPr>
              <a:t>parc;la</a:t>
            </a:r>
            <a:r>
              <a:rPr lang="fr-FR" sz="1700" dirty="0" smtClean="0">
                <a:latin typeface="Corbel" pitchFamily="34" charset="0"/>
              </a:rPr>
              <a:t> </a:t>
            </a:r>
            <a:r>
              <a:rPr lang="fr-FR" sz="1700" dirty="0">
                <a:latin typeface="Corbel" pitchFamily="34" charset="0"/>
              </a:rPr>
              <a:t>vue du Haut Koenigsbourg vers le nord, le Miroir vers l'ouest, le Grand Gazon vers </a:t>
            </a:r>
            <a:r>
              <a:rPr lang="fr-FR" sz="1700" dirty="0" smtClean="0">
                <a:latin typeface="Corbel" pitchFamily="34" charset="0"/>
              </a:rPr>
              <a:t>l'est et </a:t>
            </a:r>
            <a:r>
              <a:rPr lang="fr-FR" sz="1700" dirty="0">
                <a:latin typeface="Corbel" pitchFamily="34" charset="0"/>
              </a:rPr>
              <a:t>la grande Allée des Platanes vers le sud</a:t>
            </a:r>
            <a:r>
              <a:rPr lang="fr-FR" sz="1700" dirty="0" smtClean="0">
                <a:latin typeface="Corbel" pitchFamily="34" charset="0"/>
              </a:rPr>
              <a:t>.</a:t>
            </a:r>
          </a:p>
          <a:p>
            <a:pPr algn="ctr"/>
            <a:r>
              <a:rPr lang="fr-FR" sz="500" dirty="0" smtClean="0">
                <a:latin typeface="Corbel" pitchFamily="34" charset="0"/>
              </a:rPr>
              <a:t/>
            </a:r>
            <a:br>
              <a:rPr lang="fr-FR" sz="500" dirty="0" smtClean="0">
                <a:latin typeface="Corbel" pitchFamily="34" charset="0"/>
              </a:rPr>
            </a:br>
            <a:r>
              <a:rPr lang="fr-FR" sz="1700" dirty="0">
                <a:latin typeface="Corbel" pitchFamily="34" charset="0"/>
              </a:rPr>
              <a:t>Cette allée de Platanes, plantée vers 1850, débouche sur la cour d'honneur. Certains </a:t>
            </a:r>
            <a:r>
              <a:rPr lang="fr-FR" sz="1700" dirty="0" smtClean="0">
                <a:latin typeface="Corbel" pitchFamily="34" charset="0"/>
              </a:rPr>
              <a:t>arbres remarquables </a:t>
            </a:r>
            <a:r>
              <a:rPr lang="fr-FR" sz="1700" dirty="0">
                <a:latin typeface="Corbel" pitchFamily="34" charset="0"/>
              </a:rPr>
              <a:t>y sont: un Pin de l'Himalaya, un Ginkgo </a:t>
            </a:r>
            <a:r>
              <a:rPr lang="fr-FR" sz="1700" dirty="0" err="1">
                <a:latin typeface="Corbel" pitchFamily="34" charset="0"/>
              </a:rPr>
              <a:t>Biloba</a:t>
            </a:r>
            <a:r>
              <a:rPr lang="fr-FR" sz="1700" dirty="0">
                <a:latin typeface="Corbel" pitchFamily="34" charset="0"/>
              </a:rPr>
              <a:t> femelle, et un </a:t>
            </a:r>
            <a:r>
              <a:rPr lang="fr-FR" sz="1700" dirty="0" smtClean="0">
                <a:latin typeface="Corbel" pitchFamily="34" charset="0"/>
              </a:rPr>
              <a:t>Sophora </a:t>
            </a:r>
            <a:r>
              <a:rPr lang="fr-FR" sz="1700" dirty="0" err="1" smtClean="0">
                <a:latin typeface="Corbel" pitchFamily="34" charset="0"/>
              </a:rPr>
              <a:t>Japonica</a:t>
            </a:r>
            <a:r>
              <a:rPr lang="fr-FR" sz="1700" dirty="0" smtClean="0">
                <a:latin typeface="Corbel" pitchFamily="34" charset="0"/>
              </a:rPr>
              <a:t> </a:t>
            </a:r>
            <a:r>
              <a:rPr lang="fr-FR" sz="1700" dirty="0">
                <a:latin typeface="Corbel" pitchFamily="34" charset="0"/>
              </a:rPr>
              <a:t>qui se couvre de fleurs blanches en Aout. </a:t>
            </a:r>
            <a:r>
              <a:rPr lang="fr-FR" sz="1700" dirty="0" smtClean="0">
                <a:latin typeface="Corbel" pitchFamily="34" charset="0"/>
              </a:rPr>
              <a:t/>
            </a:r>
            <a:br>
              <a:rPr lang="fr-FR" sz="1700" dirty="0" smtClean="0">
                <a:latin typeface="Corbel" pitchFamily="34" charset="0"/>
              </a:rPr>
            </a:br>
            <a:r>
              <a:rPr lang="fr-FR" sz="500" dirty="0" smtClean="0">
                <a:latin typeface="Corbel" pitchFamily="34" charset="0"/>
              </a:rPr>
              <a:t/>
            </a:r>
            <a:br>
              <a:rPr lang="fr-FR" sz="500" dirty="0" smtClean="0">
                <a:latin typeface="Corbel" pitchFamily="34" charset="0"/>
              </a:rPr>
            </a:br>
            <a:r>
              <a:rPr lang="fr-FR" sz="1700" dirty="0">
                <a:latin typeface="Corbel" pitchFamily="34" charset="0"/>
              </a:rPr>
              <a:t>La promenade continue à l'est, avec le Grand Etang et ses îles romantiques, dont la </a:t>
            </a:r>
            <a:r>
              <a:rPr lang="fr-FR" sz="1700" dirty="0" smtClean="0">
                <a:latin typeface="Corbel" pitchFamily="34" charset="0"/>
              </a:rPr>
              <a:t>fameuse île </a:t>
            </a:r>
            <a:r>
              <a:rPr lang="fr-FR" sz="1700" dirty="0">
                <a:latin typeface="Corbel" pitchFamily="34" charset="0"/>
              </a:rPr>
              <a:t>des Demoiselles ou subsiste les vestiges d'un petit temple d'amour..On peut y admirer </a:t>
            </a:r>
            <a:r>
              <a:rPr lang="fr-FR" sz="1700" dirty="0" smtClean="0">
                <a:latin typeface="Corbel" pitchFamily="34" charset="0"/>
              </a:rPr>
              <a:t>une vue </a:t>
            </a:r>
            <a:r>
              <a:rPr lang="fr-FR" sz="1700" dirty="0">
                <a:latin typeface="Corbel" pitchFamily="34" charset="0"/>
              </a:rPr>
              <a:t>magnifique sur les trois châteaux </a:t>
            </a:r>
            <a:endParaRPr lang="fr-FR" sz="1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de </a:t>
            </a:r>
            <a:r>
              <a:rPr lang="fr-FR" sz="1700" dirty="0">
                <a:latin typeface="Corbel" pitchFamily="34" charset="0"/>
              </a:rPr>
              <a:t>Ribeauvillé.  </a:t>
            </a:r>
            <a:r>
              <a:rPr lang="fr-FR" sz="1700" dirty="0" smtClean="0">
                <a:latin typeface="Corbel" pitchFamily="34" charset="0"/>
              </a:rPr>
              <a:t/>
            </a:r>
            <a:br>
              <a:rPr lang="fr-FR" sz="1700" dirty="0" smtClean="0">
                <a:latin typeface="Corbel" pitchFamily="34" charset="0"/>
              </a:rPr>
            </a:br>
            <a:r>
              <a:rPr lang="fr-FR" sz="500" dirty="0" smtClean="0">
                <a:latin typeface="Corbel" pitchFamily="34" charset="0"/>
              </a:rPr>
              <a:t/>
            </a:r>
            <a:br>
              <a:rPr lang="fr-FR" sz="500" dirty="0" smtClean="0">
                <a:latin typeface="Corbel" pitchFamily="34" charset="0"/>
              </a:rPr>
            </a:br>
            <a:r>
              <a:rPr lang="fr-FR" sz="1700" dirty="0">
                <a:latin typeface="Corbel" pitchFamily="34" charset="0"/>
              </a:rPr>
              <a:t>Enfin, sur la rive nord de l'étang se dresse un des plus ancien Taxodiums d'Europe, qui a </a:t>
            </a:r>
            <a:r>
              <a:rPr lang="fr-FR" sz="1700" dirty="0" smtClean="0">
                <a:latin typeface="Corbel" pitchFamily="34" charset="0"/>
              </a:rPr>
              <a:t>la particularité </a:t>
            </a:r>
            <a:r>
              <a:rPr lang="fr-FR" sz="1700" dirty="0">
                <a:latin typeface="Corbel" pitchFamily="34" charset="0"/>
              </a:rPr>
              <a:t>de respirer par des racines qui sortent du sol tel </a:t>
            </a:r>
            <a:endParaRPr lang="fr-FR" sz="1700" dirty="0" smtClean="0">
              <a:latin typeface="Corbel" pitchFamily="34" charset="0"/>
            </a:endParaRPr>
          </a:p>
          <a:p>
            <a:pPr algn="ctr"/>
            <a:r>
              <a:rPr lang="fr-FR" sz="1700" dirty="0" smtClean="0">
                <a:latin typeface="Corbel" pitchFamily="34" charset="0"/>
              </a:rPr>
              <a:t>des </a:t>
            </a:r>
            <a:r>
              <a:rPr lang="fr-FR" sz="1700" dirty="0">
                <a:latin typeface="Corbel" pitchFamily="34" charset="0"/>
              </a:rPr>
              <a:t>pains </a:t>
            </a:r>
            <a:r>
              <a:rPr lang="fr-FR" sz="1700" dirty="0" smtClean="0">
                <a:latin typeface="Corbel" pitchFamily="34" charset="0"/>
              </a:rPr>
              <a:t>de </a:t>
            </a:r>
            <a:r>
              <a:rPr lang="fr-FR" sz="1700" dirty="0">
                <a:latin typeface="Corbel" pitchFamily="34" charset="0"/>
              </a:rPr>
              <a:t>sucre.</a:t>
            </a: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0980_1592475301381721_2129539351117943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42499_1592474761381775_914700689152472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08251_1592475391381712_79059396972291927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38244_1592472734715311_32033305346116561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53066_1592474461381805_47045640219716407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87029_1592475064715078_1151267115199809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02972_1592474868048431_83270440715032995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4362_1592474801381771_7855498457846359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99850_1592474348048483_8140672026664986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8903_1592474304715154_51362527110650680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5046_1592475021381749_6123665566196989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04" y="0"/>
            <a:ext cx="681872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1019_1592475321381719_1338813525120488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1820_1592475344715050_4009266386323028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3965_1592475208048397_5440338934031680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8215_1592474714715113_3758001111318878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23702_1592474948048423_2836059987140086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574856_1592474941381757_6387511090956709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98792_1592475454715039_374759025601755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50909_1592475111381740_2082813545555252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18773_1592474988048419_91050775164054846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624046_1592473174715267_1937129100611980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72925_1592474484715136_2007685277135832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29414_1592475434715041_87119019440814652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32737_1592475151381736_967131497701319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44043_1592474258048492_1435640255717647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72344_1592474651381786_24545823816630237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38716_1592474824715102_5032372712950122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4644000" y="576000"/>
            <a:ext cx="3035891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 smtClean="0">
                <a:ln w="19050">
                  <a:noFill/>
                </a:ln>
                <a:latin typeface="Franklin Gothic Medium" pitchFamily="34" charset="0"/>
              </a:rPr>
              <a:t>Ariel  </a:t>
            </a:r>
            <a:r>
              <a:rPr lang="fr-FR" sz="3700" b="1" dirty="0" err="1" smtClean="0">
                <a:ln w="19050">
                  <a:noFill/>
                </a:ln>
                <a:latin typeface="Franklin Gothic Medium" pitchFamily="34" charset="0"/>
              </a:rPr>
              <a:t>Kalma</a:t>
            </a:r>
            <a:r>
              <a:rPr lang="fr-FR" sz="3700" b="1" dirty="0" smtClean="0">
                <a:ln w="19050">
                  <a:noFill/>
                </a:ln>
                <a:latin typeface="Franklin Gothic Medium" pitchFamily="34" charset="0"/>
              </a:rPr>
              <a:t> </a:t>
            </a:r>
            <a:r>
              <a:rPr lang="fr-FR" sz="3700" b="1" dirty="0" err="1" smtClean="0">
                <a:ln w="19050">
                  <a:noFill/>
                </a:ln>
                <a:latin typeface="Franklin Gothic Medium" pitchFamily="34" charset="0"/>
              </a:rPr>
              <a:t>Rainbow</a:t>
            </a:r>
            <a:endParaRPr lang="fr-FR" sz="3700" b="1" dirty="0">
              <a:ln w="19050">
                <a:noFill/>
              </a:ln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-72000" y="2376463"/>
            <a:ext cx="192642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503814" y="5086064"/>
            <a:ext cx="1801514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noFill/>
                </a:ln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noFill/>
              </a:ln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587" y="288231"/>
            <a:ext cx="1334722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08967" y="3411623"/>
            <a:ext cx="207906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17435" y="864295"/>
            <a:ext cx="675695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 noChangeAspect="1"/>
          </p:cNvSpPr>
          <p:nvPr/>
        </p:nvSpPr>
        <p:spPr>
          <a:xfrm>
            <a:off x="834546" y="3096543"/>
            <a:ext cx="1044000" cy="648139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108000" y="5040761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16.08.2025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4" name="Image 13" descr="vecteezy_audio-speaker-clipart-design-illustration_939954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64000" y="3852000"/>
            <a:ext cx="1800000" cy="1800000"/>
          </a:xfrm>
          <a:prstGeom prst="rect">
            <a:avLst/>
          </a:prstGeom>
        </p:spPr>
      </p:pic>
      <p:sp>
        <p:nvSpPr>
          <p:cNvPr id="18" name="Ellipse 17"/>
          <p:cNvSpPr>
            <a:spLocks noChangeAspect="1"/>
          </p:cNvSpPr>
          <p:nvPr/>
        </p:nvSpPr>
        <p:spPr>
          <a:xfrm>
            <a:off x="5490000" y="3960639"/>
            <a:ext cx="1548000" cy="1548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  <p:bldP spid="1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226</Words>
  <Application>Microsoft Office PowerPoint</Application>
  <PresentationFormat>Personnalisé</PresentationFormat>
  <Paragraphs>30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57</vt:i4>
      </vt:variant>
    </vt:vector>
  </HeadingPairs>
  <TitlesOfParts>
    <vt:vector size="60" baseType="lpstr">
      <vt:lpstr>Thème Office</vt:lpstr>
      <vt:lpstr>67_Thème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17</cp:revision>
  <dcterms:created xsi:type="dcterms:W3CDTF">2025-08-15T19:43:48Z</dcterms:created>
  <dcterms:modified xsi:type="dcterms:W3CDTF">2025-08-16T19:21:33Z</dcterms:modified>
</cp:coreProperties>
</file>