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8" r:id="rId2"/>
    <p:sldId id="285" r:id="rId3"/>
    <p:sldId id="286" r:id="rId4"/>
    <p:sldId id="263" r:id="rId5"/>
    <p:sldId id="260" r:id="rId6"/>
    <p:sldId id="256" r:id="rId7"/>
    <p:sldId id="257" r:id="rId8"/>
    <p:sldId id="261" r:id="rId9"/>
    <p:sldId id="259" r:id="rId10"/>
    <p:sldId id="265" r:id="rId11"/>
    <p:sldId id="275" r:id="rId12"/>
    <p:sldId id="276" r:id="rId13"/>
    <p:sldId id="278" r:id="rId14"/>
    <p:sldId id="279" r:id="rId15"/>
    <p:sldId id="262" r:id="rId16"/>
    <p:sldId id="277" r:id="rId17"/>
    <p:sldId id="280" r:id="rId18"/>
    <p:sldId id="281" r:id="rId19"/>
    <p:sldId id="282" r:id="rId20"/>
    <p:sldId id="283" r:id="rId21"/>
    <p:sldId id="284" r:id="rId22"/>
    <p:sldId id="274" r:id="rId23"/>
    <p:sldId id="272" r:id="rId24"/>
    <p:sldId id="273" r:id="rId25"/>
    <p:sldId id="271" r:id="rId26"/>
    <p:sldId id="270" r:id="rId27"/>
    <p:sldId id="269" r:id="rId28"/>
    <p:sldId id="287"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565" autoAdjust="0"/>
    <p:restoredTop sz="94660"/>
  </p:normalViewPr>
  <p:slideViewPr>
    <p:cSldViewPr snapToGrid="0">
      <p:cViewPr varScale="1">
        <p:scale>
          <a:sx n="61" d="100"/>
          <a:sy n="61" d="100"/>
        </p:scale>
        <p:origin x="62"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4418CD-C5A5-4693-B23A-6EE2C1573758}" type="datetimeFigureOut">
              <a:rPr lang="fr-FR" smtClean="0"/>
              <a:t>03/10/2025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66342B-7D03-4700-9D68-3A01F9F49589}" type="slidenum">
              <a:rPr lang="fr-FR" smtClean="0"/>
              <a:t>‹N°›</a:t>
            </a:fld>
            <a:endParaRPr lang="fr-FR"/>
          </a:p>
        </p:txBody>
      </p:sp>
    </p:spTree>
    <p:extLst>
      <p:ext uri="{BB962C8B-B14F-4D97-AF65-F5344CB8AC3E}">
        <p14:creationId xmlns:p14="http://schemas.microsoft.com/office/powerpoint/2010/main" val="2728963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666342B-7D03-4700-9D68-3A01F9F49589}" type="slidenum">
              <a:rPr lang="fr-FR" smtClean="0"/>
              <a:t>22</a:t>
            </a:fld>
            <a:endParaRPr lang="fr-FR"/>
          </a:p>
        </p:txBody>
      </p:sp>
    </p:spTree>
    <p:extLst>
      <p:ext uri="{BB962C8B-B14F-4D97-AF65-F5344CB8AC3E}">
        <p14:creationId xmlns:p14="http://schemas.microsoft.com/office/powerpoint/2010/main" val="592793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B2F5B1-21D2-EEFF-8C31-5F255158946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5BB564A-874C-8DA5-6824-242B8B933E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36248D2-E598-873F-E168-3DD66DE3F979}"/>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18F5633D-8F66-794B-5781-A0474F64617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372AB48-0805-6158-EDCF-6F2CEE7AAD28}"/>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210632324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1623BB-9DF0-3F36-CACC-5B063942212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01ABC51-10E2-2A8B-28A0-622FC3617FD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ABB467C-4AA6-0BAE-4C7B-FC8776D45E7C}"/>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EC1EB870-A060-C02A-233F-9F7496E844B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32A2338-431B-34B2-5BE5-534CB4E7F00D}"/>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316372294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FCDE19-DF56-2F0C-40F5-C3D51726E61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18DC409-8B6E-04D9-9E10-35B6CFF27EB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D609021-7F35-5DE8-7C2C-5138C67AE62B}"/>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614CC27B-F191-54A3-DBD8-3D2B99064BB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77D5915-0967-0A8F-8068-7D8D6FC60FDC}"/>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20680765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D9FFA5-FBB7-0342-7A8D-76BB6EFC32F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1FCA98-94BB-0137-A7F0-97AF75068F3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EECB735-EC72-1130-4936-2D41ED991FC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34FC008-04AE-BF65-39E3-07CB222C079F}"/>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6" name="Espace réservé du pied de page 5">
            <a:extLst>
              <a:ext uri="{FF2B5EF4-FFF2-40B4-BE49-F238E27FC236}">
                <a16:creationId xmlns:a16="http://schemas.microsoft.com/office/drawing/2014/main" id="{58D7F281-0654-4818-6560-EFB4B5CAA75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DB6C2DE-BB7F-047C-4548-3F82C81F9D96}"/>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15000529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17E275-2B33-96A9-A463-E97B4E6AC73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417C8FD-322F-B0CA-A5FB-4CE2666839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BEA222-8796-1761-3457-9F933624327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BC6D923-009C-6954-389D-ADA22DE0E0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9375EBE-BD1C-A562-78B7-4CF7ADD7F0D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02D19B5-394F-50E5-2B3E-F3123EFB26C0}"/>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8" name="Espace réservé du pied de page 7">
            <a:extLst>
              <a:ext uri="{FF2B5EF4-FFF2-40B4-BE49-F238E27FC236}">
                <a16:creationId xmlns:a16="http://schemas.microsoft.com/office/drawing/2014/main" id="{CC594582-B217-A54D-9713-C7CB0D93247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811E448-F4FB-40B9-61EF-BCDD6EAEB1A4}"/>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406070333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206FEF-1E91-705D-43A2-B5316CABA67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EA5E6C7-E9F4-0684-B3E8-B7C36F181476}"/>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4" name="Espace réservé du pied de page 3">
            <a:extLst>
              <a:ext uri="{FF2B5EF4-FFF2-40B4-BE49-F238E27FC236}">
                <a16:creationId xmlns:a16="http://schemas.microsoft.com/office/drawing/2014/main" id="{9355F5AC-086B-6B72-3F5B-588D1EE7CB9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F2390EE-76FA-DB1C-225C-BCD2B0BC4328}"/>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318740977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14B4494-1EAC-C34F-26F6-6B1CC7FEBDD0}"/>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3" name="Espace réservé du pied de page 2">
            <a:extLst>
              <a:ext uri="{FF2B5EF4-FFF2-40B4-BE49-F238E27FC236}">
                <a16:creationId xmlns:a16="http://schemas.microsoft.com/office/drawing/2014/main" id="{CCBDBE69-992B-A512-6A3E-10865BFF465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F621A96-1E13-34EB-D12B-B1C36E1715DD}"/>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189999864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6E8899-7E90-7583-3DE2-55292FBB793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45B931-907B-13D6-1959-8A6D2FD501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0E49A31-0359-18CD-8FF9-CAEA08CCA8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7D2E5F8-8034-1644-DE25-110168DDC653}"/>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6" name="Espace réservé du pied de page 5">
            <a:extLst>
              <a:ext uri="{FF2B5EF4-FFF2-40B4-BE49-F238E27FC236}">
                <a16:creationId xmlns:a16="http://schemas.microsoft.com/office/drawing/2014/main" id="{5A0619A1-9230-430C-3FDB-1676CE8686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766D64D-7658-F653-FFDF-7AAFC16B2B29}"/>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285041354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51F87D-6CAD-819E-A36A-B8C22ECA245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82787EE-2D84-6E3F-9EA2-8CAFE19F29D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37B2A84-7B2C-306C-FCD7-2DA3B5E8E7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EBCF19B-6708-481F-CD4C-B4025191DE95}"/>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6" name="Espace réservé du pied de page 5">
            <a:extLst>
              <a:ext uri="{FF2B5EF4-FFF2-40B4-BE49-F238E27FC236}">
                <a16:creationId xmlns:a16="http://schemas.microsoft.com/office/drawing/2014/main" id="{00DC02E5-BB3C-60C1-FCE6-E3F8B647B74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2503EA-E5AF-D2E5-6CAA-DE9254A2BDA0}"/>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320862993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B72E7B-DCA0-52E4-B266-6A721CC1C89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51D7BFA-BC16-2152-D52B-AB961FFD6D8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EF1DA8-5CC7-40D5-4677-8AB79C91FA15}"/>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ACA1000C-6778-CA55-DFCE-40D804A549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38F053-47A6-314F-4642-754DD3DFC57E}"/>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172680376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E4FF73D-5814-11EC-5388-1B5A881545A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398C74B-10B3-EB69-32AA-632F1E94512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E98B7D-D5CB-69C7-9DA6-61A6FD8C5743}"/>
              </a:ext>
            </a:extLst>
          </p:cNvPr>
          <p:cNvSpPr>
            <a:spLocks noGrp="1"/>
          </p:cNvSpPr>
          <p:nvPr>
            <p:ph type="dt" sz="half" idx="10"/>
          </p:nvPr>
        </p:nvSpPr>
        <p:spPr/>
        <p:txBody>
          <a:bodyPr/>
          <a:lstStyle/>
          <a:p>
            <a:fld id="{DCAF1FF1-8D95-498A-AFE9-B5DCC525CD22}"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172138A2-43E1-6C48-5D10-A12DBFF1A45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43CA43-F213-2308-0336-BD5AE93845D9}"/>
              </a:ext>
            </a:extLst>
          </p:cNvPr>
          <p:cNvSpPr>
            <a:spLocks noGrp="1"/>
          </p:cNvSpPr>
          <p:nvPr>
            <p:ph type="sldNum" sz="quarter" idx="12"/>
          </p:nvPr>
        </p:nvSpPr>
        <p:spPr/>
        <p:txBody>
          <a:bodyPr/>
          <a:lstStyle/>
          <a:p>
            <a:fld id="{9A7C00DA-C65C-4FC9-BFFD-965034626A20}" type="slidenum">
              <a:rPr lang="fr-FR" smtClean="0"/>
              <a:t>‹N°›</a:t>
            </a:fld>
            <a:endParaRPr lang="fr-FR"/>
          </a:p>
        </p:txBody>
      </p:sp>
    </p:spTree>
    <p:extLst>
      <p:ext uri="{BB962C8B-B14F-4D97-AF65-F5344CB8AC3E}">
        <p14:creationId xmlns:p14="http://schemas.microsoft.com/office/powerpoint/2010/main" val="44607811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87E5B05-F96B-BEB3-24E2-75FA4D20AA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6705C29-C519-11F4-1125-65029FD411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7334C0-7902-52E9-EB51-2ED4EFB5BA4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CAF1FF1-8D95-498A-AFE9-B5DCC525CD22}"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EAC8FF8F-4A98-C223-050A-2334D26F79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55CD1B3-6D8B-2118-804F-91E236C062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A7C00DA-C65C-4FC9-BFFD-965034626A20}" type="slidenum">
              <a:rPr lang="fr-FR" smtClean="0"/>
              <a:t>‹N°›</a:t>
            </a:fld>
            <a:endParaRPr lang="fr-FR"/>
          </a:p>
        </p:txBody>
      </p:sp>
    </p:spTree>
    <p:extLst>
      <p:ext uri="{BB962C8B-B14F-4D97-AF65-F5344CB8AC3E}">
        <p14:creationId xmlns:p14="http://schemas.microsoft.com/office/powerpoint/2010/main" val="3273679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751BD87B-BB96-E18C-44B5-D17B696764DD}"/>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99B37801-AC61-7616-AB74-89A3F3B9D1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81971" y="459000"/>
            <a:ext cx="7056345"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980F003-725B-7E2B-2D2B-A32C903F8EEB}"/>
              </a:ext>
            </a:extLst>
          </p:cNvPr>
          <p:cNvSpPr txBox="1"/>
          <p:nvPr/>
        </p:nvSpPr>
        <p:spPr>
          <a:xfrm>
            <a:off x="546295" y="1416318"/>
            <a:ext cx="3803904" cy="1200329"/>
          </a:xfrm>
          <a:prstGeom prst="rect">
            <a:avLst/>
          </a:prstGeom>
          <a:noFill/>
        </p:spPr>
        <p:txBody>
          <a:bodyPr wrap="square" rtlCol="0">
            <a:spAutoFit/>
          </a:bodyPr>
          <a:lstStyle/>
          <a:p>
            <a:r>
              <a:rPr lang="fr-FR" sz="2400" b="1" dirty="0"/>
              <a:t>Façade sud de Notre-Dame de Paris en 2009 (dix ans avant l'incendie).</a:t>
            </a:r>
          </a:p>
        </p:txBody>
      </p:sp>
      <p:sp>
        <p:nvSpPr>
          <p:cNvPr id="2" name="ZoneTexte 1">
            <a:extLst>
              <a:ext uri="{FF2B5EF4-FFF2-40B4-BE49-F238E27FC236}">
                <a16:creationId xmlns:a16="http://schemas.microsoft.com/office/drawing/2014/main" id="{30A4EA35-0527-C5FD-A2D5-E61C10223E24}"/>
              </a:ext>
            </a:extLst>
          </p:cNvPr>
          <p:cNvSpPr txBox="1"/>
          <p:nvPr/>
        </p:nvSpPr>
        <p:spPr>
          <a:xfrm>
            <a:off x="964503" y="4734838"/>
            <a:ext cx="3803904" cy="830997"/>
          </a:xfrm>
          <a:prstGeom prst="rect">
            <a:avLst/>
          </a:prstGeom>
          <a:noFill/>
        </p:spPr>
        <p:txBody>
          <a:bodyPr wrap="square" rtlCol="0">
            <a:spAutoFit/>
          </a:bodyPr>
          <a:lstStyle/>
          <a:p>
            <a:r>
              <a:rPr lang="fr-FR" sz="2400" b="1" dirty="0"/>
              <a:t>Cliquez Gauche </a:t>
            </a:r>
          </a:p>
          <a:p>
            <a:r>
              <a:rPr lang="fr-FR" sz="2400" b="1" dirty="0"/>
              <a:t>PPS En Manuel</a:t>
            </a:r>
          </a:p>
        </p:txBody>
      </p:sp>
      <p:sp>
        <p:nvSpPr>
          <p:cNvPr id="5" name="ZoneTexte 4">
            <a:extLst>
              <a:ext uri="{FF2B5EF4-FFF2-40B4-BE49-F238E27FC236}">
                <a16:creationId xmlns:a16="http://schemas.microsoft.com/office/drawing/2014/main" id="{6B6BAD57-0333-B6E2-CBB1-5C1ED446A72A}"/>
              </a:ext>
            </a:extLst>
          </p:cNvPr>
          <p:cNvSpPr txBox="1"/>
          <p:nvPr/>
        </p:nvSpPr>
        <p:spPr>
          <a:xfrm>
            <a:off x="1239485" y="830500"/>
            <a:ext cx="2417524" cy="461665"/>
          </a:xfrm>
          <a:prstGeom prst="rect">
            <a:avLst/>
          </a:prstGeom>
          <a:noFill/>
        </p:spPr>
        <p:txBody>
          <a:bodyPr wrap="square" rtlCol="0">
            <a:spAutoFit/>
          </a:bodyPr>
          <a:lstStyle/>
          <a:p>
            <a:r>
              <a:rPr lang="fr-FR" sz="2400" b="1" dirty="0"/>
              <a:t>N°4 Suite</a:t>
            </a:r>
          </a:p>
        </p:txBody>
      </p:sp>
    </p:spTree>
    <p:extLst>
      <p:ext uri="{BB962C8B-B14F-4D97-AF65-F5344CB8AC3E}">
        <p14:creationId xmlns:p14="http://schemas.microsoft.com/office/powerpoint/2010/main" val="1495957694"/>
      </p:ext>
    </p:extLst>
  </p:cSld>
  <p:clrMapOvr>
    <a:masterClrMapping/>
  </p:clrMapOvr>
  <mc:AlternateContent xmlns:mc="http://schemas.openxmlformats.org/markup-compatibility/2006" xmlns:p14="http://schemas.microsoft.com/office/powerpoint/2010/main">
    <mc:Choice Requires="p14">
      <p:transition spd="slow" p14:dur="5000">
        <p:sndAc>
          <p:stSnd loop="1">
            <p:snd r:embed="rId2" name="Winter Sonata Richard-Clayderman.wav"/>
          </p:stSnd>
        </p:sndAc>
      </p:transition>
    </mc:Choice>
    <mc:Fallback xmlns="">
      <p:transition spd="slow">
        <p:sndAc>
          <p:stSnd loop="1">
            <p:snd r:embed="rId4" name="Winter Sonata Richard-Clayderma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15966C22-7C3E-B95F-8419-E862BBABA4DD}"/>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895AAC26-D27B-AF37-1DB4-7DA85FCD4800}"/>
              </a:ext>
            </a:extLst>
          </p:cNvPr>
          <p:cNvSpPr txBox="1"/>
          <p:nvPr/>
        </p:nvSpPr>
        <p:spPr>
          <a:xfrm>
            <a:off x="603504" y="428178"/>
            <a:ext cx="10984992" cy="6001643"/>
          </a:xfrm>
          <a:prstGeom prst="rect">
            <a:avLst/>
          </a:prstGeom>
          <a:noFill/>
        </p:spPr>
        <p:txBody>
          <a:bodyPr wrap="square" rtlCol="0">
            <a:spAutoFit/>
          </a:bodyPr>
          <a:lstStyle/>
          <a:p>
            <a:r>
              <a:rPr lang="fr-FR" sz="3200" b="1" dirty="0">
                <a:solidFill>
                  <a:schemeClr val="bg1"/>
                </a:solidFill>
              </a:rPr>
              <a:t>L'incendie de Notre-Dame de Paris est un incendie majeur survenu à la cathédrale Notre-Dame de Paris, les 15 et 16 avril 2019, pendant près de quinze heures.</a:t>
            </a:r>
          </a:p>
          <a:p>
            <a:endParaRPr lang="fr-FR" sz="3200" b="1" dirty="0">
              <a:solidFill>
                <a:schemeClr val="bg1"/>
              </a:solidFill>
            </a:endParaRPr>
          </a:p>
          <a:p>
            <a:r>
              <a:rPr lang="fr-FR" sz="3200" b="1" dirty="0">
                <a:solidFill>
                  <a:schemeClr val="bg1"/>
                </a:solidFill>
              </a:rPr>
              <a:t>Le sinistre se déclare en fin d'après-midi à l'intérieur de sa charpente et prend rapidement une grande ampleur. Les flammes détruisent intégralement sa flèche, les toitures de la nef et du transept ainsi que sa charpente. En s'effondrant, la flèche provoque l'écroulement de la voûte de la croisée du transept et deux voûtains d'une travée de la nef. L'effondrement d'un voûtain du transept nord est causé par la chute d'une ferme.</a:t>
            </a:r>
          </a:p>
        </p:txBody>
      </p:sp>
    </p:spTree>
    <p:extLst>
      <p:ext uri="{BB962C8B-B14F-4D97-AF65-F5344CB8AC3E}">
        <p14:creationId xmlns:p14="http://schemas.microsoft.com/office/powerpoint/2010/main" val="398396692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A0C74AEE-149B-D48B-E12C-27433BA3A9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90604" y="459000"/>
            <a:ext cx="9610791"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A2D4013-0D61-7F90-64A5-3F4B364E1EE1}"/>
              </a:ext>
            </a:extLst>
          </p:cNvPr>
          <p:cNvSpPr txBox="1"/>
          <p:nvPr/>
        </p:nvSpPr>
        <p:spPr>
          <a:xfrm>
            <a:off x="3852672" y="5937335"/>
            <a:ext cx="5864352" cy="461665"/>
          </a:xfrm>
          <a:prstGeom prst="rect">
            <a:avLst/>
          </a:prstGeom>
          <a:noFill/>
        </p:spPr>
        <p:txBody>
          <a:bodyPr wrap="square" rtlCol="0">
            <a:spAutoFit/>
          </a:bodyPr>
          <a:lstStyle/>
          <a:p>
            <a:r>
              <a:rPr lang="fr-FR" sz="2400" b="1">
                <a:solidFill>
                  <a:schemeClr val="bg1"/>
                </a:solidFill>
              </a:rPr>
              <a:t>Notre-Dame de Paris et la Seine </a:t>
            </a:r>
            <a:endParaRPr lang="fr-FR" sz="2400" b="1" dirty="0">
              <a:solidFill>
                <a:schemeClr val="bg1"/>
              </a:solidFill>
            </a:endParaRPr>
          </a:p>
        </p:txBody>
      </p:sp>
    </p:spTree>
    <p:extLst>
      <p:ext uri="{BB962C8B-B14F-4D97-AF65-F5344CB8AC3E}">
        <p14:creationId xmlns:p14="http://schemas.microsoft.com/office/powerpoint/2010/main" val="229602654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AFB60CE2-07CE-7D7D-C743-F809F61EF1EE}"/>
            </a:ext>
          </a:extLst>
        </p:cNvPr>
        <p:cNvGrpSpPr/>
        <p:nvPr/>
      </p:nvGrpSpPr>
      <p:grpSpPr>
        <a:xfrm>
          <a:off x="0" y="0"/>
          <a:ext cx="0" cy="0"/>
          <a:chOff x="0" y="0"/>
          <a:chExt cx="0" cy="0"/>
        </a:xfrm>
      </p:grpSpPr>
      <p:pic>
        <p:nvPicPr>
          <p:cNvPr id="3" name="Image 2" descr="Une image contenant sculpture, plein air, monument, bâtiment&#10;&#10;Le contenu généré par l’IA peut être incorrect.">
            <a:extLst>
              <a:ext uri="{FF2B5EF4-FFF2-40B4-BE49-F238E27FC236}">
                <a16:creationId xmlns:a16="http://schemas.microsoft.com/office/drawing/2014/main" id="{4B008009-8677-5144-BA5C-CCE056A102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4317" y="477000"/>
            <a:ext cx="7872000" cy="5904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D58EE60-06E7-4EB4-033A-7873BAE238D2}"/>
              </a:ext>
            </a:extLst>
          </p:cNvPr>
          <p:cNvSpPr txBox="1"/>
          <p:nvPr/>
        </p:nvSpPr>
        <p:spPr>
          <a:xfrm>
            <a:off x="226851" y="2934275"/>
            <a:ext cx="3438144" cy="2677656"/>
          </a:xfrm>
          <a:prstGeom prst="rect">
            <a:avLst/>
          </a:prstGeom>
          <a:noFill/>
        </p:spPr>
        <p:txBody>
          <a:bodyPr wrap="square" rtlCol="0">
            <a:spAutoFit/>
          </a:bodyPr>
          <a:lstStyle/>
          <a:p>
            <a:r>
              <a:rPr lang="fr-FR" sz="2400" b="1">
                <a:solidFill>
                  <a:schemeClr val="bg1"/>
                </a:solidFill>
              </a:rPr>
              <a:t>Plaque rendant hommage aux sauveteurs de Notre-Dame apposée par la mairie de Paris, devant l'hôtel de ville de Paris (20 avril 2019).</a:t>
            </a:r>
            <a:endParaRPr lang="fr-FR" sz="2400" b="1" dirty="0">
              <a:solidFill>
                <a:schemeClr val="bg1"/>
              </a:solidFill>
            </a:endParaRPr>
          </a:p>
        </p:txBody>
      </p:sp>
    </p:spTree>
    <p:extLst>
      <p:ext uri="{BB962C8B-B14F-4D97-AF65-F5344CB8AC3E}">
        <p14:creationId xmlns:p14="http://schemas.microsoft.com/office/powerpoint/2010/main" val="205853071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3CB5D881-02D0-7ABE-4E22-3CB21AAA9362}"/>
            </a:ext>
          </a:extLst>
        </p:cNvPr>
        <p:cNvGrpSpPr/>
        <p:nvPr/>
      </p:nvGrpSpPr>
      <p:grpSpPr>
        <a:xfrm>
          <a:off x="0" y="0"/>
          <a:ext cx="0" cy="0"/>
          <a:chOff x="0" y="0"/>
          <a:chExt cx="0" cy="0"/>
        </a:xfrm>
      </p:grpSpPr>
      <p:pic>
        <p:nvPicPr>
          <p:cNvPr id="3" name="Image 2" descr="Une image contenant ciel, plein air, pollution, explosion&#10;&#10;Le contenu généré par l’IA peut être incorrect.">
            <a:extLst>
              <a:ext uri="{FF2B5EF4-FFF2-40B4-BE49-F238E27FC236}">
                <a16:creationId xmlns:a16="http://schemas.microsoft.com/office/drawing/2014/main" id="{C518B10D-B96C-FABC-2DFA-204AFC2265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8560" y="459000"/>
            <a:ext cx="7920000"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ECFD3F5-1BF7-F508-391B-868A3F26302C}"/>
              </a:ext>
            </a:extLst>
          </p:cNvPr>
          <p:cNvSpPr txBox="1"/>
          <p:nvPr/>
        </p:nvSpPr>
        <p:spPr>
          <a:xfrm>
            <a:off x="292608" y="3429000"/>
            <a:ext cx="3084576" cy="1569660"/>
          </a:xfrm>
          <a:prstGeom prst="rect">
            <a:avLst/>
          </a:prstGeom>
          <a:noFill/>
        </p:spPr>
        <p:txBody>
          <a:bodyPr wrap="square" rtlCol="0">
            <a:spAutoFit/>
          </a:bodyPr>
          <a:lstStyle/>
          <a:p>
            <a:r>
              <a:rPr lang="fr-FR" sz="2400" b="1" dirty="0">
                <a:solidFill>
                  <a:schemeClr val="bg1"/>
                </a:solidFill>
              </a:rPr>
              <a:t>Incendie_de_Notre_Dame_à_Paris._vue_depuis_le_ministère_de_la_recherche._</a:t>
            </a:r>
          </a:p>
        </p:txBody>
      </p:sp>
    </p:spTree>
    <p:extLst>
      <p:ext uri="{BB962C8B-B14F-4D97-AF65-F5344CB8AC3E}">
        <p14:creationId xmlns:p14="http://schemas.microsoft.com/office/powerpoint/2010/main" val="67616133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ciel, plein air, nuage, pollution&#10;&#10;Le contenu généré par l’IA peut être incorrect.">
            <a:extLst>
              <a:ext uri="{FF2B5EF4-FFF2-40B4-BE49-F238E27FC236}">
                <a16:creationId xmlns:a16="http://schemas.microsoft.com/office/drawing/2014/main" id="{A8535D45-54EA-1618-AE4E-BF2AC66B7C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1411" y="459000"/>
            <a:ext cx="9269178"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EA5F3D0-6C3F-1991-572D-306A2191E290}"/>
              </a:ext>
            </a:extLst>
          </p:cNvPr>
          <p:cNvSpPr txBox="1"/>
          <p:nvPr/>
        </p:nvSpPr>
        <p:spPr>
          <a:xfrm>
            <a:off x="3938016" y="459000"/>
            <a:ext cx="3877056" cy="461665"/>
          </a:xfrm>
          <a:prstGeom prst="rect">
            <a:avLst/>
          </a:prstGeom>
          <a:solidFill>
            <a:schemeClr val="tx1"/>
          </a:solidFill>
        </p:spPr>
        <p:txBody>
          <a:bodyPr wrap="square" rtlCol="0">
            <a:spAutoFit/>
          </a:bodyPr>
          <a:lstStyle/>
          <a:p>
            <a:r>
              <a:rPr lang="fr-FR" sz="2400" b="1" dirty="0">
                <a:solidFill>
                  <a:schemeClr val="bg1"/>
                </a:solidFill>
              </a:rPr>
              <a:t>Notre-Dame en feu, 20h06</a:t>
            </a:r>
          </a:p>
        </p:txBody>
      </p:sp>
    </p:spTree>
    <p:extLst>
      <p:ext uri="{BB962C8B-B14F-4D97-AF65-F5344CB8AC3E}">
        <p14:creationId xmlns:p14="http://schemas.microsoft.com/office/powerpoint/2010/main" val="79743330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DA429061-FDB2-E04B-1110-F65275CFEC0F}"/>
            </a:ext>
          </a:extLst>
        </p:cNvPr>
        <p:cNvGrpSpPr/>
        <p:nvPr/>
      </p:nvGrpSpPr>
      <p:grpSpPr>
        <a:xfrm>
          <a:off x="0" y="0"/>
          <a:ext cx="0" cy="0"/>
          <a:chOff x="0" y="0"/>
          <a:chExt cx="0" cy="0"/>
        </a:xfrm>
      </p:grpSpPr>
      <p:pic>
        <p:nvPicPr>
          <p:cNvPr id="3" name="Image 2" descr="Une image contenant plein air, ciel, nuage, Véhicule terrestre&#10;&#10;Le contenu généré par l’IA peut être incorrect.">
            <a:extLst>
              <a:ext uri="{FF2B5EF4-FFF2-40B4-BE49-F238E27FC236}">
                <a16:creationId xmlns:a16="http://schemas.microsoft.com/office/drawing/2014/main" id="{9DCF1756-1AA6-4572-3274-DCED6A302A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9165" y="459000"/>
            <a:ext cx="4453610" cy="5940000"/>
          </a:xfrm>
          <a:prstGeom prst="rect">
            <a:avLst/>
          </a:prstGeom>
          <a:ln w="228600" cap="sq" cmpd="thickThin">
            <a:solidFill>
              <a:schemeClr val="bg1">
                <a:lumMod val="9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2A2B81-A0B5-C2ED-AFEE-87B5FA7D457A}"/>
              </a:ext>
            </a:extLst>
          </p:cNvPr>
          <p:cNvSpPr txBox="1"/>
          <p:nvPr/>
        </p:nvSpPr>
        <p:spPr>
          <a:xfrm>
            <a:off x="8461248" y="3429000"/>
            <a:ext cx="3401568" cy="830997"/>
          </a:xfrm>
          <a:prstGeom prst="rect">
            <a:avLst/>
          </a:prstGeom>
          <a:noFill/>
        </p:spPr>
        <p:txBody>
          <a:bodyPr wrap="square" rtlCol="0">
            <a:spAutoFit/>
          </a:bodyPr>
          <a:lstStyle/>
          <a:p>
            <a:r>
              <a:rPr lang="fr-FR" sz="2400" b="1">
                <a:solidFill>
                  <a:srgbClr val="FFFF00"/>
                </a:solidFill>
              </a:rPr>
              <a:t>Incendie_Notre_Dame_de_Paris</a:t>
            </a:r>
            <a:endParaRPr lang="fr-FR" sz="2400" b="1" dirty="0">
              <a:solidFill>
                <a:srgbClr val="FFFF00"/>
              </a:solidFill>
            </a:endParaRPr>
          </a:p>
        </p:txBody>
      </p:sp>
    </p:spTree>
    <p:extLst>
      <p:ext uri="{BB962C8B-B14F-4D97-AF65-F5344CB8AC3E}">
        <p14:creationId xmlns:p14="http://schemas.microsoft.com/office/powerpoint/2010/main" val="161294578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5BB45635-CC86-5B33-D371-D6FB247CADCE}"/>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0D857E23-C918-93C8-7F8E-AB46F1B727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9071" y="477000"/>
            <a:ext cx="6808221" cy="5904000"/>
          </a:xfrm>
          <a:prstGeom prst="rect">
            <a:avLst/>
          </a:prstGeom>
          <a:ln w="228600" cap="sq" cmpd="thickThin">
            <a:solidFill>
              <a:schemeClr val="bg1">
                <a:lumMod val="9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7632C0D-00A4-B067-F336-854E2A6EA5E9}"/>
              </a:ext>
            </a:extLst>
          </p:cNvPr>
          <p:cNvSpPr txBox="1"/>
          <p:nvPr/>
        </p:nvSpPr>
        <p:spPr>
          <a:xfrm>
            <a:off x="7729728" y="3989833"/>
            <a:ext cx="4023360" cy="1200329"/>
          </a:xfrm>
          <a:prstGeom prst="rect">
            <a:avLst/>
          </a:prstGeom>
          <a:noFill/>
        </p:spPr>
        <p:txBody>
          <a:bodyPr wrap="square" rtlCol="0">
            <a:spAutoFit/>
          </a:bodyPr>
          <a:lstStyle/>
          <a:p>
            <a:r>
              <a:rPr lang="fr-FR" sz="2400" b="1"/>
              <a:t>Après trente minutes d'incendie, toiture et flèche sont embrasées à 19 h 17.</a:t>
            </a:r>
            <a:endParaRPr lang="fr-FR" sz="2400" b="1" dirty="0"/>
          </a:p>
        </p:txBody>
      </p:sp>
    </p:spTree>
    <p:extLst>
      <p:ext uri="{BB962C8B-B14F-4D97-AF65-F5344CB8AC3E}">
        <p14:creationId xmlns:p14="http://schemas.microsoft.com/office/powerpoint/2010/main" val="23423678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22CD7534-AECF-8522-95A0-17C82C9B916A}"/>
            </a:ext>
          </a:extLst>
        </p:cNvPr>
        <p:cNvGrpSpPr/>
        <p:nvPr/>
      </p:nvGrpSpPr>
      <p:grpSpPr>
        <a:xfrm>
          <a:off x="0" y="0"/>
          <a:ext cx="0" cy="0"/>
          <a:chOff x="0" y="0"/>
          <a:chExt cx="0" cy="0"/>
        </a:xfrm>
      </p:grpSpPr>
      <p:pic>
        <p:nvPicPr>
          <p:cNvPr id="3" name="Image 2" descr="Une image contenant ciel, plein air, fumée, fusée&#10;&#10;Le contenu généré par l’IA peut être incorrect.">
            <a:extLst>
              <a:ext uri="{FF2B5EF4-FFF2-40B4-BE49-F238E27FC236}">
                <a16:creationId xmlns:a16="http://schemas.microsoft.com/office/drawing/2014/main" id="{FB44AA62-03D4-E96C-D9A3-EE84E3465E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78348" y="459000"/>
            <a:ext cx="4235303" cy="5940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A7CF894-5433-620F-36E6-D1921041675B}"/>
              </a:ext>
            </a:extLst>
          </p:cNvPr>
          <p:cNvSpPr txBox="1"/>
          <p:nvPr/>
        </p:nvSpPr>
        <p:spPr>
          <a:xfrm>
            <a:off x="164892" y="3464204"/>
            <a:ext cx="3447738" cy="830997"/>
          </a:xfrm>
          <a:prstGeom prst="rect">
            <a:avLst/>
          </a:prstGeom>
          <a:noFill/>
        </p:spPr>
        <p:txBody>
          <a:bodyPr wrap="square" rtlCol="0">
            <a:spAutoFit/>
          </a:bodyPr>
          <a:lstStyle/>
          <a:p>
            <a:r>
              <a:rPr lang="fr-FR" sz="2400" b="1" dirty="0"/>
              <a:t>800px-Flèche_en_feu_-_Spire_on_Fire</a:t>
            </a:r>
          </a:p>
        </p:txBody>
      </p:sp>
      <p:sp>
        <p:nvSpPr>
          <p:cNvPr id="5" name="ZoneTexte 4">
            <a:extLst>
              <a:ext uri="{FF2B5EF4-FFF2-40B4-BE49-F238E27FC236}">
                <a16:creationId xmlns:a16="http://schemas.microsoft.com/office/drawing/2014/main" id="{A3A3D400-00E3-1D99-B6CC-15DA442A9C00}"/>
              </a:ext>
            </a:extLst>
          </p:cNvPr>
          <p:cNvSpPr txBox="1"/>
          <p:nvPr/>
        </p:nvSpPr>
        <p:spPr>
          <a:xfrm>
            <a:off x="164892" y="4295201"/>
            <a:ext cx="3447738" cy="1569660"/>
          </a:xfrm>
          <a:prstGeom prst="rect">
            <a:avLst/>
          </a:prstGeom>
          <a:noFill/>
        </p:spPr>
        <p:txBody>
          <a:bodyPr wrap="square" rtlCol="0">
            <a:spAutoFit/>
          </a:bodyPr>
          <a:lstStyle/>
          <a:p>
            <a:r>
              <a:rPr lang="fr-FR" sz="2400" b="1"/>
              <a:t>La flèche de Notre-Dame de Paris en feu. Elle s'effondrera à 19 h 50.</a:t>
            </a:r>
            <a:endParaRPr lang="fr-FR" sz="2400" b="1" dirty="0"/>
          </a:p>
        </p:txBody>
      </p:sp>
    </p:spTree>
    <p:extLst>
      <p:ext uri="{BB962C8B-B14F-4D97-AF65-F5344CB8AC3E}">
        <p14:creationId xmlns:p14="http://schemas.microsoft.com/office/powerpoint/2010/main" val="366374270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a:extLst>
            <a:ext uri="{FF2B5EF4-FFF2-40B4-BE49-F238E27FC236}">
              <a16:creationId xmlns:a16="http://schemas.microsoft.com/office/drawing/2014/main" id="{6D4E986D-3DD9-1B7C-C6EC-B412A34121D8}"/>
            </a:ext>
          </a:extLst>
        </p:cNvPr>
        <p:cNvGrpSpPr/>
        <p:nvPr/>
      </p:nvGrpSpPr>
      <p:grpSpPr>
        <a:xfrm>
          <a:off x="0" y="0"/>
          <a:ext cx="0" cy="0"/>
          <a:chOff x="0" y="0"/>
          <a:chExt cx="0" cy="0"/>
        </a:xfrm>
      </p:grpSpPr>
      <p:pic>
        <p:nvPicPr>
          <p:cNvPr id="3" name="Image 2" descr="Une image contenant bâtiment, Faisceau, acier, intérieur&#10;&#10;Le contenu généré par l’IA peut être incorrect.">
            <a:extLst>
              <a:ext uri="{FF2B5EF4-FFF2-40B4-BE49-F238E27FC236}">
                <a16:creationId xmlns:a16="http://schemas.microsoft.com/office/drawing/2014/main" id="{57BBAE5F-775D-B500-FBEB-1A91E69117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5263" y="459000"/>
            <a:ext cx="7961473"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6CEB85-4CA5-2C5A-0C63-0A30AD7DEC7A}"/>
              </a:ext>
            </a:extLst>
          </p:cNvPr>
          <p:cNvSpPr txBox="1"/>
          <p:nvPr/>
        </p:nvSpPr>
        <p:spPr>
          <a:xfrm>
            <a:off x="3749088" y="5568003"/>
            <a:ext cx="6327648" cy="830997"/>
          </a:xfrm>
          <a:prstGeom prst="rect">
            <a:avLst/>
          </a:prstGeom>
          <a:noFill/>
        </p:spPr>
        <p:txBody>
          <a:bodyPr wrap="square" rtlCol="0">
            <a:spAutoFit/>
          </a:bodyPr>
          <a:lstStyle/>
          <a:p>
            <a:r>
              <a:rPr lang="fr-FR" sz="2400" b="1">
                <a:solidFill>
                  <a:schemeClr val="bg1"/>
                </a:solidFill>
              </a:rPr>
              <a:t>L'ancienne charpente, complètement détruite par l'incendie de 2019.</a:t>
            </a:r>
            <a:endParaRPr lang="fr-FR" sz="2400" b="1" dirty="0">
              <a:solidFill>
                <a:schemeClr val="bg1"/>
              </a:solidFill>
            </a:endParaRPr>
          </a:p>
        </p:txBody>
      </p:sp>
    </p:spTree>
    <p:extLst>
      <p:ext uri="{BB962C8B-B14F-4D97-AF65-F5344CB8AC3E}">
        <p14:creationId xmlns:p14="http://schemas.microsoft.com/office/powerpoint/2010/main" val="384397267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D7168089-58C1-0538-4941-41F9F046C463}"/>
            </a:ext>
          </a:extLst>
        </p:cNvPr>
        <p:cNvGrpSpPr/>
        <p:nvPr/>
      </p:nvGrpSpPr>
      <p:grpSpPr>
        <a:xfrm>
          <a:off x="0" y="0"/>
          <a:ext cx="0" cy="0"/>
          <a:chOff x="0" y="0"/>
          <a:chExt cx="0" cy="0"/>
        </a:xfrm>
      </p:grpSpPr>
      <p:pic>
        <p:nvPicPr>
          <p:cNvPr id="3" name="Image 2" descr="Une image contenant ciel, plein air, nuage, eau&#10;&#10;Le contenu généré par l’IA peut être incorrect.">
            <a:extLst>
              <a:ext uri="{FF2B5EF4-FFF2-40B4-BE49-F238E27FC236}">
                <a16:creationId xmlns:a16="http://schemas.microsoft.com/office/drawing/2014/main" id="{7729C122-4ECB-3A72-D1F2-9E37190728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5680"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5702D72-7108-259F-C40A-A4D1F19D3148}"/>
              </a:ext>
            </a:extLst>
          </p:cNvPr>
          <p:cNvSpPr txBox="1"/>
          <p:nvPr/>
        </p:nvSpPr>
        <p:spPr>
          <a:xfrm>
            <a:off x="292608" y="3770377"/>
            <a:ext cx="3340608" cy="1569660"/>
          </a:xfrm>
          <a:prstGeom prst="rect">
            <a:avLst/>
          </a:prstGeom>
          <a:noFill/>
        </p:spPr>
        <p:txBody>
          <a:bodyPr wrap="square" rtlCol="0">
            <a:spAutoFit/>
          </a:bodyPr>
          <a:lstStyle/>
          <a:p>
            <a:r>
              <a:rPr lang="fr-FR" sz="2400" b="1">
                <a:solidFill>
                  <a:srgbClr val="FFFF00"/>
                </a:solidFill>
              </a:rPr>
              <a:t>Incendie vu du côté est, la toiture est presque totalement détruite à 21 h 21.</a:t>
            </a:r>
            <a:endParaRPr lang="fr-FR" sz="2400" b="1" dirty="0">
              <a:solidFill>
                <a:srgbClr val="FFFF00"/>
              </a:solidFill>
            </a:endParaRPr>
          </a:p>
        </p:txBody>
      </p:sp>
    </p:spTree>
    <p:extLst>
      <p:ext uri="{BB962C8B-B14F-4D97-AF65-F5344CB8AC3E}">
        <p14:creationId xmlns:p14="http://schemas.microsoft.com/office/powerpoint/2010/main" val="235150589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EDC86FA1-5F3F-3B3B-72B4-39C619116375}"/>
            </a:ext>
          </a:extLst>
        </p:cNvPr>
        <p:cNvGrpSpPr/>
        <p:nvPr/>
      </p:nvGrpSpPr>
      <p:grpSpPr>
        <a:xfrm>
          <a:off x="0" y="0"/>
          <a:ext cx="0" cy="0"/>
          <a:chOff x="0" y="0"/>
          <a:chExt cx="0" cy="0"/>
        </a:xfrm>
      </p:grpSpPr>
      <p:pic>
        <p:nvPicPr>
          <p:cNvPr id="3" name="Image 2" descr="Une image contenant ciel, nuage, plein air, bâtiment&#10;&#10;Le contenu généré par l’IA peut être incorrect.">
            <a:extLst>
              <a:ext uri="{FF2B5EF4-FFF2-40B4-BE49-F238E27FC236}">
                <a16:creationId xmlns:a16="http://schemas.microsoft.com/office/drawing/2014/main" id="{6BD0C38F-CB73-8C1B-F101-DBD3590476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4811" y="459000"/>
            <a:ext cx="396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A818498-85CD-4000-FC47-F0BBE8A7EF55}"/>
              </a:ext>
            </a:extLst>
          </p:cNvPr>
          <p:cNvSpPr txBox="1"/>
          <p:nvPr/>
        </p:nvSpPr>
        <p:spPr>
          <a:xfrm>
            <a:off x="8217408" y="4632960"/>
            <a:ext cx="3243072" cy="830997"/>
          </a:xfrm>
          <a:prstGeom prst="rect">
            <a:avLst/>
          </a:prstGeom>
          <a:noFill/>
        </p:spPr>
        <p:txBody>
          <a:bodyPr wrap="square" rtlCol="0">
            <a:spAutoFit/>
          </a:bodyPr>
          <a:lstStyle/>
          <a:p>
            <a:r>
              <a:rPr lang="fr-FR" sz="2400" b="1">
                <a:solidFill>
                  <a:srgbClr val="FFFF00"/>
                </a:solidFill>
              </a:rPr>
              <a:t>Jet d’eau pendant l’incendie.</a:t>
            </a:r>
            <a:endParaRPr lang="fr-FR" sz="2400" b="1" dirty="0">
              <a:solidFill>
                <a:srgbClr val="FFFF00"/>
              </a:solidFill>
            </a:endParaRPr>
          </a:p>
        </p:txBody>
      </p:sp>
    </p:spTree>
    <p:extLst>
      <p:ext uri="{BB962C8B-B14F-4D97-AF65-F5344CB8AC3E}">
        <p14:creationId xmlns:p14="http://schemas.microsoft.com/office/powerpoint/2010/main" val="376973310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4C35E015-B3BF-F29E-3F4B-466583EE707B}"/>
            </a:ext>
          </a:extLst>
        </p:cNvPr>
        <p:cNvGrpSpPr/>
        <p:nvPr/>
      </p:nvGrpSpPr>
      <p:grpSpPr>
        <a:xfrm>
          <a:off x="0" y="0"/>
          <a:ext cx="0" cy="0"/>
          <a:chOff x="0" y="0"/>
          <a:chExt cx="0" cy="0"/>
        </a:xfrm>
      </p:grpSpPr>
      <p:pic>
        <p:nvPicPr>
          <p:cNvPr id="3" name="Image 2" descr="Une image contenant homme, personne, costume, habits&#10;&#10;Le contenu généré par l’IA peut être incorrect.">
            <a:extLst>
              <a:ext uri="{FF2B5EF4-FFF2-40B4-BE49-F238E27FC236}">
                <a16:creationId xmlns:a16="http://schemas.microsoft.com/office/drawing/2014/main" id="{9E522194-50F0-4466-24CC-5458BAC4E3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6352" y="459000"/>
            <a:ext cx="8905663"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7DDA710-2C11-2A02-E3AC-8CC9A15CA0C6}"/>
              </a:ext>
            </a:extLst>
          </p:cNvPr>
          <p:cNvSpPr txBox="1"/>
          <p:nvPr/>
        </p:nvSpPr>
        <p:spPr>
          <a:xfrm>
            <a:off x="0" y="3864864"/>
            <a:ext cx="2560320" cy="1569660"/>
          </a:xfrm>
          <a:prstGeom prst="rect">
            <a:avLst/>
          </a:prstGeom>
          <a:noFill/>
        </p:spPr>
        <p:txBody>
          <a:bodyPr wrap="square" rtlCol="0">
            <a:spAutoFit/>
          </a:bodyPr>
          <a:lstStyle/>
          <a:p>
            <a:r>
              <a:rPr lang="fr-FR" sz="2400" b="1">
                <a:solidFill>
                  <a:schemeClr val="bg1"/>
                </a:solidFill>
              </a:rPr>
              <a:t>Coq présenté au ministère de la Culture après l'incendie.</a:t>
            </a:r>
            <a:endParaRPr lang="fr-FR" sz="2400" b="1" dirty="0">
              <a:solidFill>
                <a:schemeClr val="bg1"/>
              </a:solidFill>
            </a:endParaRPr>
          </a:p>
        </p:txBody>
      </p:sp>
    </p:spTree>
    <p:extLst>
      <p:ext uri="{BB962C8B-B14F-4D97-AF65-F5344CB8AC3E}">
        <p14:creationId xmlns:p14="http://schemas.microsoft.com/office/powerpoint/2010/main" val="68505774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73846935-9C3E-EE16-804F-80E6A95E443F}"/>
            </a:ext>
          </a:extLst>
        </p:cNvPr>
        <p:cNvGrpSpPr/>
        <p:nvPr/>
      </p:nvGrpSpPr>
      <p:grpSpPr>
        <a:xfrm>
          <a:off x="0" y="0"/>
          <a:ext cx="0" cy="0"/>
          <a:chOff x="0" y="0"/>
          <a:chExt cx="0" cy="0"/>
        </a:xfrm>
      </p:grpSpPr>
      <p:pic>
        <p:nvPicPr>
          <p:cNvPr id="3" name="Image 2" descr="Une image contenant plein air, ciel, arbre, feu&#10;&#10;Le contenu généré par l’IA peut être incorrect.">
            <a:extLst>
              <a:ext uri="{FF2B5EF4-FFF2-40B4-BE49-F238E27FC236}">
                <a16:creationId xmlns:a16="http://schemas.microsoft.com/office/drawing/2014/main" id="{6EAD3101-82F4-B7A8-CA25-B9E1B8B21F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0635" y="459000"/>
            <a:ext cx="10530730"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4850643-A291-FDC0-266F-0EF63B923DA1}"/>
              </a:ext>
            </a:extLst>
          </p:cNvPr>
          <p:cNvSpPr txBox="1"/>
          <p:nvPr/>
        </p:nvSpPr>
        <p:spPr>
          <a:xfrm>
            <a:off x="1756229" y="5937335"/>
            <a:ext cx="8432800" cy="461665"/>
          </a:xfrm>
          <a:prstGeom prst="rect">
            <a:avLst/>
          </a:prstGeom>
          <a:noFill/>
        </p:spPr>
        <p:txBody>
          <a:bodyPr wrap="square" rtlCol="0">
            <a:spAutoFit/>
          </a:bodyPr>
          <a:lstStyle/>
          <a:p>
            <a:r>
              <a:rPr lang="fr-FR" sz="2400" b="1">
                <a:solidFill>
                  <a:schemeClr val="bg1"/>
                </a:solidFill>
              </a:rPr>
              <a:t>Notre-Dame_de_Paris,_Incendie_15_avril_2019_19h32.53</a:t>
            </a:r>
            <a:endParaRPr lang="fr-FR" sz="2400" b="1" dirty="0">
              <a:solidFill>
                <a:schemeClr val="bg1"/>
              </a:solidFill>
            </a:endParaRPr>
          </a:p>
        </p:txBody>
      </p:sp>
    </p:spTree>
    <p:extLst>
      <p:ext uri="{BB962C8B-B14F-4D97-AF65-F5344CB8AC3E}">
        <p14:creationId xmlns:p14="http://schemas.microsoft.com/office/powerpoint/2010/main" val="209959850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a:extLst>
            <a:ext uri="{FF2B5EF4-FFF2-40B4-BE49-F238E27FC236}">
              <a16:creationId xmlns:a16="http://schemas.microsoft.com/office/drawing/2014/main" id="{05F304E5-D871-F96A-9427-666DF8DB9EA8}"/>
            </a:ext>
          </a:extLst>
        </p:cNvPr>
        <p:cNvGrpSpPr/>
        <p:nvPr/>
      </p:nvGrpSpPr>
      <p:grpSpPr>
        <a:xfrm>
          <a:off x="0" y="0"/>
          <a:ext cx="0" cy="0"/>
          <a:chOff x="0" y="0"/>
          <a:chExt cx="0" cy="0"/>
        </a:xfrm>
      </p:grpSpPr>
      <p:pic>
        <p:nvPicPr>
          <p:cNvPr id="3" name="Image 2" descr="Une image contenant habits, personne, Visage humain, femme&#10;&#10;Le contenu généré par l’IA peut être incorrect.">
            <a:extLst>
              <a:ext uri="{FF2B5EF4-FFF2-40B4-BE49-F238E27FC236}">
                <a16:creationId xmlns:a16="http://schemas.microsoft.com/office/drawing/2014/main" id="{68EEB465-3497-97D2-DE12-8299D1AFB0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092" y="459000"/>
            <a:ext cx="8910000"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027E834-E26D-5CB2-6B91-811EC1E8949B}"/>
              </a:ext>
            </a:extLst>
          </p:cNvPr>
          <p:cNvSpPr txBox="1"/>
          <p:nvPr/>
        </p:nvSpPr>
        <p:spPr>
          <a:xfrm>
            <a:off x="9582912" y="766689"/>
            <a:ext cx="2499360" cy="5632311"/>
          </a:xfrm>
          <a:prstGeom prst="rect">
            <a:avLst/>
          </a:prstGeom>
          <a:noFill/>
        </p:spPr>
        <p:txBody>
          <a:bodyPr wrap="square" rtlCol="0">
            <a:spAutoFit/>
          </a:bodyPr>
          <a:lstStyle/>
          <a:p>
            <a:r>
              <a:rPr lang="fr-FR" sz="2400" b="1"/>
              <a:t>La foule réunie devant la cathédrale Notre-Dame de Strasbourg le 17 avril 2019 à 18 h 50, pendant la sonnerie des cloches en solidarité avec le diocèse de Paris à la suite de l’incendie de Notre-Dame de Paris.</a:t>
            </a:r>
            <a:endParaRPr lang="fr-FR" sz="2400" b="1" dirty="0"/>
          </a:p>
        </p:txBody>
      </p:sp>
    </p:spTree>
    <p:extLst>
      <p:ext uri="{BB962C8B-B14F-4D97-AF65-F5344CB8AC3E}">
        <p14:creationId xmlns:p14="http://schemas.microsoft.com/office/powerpoint/2010/main" val="309196487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38DBD63B-0781-41D9-7EDE-AA46F7196500}"/>
            </a:ext>
          </a:extLst>
        </p:cNvPr>
        <p:cNvGrpSpPr/>
        <p:nvPr/>
      </p:nvGrpSpPr>
      <p:grpSpPr>
        <a:xfrm>
          <a:off x="0" y="0"/>
          <a:ext cx="0" cy="0"/>
          <a:chOff x="0" y="0"/>
          <a:chExt cx="0" cy="0"/>
        </a:xfrm>
      </p:grpSpPr>
      <p:pic>
        <p:nvPicPr>
          <p:cNvPr id="3" name="Image 2" descr="Une image contenant ciel, nuage, plein air, lac&#10;&#10;Le contenu généré par l’IA peut être incorrect.">
            <a:extLst>
              <a:ext uri="{FF2B5EF4-FFF2-40B4-BE49-F238E27FC236}">
                <a16:creationId xmlns:a16="http://schemas.microsoft.com/office/drawing/2014/main" id="{C72756DC-2A26-1205-E13C-C755A8A118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733" y="459000"/>
            <a:ext cx="7961473"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560E0CE-925F-6BFB-3E41-3E9585762DB6}"/>
              </a:ext>
            </a:extLst>
          </p:cNvPr>
          <p:cNvSpPr txBox="1"/>
          <p:nvPr/>
        </p:nvSpPr>
        <p:spPr>
          <a:xfrm>
            <a:off x="8693063" y="4108537"/>
            <a:ext cx="3607496" cy="1569660"/>
          </a:xfrm>
          <a:prstGeom prst="rect">
            <a:avLst/>
          </a:prstGeom>
          <a:noFill/>
        </p:spPr>
        <p:txBody>
          <a:bodyPr wrap="square" rtlCol="0">
            <a:spAutoFit/>
          </a:bodyPr>
          <a:lstStyle/>
          <a:p>
            <a:r>
              <a:rPr lang="fr-FR" sz="2400" b="1">
                <a:solidFill>
                  <a:schemeClr val="bg1"/>
                </a:solidFill>
              </a:rPr>
              <a:t>La foule assistant à l'incendie, au port de la Tournelle, à partir de 21 heures.</a:t>
            </a:r>
            <a:endParaRPr lang="fr-FR" sz="2400" b="1" dirty="0">
              <a:solidFill>
                <a:schemeClr val="bg1"/>
              </a:solidFill>
            </a:endParaRPr>
          </a:p>
        </p:txBody>
      </p:sp>
    </p:spTree>
    <p:extLst>
      <p:ext uri="{BB962C8B-B14F-4D97-AF65-F5344CB8AC3E}">
        <p14:creationId xmlns:p14="http://schemas.microsoft.com/office/powerpoint/2010/main" val="48636835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25332D15-99CB-11A9-7786-074A5306BCFD}"/>
            </a:ext>
          </a:extLst>
        </p:cNvPr>
        <p:cNvGrpSpPr/>
        <p:nvPr/>
      </p:nvGrpSpPr>
      <p:grpSpPr>
        <a:xfrm>
          <a:off x="0" y="0"/>
          <a:ext cx="0" cy="0"/>
          <a:chOff x="0" y="0"/>
          <a:chExt cx="0" cy="0"/>
        </a:xfrm>
      </p:grpSpPr>
      <p:pic>
        <p:nvPicPr>
          <p:cNvPr id="3" name="Image 2" descr="Une image contenant plein air, arbre, ciel, château&#10;&#10;Le contenu généré par l’IA peut être incorrect.">
            <a:extLst>
              <a:ext uri="{FF2B5EF4-FFF2-40B4-BE49-F238E27FC236}">
                <a16:creationId xmlns:a16="http://schemas.microsoft.com/office/drawing/2014/main" id="{794D1AFA-9079-B547-C2FA-6C7E6CA212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1933" y="459000"/>
            <a:ext cx="8913484"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D1A9E8-56C7-0FDB-1C6D-C9C62954A500}"/>
              </a:ext>
            </a:extLst>
          </p:cNvPr>
          <p:cNvSpPr txBox="1"/>
          <p:nvPr/>
        </p:nvSpPr>
        <p:spPr>
          <a:xfrm>
            <a:off x="436583" y="4133591"/>
            <a:ext cx="2242159" cy="1200329"/>
          </a:xfrm>
          <a:prstGeom prst="rect">
            <a:avLst/>
          </a:prstGeom>
          <a:noFill/>
        </p:spPr>
        <p:txBody>
          <a:bodyPr wrap="square" rtlCol="0">
            <a:spAutoFit/>
          </a:bodyPr>
          <a:lstStyle/>
          <a:p>
            <a:r>
              <a:rPr lang="fr-FR" sz="2400" b="1">
                <a:solidFill>
                  <a:srgbClr val="FFFF00"/>
                </a:solidFill>
              </a:rPr>
              <a:t>La cathédrale au lendemain de l'incendie.</a:t>
            </a:r>
            <a:endParaRPr lang="fr-FR" sz="2400" b="1" dirty="0">
              <a:solidFill>
                <a:srgbClr val="FFFF00"/>
              </a:solidFill>
            </a:endParaRPr>
          </a:p>
        </p:txBody>
      </p:sp>
    </p:spTree>
    <p:extLst>
      <p:ext uri="{BB962C8B-B14F-4D97-AF65-F5344CB8AC3E}">
        <p14:creationId xmlns:p14="http://schemas.microsoft.com/office/powerpoint/2010/main" val="369803245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5E8F5DCC-4730-FBCC-1F27-4E74DC0F45E2}"/>
            </a:ext>
          </a:extLst>
        </p:cNvPr>
        <p:cNvGrpSpPr/>
        <p:nvPr/>
      </p:nvGrpSpPr>
      <p:grpSpPr>
        <a:xfrm>
          <a:off x="0" y="0"/>
          <a:ext cx="0" cy="0"/>
          <a:chOff x="0" y="0"/>
          <a:chExt cx="0" cy="0"/>
        </a:xfrm>
      </p:grpSpPr>
      <p:pic>
        <p:nvPicPr>
          <p:cNvPr id="3" name="Image 2" descr="Une image contenant plein air, ciel, église, nuage&#10;&#10;Le contenu généré par l’IA peut être incorrect.">
            <a:extLst>
              <a:ext uri="{FF2B5EF4-FFF2-40B4-BE49-F238E27FC236}">
                <a16:creationId xmlns:a16="http://schemas.microsoft.com/office/drawing/2014/main" id="{24B717F6-11FB-82F3-CCA3-A873F8F89E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3863" y="729000"/>
            <a:ext cx="11324273" cy="5400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00429A-CD46-9FD0-53EF-9BFE6E93C72C}"/>
              </a:ext>
            </a:extLst>
          </p:cNvPr>
          <p:cNvSpPr txBox="1"/>
          <p:nvPr/>
        </p:nvSpPr>
        <p:spPr>
          <a:xfrm>
            <a:off x="1933184" y="6294411"/>
            <a:ext cx="9325080" cy="830997"/>
          </a:xfrm>
          <a:prstGeom prst="rect">
            <a:avLst/>
          </a:prstGeom>
          <a:noFill/>
        </p:spPr>
        <p:txBody>
          <a:bodyPr wrap="square" rtlCol="0">
            <a:spAutoFit/>
          </a:bodyPr>
          <a:lstStyle/>
          <a:p>
            <a:r>
              <a:rPr lang="fr-FR" sz="2400" b="1"/>
              <a:t>Notre-Dame de Paris en grande partie bâchée le 25 avril 2019.</a:t>
            </a:r>
          </a:p>
          <a:p>
            <a:endParaRPr lang="fr-FR" sz="2400" b="1" dirty="0"/>
          </a:p>
        </p:txBody>
      </p:sp>
    </p:spTree>
    <p:extLst>
      <p:ext uri="{BB962C8B-B14F-4D97-AF65-F5344CB8AC3E}">
        <p14:creationId xmlns:p14="http://schemas.microsoft.com/office/powerpoint/2010/main" val="48995456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45EC78A-58E2-CDD5-F074-566CB70241D4}"/>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567CB92E-B4D8-519E-4F93-46A2B30789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336" y="459000"/>
            <a:ext cx="7920000" cy="5940000"/>
          </a:xfrm>
          <a:prstGeom prst="rect">
            <a:avLst/>
          </a:prstGeom>
          <a:ln w="2286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DC66C37-0295-6B8E-CABE-D3670DDCBE81}"/>
              </a:ext>
            </a:extLst>
          </p:cNvPr>
          <p:cNvSpPr txBox="1"/>
          <p:nvPr/>
        </p:nvSpPr>
        <p:spPr>
          <a:xfrm>
            <a:off x="8607552" y="4474464"/>
            <a:ext cx="3486912" cy="830997"/>
          </a:xfrm>
          <a:prstGeom prst="rect">
            <a:avLst/>
          </a:prstGeom>
          <a:noFill/>
        </p:spPr>
        <p:txBody>
          <a:bodyPr wrap="square" rtlCol="0">
            <a:spAutoFit/>
          </a:bodyPr>
          <a:lstStyle/>
          <a:p>
            <a:r>
              <a:rPr lang="fr-FR" sz="2400" b="1">
                <a:solidFill>
                  <a:srgbClr val="FFFF00"/>
                </a:solidFill>
              </a:rPr>
              <a:t>Chantier de Notre-Dame en août 2019.</a:t>
            </a:r>
            <a:endParaRPr lang="fr-FR" sz="2400" b="1" dirty="0">
              <a:solidFill>
                <a:srgbClr val="FFFF00"/>
              </a:solidFill>
            </a:endParaRPr>
          </a:p>
        </p:txBody>
      </p:sp>
    </p:spTree>
    <p:extLst>
      <p:ext uri="{BB962C8B-B14F-4D97-AF65-F5344CB8AC3E}">
        <p14:creationId xmlns:p14="http://schemas.microsoft.com/office/powerpoint/2010/main" val="127709745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F092CB5C-8DB1-E581-1FE3-0F7B428EC6AB}"/>
            </a:ext>
          </a:extLst>
        </p:cNvPr>
        <p:cNvGrpSpPr/>
        <p:nvPr/>
      </p:nvGrpSpPr>
      <p:grpSpPr>
        <a:xfrm>
          <a:off x="0" y="0"/>
          <a:ext cx="0" cy="0"/>
          <a:chOff x="0" y="0"/>
          <a:chExt cx="0" cy="0"/>
        </a:xfrm>
      </p:grpSpPr>
      <p:pic>
        <p:nvPicPr>
          <p:cNvPr id="3" name="Image 2" descr="Une image contenant plein air, ciel, nuage, habits&#10;&#10;Le contenu généré par l’IA peut être incorrect.">
            <a:extLst>
              <a:ext uri="{FF2B5EF4-FFF2-40B4-BE49-F238E27FC236}">
                <a16:creationId xmlns:a16="http://schemas.microsoft.com/office/drawing/2014/main" id="{851815E7-7D26-B693-AE33-126607B984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07236" y="459000"/>
            <a:ext cx="8903041"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CFF563-62B6-0B8A-CF97-BEC331E46404}"/>
              </a:ext>
            </a:extLst>
          </p:cNvPr>
          <p:cNvSpPr txBox="1"/>
          <p:nvPr/>
        </p:nvSpPr>
        <p:spPr>
          <a:xfrm>
            <a:off x="85344" y="3718560"/>
            <a:ext cx="2499360" cy="1200329"/>
          </a:xfrm>
          <a:prstGeom prst="rect">
            <a:avLst/>
          </a:prstGeom>
          <a:noFill/>
        </p:spPr>
        <p:txBody>
          <a:bodyPr wrap="square" rtlCol="0">
            <a:spAutoFit/>
          </a:bodyPr>
          <a:lstStyle/>
          <a:p>
            <a:r>
              <a:rPr lang="fr-FR" sz="2400" b="1">
                <a:solidFill>
                  <a:srgbClr val="FFFF00"/>
                </a:solidFill>
              </a:rPr>
              <a:t>La cathédrale Notre Dame de Paris en 2025.</a:t>
            </a:r>
            <a:endParaRPr lang="fr-FR" sz="2400" b="1" dirty="0">
              <a:solidFill>
                <a:srgbClr val="FFFF00"/>
              </a:solidFill>
            </a:endParaRPr>
          </a:p>
        </p:txBody>
      </p:sp>
    </p:spTree>
    <p:extLst>
      <p:ext uri="{BB962C8B-B14F-4D97-AF65-F5344CB8AC3E}">
        <p14:creationId xmlns:p14="http://schemas.microsoft.com/office/powerpoint/2010/main" val="332475425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85BE514E-41CA-68AF-C32D-CEA3DF77DF0F}"/>
            </a:ext>
          </a:extLst>
        </p:cNvPr>
        <p:cNvGrpSpPr/>
        <p:nvPr/>
      </p:nvGrpSpPr>
      <p:grpSpPr>
        <a:xfrm>
          <a:off x="0" y="0"/>
          <a:ext cx="0" cy="0"/>
          <a:chOff x="0" y="0"/>
          <a:chExt cx="0" cy="0"/>
        </a:xfrm>
      </p:grpSpPr>
      <p:pic>
        <p:nvPicPr>
          <p:cNvPr id="3" name="Image 2" descr="Une image contenant ciel, plein air, bâtiment, ingénierie&#10;&#10;Le contenu généré par l’IA peut être incorrect.">
            <a:extLst>
              <a:ext uri="{FF2B5EF4-FFF2-40B4-BE49-F238E27FC236}">
                <a16:creationId xmlns:a16="http://schemas.microsoft.com/office/drawing/2014/main" id="{4065D2C1-C01F-1954-C6D2-F409490D52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3229" y="459000"/>
            <a:ext cx="4453611" cy="5940000"/>
          </a:xfrm>
          <a:prstGeom prst="rect">
            <a:avLst/>
          </a:prstGeom>
          <a:ln w="228600" cap="sq" cmpd="thickThin">
            <a:solidFill>
              <a:schemeClr val="bg1">
                <a:lumMod val="6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1ADB2D1-9C0F-E621-327D-F632A553A90B}"/>
              </a:ext>
            </a:extLst>
          </p:cNvPr>
          <p:cNvSpPr txBox="1"/>
          <p:nvPr/>
        </p:nvSpPr>
        <p:spPr>
          <a:xfrm>
            <a:off x="5925312" y="4035552"/>
            <a:ext cx="3377184" cy="1200329"/>
          </a:xfrm>
          <a:prstGeom prst="rect">
            <a:avLst/>
          </a:prstGeom>
          <a:noFill/>
        </p:spPr>
        <p:txBody>
          <a:bodyPr wrap="square" rtlCol="0">
            <a:spAutoFit/>
          </a:bodyPr>
          <a:lstStyle/>
          <a:p>
            <a:r>
              <a:rPr lang="fr-FR" sz="2400" b="1">
                <a:solidFill>
                  <a:srgbClr val="FFFF00"/>
                </a:solidFill>
              </a:rPr>
              <a:t>Notre-Dame de Paris en travaux en septembre 2019.</a:t>
            </a:r>
            <a:endParaRPr lang="fr-FR" sz="2400" b="1" dirty="0">
              <a:solidFill>
                <a:srgbClr val="FFFF00"/>
              </a:solidFill>
            </a:endParaRPr>
          </a:p>
        </p:txBody>
      </p:sp>
    </p:spTree>
    <p:extLst>
      <p:ext uri="{BB962C8B-B14F-4D97-AF65-F5344CB8AC3E}">
        <p14:creationId xmlns:p14="http://schemas.microsoft.com/office/powerpoint/2010/main" val="326908292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6149BB6D-4973-EBA7-BEC4-B3104AFB12EE}"/>
            </a:ext>
          </a:extLst>
        </p:cNvPr>
        <p:cNvGrpSpPr/>
        <p:nvPr/>
      </p:nvGrpSpPr>
      <p:grpSpPr>
        <a:xfrm>
          <a:off x="0" y="0"/>
          <a:ext cx="0" cy="0"/>
          <a:chOff x="0" y="0"/>
          <a:chExt cx="0" cy="0"/>
        </a:xfrm>
      </p:grpSpPr>
      <p:pic>
        <p:nvPicPr>
          <p:cNvPr id="9" name="Image 8" descr="Une image contenant plein air, arbre, ciel, eau&#10;&#10;Le contenu généré par l’IA peut être incorrect.">
            <a:extLst>
              <a:ext uri="{FF2B5EF4-FFF2-40B4-BE49-F238E27FC236}">
                <a16:creationId xmlns:a16="http://schemas.microsoft.com/office/drawing/2014/main" id="{FEC1D07B-713C-4EC4-B201-1B66E11CA0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2397" y="639000"/>
            <a:ext cx="4183684" cy="5580000"/>
          </a:xfrm>
          <a:prstGeom prst="rect">
            <a:avLst/>
          </a:prstGeom>
          <a:ln w="228600" cap="sq" cmpd="thickThin">
            <a:solidFill>
              <a:srgbClr val="FFFF00"/>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C761E540-D4DD-6B73-1698-AB8A6E6F65E4}"/>
              </a:ext>
            </a:extLst>
          </p:cNvPr>
          <p:cNvSpPr txBox="1"/>
          <p:nvPr/>
        </p:nvSpPr>
        <p:spPr>
          <a:xfrm>
            <a:off x="658368" y="5388003"/>
            <a:ext cx="4183684" cy="830997"/>
          </a:xfrm>
          <a:prstGeom prst="rect">
            <a:avLst/>
          </a:prstGeom>
          <a:noFill/>
        </p:spPr>
        <p:txBody>
          <a:bodyPr wrap="square" rtlCol="0">
            <a:spAutoFit/>
          </a:bodyPr>
          <a:lstStyle/>
          <a:p>
            <a:r>
              <a:rPr lang="fr-FR" sz="2400" b="1" dirty="0">
                <a:solidFill>
                  <a:schemeClr val="bg1"/>
                </a:solidFill>
              </a:rPr>
              <a:t>Notre-Dame de Paris en travaux en septembre 2019.</a:t>
            </a:r>
          </a:p>
        </p:txBody>
      </p:sp>
      <p:pic>
        <p:nvPicPr>
          <p:cNvPr id="12" name="Image 11" descr="Une image contenant plein air, bâtiment, ciel, tour&#10;&#10;Le contenu généré par l’IA peut être incorrect.">
            <a:extLst>
              <a:ext uri="{FF2B5EF4-FFF2-40B4-BE49-F238E27FC236}">
                <a16:creationId xmlns:a16="http://schemas.microsoft.com/office/drawing/2014/main" id="{844FBC37-046B-65F5-E024-EAF19D2DB82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49950" y="639000"/>
            <a:ext cx="4300566" cy="5580000"/>
          </a:xfrm>
          <a:prstGeom prst="rect">
            <a:avLst/>
          </a:prstGeom>
          <a:ln w="228600" cap="sq" cmpd="thickThin">
            <a:solidFill>
              <a:srgbClr val="FFFF00"/>
            </a:solidFill>
            <a:prstDash val="solid"/>
            <a:miter lim="800000"/>
          </a:ln>
          <a:effectLst>
            <a:innerShdw blurRad="76200">
              <a:srgbClr val="000000"/>
            </a:innerShdw>
          </a:effectLst>
        </p:spPr>
      </p:pic>
      <p:sp>
        <p:nvSpPr>
          <p:cNvPr id="13" name="ZoneTexte 12">
            <a:extLst>
              <a:ext uri="{FF2B5EF4-FFF2-40B4-BE49-F238E27FC236}">
                <a16:creationId xmlns:a16="http://schemas.microsoft.com/office/drawing/2014/main" id="{B35A4669-27EF-88CE-1E8C-C7C8242A6FA1}"/>
              </a:ext>
            </a:extLst>
          </p:cNvPr>
          <p:cNvSpPr txBox="1"/>
          <p:nvPr/>
        </p:nvSpPr>
        <p:spPr>
          <a:xfrm>
            <a:off x="5435806" y="2756513"/>
            <a:ext cx="1840992" cy="3046988"/>
          </a:xfrm>
          <a:prstGeom prst="rect">
            <a:avLst/>
          </a:prstGeom>
          <a:noFill/>
        </p:spPr>
        <p:txBody>
          <a:bodyPr wrap="square" rtlCol="0">
            <a:spAutoFit/>
          </a:bodyPr>
          <a:lstStyle/>
          <a:p>
            <a:r>
              <a:rPr lang="fr-FR" sz="2400" b="1">
                <a:solidFill>
                  <a:schemeClr val="bg1"/>
                </a:solidFill>
              </a:rPr>
              <a:t>Protection de la rosace et du pignon de la façade sud (31 mai 2019).</a:t>
            </a:r>
            <a:endParaRPr lang="fr-FR" sz="2400" b="1" dirty="0">
              <a:solidFill>
                <a:schemeClr val="bg1"/>
              </a:solidFill>
            </a:endParaRPr>
          </a:p>
        </p:txBody>
      </p:sp>
    </p:spTree>
    <p:extLst>
      <p:ext uri="{BB962C8B-B14F-4D97-AF65-F5344CB8AC3E}">
        <p14:creationId xmlns:p14="http://schemas.microsoft.com/office/powerpoint/2010/main" val="274828543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9D7F551E-504D-9764-601E-3988DE01CB84}"/>
            </a:ext>
          </a:extLst>
        </p:cNvPr>
        <p:cNvGrpSpPr/>
        <p:nvPr/>
      </p:nvGrpSpPr>
      <p:grpSpPr>
        <a:xfrm>
          <a:off x="0" y="0"/>
          <a:ext cx="0" cy="0"/>
          <a:chOff x="0" y="0"/>
          <a:chExt cx="0" cy="0"/>
        </a:xfrm>
      </p:grpSpPr>
      <p:pic>
        <p:nvPicPr>
          <p:cNvPr id="4" name="Image 3" descr="Une image contenant ciel, plein air, échafaudage, bâtiment&#10;&#10;Le contenu généré par l’IA peut être incorrect.">
            <a:extLst>
              <a:ext uri="{FF2B5EF4-FFF2-40B4-BE49-F238E27FC236}">
                <a16:creationId xmlns:a16="http://schemas.microsoft.com/office/drawing/2014/main" id="{B361109B-9F4D-C4C9-4627-D2564912EF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059" y="414528"/>
            <a:ext cx="3832793" cy="5112000"/>
          </a:xfrm>
          <a:prstGeom prst="rect">
            <a:avLst/>
          </a:prstGeom>
          <a:ln w="228600" cap="sq" cmpd="thickThin">
            <a:solidFill>
              <a:schemeClr val="tx1"/>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9FAAB07-996F-4737-4F74-F8516F904D2B}"/>
              </a:ext>
            </a:extLst>
          </p:cNvPr>
          <p:cNvSpPr txBox="1"/>
          <p:nvPr/>
        </p:nvSpPr>
        <p:spPr>
          <a:xfrm>
            <a:off x="146304" y="5657671"/>
            <a:ext cx="9534144" cy="1200329"/>
          </a:xfrm>
          <a:prstGeom prst="rect">
            <a:avLst/>
          </a:prstGeom>
          <a:noFill/>
        </p:spPr>
        <p:txBody>
          <a:bodyPr wrap="square" rtlCol="0">
            <a:spAutoFit/>
          </a:bodyPr>
          <a:lstStyle/>
          <a:p>
            <a:r>
              <a:rPr lang="fr-FR" sz="2400" b="1"/>
              <a:t>La pose traditionnelle du bouquet de fleurs sur le sommet de l'abside, le 12 janvier 2024, symbolise l'achèvement de la charpente médiévale du chœur de la cathédrale[b].</a:t>
            </a:r>
            <a:endParaRPr lang="fr-FR" sz="2400" b="1" dirty="0"/>
          </a:p>
        </p:txBody>
      </p:sp>
      <p:pic>
        <p:nvPicPr>
          <p:cNvPr id="7" name="Image 6" descr="Une image contenant plein air, bâtiment, architecture, statue&#10;&#10;Le contenu généré par l’IA peut être incorrect.">
            <a:extLst>
              <a:ext uri="{FF2B5EF4-FFF2-40B4-BE49-F238E27FC236}">
                <a16:creationId xmlns:a16="http://schemas.microsoft.com/office/drawing/2014/main" id="{1C0AAA2E-E9DE-DDB6-55F2-58F1D62918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66944" y="558528"/>
            <a:ext cx="6624000" cy="4968000"/>
          </a:xfrm>
          <a:prstGeom prst="rect">
            <a:avLst/>
          </a:prstGeom>
          <a:ln w="228600" cap="sq" cmpd="thickThin">
            <a:solidFill>
              <a:schemeClr val="tx1"/>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B54EC360-0C2D-702B-A017-8CA7C430A377}"/>
              </a:ext>
            </a:extLst>
          </p:cNvPr>
          <p:cNvSpPr txBox="1"/>
          <p:nvPr/>
        </p:nvSpPr>
        <p:spPr>
          <a:xfrm>
            <a:off x="5266944" y="558528"/>
            <a:ext cx="6236989" cy="830997"/>
          </a:xfrm>
          <a:prstGeom prst="rect">
            <a:avLst/>
          </a:prstGeom>
          <a:solidFill>
            <a:schemeClr val="bg1">
              <a:lumMod val="85000"/>
            </a:schemeClr>
          </a:solidFill>
        </p:spPr>
        <p:txBody>
          <a:bodyPr wrap="square" rtlCol="0">
            <a:spAutoFit/>
          </a:bodyPr>
          <a:lstStyle/>
          <a:p>
            <a:r>
              <a:rPr lang="fr-FR" sz="2400" b="1" dirty="0"/>
              <a:t>Consolidation de la galerie des chimères de Notre-Dame de Paris (21 avril 2019).</a:t>
            </a:r>
          </a:p>
        </p:txBody>
      </p:sp>
    </p:spTree>
    <p:extLst>
      <p:ext uri="{BB962C8B-B14F-4D97-AF65-F5344CB8AC3E}">
        <p14:creationId xmlns:p14="http://schemas.microsoft.com/office/powerpoint/2010/main" val="15984221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7973B940-1514-EBA9-6414-2B458519EBAD}"/>
            </a:ext>
          </a:extLst>
        </p:cNvPr>
        <p:cNvGrpSpPr/>
        <p:nvPr/>
      </p:nvGrpSpPr>
      <p:grpSpPr>
        <a:xfrm>
          <a:off x="0" y="0"/>
          <a:ext cx="0" cy="0"/>
          <a:chOff x="0" y="0"/>
          <a:chExt cx="0" cy="0"/>
        </a:xfrm>
      </p:grpSpPr>
      <p:pic>
        <p:nvPicPr>
          <p:cNvPr id="5" name="Image 4" descr="Une image contenant plein air, nuage, ciel, ville&#10;&#10;Le contenu généré par l’IA peut être incorrect.">
            <a:extLst>
              <a:ext uri="{FF2B5EF4-FFF2-40B4-BE49-F238E27FC236}">
                <a16:creationId xmlns:a16="http://schemas.microsoft.com/office/drawing/2014/main" id="{8B9357A0-AA7C-4D10-80E8-9E7597E4DF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9978" y="2392512"/>
            <a:ext cx="5888338" cy="3924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FD6C69EF-135D-AC2A-96AA-4550BA27E607}"/>
              </a:ext>
            </a:extLst>
          </p:cNvPr>
          <p:cNvSpPr txBox="1"/>
          <p:nvPr/>
        </p:nvSpPr>
        <p:spPr>
          <a:xfrm>
            <a:off x="576197" y="1716065"/>
            <a:ext cx="6538586" cy="461665"/>
          </a:xfrm>
          <a:prstGeom prst="rect">
            <a:avLst/>
          </a:prstGeom>
          <a:noFill/>
        </p:spPr>
        <p:txBody>
          <a:bodyPr wrap="square" rtlCol="0">
            <a:spAutoFit/>
          </a:bodyPr>
          <a:lstStyle/>
          <a:p>
            <a:r>
              <a:rPr lang="fr-FR" sz="2400" b="1">
                <a:solidFill>
                  <a:schemeClr val="bg1"/>
                </a:solidFill>
              </a:rPr>
              <a:t>Consolidation du pignon nord (10 juin 2019).</a:t>
            </a:r>
            <a:endParaRPr lang="fr-FR" sz="2400" b="1" dirty="0">
              <a:solidFill>
                <a:schemeClr val="bg1"/>
              </a:solidFill>
            </a:endParaRPr>
          </a:p>
        </p:txBody>
      </p:sp>
      <p:pic>
        <p:nvPicPr>
          <p:cNvPr id="10" name="Image 9" descr="Une image contenant plein air, ciel, eau, bâtiment&#10;&#10;Le contenu généré par l’IA peut être incorrect.">
            <a:extLst>
              <a:ext uri="{FF2B5EF4-FFF2-40B4-BE49-F238E27FC236}">
                <a16:creationId xmlns:a16="http://schemas.microsoft.com/office/drawing/2014/main" id="{348C1738-FB47-AB5B-2888-22F4DB228E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21173" y="488531"/>
            <a:ext cx="3670849" cy="4896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331A63A4-FBE4-4C09-E74A-11BD4A244D8D}"/>
              </a:ext>
            </a:extLst>
          </p:cNvPr>
          <p:cNvSpPr txBox="1"/>
          <p:nvPr/>
        </p:nvSpPr>
        <p:spPr>
          <a:xfrm>
            <a:off x="7305460" y="5546802"/>
            <a:ext cx="4669422" cy="1200329"/>
          </a:xfrm>
          <a:prstGeom prst="rect">
            <a:avLst/>
          </a:prstGeom>
          <a:noFill/>
        </p:spPr>
        <p:txBody>
          <a:bodyPr wrap="square" rtlCol="0">
            <a:spAutoFit/>
          </a:bodyPr>
          <a:lstStyle/>
          <a:p>
            <a:r>
              <a:rPr lang="fr-FR" sz="2400" b="1">
                <a:solidFill>
                  <a:schemeClr val="bg1"/>
                </a:solidFill>
              </a:rPr>
              <a:t>Travaux de sécurisation de ND - démontage de l'échafaudage -Façade de Notre-Dame et grue</a:t>
            </a:r>
            <a:endParaRPr lang="fr-FR" sz="2400" b="1" dirty="0">
              <a:solidFill>
                <a:schemeClr val="bg1"/>
              </a:solidFill>
            </a:endParaRPr>
          </a:p>
        </p:txBody>
      </p:sp>
    </p:spTree>
    <p:extLst>
      <p:ext uri="{BB962C8B-B14F-4D97-AF65-F5344CB8AC3E}">
        <p14:creationId xmlns:p14="http://schemas.microsoft.com/office/powerpoint/2010/main" val="265969515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44DCF3F1-CC44-DC57-28EB-C5BA907FA3EB}"/>
            </a:ext>
          </a:extLst>
        </p:cNvPr>
        <p:cNvGrpSpPr/>
        <p:nvPr/>
      </p:nvGrpSpPr>
      <p:grpSpPr>
        <a:xfrm>
          <a:off x="0" y="0"/>
          <a:ext cx="0" cy="0"/>
          <a:chOff x="0" y="0"/>
          <a:chExt cx="0" cy="0"/>
        </a:xfrm>
      </p:grpSpPr>
      <p:pic>
        <p:nvPicPr>
          <p:cNvPr id="5" name="Image 4" descr="Une image contenant plein air, ciel, bâtiment, Architecture médiévale&#10;&#10;Le contenu généré par l’IA peut être incorrect.">
            <a:extLst>
              <a:ext uri="{FF2B5EF4-FFF2-40B4-BE49-F238E27FC236}">
                <a16:creationId xmlns:a16="http://schemas.microsoft.com/office/drawing/2014/main" id="{30412B25-60AB-41ED-51C3-C15F6856DE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4020" y="466051"/>
            <a:ext cx="5726701" cy="3096000"/>
          </a:xfrm>
          <a:prstGeom prst="rect">
            <a:avLst/>
          </a:prstGeom>
          <a:ln w="228600" cap="sq" cmpd="thickThin">
            <a:solidFill>
              <a:srgbClr val="FF00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C32ED652-8615-1744-7C90-B0C9F3E1069C}"/>
              </a:ext>
            </a:extLst>
          </p:cNvPr>
          <p:cNvSpPr txBox="1"/>
          <p:nvPr/>
        </p:nvSpPr>
        <p:spPr>
          <a:xfrm>
            <a:off x="1628384" y="3814198"/>
            <a:ext cx="6525779" cy="461665"/>
          </a:xfrm>
          <a:prstGeom prst="rect">
            <a:avLst/>
          </a:prstGeom>
          <a:noFill/>
        </p:spPr>
        <p:txBody>
          <a:bodyPr wrap="square" rtlCol="0">
            <a:spAutoFit/>
          </a:bodyPr>
          <a:lstStyle/>
          <a:p>
            <a:r>
              <a:rPr lang="fr-FR" sz="2400" b="1" dirty="0"/>
              <a:t>La voûte recouverte.</a:t>
            </a:r>
          </a:p>
        </p:txBody>
      </p:sp>
      <p:pic>
        <p:nvPicPr>
          <p:cNvPr id="10" name="Image 9" descr="Une image contenant plein air, ciel, église, arbre&#10;&#10;Le contenu généré par l’IA peut être incorrect.">
            <a:extLst>
              <a:ext uri="{FF2B5EF4-FFF2-40B4-BE49-F238E27FC236}">
                <a16:creationId xmlns:a16="http://schemas.microsoft.com/office/drawing/2014/main" id="{7413841D-6484-7794-CEB3-757B27585C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7980" y="2718125"/>
            <a:ext cx="4800000" cy="3600000"/>
          </a:xfrm>
          <a:prstGeom prst="rect">
            <a:avLst/>
          </a:prstGeom>
          <a:ln w="228600" cap="sq" cmpd="thickThin">
            <a:solidFill>
              <a:srgbClr val="FF0000"/>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A80A0784-FB4C-0F5F-97A1-D89DF4AEAFA9}"/>
              </a:ext>
            </a:extLst>
          </p:cNvPr>
          <p:cNvSpPr txBox="1"/>
          <p:nvPr/>
        </p:nvSpPr>
        <p:spPr>
          <a:xfrm>
            <a:off x="6575970" y="1688984"/>
            <a:ext cx="5344020" cy="830997"/>
          </a:xfrm>
          <a:prstGeom prst="rect">
            <a:avLst/>
          </a:prstGeom>
          <a:noFill/>
        </p:spPr>
        <p:txBody>
          <a:bodyPr wrap="square" rtlCol="0">
            <a:spAutoFit/>
          </a:bodyPr>
          <a:lstStyle/>
          <a:p>
            <a:r>
              <a:rPr lang="fr-FR" sz="2400" b="1"/>
              <a:t>La grue permettant le démontage de l'échafaudage du pied de la flèche.</a:t>
            </a:r>
            <a:endParaRPr lang="fr-FR" sz="2400" b="1" dirty="0"/>
          </a:p>
        </p:txBody>
      </p:sp>
    </p:spTree>
    <p:extLst>
      <p:ext uri="{BB962C8B-B14F-4D97-AF65-F5344CB8AC3E}">
        <p14:creationId xmlns:p14="http://schemas.microsoft.com/office/powerpoint/2010/main" val="335388073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3EF5F1CD-00F5-5469-B6F1-456EACFD7F23}"/>
            </a:ext>
          </a:extLst>
        </p:cNvPr>
        <p:cNvGrpSpPr/>
        <p:nvPr/>
      </p:nvGrpSpPr>
      <p:grpSpPr>
        <a:xfrm>
          <a:off x="0" y="0"/>
          <a:ext cx="0" cy="0"/>
          <a:chOff x="0" y="0"/>
          <a:chExt cx="0" cy="0"/>
        </a:xfrm>
      </p:grpSpPr>
      <p:pic>
        <p:nvPicPr>
          <p:cNvPr id="5" name="Image 4" descr="Une image contenant plein air, ciel, Architecture médiévale, bâtiment&#10;&#10;Le contenu généré par l’IA peut être incorrect.">
            <a:extLst>
              <a:ext uri="{FF2B5EF4-FFF2-40B4-BE49-F238E27FC236}">
                <a16:creationId xmlns:a16="http://schemas.microsoft.com/office/drawing/2014/main" id="{88BF8FD6-D07B-A23C-AD8E-280968F063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6315" y="380387"/>
            <a:ext cx="3913770" cy="522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70CB7997-DF63-4CE5-D20A-E77C10F33735}"/>
              </a:ext>
            </a:extLst>
          </p:cNvPr>
          <p:cNvSpPr txBox="1"/>
          <p:nvPr/>
        </p:nvSpPr>
        <p:spPr>
          <a:xfrm>
            <a:off x="501041" y="5796170"/>
            <a:ext cx="4684734" cy="830997"/>
          </a:xfrm>
          <a:prstGeom prst="rect">
            <a:avLst/>
          </a:prstGeom>
          <a:noFill/>
        </p:spPr>
        <p:txBody>
          <a:bodyPr wrap="square" rtlCol="0">
            <a:spAutoFit/>
          </a:bodyPr>
          <a:lstStyle/>
          <a:p>
            <a:r>
              <a:rPr lang="fr-FR" sz="2400" b="1" dirty="0">
                <a:solidFill>
                  <a:srgbClr val="FFFF00"/>
                </a:solidFill>
              </a:rPr>
              <a:t>Les verrières démontées, les arcs-boutants étayés.</a:t>
            </a:r>
          </a:p>
        </p:txBody>
      </p:sp>
      <p:pic>
        <p:nvPicPr>
          <p:cNvPr id="10" name="Image 9" descr="Une image contenant plein air, ciel, bâtiment, nuage&#10;&#10;Le contenu généré par l’IA peut être incorrect.">
            <a:extLst>
              <a:ext uri="{FF2B5EF4-FFF2-40B4-BE49-F238E27FC236}">
                <a16:creationId xmlns:a16="http://schemas.microsoft.com/office/drawing/2014/main" id="{99B553BF-E689-7C90-EAE3-63DD166759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02142" y="380387"/>
            <a:ext cx="3670844" cy="4896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A3FC3A43-6A78-92F9-AF9F-65B91437F32E}"/>
              </a:ext>
            </a:extLst>
          </p:cNvPr>
          <p:cNvSpPr txBox="1"/>
          <p:nvPr/>
        </p:nvSpPr>
        <p:spPr>
          <a:xfrm>
            <a:off x="6643408" y="5426838"/>
            <a:ext cx="5991616" cy="1200329"/>
          </a:xfrm>
          <a:prstGeom prst="rect">
            <a:avLst/>
          </a:prstGeom>
          <a:noFill/>
        </p:spPr>
        <p:txBody>
          <a:bodyPr wrap="square" rtlCol="0">
            <a:spAutoFit/>
          </a:bodyPr>
          <a:lstStyle/>
          <a:p>
            <a:r>
              <a:rPr lang="fr-FR" sz="2400" b="1" dirty="0">
                <a:solidFill>
                  <a:srgbClr val="FFFF00"/>
                </a:solidFill>
              </a:rPr>
              <a:t>Travaux de sécurisation de ND - démontage de l'échafaudage - grue au-dessus du chevet de Notre-Dame</a:t>
            </a:r>
          </a:p>
        </p:txBody>
      </p:sp>
    </p:spTree>
    <p:extLst>
      <p:ext uri="{BB962C8B-B14F-4D97-AF65-F5344CB8AC3E}">
        <p14:creationId xmlns:p14="http://schemas.microsoft.com/office/powerpoint/2010/main" val="270851292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6ECD2A54-A08C-650A-3ACA-25D312760F2B}"/>
            </a:ext>
          </a:extLst>
        </p:cNvPr>
        <p:cNvGrpSpPr/>
        <p:nvPr/>
      </p:nvGrpSpPr>
      <p:grpSpPr>
        <a:xfrm>
          <a:off x="0" y="0"/>
          <a:ext cx="0" cy="0"/>
          <a:chOff x="0" y="0"/>
          <a:chExt cx="0" cy="0"/>
        </a:xfrm>
      </p:grpSpPr>
      <p:pic>
        <p:nvPicPr>
          <p:cNvPr id="5" name="Image 4" descr="Une image contenant plein air, ciel, nuage, bâtiment&#10;&#10;Le contenu généré par l’IA peut être incorrect.">
            <a:extLst>
              <a:ext uri="{FF2B5EF4-FFF2-40B4-BE49-F238E27FC236}">
                <a16:creationId xmlns:a16="http://schemas.microsoft.com/office/drawing/2014/main" id="{94D4D33F-CF63-C70C-8905-8D45A5B32D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464" y="3006246"/>
            <a:ext cx="5888000" cy="3312000"/>
          </a:xfrm>
          <a:prstGeom prst="rect">
            <a:avLst/>
          </a:prstGeom>
          <a:ln w="2286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86B56468-8F8F-86EE-7B11-218AA60EDD2A}"/>
              </a:ext>
            </a:extLst>
          </p:cNvPr>
          <p:cNvSpPr txBox="1"/>
          <p:nvPr/>
        </p:nvSpPr>
        <p:spPr>
          <a:xfrm>
            <a:off x="-24284" y="1989499"/>
            <a:ext cx="6375748" cy="830997"/>
          </a:xfrm>
          <a:prstGeom prst="rect">
            <a:avLst/>
          </a:prstGeom>
          <a:noFill/>
        </p:spPr>
        <p:txBody>
          <a:bodyPr wrap="square" rtlCol="0">
            <a:spAutoFit/>
          </a:bodyPr>
          <a:lstStyle/>
          <a:p>
            <a:r>
              <a:rPr lang="fr-FR" sz="2400" b="1" dirty="0">
                <a:solidFill>
                  <a:srgbClr val="FFFF00"/>
                </a:solidFill>
              </a:rPr>
              <a:t> Restauration de la cathédrale Notre-Dame à Paris après un incendie.</a:t>
            </a:r>
          </a:p>
        </p:txBody>
      </p:sp>
      <p:pic>
        <p:nvPicPr>
          <p:cNvPr id="10" name="Image 9" descr="Une image contenant bâtiment, Faisceau, acier, intérieur&#10;&#10;Le contenu généré par l’IA peut être incorrect.">
            <a:extLst>
              <a:ext uri="{FF2B5EF4-FFF2-40B4-BE49-F238E27FC236}">
                <a16:creationId xmlns:a16="http://schemas.microsoft.com/office/drawing/2014/main" id="{DFF2951E-1A5D-CF11-433B-513418EFD9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9932" y="553314"/>
            <a:ext cx="4728604" cy="3528000"/>
          </a:xfrm>
          <a:prstGeom prst="rect">
            <a:avLst/>
          </a:prstGeom>
          <a:ln w="228600" cap="sq" cmpd="thickThin">
            <a:solidFill>
              <a:srgbClr val="FFFF00"/>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6AA9872B-1500-2069-E4B5-43CCC75C2B67}"/>
              </a:ext>
            </a:extLst>
          </p:cNvPr>
          <p:cNvSpPr txBox="1"/>
          <p:nvPr/>
        </p:nvSpPr>
        <p:spPr>
          <a:xfrm>
            <a:off x="7031277" y="4346531"/>
            <a:ext cx="5160723" cy="1569660"/>
          </a:xfrm>
          <a:prstGeom prst="rect">
            <a:avLst/>
          </a:prstGeom>
          <a:noFill/>
        </p:spPr>
        <p:txBody>
          <a:bodyPr wrap="square" rtlCol="0">
            <a:spAutoFit/>
          </a:bodyPr>
          <a:lstStyle/>
          <a:p>
            <a:r>
              <a:rPr lang="fr-FR" sz="2400" b="1">
                <a:solidFill>
                  <a:srgbClr val="FFFF00"/>
                </a:solidFill>
              </a:rPr>
              <a:t>La charpente en bois de Notre-Dame, avant qu'elle ne soit complètement détruite par l'incendie.</a:t>
            </a:r>
            <a:endParaRPr lang="fr-FR" sz="2400" b="1" dirty="0">
              <a:solidFill>
                <a:srgbClr val="FFFF00"/>
              </a:solidFill>
            </a:endParaRPr>
          </a:p>
        </p:txBody>
      </p:sp>
    </p:spTree>
    <p:extLst>
      <p:ext uri="{BB962C8B-B14F-4D97-AF65-F5344CB8AC3E}">
        <p14:creationId xmlns:p14="http://schemas.microsoft.com/office/powerpoint/2010/main" val="223535682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7B3DB05-20E6-312A-D948-C84FB27C2D62}"/>
              </a:ext>
            </a:extLst>
          </p:cNvPr>
          <p:cNvSpPr txBox="1"/>
          <p:nvPr/>
        </p:nvSpPr>
        <p:spPr>
          <a:xfrm>
            <a:off x="1515650" y="1059348"/>
            <a:ext cx="11085534" cy="461665"/>
          </a:xfrm>
          <a:prstGeom prst="rect">
            <a:avLst/>
          </a:prstGeom>
          <a:noFill/>
        </p:spPr>
        <p:txBody>
          <a:bodyPr wrap="square" rtlCol="0">
            <a:spAutoFit/>
          </a:bodyPr>
          <a:lstStyle/>
          <a:p>
            <a:r>
              <a:rPr lang="fr-FR" sz="2400" b="1" dirty="0">
                <a:solidFill>
                  <a:schemeClr val="bg1"/>
                </a:solidFill>
              </a:rPr>
              <a:t>Lorient Vous A Présenté La Cathédrale De Notre Dame (incendie )</a:t>
            </a:r>
          </a:p>
        </p:txBody>
      </p:sp>
      <p:sp>
        <p:nvSpPr>
          <p:cNvPr id="3" name="ZoneTexte 2">
            <a:extLst>
              <a:ext uri="{FF2B5EF4-FFF2-40B4-BE49-F238E27FC236}">
                <a16:creationId xmlns:a16="http://schemas.microsoft.com/office/drawing/2014/main" id="{C812F426-B4BD-15E2-9728-5998020731D0}"/>
              </a:ext>
            </a:extLst>
          </p:cNvPr>
          <p:cNvSpPr txBox="1"/>
          <p:nvPr/>
        </p:nvSpPr>
        <p:spPr>
          <a:xfrm>
            <a:off x="3695179" y="2505898"/>
            <a:ext cx="8242126"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C4CD5018-DF21-1B4F-5D9D-69F1AE1489E3}"/>
              </a:ext>
            </a:extLst>
          </p:cNvPr>
          <p:cNvSpPr txBox="1"/>
          <p:nvPr/>
        </p:nvSpPr>
        <p:spPr>
          <a:xfrm>
            <a:off x="5757798" y="1521013"/>
            <a:ext cx="2601238" cy="523220"/>
          </a:xfrm>
          <a:prstGeom prst="rect">
            <a:avLst/>
          </a:prstGeom>
          <a:noFill/>
        </p:spPr>
        <p:txBody>
          <a:bodyPr wrap="square" rtlCol="0">
            <a:spAutoFit/>
          </a:bodyPr>
          <a:lstStyle/>
          <a:p>
            <a:r>
              <a:rPr lang="fr-FR" sz="2800" b="1" dirty="0">
                <a:solidFill>
                  <a:schemeClr val="bg1"/>
                </a:solidFill>
              </a:rPr>
              <a:t>N°4</a:t>
            </a:r>
          </a:p>
        </p:txBody>
      </p:sp>
      <p:sp>
        <p:nvSpPr>
          <p:cNvPr id="5" name="ZoneTexte 4">
            <a:extLst>
              <a:ext uri="{FF2B5EF4-FFF2-40B4-BE49-F238E27FC236}">
                <a16:creationId xmlns:a16="http://schemas.microsoft.com/office/drawing/2014/main" id="{1B81631B-2E5E-E184-0E88-9A075B462770}"/>
              </a:ext>
            </a:extLst>
          </p:cNvPr>
          <p:cNvSpPr txBox="1"/>
          <p:nvPr/>
        </p:nvSpPr>
        <p:spPr>
          <a:xfrm>
            <a:off x="5436297" y="4014003"/>
            <a:ext cx="4759889"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377181396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177</TotalTime>
  <Words>589</Words>
  <Application>Microsoft Office PowerPoint</Application>
  <PresentationFormat>Grand écran</PresentationFormat>
  <Paragraphs>44</Paragraphs>
  <Slides>28</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2025-10-02T14:31:36Z</dcterms:created>
  <dcterms:modified xsi:type="dcterms:W3CDTF">2025-10-03T10:12:53Z</dcterms:modified>
</cp:coreProperties>
</file>