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74" r:id="rId2"/>
    <p:sldId id="285"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5" r:id="rId22"/>
    <p:sldId id="276" r:id="rId23"/>
    <p:sldId id="277" r:id="rId24"/>
    <p:sldId id="278" r:id="rId25"/>
    <p:sldId id="279" r:id="rId26"/>
    <p:sldId id="280" r:id="rId27"/>
    <p:sldId id="281" r:id="rId28"/>
    <p:sldId id="282" r:id="rId29"/>
    <p:sldId id="283" r:id="rId30"/>
    <p:sldId id="284"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8" autoAdjust="0"/>
    <p:restoredTop sz="94660"/>
  </p:normalViewPr>
  <p:slideViewPr>
    <p:cSldViewPr snapToGrid="0">
      <p:cViewPr varScale="1">
        <p:scale>
          <a:sx n="63" d="100"/>
          <a:sy n="63" d="100"/>
        </p:scale>
        <p:origin x="475"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4FEF76-6A5D-4B39-91AF-533710DD6CB1}" type="datetimeFigureOut">
              <a:rPr lang="fr-FR" smtClean="0"/>
              <a:t>03/10/2025</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E14106-FAEE-4A38-955F-D96648A1ABEC}" type="slidenum">
              <a:rPr lang="fr-FR" smtClean="0"/>
              <a:t>‹N°›</a:t>
            </a:fld>
            <a:endParaRPr lang="fr-FR"/>
          </a:p>
        </p:txBody>
      </p:sp>
    </p:spTree>
    <p:extLst>
      <p:ext uri="{BB962C8B-B14F-4D97-AF65-F5344CB8AC3E}">
        <p14:creationId xmlns:p14="http://schemas.microsoft.com/office/powerpoint/2010/main" val="31000921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21E14106-FAEE-4A38-955F-D96648A1ABEC}" type="slidenum">
              <a:rPr lang="fr-FR" smtClean="0"/>
              <a:t>9</a:t>
            </a:fld>
            <a:endParaRPr lang="fr-FR"/>
          </a:p>
        </p:txBody>
      </p:sp>
    </p:spTree>
    <p:extLst>
      <p:ext uri="{BB962C8B-B14F-4D97-AF65-F5344CB8AC3E}">
        <p14:creationId xmlns:p14="http://schemas.microsoft.com/office/powerpoint/2010/main" val="1265383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2C095E-7E6C-A437-6AB6-9A7A3564741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44F2037-CF42-B23A-5DE3-EBF271039B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4EAD2A4-4D61-0615-C36D-D6B510140692}"/>
              </a:ext>
            </a:extLst>
          </p:cNvPr>
          <p:cNvSpPr>
            <a:spLocks noGrp="1"/>
          </p:cNvSpPr>
          <p:nvPr>
            <p:ph type="dt" sz="half" idx="10"/>
          </p:nvPr>
        </p:nvSpPr>
        <p:spPr/>
        <p:txBody>
          <a:bodyPr/>
          <a:lstStyle/>
          <a:p>
            <a:fld id="{B5FA372B-D3CD-427C-95DB-14CDE48721E8}" type="datetimeFigureOut">
              <a:rPr lang="fr-FR" smtClean="0"/>
              <a:t>03/10/2025</a:t>
            </a:fld>
            <a:endParaRPr lang="fr-FR"/>
          </a:p>
        </p:txBody>
      </p:sp>
      <p:sp>
        <p:nvSpPr>
          <p:cNvPr id="5" name="Espace réservé du pied de page 4">
            <a:extLst>
              <a:ext uri="{FF2B5EF4-FFF2-40B4-BE49-F238E27FC236}">
                <a16:creationId xmlns:a16="http://schemas.microsoft.com/office/drawing/2014/main" id="{FBEE4695-CC86-95FB-0F9C-8615FD82811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4AE6822-BEE8-CB75-FC9A-D77ED4541188}"/>
              </a:ext>
            </a:extLst>
          </p:cNvPr>
          <p:cNvSpPr>
            <a:spLocks noGrp="1"/>
          </p:cNvSpPr>
          <p:nvPr>
            <p:ph type="sldNum" sz="quarter" idx="12"/>
          </p:nvPr>
        </p:nvSpPr>
        <p:spPr/>
        <p:txBody>
          <a:bodyPr/>
          <a:lstStyle/>
          <a:p>
            <a:fld id="{C6E1B735-A890-47D2-A69C-A84E3E0D2774}" type="slidenum">
              <a:rPr lang="fr-FR" smtClean="0"/>
              <a:t>‹N°›</a:t>
            </a:fld>
            <a:endParaRPr lang="fr-FR"/>
          </a:p>
        </p:txBody>
      </p:sp>
    </p:spTree>
    <p:extLst>
      <p:ext uri="{BB962C8B-B14F-4D97-AF65-F5344CB8AC3E}">
        <p14:creationId xmlns:p14="http://schemas.microsoft.com/office/powerpoint/2010/main" val="84749718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B0CA1E-3405-82D2-09E2-C04AE07657BE}"/>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8FA9B82-CF45-EFFA-C613-43CBB201B32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0FAC6A-32C9-FFA3-B3B7-0A64B87420D6}"/>
              </a:ext>
            </a:extLst>
          </p:cNvPr>
          <p:cNvSpPr>
            <a:spLocks noGrp="1"/>
          </p:cNvSpPr>
          <p:nvPr>
            <p:ph type="dt" sz="half" idx="10"/>
          </p:nvPr>
        </p:nvSpPr>
        <p:spPr/>
        <p:txBody>
          <a:bodyPr/>
          <a:lstStyle/>
          <a:p>
            <a:fld id="{B5FA372B-D3CD-427C-95DB-14CDE48721E8}" type="datetimeFigureOut">
              <a:rPr lang="fr-FR" smtClean="0"/>
              <a:t>03/10/2025</a:t>
            </a:fld>
            <a:endParaRPr lang="fr-FR"/>
          </a:p>
        </p:txBody>
      </p:sp>
      <p:sp>
        <p:nvSpPr>
          <p:cNvPr id="5" name="Espace réservé du pied de page 4">
            <a:extLst>
              <a:ext uri="{FF2B5EF4-FFF2-40B4-BE49-F238E27FC236}">
                <a16:creationId xmlns:a16="http://schemas.microsoft.com/office/drawing/2014/main" id="{D8EE98F9-7B6B-EBFA-0055-7386559244A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6E6676E-C38D-6C4F-DEFF-7684C12F8E3B}"/>
              </a:ext>
            </a:extLst>
          </p:cNvPr>
          <p:cNvSpPr>
            <a:spLocks noGrp="1"/>
          </p:cNvSpPr>
          <p:nvPr>
            <p:ph type="sldNum" sz="quarter" idx="12"/>
          </p:nvPr>
        </p:nvSpPr>
        <p:spPr/>
        <p:txBody>
          <a:bodyPr/>
          <a:lstStyle/>
          <a:p>
            <a:fld id="{C6E1B735-A890-47D2-A69C-A84E3E0D2774}" type="slidenum">
              <a:rPr lang="fr-FR" smtClean="0"/>
              <a:t>‹N°›</a:t>
            </a:fld>
            <a:endParaRPr lang="fr-FR"/>
          </a:p>
        </p:txBody>
      </p:sp>
    </p:spTree>
    <p:extLst>
      <p:ext uri="{BB962C8B-B14F-4D97-AF65-F5344CB8AC3E}">
        <p14:creationId xmlns:p14="http://schemas.microsoft.com/office/powerpoint/2010/main" val="241862590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B92823-64EC-C32F-15BE-BBFA17A20C9B}"/>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C471B89-78D7-74CB-235E-88BC86477B6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1CD1438-1210-065B-F784-96C700189F41}"/>
              </a:ext>
            </a:extLst>
          </p:cNvPr>
          <p:cNvSpPr>
            <a:spLocks noGrp="1"/>
          </p:cNvSpPr>
          <p:nvPr>
            <p:ph type="dt" sz="half" idx="10"/>
          </p:nvPr>
        </p:nvSpPr>
        <p:spPr/>
        <p:txBody>
          <a:bodyPr/>
          <a:lstStyle/>
          <a:p>
            <a:fld id="{B5FA372B-D3CD-427C-95DB-14CDE48721E8}" type="datetimeFigureOut">
              <a:rPr lang="fr-FR" smtClean="0"/>
              <a:t>03/10/2025</a:t>
            </a:fld>
            <a:endParaRPr lang="fr-FR"/>
          </a:p>
        </p:txBody>
      </p:sp>
      <p:sp>
        <p:nvSpPr>
          <p:cNvPr id="5" name="Espace réservé du pied de page 4">
            <a:extLst>
              <a:ext uri="{FF2B5EF4-FFF2-40B4-BE49-F238E27FC236}">
                <a16:creationId xmlns:a16="http://schemas.microsoft.com/office/drawing/2014/main" id="{811ADCE3-2EFD-E3BC-5B7E-189432381DB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996D5E4-C3F3-5E91-80B8-C0795C688ADB}"/>
              </a:ext>
            </a:extLst>
          </p:cNvPr>
          <p:cNvSpPr>
            <a:spLocks noGrp="1"/>
          </p:cNvSpPr>
          <p:nvPr>
            <p:ph type="sldNum" sz="quarter" idx="12"/>
          </p:nvPr>
        </p:nvSpPr>
        <p:spPr/>
        <p:txBody>
          <a:bodyPr/>
          <a:lstStyle/>
          <a:p>
            <a:fld id="{C6E1B735-A890-47D2-A69C-A84E3E0D2774}" type="slidenum">
              <a:rPr lang="fr-FR" smtClean="0"/>
              <a:t>‹N°›</a:t>
            </a:fld>
            <a:endParaRPr lang="fr-FR"/>
          </a:p>
        </p:txBody>
      </p:sp>
    </p:spTree>
    <p:extLst>
      <p:ext uri="{BB962C8B-B14F-4D97-AF65-F5344CB8AC3E}">
        <p14:creationId xmlns:p14="http://schemas.microsoft.com/office/powerpoint/2010/main" val="2521231605"/>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380705-3A8E-562A-19B1-D25CB689D4A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0F6620D-A476-28A6-3486-7C3BFB6DE51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D1E28A59-C617-2B84-05AC-8A44EC66D671}"/>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F8FF6E7F-EDCC-60A6-3432-7E5009843D01}"/>
              </a:ext>
            </a:extLst>
          </p:cNvPr>
          <p:cNvSpPr>
            <a:spLocks noGrp="1"/>
          </p:cNvSpPr>
          <p:nvPr>
            <p:ph type="dt" sz="half" idx="10"/>
          </p:nvPr>
        </p:nvSpPr>
        <p:spPr/>
        <p:txBody>
          <a:bodyPr/>
          <a:lstStyle/>
          <a:p>
            <a:fld id="{B5FA372B-D3CD-427C-95DB-14CDE48721E8}" type="datetimeFigureOut">
              <a:rPr lang="fr-FR" smtClean="0"/>
              <a:t>03/10/2025</a:t>
            </a:fld>
            <a:endParaRPr lang="fr-FR"/>
          </a:p>
        </p:txBody>
      </p:sp>
      <p:sp>
        <p:nvSpPr>
          <p:cNvPr id="6" name="Espace réservé du pied de page 5">
            <a:extLst>
              <a:ext uri="{FF2B5EF4-FFF2-40B4-BE49-F238E27FC236}">
                <a16:creationId xmlns:a16="http://schemas.microsoft.com/office/drawing/2014/main" id="{A4B7BF94-4DCF-DA63-9D8A-C5CC8F524C2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0670C85-DB99-DDDD-456F-AB96F90EB7EF}"/>
              </a:ext>
            </a:extLst>
          </p:cNvPr>
          <p:cNvSpPr>
            <a:spLocks noGrp="1"/>
          </p:cNvSpPr>
          <p:nvPr>
            <p:ph type="sldNum" sz="quarter" idx="12"/>
          </p:nvPr>
        </p:nvSpPr>
        <p:spPr/>
        <p:txBody>
          <a:bodyPr/>
          <a:lstStyle/>
          <a:p>
            <a:fld id="{C6E1B735-A890-47D2-A69C-A84E3E0D2774}" type="slidenum">
              <a:rPr lang="fr-FR" smtClean="0"/>
              <a:t>‹N°›</a:t>
            </a:fld>
            <a:endParaRPr lang="fr-FR"/>
          </a:p>
        </p:txBody>
      </p:sp>
    </p:spTree>
    <p:extLst>
      <p:ext uri="{BB962C8B-B14F-4D97-AF65-F5344CB8AC3E}">
        <p14:creationId xmlns:p14="http://schemas.microsoft.com/office/powerpoint/2010/main" val="4116690570"/>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4136D90-D5F7-FA40-37B1-863D0F38280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4D00456-716C-5B66-0204-82005FE53A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6F07F7B1-D864-7169-C9B1-0C132D4E470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8DADE88-7B13-C39B-C1BF-EF355537D7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D9B6C61-11C6-978B-B6F8-BE9F6D4AE26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19FA82B-86CD-B67F-93F7-0F01A60387D0}"/>
              </a:ext>
            </a:extLst>
          </p:cNvPr>
          <p:cNvSpPr>
            <a:spLocks noGrp="1"/>
          </p:cNvSpPr>
          <p:nvPr>
            <p:ph type="dt" sz="half" idx="10"/>
          </p:nvPr>
        </p:nvSpPr>
        <p:spPr/>
        <p:txBody>
          <a:bodyPr/>
          <a:lstStyle/>
          <a:p>
            <a:fld id="{B5FA372B-D3CD-427C-95DB-14CDE48721E8}" type="datetimeFigureOut">
              <a:rPr lang="fr-FR" smtClean="0"/>
              <a:t>03/10/2025</a:t>
            </a:fld>
            <a:endParaRPr lang="fr-FR"/>
          </a:p>
        </p:txBody>
      </p:sp>
      <p:sp>
        <p:nvSpPr>
          <p:cNvPr id="8" name="Espace réservé du pied de page 7">
            <a:extLst>
              <a:ext uri="{FF2B5EF4-FFF2-40B4-BE49-F238E27FC236}">
                <a16:creationId xmlns:a16="http://schemas.microsoft.com/office/drawing/2014/main" id="{EFB7D203-0BF4-940C-FC25-7A08660058A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A835A4B-3742-7F58-88D7-0E518E936AC0}"/>
              </a:ext>
            </a:extLst>
          </p:cNvPr>
          <p:cNvSpPr>
            <a:spLocks noGrp="1"/>
          </p:cNvSpPr>
          <p:nvPr>
            <p:ph type="sldNum" sz="quarter" idx="12"/>
          </p:nvPr>
        </p:nvSpPr>
        <p:spPr/>
        <p:txBody>
          <a:bodyPr/>
          <a:lstStyle/>
          <a:p>
            <a:fld id="{C6E1B735-A890-47D2-A69C-A84E3E0D2774}" type="slidenum">
              <a:rPr lang="fr-FR" smtClean="0"/>
              <a:t>‹N°›</a:t>
            </a:fld>
            <a:endParaRPr lang="fr-FR"/>
          </a:p>
        </p:txBody>
      </p:sp>
    </p:spTree>
    <p:extLst>
      <p:ext uri="{BB962C8B-B14F-4D97-AF65-F5344CB8AC3E}">
        <p14:creationId xmlns:p14="http://schemas.microsoft.com/office/powerpoint/2010/main" val="94514611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42D290-4CFF-01D7-C18D-70AEBF54358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5935FB1-9E3C-9D58-FF99-DEC6CB79AD1C}"/>
              </a:ext>
            </a:extLst>
          </p:cNvPr>
          <p:cNvSpPr>
            <a:spLocks noGrp="1"/>
          </p:cNvSpPr>
          <p:nvPr>
            <p:ph type="dt" sz="half" idx="10"/>
          </p:nvPr>
        </p:nvSpPr>
        <p:spPr/>
        <p:txBody>
          <a:bodyPr/>
          <a:lstStyle/>
          <a:p>
            <a:fld id="{B5FA372B-D3CD-427C-95DB-14CDE48721E8}" type="datetimeFigureOut">
              <a:rPr lang="fr-FR" smtClean="0"/>
              <a:t>03/10/2025</a:t>
            </a:fld>
            <a:endParaRPr lang="fr-FR"/>
          </a:p>
        </p:txBody>
      </p:sp>
      <p:sp>
        <p:nvSpPr>
          <p:cNvPr id="4" name="Espace réservé du pied de page 3">
            <a:extLst>
              <a:ext uri="{FF2B5EF4-FFF2-40B4-BE49-F238E27FC236}">
                <a16:creationId xmlns:a16="http://schemas.microsoft.com/office/drawing/2014/main" id="{C2120AC8-4855-0F99-E841-FD0F3C4829F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54250522-D376-EB62-CFE1-CF9B9EB8C89D}"/>
              </a:ext>
            </a:extLst>
          </p:cNvPr>
          <p:cNvSpPr>
            <a:spLocks noGrp="1"/>
          </p:cNvSpPr>
          <p:nvPr>
            <p:ph type="sldNum" sz="quarter" idx="12"/>
          </p:nvPr>
        </p:nvSpPr>
        <p:spPr/>
        <p:txBody>
          <a:bodyPr/>
          <a:lstStyle/>
          <a:p>
            <a:fld id="{C6E1B735-A890-47D2-A69C-A84E3E0D2774}" type="slidenum">
              <a:rPr lang="fr-FR" smtClean="0"/>
              <a:t>‹N°›</a:t>
            </a:fld>
            <a:endParaRPr lang="fr-FR"/>
          </a:p>
        </p:txBody>
      </p:sp>
    </p:spTree>
    <p:extLst>
      <p:ext uri="{BB962C8B-B14F-4D97-AF65-F5344CB8AC3E}">
        <p14:creationId xmlns:p14="http://schemas.microsoft.com/office/powerpoint/2010/main" val="2757825926"/>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C7F2AC5-8C17-A794-BAA4-9FA32B23ABC5}"/>
              </a:ext>
            </a:extLst>
          </p:cNvPr>
          <p:cNvSpPr>
            <a:spLocks noGrp="1"/>
          </p:cNvSpPr>
          <p:nvPr>
            <p:ph type="dt" sz="half" idx="10"/>
          </p:nvPr>
        </p:nvSpPr>
        <p:spPr/>
        <p:txBody>
          <a:bodyPr/>
          <a:lstStyle/>
          <a:p>
            <a:fld id="{B5FA372B-D3CD-427C-95DB-14CDE48721E8}" type="datetimeFigureOut">
              <a:rPr lang="fr-FR" smtClean="0"/>
              <a:t>03/10/2025</a:t>
            </a:fld>
            <a:endParaRPr lang="fr-FR"/>
          </a:p>
        </p:txBody>
      </p:sp>
      <p:sp>
        <p:nvSpPr>
          <p:cNvPr id="3" name="Espace réservé du pied de page 2">
            <a:extLst>
              <a:ext uri="{FF2B5EF4-FFF2-40B4-BE49-F238E27FC236}">
                <a16:creationId xmlns:a16="http://schemas.microsoft.com/office/drawing/2014/main" id="{BA225904-63D3-AADD-6E75-20AC1070ED71}"/>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BEF7941-893F-1172-CA7C-E05D69C69555}"/>
              </a:ext>
            </a:extLst>
          </p:cNvPr>
          <p:cNvSpPr>
            <a:spLocks noGrp="1"/>
          </p:cNvSpPr>
          <p:nvPr>
            <p:ph type="sldNum" sz="quarter" idx="12"/>
          </p:nvPr>
        </p:nvSpPr>
        <p:spPr/>
        <p:txBody>
          <a:bodyPr/>
          <a:lstStyle/>
          <a:p>
            <a:fld id="{C6E1B735-A890-47D2-A69C-A84E3E0D2774}" type="slidenum">
              <a:rPr lang="fr-FR" smtClean="0"/>
              <a:t>‹N°›</a:t>
            </a:fld>
            <a:endParaRPr lang="fr-FR"/>
          </a:p>
        </p:txBody>
      </p:sp>
    </p:spTree>
    <p:extLst>
      <p:ext uri="{BB962C8B-B14F-4D97-AF65-F5344CB8AC3E}">
        <p14:creationId xmlns:p14="http://schemas.microsoft.com/office/powerpoint/2010/main" val="2933908821"/>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E90A15-BCA8-653C-FD5D-DE1FF7059D3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530DFDD-29BB-F1B0-EEF5-1CBEA0AE234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560A4EA-F07F-F795-1F9B-155E72FD61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EC41E51-45B2-5420-BB4F-97B9BA0420CD}"/>
              </a:ext>
            </a:extLst>
          </p:cNvPr>
          <p:cNvSpPr>
            <a:spLocks noGrp="1"/>
          </p:cNvSpPr>
          <p:nvPr>
            <p:ph type="dt" sz="half" idx="10"/>
          </p:nvPr>
        </p:nvSpPr>
        <p:spPr/>
        <p:txBody>
          <a:bodyPr/>
          <a:lstStyle/>
          <a:p>
            <a:fld id="{B5FA372B-D3CD-427C-95DB-14CDE48721E8}" type="datetimeFigureOut">
              <a:rPr lang="fr-FR" smtClean="0"/>
              <a:t>03/10/2025</a:t>
            </a:fld>
            <a:endParaRPr lang="fr-FR"/>
          </a:p>
        </p:txBody>
      </p:sp>
      <p:sp>
        <p:nvSpPr>
          <p:cNvPr id="6" name="Espace réservé du pied de page 5">
            <a:extLst>
              <a:ext uri="{FF2B5EF4-FFF2-40B4-BE49-F238E27FC236}">
                <a16:creationId xmlns:a16="http://schemas.microsoft.com/office/drawing/2014/main" id="{60E4A2AF-E687-7B16-DCBD-C39A1EC3CA6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044CC7C-8419-AA03-449D-570D06E004DA}"/>
              </a:ext>
            </a:extLst>
          </p:cNvPr>
          <p:cNvSpPr>
            <a:spLocks noGrp="1"/>
          </p:cNvSpPr>
          <p:nvPr>
            <p:ph type="sldNum" sz="quarter" idx="12"/>
          </p:nvPr>
        </p:nvSpPr>
        <p:spPr/>
        <p:txBody>
          <a:bodyPr/>
          <a:lstStyle/>
          <a:p>
            <a:fld id="{C6E1B735-A890-47D2-A69C-A84E3E0D2774}" type="slidenum">
              <a:rPr lang="fr-FR" smtClean="0"/>
              <a:t>‹N°›</a:t>
            </a:fld>
            <a:endParaRPr lang="fr-FR"/>
          </a:p>
        </p:txBody>
      </p:sp>
    </p:spTree>
    <p:extLst>
      <p:ext uri="{BB962C8B-B14F-4D97-AF65-F5344CB8AC3E}">
        <p14:creationId xmlns:p14="http://schemas.microsoft.com/office/powerpoint/2010/main" val="2031635136"/>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989720-7B1A-E0B5-D9CD-E75B41F51EBF}"/>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D3191A9-F211-00BB-C8BB-EE2F9097739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AF9D231-2D7C-DB7A-B8DE-DDB1786AE9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C28BA82-7621-334D-ADCA-693E6DE88777}"/>
              </a:ext>
            </a:extLst>
          </p:cNvPr>
          <p:cNvSpPr>
            <a:spLocks noGrp="1"/>
          </p:cNvSpPr>
          <p:nvPr>
            <p:ph type="dt" sz="half" idx="10"/>
          </p:nvPr>
        </p:nvSpPr>
        <p:spPr/>
        <p:txBody>
          <a:bodyPr/>
          <a:lstStyle/>
          <a:p>
            <a:fld id="{B5FA372B-D3CD-427C-95DB-14CDE48721E8}" type="datetimeFigureOut">
              <a:rPr lang="fr-FR" smtClean="0"/>
              <a:t>03/10/2025</a:t>
            </a:fld>
            <a:endParaRPr lang="fr-FR"/>
          </a:p>
        </p:txBody>
      </p:sp>
      <p:sp>
        <p:nvSpPr>
          <p:cNvPr id="6" name="Espace réservé du pied de page 5">
            <a:extLst>
              <a:ext uri="{FF2B5EF4-FFF2-40B4-BE49-F238E27FC236}">
                <a16:creationId xmlns:a16="http://schemas.microsoft.com/office/drawing/2014/main" id="{B9C5C533-B992-CF34-38A9-E123B798AFA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55C5A8A-CE1F-CAE0-8203-86C7AB440F22}"/>
              </a:ext>
            </a:extLst>
          </p:cNvPr>
          <p:cNvSpPr>
            <a:spLocks noGrp="1"/>
          </p:cNvSpPr>
          <p:nvPr>
            <p:ph type="sldNum" sz="quarter" idx="12"/>
          </p:nvPr>
        </p:nvSpPr>
        <p:spPr/>
        <p:txBody>
          <a:bodyPr/>
          <a:lstStyle/>
          <a:p>
            <a:fld id="{C6E1B735-A890-47D2-A69C-A84E3E0D2774}" type="slidenum">
              <a:rPr lang="fr-FR" smtClean="0"/>
              <a:t>‹N°›</a:t>
            </a:fld>
            <a:endParaRPr lang="fr-FR"/>
          </a:p>
        </p:txBody>
      </p:sp>
    </p:spTree>
    <p:extLst>
      <p:ext uri="{BB962C8B-B14F-4D97-AF65-F5344CB8AC3E}">
        <p14:creationId xmlns:p14="http://schemas.microsoft.com/office/powerpoint/2010/main" val="3027412581"/>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BA0454A-6666-C321-0493-9BC6475F116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865CB05-220A-62F0-1EED-34B70A33236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D141273-35DB-0B24-370A-EEA0FD9D1728}"/>
              </a:ext>
            </a:extLst>
          </p:cNvPr>
          <p:cNvSpPr>
            <a:spLocks noGrp="1"/>
          </p:cNvSpPr>
          <p:nvPr>
            <p:ph type="dt" sz="half" idx="10"/>
          </p:nvPr>
        </p:nvSpPr>
        <p:spPr/>
        <p:txBody>
          <a:bodyPr/>
          <a:lstStyle/>
          <a:p>
            <a:fld id="{B5FA372B-D3CD-427C-95DB-14CDE48721E8}" type="datetimeFigureOut">
              <a:rPr lang="fr-FR" smtClean="0"/>
              <a:t>03/10/2025</a:t>
            </a:fld>
            <a:endParaRPr lang="fr-FR"/>
          </a:p>
        </p:txBody>
      </p:sp>
      <p:sp>
        <p:nvSpPr>
          <p:cNvPr id="5" name="Espace réservé du pied de page 4">
            <a:extLst>
              <a:ext uri="{FF2B5EF4-FFF2-40B4-BE49-F238E27FC236}">
                <a16:creationId xmlns:a16="http://schemas.microsoft.com/office/drawing/2014/main" id="{FD243F46-EC17-0B09-5F3B-A6C28F16FA1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8C8E991-E6D0-7ED6-A252-7662B79D6555}"/>
              </a:ext>
            </a:extLst>
          </p:cNvPr>
          <p:cNvSpPr>
            <a:spLocks noGrp="1"/>
          </p:cNvSpPr>
          <p:nvPr>
            <p:ph type="sldNum" sz="quarter" idx="12"/>
          </p:nvPr>
        </p:nvSpPr>
        <p:spPr/>
        <p:txBody>
          <a:bodyPr/>
          <a:lstStyle/>
          <a:p>
            <a:fld id="{C6E1B735-A890-47D2-A69C-A84E3E0D2774}" type="slidenum">
              <a:rPr lang="fr-FR" smtClean="0"/>
              <a:t>‹N°›</a:t>
            </a:fld>
            <a:endParaRPr lang="fr-FR"/>
          </a:p>
        </p:txBody>
      </p:sp>
    </p:spTree>
    <p:extLst>
      <p:ext uri="{BB962C8B-B14F-4D97-AF65-F5344CB8AC3E}">
        <p14:creationId xmlns:p14="http://schemas.microsoft.com/office/powerpoint/2010/main" val="112797817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AB28D3A-4828-B273-DC8E-CD737F8F573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6B56A53D-5079-753A-F0A4-6D82C8B427B7}"/>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6EDB6E5-826C-C2A0-600D-FC097ED33686}"/>
              </a:ext>
            </a:extLst>
          </p:cNvPr>
          <p:cNvSpPr>
            <a:spLocks noGrp="1"/>
          </p:cNvSpPr>
          <p:nvPr>
            <p:ph type="dt" sz="half" idx="10"/>
          </p:nvPr>
        </p:nvSpPr>
        <p:spPr/>
        <p:txBody>
          <a:bodyPr/>
          <a:lstStyle/>
          <a:p>
            <a:fld id="{B5FA372B-D3CD-427C-95DB-14CDE48721E8}" type="datetimeFigureOut">
              <a:rPr lang="fr-FR" smtClean="0"/>
              <a:t>03/10/2025</a:t>
            </a:fld>
            <a:endParaRPr lang="fr-FR"/>
          </a:p>
        </p:txBody>
      </p:sp>
      <p:sp>
        <p:nvSpPr>
          <p:cNvPr id="5" name="Espace réservé du pied de page 4">
            <a:extLst>
              <a:ext uri="{FF2B5EF4-FFF2-40B4-BE49-F238E27FC236}">
                <a16:creationId xmlns:a16="http://schemas.microsoft.com/office/drawing/2014/main" id="{D1416FD4-AFD6-A3F9-88E4-D06B6F975E8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A46DE9-17A3-5A09-F922-7E874B2A873C}"/>
              </a:ext>
            </a:extLst>
          </p:cNvPr>
          <p:cNvSpPr>
            <a:spLocks noGrp="1"/>
          </p:cNvSpPr>
          <p:nvPr>
            <p:ph type="sldNum" sz="quarter" idx="12"/>
          </p:nvPr>
        </p:nvSpPr>
        <p:spPr/>
        <p:txBody>
          <a:bodyPr/>
          <a:lstStyle/>
          <a:p>
            <a:fld id="{C6E1B735-A890-47D2-A69C-A84E3E0D2774}" type="slidenum">
              <a:rPr lang="fr-FR" smtClean="0"/>
              <a:t>‹N°›</a:t>
            </a:fld>
            <a:endParaRPr lang="fr-FR"/>
          </a:p>
        </p:txBody>
      </p:sp>
    </p:spTree>
    <p:extLst>
      <p:ext uri="{BB962C8B-B14F-4D97-AF65-F5344CB8AC3E}">
        <p14:creationId xmlns:p14="http://schemas.microsoft.com/office/powerpoint/2010/main" val="115358117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CAB3C91-3C0D-4908-6F01-0B797CEAE7E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CBBD1ECC-A9C0-5524-E91A-1E48FCE2333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DCC03B7-D150-2D46-B0FF-2619EBEEA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5FA372B-D3CD-427C-95DB-14CDE48721E8}" type="datetimeFigureOut">
              <a:rPr lang="fr-FR" smtClean="0"/>
              <a:t>03/10/2025</a:t>
            </a:fld>
            <a:endParaRPr lang="fr-FR"/>
          </a:p>
        </p:txBody>
      </p:sp>
      <p:sp>
        <p:nvSpPr>
          <p:cNvPr id="5" name="Espace réservé du pied de page 4">
            <a:extLst>
              <a:ext uri="{FF2B5EF4-FFF2-40B4-BE49-F238E27FC236}">
                <a16:creationId xmlns:a16="http://schemas.microsoft.com/office/drawing/2014/main" id="{07257933-9CBD-13F6-7571-52D6A292C0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B620EB7D-EF2A-EAB4-0888-0034E73637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6E1B735-A890-47D2-A69C-A84E3E0D2774}" type="slidenum">
              <a:rPr lang="fr-FR" smtClean="0"/>
              <a:t>‹N°›</a:t>
            </a:fld>
            <a:endParaRPr lang="fr-FR"/>
          </a:p>
        </p:txBody>
      </p:sp>
    </p:spTree>
    <p:extLst>
      <p:ext uri="{BB962C8B-B14F-4D97-AF65-F5344CB8AC3E}">
        <p14:creationId xmlns:p14="http://schemas.microsoft.com/office/powerpoint/2010/main" val="15598805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mc:Choice>
    <mc:Fallback>
      <p:transition spd="slow"/>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A30DA2-EF54-34F2-F964-2A147A4BDDE7}"/>
            </a:ext>
          </a:extLst>
        </p:cNvPr>
        <p:cNvGrpSpPr/>
        <p:nvPr/>
      </p:nvGrpSpPr>
      <p:grpSpPr>
        <a:xfrm>
          <a:off x="0" y="0"/>
          <a:ext cx="0" cy="0"/>
          <a:chOff x="0" y="0"/>
          <a:chExt cx="0" cy="0"/>
        </a:xfrm>
      </p:grpSpPr>
      <p:pic>
        <p:nvPicPr>
          <p:cNvPr id="3" name="Image 2" descr="Une image contenant plein air, ciel, arbre, bâtiment&#10;&#10;Le contenu généré par l’IA peut être incorrect.">
            <a:extLst>
              <a:ext uri="{FF2B5EF4-FFF2-40B4-BE49-F238E27FC236}">
                <a16:creationId xmlns:a16="http://schemas.microsoft.com/office/drawing/2014/main" id="{4C06F224-BC9E-2758-55D0-8B23307F5B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6778" y="459000"/>
            <a:ext cx="8913484"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7EBB877-28BF-EC80-D4B0-05C399F33F12}"/>
              </a:ext>
            </a:extLst>
          </p:cNvPr>
          <p:cNvSpPr txBox="1"/>
          <p:nvPr/>
        </p:nvSpPr>
        <p:spPr>
          <a:xfrm>
            <a:off x="1469136" y="593112"/>
            <a:ext cx="7668768" cy="523220"/>
          </a:xfrm>
          <a:prstGeom prst="rect">
            <a:avLst/>
          </a:prstGeom>
          <a:solidFill>
            <a:srgbClr val="FF0000"/>
          </a:solidFill>
        </p:spPr>
        <p:txBody>
          <a:bodyPr wrap="square" rtlCol="0">
            <a:spAutoFit/>
          </a:bodyPr>
          <a:lstStyle/>
          <a:p>
            <a:r>
              <a:rPr lang="fr-FR" sz="2800" b="1" dirty="0">
                <a:solidFill>
                  <a:schemeClr val="bg1"/>
                </a:solidFill>
              </a:rPr>
              <a:t>Cathédrale De Notre Dame De Paris N°3 -Fin</a:t>
            </a:r>
          </a:p>
        </p:txBody>
      </p:sp>
      <p:sp>
        <p:nvSpPr>
          <p:cNvPr id="2" name="ZoneTexte 1">
            <a:extLst>
              <a:ext uri="{FF2B5EF4-FFF2-40B4-BE49-F238E27FC236}">
                <a16:creationId xmlns:a16="http://schemas.microsoft.com/office/drawing/2014/main" id="{649029F6-364F-FC5E-2866-670B7158E146}"/>
              </a:ext>
            </a:extLst>
          </p:cNvPr>
          <p:cNvSpPr txBox="1"/>
          <p:nvPr/>
        </p:nvSpPr>
        <p:spPr>
          <a:xfrm>
            <a:off x="10143744" y="4462272"/>
            <a:ext cx="2121408" cy="1569660"/>
          </a:xfrm>
          <a:prstGeom prst="rect">
            <a:avLst/>
          </a:prstGeom>
          <a:noFill/>
        </p:spPr>
        <p:txBody>
          <a:bodyPr wrap="square" rtlCol="0">
            <a:spAutoFit/>
          </a:bodyPr>
          <a:lstStyle/>
          <a:p>
            <a:r>
              <a:rPr lang="fr-FR" sz="2400" b="1" dirty="0">
                <a:solidFill>
                  <a:schemeClr val="bg1"/>
                </a:solidFill>
              </a:rPr>
              <a:t>Cliquez  </a:t>
            </a:r>
          </a:p>
          <a:p>
            <a:r>
              <a:rPr lang="fr-FR" sz="2400" b="1" dirty="0">
                <a:solidFill>
                  <a:schemeClr val="bg1"/>
                </a:solidFill>
              </a:rPr>
              <a:t>Gauche PPS </a:t>
            </a:r>
          </a:p>
          <a:p>
            <a:r>
              <a:rPr lang="fr-FR" sz="2400" b="1" dirty="0">
                <a:solidFill>
                  <a:schemeClr val="bg1"/>
                </a:solidFill>
              </a:rPr>
              <a:t>En Manuel</a:t>
            </a:r>
          </a:p>
          <a:p>
            <a:r>
              <a:rPr lang="fr-FR" sz="2400" b="1" dirty="0">
                <a:solidFill>
                  <a:schemeClr val="bg1"/>
                </a:solidFill>
              </a:rPr>
              <a:t>Merci</a:t>
            </a:r>
          </a:p>
        </p:txBody>
      </p:sp>
    </p:spTree>
    <p:extLst>
      <p:ext uri="{BB962C8B-B14F-4D97-AF65-F5344CB8AC3E}">
        <p14:creationId xmlns:p14="http://schemas.microsoft.com/office/powerpoint/2010/main" val="3035477754"/>
      </p:ext>
    </p:extLst>
  </p:cSld>
  <p:clrMapOvr>
    <a:masterClrMapping/>
  </p:clrMapOvr>
  <mc:AlternateContent xmlns:mc="http://schemas.openxmlformats.org/markup-compatibility/2006">
    <mc:Choice xmlns:p14="http://schemas.microsoft.com/office/powerpoint/2010/main" Requires="p14">
      <p:transition spd="slow" p14:dur="5000">
        <p:sndAc>
          <p:stSnd loop="1">
            <p:snd r:embed="rId2" name="Harmonium Bach Jésus ma joie.wav"/>
          </p:stSnd>
        </p:sndAc>
      </p:transition>
    </mc:Choice>
    <mc:Fallback>
      <p:transition spd="slow">
        <p:sndAc>
          <p:stSnd loop="1">
            <p:snd r:embed="rId2" name="Harmonium Bach Jésus ma joie.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3DC92B-782E-C5D5-0D94-66B66A77EA6E}"/>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69BDE2E7-7178-03A4-7E2D-E8393C577B53}"/>
              </a:ext>
            </a:extLst>
          </p:cNvPr>
          <p:cNvSpPr txBox="1"/>
          <p:nvPr/>
        </p:nvSpPr>
        <p:spPr>
          <a:xfrm>
            <a:off x="482600" y="428178"/>
            <a:ext cx="11226800" cy="6001643"/>
          </a:xfrm>
          <a:prstGeom prst="rect">
            <a:avLst/>
          </a:prstGeom>
          <a:noFill/>
        </p:spPr>
        <p:txBody>
          <a:bodyPr wrap="square" rtlCol="0">
            <a:spAutoFit/>
          </a:bodyPr>
          <a:lstStyle/>
          <a:p>
            <a:r>
              <a:rPr lang="fr-FR" sz="4800" b="1" dirty="0">
                <a:solidFill>
                  <a:schemeClr val="bg1"/>
                </a:solidFill>
              </a:rPr>
              <a:t>La cathédrale Notre-Dame de Paris, communément appelée Notre-Dame, est l'un des monuments les plus emblématiques de la ville de Paris et de France. Située sur l'île de la Cité, elle constitue un lieu de culte catholique et sert de siège à l'archidiocèse de Paris, dédié à la Vierge Marie.</a:t>
            </a:r>
          </a:p>
        </p:txBody>
      </p:sp>
    </p:spTree>
    <p:extLst>
      <p:ext uri="{BB962C8B-B14F-4D97-AF65-F5344CB8AC3E}">
        <p14:creationId xmlns:p14="http://schemas.microsoft.com/office/powerpoint/2010/main" val="1442024185"/>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ymétrie, symbole, bâtiment, bronze&#10;&#10;Le contenu généré par l’IA peut être incorrect.">
            <a:extLst>
              <a:ext uri="{FF2B5EF4-FFF2-40B4-BE49-F238E27FC236}">
                <a16:creationId xmlns:a16="http://schemas.microsoft.com/office/drawing/2014/main" id="{E6EFE316-D239-776B-ADE0-EA11B126A4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3400" y="459000"/>
            <a:ext cx="5940000" cy="5940000"/>
          </a:xfrm>
          <a:prstGeom prst="rect">
            <a:avLst/>
          </a:prstGeom>
          <a:ln w="228600" cap="sq" cmpd="thickThin">
            <a:solidFill>
              <a:schemeClr val="bg1">
                <a:lumMod val="6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F12A1C9-FE07-4236-2AFB-47AB0914C4BF}"/>
              </a:ext>
            </a:extLst>
          </p:cNvPr>
          <p:cNvSpPr txBox="1"/>
          <p:nvPr/>
        </p:nvSpPr>
        <p:spPr>
          <a:xfrm>
            <a:off x="6708648" y="4631329"/>
            <a:ext cx="4949952" cy="461665"/>
          </a:xfrm>
          <a:prstGeom prst="rect">
            <a:avLst/>
          </a:prstGeom>
          <a:noFill/>
        </p:spPr>
        <p:txBody>
          <a:bodyPr wrap="square" rtlCol="0">
            <a:spAutoFit/>
          </a:bodyPr>
          <a:lstStyle/>
          <a:p>
            <a:r>
              <a:rPr lang="fr-FR" sz="2400" b="1">
                <a:solidFill>
                  <a:srgbClr val="FFFF00"/>
                </a:solidFill>
              </a:rPr>
              <a:t>Clé de voute centrale, 2024.</a:t>
            </a:r>
            <a:endParaRPr lang="fr-FR" sz="2400" b="1" dirty="0">
              <a:solidFill>
                <a:srgbClr val="FFFF00"/>
              </a:solidFill>
            </a:endParaRPr>
          </a:p>
        </p:txBody>
      </p:sp>
    </p:spTree>
    <p:extLst>
      <p:ext uri="{BB962C8B-B14F-4D97-AF65-F5344CB8AC3E}">
        <p14:creationId xmlns:p14="http://schemas.microsoft.com/office/powerpoint/2010/main" val="182568118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ACC36-C099-F67D-6D6D-1F8B032ACFCE}"/>
            </a:ext>
          </a:extLst>
        </p:cNvPr>
        <p:cNvGrpSpPr/>
        <p:nvPr/>
      </p:nvGrpSpPr>
      <p:grpSpPr>
        <a:xfrm>
          <a:off x="0" y="0"/>
          <a:ext cx="0" cy="0"/>
          <a:chOff x="0" y="0"/>
          <a:chExt cx="0" cy="0"/>
        </a:xfrm>
      </p:grpSpPr>
      <p:pic>
        <p:nvPicPr>
          <p:cNvPr id="3" name="Image 2" descr="Une image contenant meubles, intérieur, bougie, chapelle&#10;&#10;Le contenu généré par l’IA peut être incorrect.">
            <a:extLst>
              <a:ext uri="{FF2B5EF4-FFF2-40B4-BE49-F238E27FC236}">
                <a16:creationId xmlns:a16="http://schemas.microsoft.com/office/drawing/2014/main" id="{E38B531D-7DDB-812B-6925-5DBEB5CFD3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6851" y="459000"/>
            <a:ext cx="4609117" cy="5940000"/>
          </a:xfrm>
          <a:prstGeom prst="rect">
            <a:avLst/>
          </a:prstGeom>
          <a:ln w="2286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A8953DD4-A325-6293-532E-5C04E2A8E0FF}"/>
              </a:ext>
            </a:extLst>
          </p:cNvPr>
          <p:cNvSpPr txBox="1"/>
          <p:nvPr/>
        </p:nvSpPr>
        <p:spPr>
          <a:xfrm>
            <a:off x="3182112" y="4888992"/>
            <a:ext cx="3511296" cy="830997"/>
          </a:xfrm>
          <a:prstGeom prst="rect">
            <a:avLst/>
          </a:prstGeom>
          <a:noFill/>
        </p:spPr>
        <p:txBody>
          <a:bodyPr wrap="square" rtlCol="0">
            <a:spAutoFit/>
          </a:bodyPr>
          <a:lstStyle/>
          <a:p>
            <a:r>
              <a:rPr lang="fr-FR" sz="2400" b="1">
                <a:solidFill>
                  <a:srgbClr val="FFFF00"/>
                </a:solidFill>
              </a:rPr>
              <a:t>La chaire en février 2025.</a:t>
            </a:r>
            <a:endParaRPr lang="fr-FR" sz="2400" b="1" dirty="0">
              <a:solidFill>
                <a:srgbClr val="FFFF00"/>
              </a:solidFill>
            </a:endParaRPr>
          </a:p>
        </p:txBody>
      </p:sp>
    </p:spTree>
    <p:extLst>
      <p:ext uri="{BB962C8B-B14F-4D97-AF65-F5344CB8AC3E}">
        <p14:creationId xmlns:p14="http://schemas.microsoft.com/office/powerpoint/2010/main" val="54661722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5A411D-357B-2FDB-FBE9-FB00C65C4613}"/>
            </a:ext>
          </a:extLst>
        </p:cNvPr>
        <p:cNvGrpSpPr/>
        <p:nvPr/>
      </p:nvGrpSpPr>
      <p:grpSpPr>
        <a:xfrm>
          <a:off x="0" y="0"/>
          <a:ext cx="0" cy="0"/>
          <a:chOff x="0" y="0"/>
          <a:chExt cx="0" cy="0"/>
        </a:xfrm>
      </p:grpSpPr>
      <p:pic>
        <p:nvPicPr>
          <p:cNvPr id="3" name="Image 2" descr="Une image contenant église, art, sculpture, Sculpture&#10;&#10;Le contenu généré par l’IA peut être incorrect.">
            <a:extLst>
              <a:ext uri="{FF2B5EF4-FFF2-40B4-BE49-F238E27FC236}">
                <a16:creationId xmlns:a16="http://schemas.microsoft.com/office/drawing/2014/main" id="{4B3C30A6-ED11-4F31-D4AE-7DCD5488C3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1371" y="459000"/>
            <a:ext cx="387602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8A6F1C5-6FC1-E8E0-3597-C089C8A7D6E6}"/>
              </a:ext>
            </a:extLst>
          </p:cNvPr>
          <p:cNvSpPr txBox="1"/>
          <p:nvPr/>
        </p:nvSpPr>
        <p:spPr>
          <a:xfrm>
            <a:off x="8327136" y="4096512"/>
            <a:ext cx="3876020" cy="830997"/>
          </a:xfrm>
          <a:prstGeom prst="rect">
            <a:avLst/>
          </a:prstGeom>
          <a:noFill/>
        </p:spPr>
        <p:txBody>
          <a:bodyPr wrap="square" rtlCol="0">
            <a:spAutoFit/>
          </a:bodyPr>
          <a:lstStyle/>
          <a:p>
            <a:r>
              <a:rPr lang="fr-FR" sz="2400" b="1">
                <a:solidFill>
                  <a:srgbClr val="FFFF00"/>
                </a:solidFill>
              </a:rPr>
              <a:t>Paris 4e ND de Paris chaise détail</a:t>
            </a:r>
            <a:endParaRPr lang="fr-FR" sz="2400" b="1" dirty="0">
              <a:solidFill>
                <a:srgbClr val="FFFF00"/>
              </a:solidFill>
            </a:endParaRPr>
          </a:p>
        </p:txBody>
      </p:sp>
    </p:spTree>
    <p:extLst>
      <p:ext uri="{BB962C8B-B14F-4D97-AF65-F5344CB8AC3E}">
        <p14:creationId xmlns:p14="http://schemas.microsoft.com/office/powerpoint/2010/main" val="354134894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F172D-40F1-C65E-49D2-32464411D8AD}"/>
            </a:ext>
          </a:extLst>
        </p:cNvPr>
        <p:cNvGrpSpPr/>
        <p:nvPr/>
      </p:nvGrpSpPr>
      <p:grpSpPr>
        <a:xfrm>
          <a:off x="0" y="0"/>
          <a:ext cx="0" cy="0"/>
          <a:chOff x="0" y="0"/>
          <a:chExt cx="0" cy="0"/>
        </a:xfrm>
      </p:grpSpPr>
      <p:pic>
        <p:nvPicPr>
          <p:cNvPr id="5" name="Image 4" descr="Une image contenant peinture, art, mythologie, Arts visuels&#10;&#10;Le contenu généré par l’IA peut être incorrect.">
            <a:extLst>
              <a:ext uri="{FF2B5EF4-FFF2-40B4-BE49-F238E27FC236}">
                <a16:creationId xmlns:a16="http://schemas.microsoft.com/office/drawing/2014/main" id="{8F99BAE3-8D86-F82C-3B0A-4778F9AEA2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30353" y="548650"/>
            <a:ext cx="4609116" cy="5940000"/>
          </a:xfrm>
          <a:prstGeom prst="rect">
            <a:avLst/>
          </a:prstGeom>
          <a:ln w="228600" cap="sq" cmpd="thickThin">
            <a:solidFill>
              <a:srgbClr val="000000"/>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F32CC9D7-483E-8B45-F7A3-F00DDD1E2871}"/>
              </a:ext>
            </a:extLst>
          </p:cNvPr>
          <p:cNvSpPr txBox="1"/>
          <p:nvPr/>
        </p:nvSpPr>
        <p:spPr>
          <a:xfrm>
            <a:off x="963168" y="3085082"/>
            <a:ext cx="2548128" cy="3046988"/>
          </a:xfrm>
          <a:prstGeom prst="rect">
            <a:avLst/>
          </a:prstGeom>
          <a:noFill/>
        </p:spPr>
        <p:txBody>
          <a:bodyPr wrap="square" rtlCol="0">
            <a:spAutoFit/>
          </a:bodyPr>
          <a:lstStyle/>
          <a:p>
            <a:r>
              <a:rPr lang="fr-FR" sz="2400" b="1">
                <a:solidFill>
                  <a:srgbClr val="FFFF00"/>
                </a:solidFill>
              </a:rPr>
              <a:t>La lapidation de Saint Étienne, œuvre de Charles Le Brun orne la première chapelle droite de la nef. C'est le may de 1651.</a:t>
            </a:r>
            <a:endParaRPr lang="fr-FR" sz="2400" b="1" dirty="0">
              <a:solidFill>
                <a:srgbClr val="FFFF00"/>
              </a:solidFill>
            </a:endParaRPr>
          </a:p>
        </p:txBody>
      </p:sp>
    </p:spTree>
    <p:extLst>
      <p:ext uri="{BB962C8B-B14F-4D97-AF65-F5344CB8AC3E}">
        <p14:creationId xmlns:p14="http://schemas.microsoft.com/office/powerpoint/2010/main" val="2248079826"/>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A397C-B081-ED16-4FB1-B92671738F13}"/>
            </a:ext>
          </a:extLst>
        </p:cNvPr>
        <p:cNvGrpSpPr/>
        <p:nvPr/>
      </p:nvGrpSpPr>
      <p:grpSpPr>
        <a:xfrm>
          <a:off x="0" y="0"/>
          <a:ext cx="0" cy="0"/>
          <a:chOff x="0" y="0"/>
          <a:chExt cx="0" cy="0"/>
        </a:xfrm>
      </p:grpSpPr>
      <p:pic>
        <p:nvPicPr>
          <p:cNvPr id="3" name="Image 2" descr="Une image contenant peinture, art, mythologie, Arts visuels&#10;&#10;Le contenu généré par l’IA peut être incorrect.">
            <a:extLst>
              <a:ext uri="{FF2B5EF4-FFF2-40B4-BE49-F238E27FC236}">
                <a16:creationId xmlns:a16="http://schemas.microsoft.com/office/drawing/2014/main" id="{77902C84-875F-A441-BF1E-AB9B7030C8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73012" y="693000"/>
            <a:ext cx="4245976" cy="5472000"/>
          </a:xfrm>
          <a:prstGeom prst="rect">
            <a:avLst/>
          </a:prstGeom>
          <a:ln w="2286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F97DBD4E-789E-25BC-3D1E-6CF01172505D}"/>
              </a:ext>
            </a:extLst>
          </p:cNvPr>
          <p:cNvSpPr txBox="1"/>
          <p:nvPr/>
        </p:nvSpPr>
        <p:spPr>
          <a:xfrm>
            <a:off x="8631936" y="3669792"/>
            <a:ext cx="3413760" cy="2308324"/>
          </a:xfrm>
          <a:prstGeom prst="rect">
            <a:avLst/>
          </a:prstGeom>
          <a:noFill/>
        </p:spPr>
        <p:txBody>
          <a:bodyPr wrap="square" rtlCol="0">
            <a:spAutoFit/>
          </a:bodyPr>
          <a:lstStyle/>
          <a:p>
            <a:r>
              <a:rPr lang="fr-FR" sz="2400" b="1">
                <a:solidFill>
                  <a:srgbClr val="FFFF00"/>
                </a:solidFill>
              </a:rPr>
              <a:t>La lapidation de Saint Étienne, œuvre de Charles Le Brun orne la première chapelle droite de la nef. C'est le may de 1651.</a:t>
            </a:r>
            <a:endParaRPr lang="fr-FR" sz="2400" b="1" dirty="0">
              <a:solidFill>
                <a:srgbClr val="FFFF00"/>
              </a:solidFill>
            </a:endParaRPr>
          </a:p>
        </p:txBody>
      </p:sp>
    </p:spTree>
    <p:extLst>
      <p:ext uri="{BB962C8B-B14F-4D97-AF65-F5344CB8AC3E}">
        <p14:creationId xmlns:p14="http://schemas.microsoft.com/office/powerpoint/2010/main" val="21072878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002DD4-7059-0C43-E289-F8EBD2C13CD6}"/>
            </a:ext>
          </a:extLst>
        </p:cNvPr>
        <p:cNvGrpSpPr/>
        <p:nvPr/>
      </p:nvGrpSpPr>
      <p:grpSpPr>
        <a:xfrm>
          <a:off x="0" y="0"/>
          <a:ext cx="0" cy="0"/>
          <a:chOff x="0" y="0"/>
          <a:chExt cx="0" cy="0"/>
        </a:xfrm>
      </p:grpSpPr>
      <p:pic>
        <p:nvPicPr>
          <p:cNvPr id="3" name="Image 2" descr="Une image contenant peinture, habits, mythologie, art&#10;&#10;Le contenu généré par l’IA peut être incorrect.">
            <a:extLst>
              <a:ext uri="{FF2B5EF4-FFF2-40B4-BE49-F238E27FC236}">
                <a16:creationId xmlns:a16="http://schemas.microsoft.com/office/drawing/2014/main" id="{A37912A0-3EA7-C66D-054F-C9DA178ABC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23778" y="459000"/>
            <a:ext cx="4344443"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7A91AB6-665C-8D31-D42F-D507A5F67C4E}"/>
              </a:ext>
            </a:extLst>
          </p:cNvPr>
          <p:cNvSpPr txBox="1"/>
          <p:nvPr/>
        </p:nvSpPr>
        <p:spPr>
          <a:xfrm>
            <a:off x="437889" y="2377440"/>
            <a:ext cx="3279648" cy="3046988"/>
          </a:xfrm>
          <a:prstGeom prst="rect">
            <a:avLst/>
          </a:prstGeom>
          <a:noFill/>
        </p:spPr>
        <p:txBody>
          <a:bodyPr wrap="square" rtlCol="0">
            <a:spAutoFit/>
          </a:bodyPr>
          <a:lstStyle/>
          <a:p>
            <a:r>
              <a:rPr lang="fr-FR" sz="2400" b="1">
                <a:solidFill>
                  <a:srgbClr val="FFFF00"/>
                </a:solidFill>
              </a:rPr>
              <a:t>Le prophète Agabus prédisant à saint Paul ses souffrances à Jérusalem, peinture de Louis Chéron (1660–1713) - Cinquième chapelle latérale nord de la nef.</a:t>
            </a:r>
            <a:endParaRPr lang="fr-FR" sz="2400" b="1" dirty="0">
              <a:solidFill>
                <a:srgbClr val="FFFF00"/>
              </a:solidFill>
            </a:endParaRPr>
          </a:p>
        </p:txBody>
      </p:sp>
    </p:spTree>
    <p:extLst>
      <p:ext uri="{BB962C8B-B14F-4D97-AF65-F5344CB8AC3E}">
        <p14:creationId xmlns:p14="http://schemas.microsoft.com/office/powerpoint/2010/main" val="754485021"/>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FEC06A-7585-ED95-FC08-4F7D8714D14D}"/>
            </a:ext>
          </a:extLst>
        </p:cNvPr>
        <p:cNvGrpSpPr/>
        <p:nvPr/>
      </p:nvGrpSpPr>
      <p:grpSpPr>
        <a:xfrm>
          <a:off x="0" y="0"/>
          <a:ext cx="0" cy="0"/>
          <a:chOff x="0" y="0"/>
          <a:chExt cx="0" cy="0"/>
        </a:xfrm>
      </p:grpSpPr>
      <p:pic>
        <p:nvPicPr>
          <p:cNvPr id="3" name="Image 2" descr="Une image contenant bâtiment, cathédrale, coffre, chapelle&#10;&#10;Le contenu généré par l’IA peut être incorrect.">
            <a:extLst>
              <a:ext uri="{FF2B5EF4-FFF2-40B4-BE49-F238E27FC236}">
                <a16:creationId xmlns:a16="http://schemas.microsoft.com/office/drawing/2014/main" id="{67E1A477-65D7-7B8D-ECB2-2B182F7C74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109" y="585000"/>
            <a:ext cx="7603864" cy="5688000"/>
          </a:xfrm>
          <a:prstGeom prst="rect">
            <a:avLst/>
          </a:prstGeom>
          <a:ln w="228600" cap="sq" cmpd="thickThin">
            <a:solidFill>
              <a:srgbClr val="FFFF00"/>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8605E798-2A1F-A08A-CCA4-9977203945C6}"/>
              </a:ext>
            </a:extLst>
          </p:cNvPr>
          <p:cNvSpPr txBox="1"/>
          <p:nvPr/>
        </p:nvSpPr>
        <p:spPr>
          <a:xfrm>
            <a:off x="8631936" y="3913632"/>
            <a:ext cx="3377184" cy="1200329"/>
          </a:xfrm>
          <a:prstGeom prst="rect">
            <a:avLst/>
          </a:prstGeom>
          <a:noFill/>
        </p:spPr>
        <p:txBody>
          <a:bodyPr wrap="square" rtlCol="0">
            <a:spAutoFit/>
          </a:bodyPr>
          <a:lstStyle/>
          <a:p>
            <a:r>
              <a:rPr lang="fr-FR" sz="2400" b="1" dirty="0">
                <a:solidFill>
                  <a:srgbClr val="FFFF00"/>
                </a:solidFill>
              </a:rPr>
              <a:t>Aperçu des peintures murales rénovées de la cathédrale.</a:t>
            </a:r>
          </a:p>
        </p:txBody>
      </p:sp>
    </p:spTree>
    <p:extLst>
      <p:ext uri="{BB962C8B-B14F-4D97-AF65-F5344CB8AC3E}">
        <p14:creationId xmlns:p14="http://schemas.microsoft.com/office/powerpoint/2010/main" val="3695828932"/>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BFD10-D69F-CAF8-A46B-8EE684795C09}"/>
            </a:ext>
          </a:extLst>
        </p:cNvPr>
        <p:cNvGrpSpPr/>
        <p:nvPr/>
      </p:nvGrpSpPr>
      <p:grpSpPr>
        <a:xfrm>
          <a:off x="0" y="0"/>
          <a:ext cx="0" cy="0"/>
          <a:chOff x="0" y="0"/>
          <a:chExt cx="0" cy="0"/>
        </a:xfrm>
      </p:grpSpPr>
      <p:pic>
        <p:nvPicPr>
          <p:cNvPr id="3" name="Image 2" descr="Une image contenant art, peinture, habits, Arts visuels&#10;&#10;Le contenu généré par l’IA peut être incorrect.">
            <a:extLst>
              <a:ext uri="{FF2B5EF4-FFF2-40B4-BE49-F238E27FC236}">
                <a16:creationId xmlns:a16="http://schemas.microsoft.com/office/drawing/2014/main" id="{D04A5260-2679-4BC0-4621-A567C8A356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44112" y="459000"/>
            <a:ext cx="3960000"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2706455-B16B-F184-1DCF-BAD3D6DDCBF2}"/>
              </a:ext>
            </a:extLst>
          </p:cNvPr>
          <p:cNvSpPr txBox="1"/>
          <p:nvPr/>
        </p:nvSpPr>
        <p:spPr>
          <a:xfrm>
            <a:off x="8253984" y="4206240"/>
            <a:ext cx="3742944" cy="830997"/>
          </a:xfrm>
          <a:prstGeom prst="rect">
            <a:avLst/>
          </a:prstGeom>
          <a:noFill/>
        </p:spPr>
        <p:txBody>
          <a:bodyPr wrap="square" rtlCol="0">
            <a:spAutoFit/>
          </a:bodyPr>
          <a:lstStyle/>
          <a:p>
            <a:r>
              <a:rPr lang="fr-FR" sz="2400" b="1">
                <a:solidFill>
                  <a:srgbClr val="FFFF00"/>
                </a:solidFill>
              </a:rPr>
              <a:t>La naissance de la Vierge, des frères Le Nain</a:t>
            </a:r>
            <a:endParaRPr lang="fr-FR" sz="2400" b="1" dirty="0">
              <a:solidFill>
                <a:srgbClr val="FFFF00"/>
              </a:solidFill>
            </a:endParaRPr>
          </a:p>
        </p:txBody>
      </p:sp>
    </p:spTree>
    <p:extLst>
      <p:ext uri="{BB962C8B-B14F-4D97-AF65-F5344CB8AC3E}">
        <p14:creationId xmlns:p14="http://schemas.microsoft.com/office/powerpoint/2010/main" val="266521197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11E25-7F90-64CC-D63F-A666C65973EE}"/>
            </a:ext>
          </a:extLst>
        </p:cNvPr>
        <p:cNvGrpSpPr/>
        <p:nvPr/>
      </p:nvGrpSpPr>
      <p:grpSpPr>
        <a:xfrm>
          <a:off x="0" y="0"/>
          <a:ext cx="0" cy="0"/>
          <a:chOff x="0" y="0"/>
          <a:chExt cx="0" cy="0"/>
        </a:xfrm>
      </p:grpSpPr>
      <p:pic>
        <p:nvPicPr>
          <p:cNvPr id="5" name="Image 4" descr="Une image contenant bâtiment, arcade, intérieur, hall&#10;&#10;Le contenu généré par l’IA peut être incorrect.">
            <a:extLst>
              <a:ext uri="{FF2B5EF4-FFF2-40B4-BE49-F238E27FC236}">
                <a16:creationId xmlns:a16="http://schemas.microsoft.com/office/drawing/2014/main" id="{2F240A52-1236-B3A4-4112-F46A66C4CA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9777" y="459000"/>
            <a:ext cx="8944963" cy="5940000"/>
          </a:xfrm>
          <a:prstGeom prst="rect">
            <a:avLst/>
          </a:prstGeom>
          <a:ln w="2286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0DCC47D8-ED89-57BE-055C-4FF0B6762209}"/>
              </a:ext>
            </a:extLst>
          </p:cNvPr>
          <p:cNvSpPr txBox="1"/>
          <p:nvPr/>
        </p:nvSpPr>
        <p:spPr>
          <a:xfrm>
            <a:off x="560832" y="3721609"/>
            <a:ext cx="2377440" cy="1815882"/>
          </a:xfrm>
          <a:prstGeom prst="rect">
            <a:avLst/>
          </a:prstGeom>
          <a:noFill/>
        </p:spPr>
        <p:txBody>
          <a:bodyPr wrap="square" rtlCol="0">
            <a:spAutoFit/>
          </a:bodyPr>
          <a:lstStyle/>
          <a:p>
            <a:r>
              <a:rPr lang="fr-FR" sz="2800" b="1">
                <a:solidFill>
                  <a:srgbClr val="FFFF00"/>
                </a:solidFill>
              </a:rPr>
              <a:t>Vue de la tribune à claire-voie du chœur.</a:t>
            </a:r>
            <a:endParaRPr lang="fr-FR" sz="2800" b="1" dirty="0">
              <a:solidFill>
                <a:srgbClr val="FFFF00"/>
              </a:solidFill>
            </a:endParaRPr>
          </a:p>
        </p:txBody>
      </p:sp>
    </p:spTree>
    <p:extLst>
      <p:ext uri="{BB962C8B-B14F-4D97-AF65-F5344CB8AC3E}">
        <p14:creationId xmlns:p14="http://schemas.microsoft.com/office/powerpoint/2010/main" val="123059015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7DF-2561-11C2-8A8B-A94D22D47C56}"/>
            </a:ext>
          </a:extLst>
        </p:cNvPr>
        <p:cNvGrpSpPr/>
        <p:nvPr/>
      </p:nvGrpSpPr>
      <p:grpSpPr>
        <a:xfrm>
          <a:off x="0" y="0"/>
          <a:ext cx="0" cy="0"/>
          <a:chOff x="0" y="0"/>
          <a:chExt cx="0" cy="0"/>
        </a:xfrm>
      </p:grpSpPr>
      <p:pic>
        <p:nvPicPr>
          <p:cNvPr id="3" name="Image 2" descr="Une image contenant bâtiment, église, vitrail, chapelle&#10;&#10;Le contenu généré par l’IA peut être incorrect.">
            <a:extLst>
              <a:ext uri="{FF2B5EF4-FFF2-40B4-BE49-F238E27FC236}">
                <a16:creationId xmlns:a16="http://schemas.microsoft.com/office/drawing/2014/main" id="{524F7240-5410-2DE1-3806-F6BBA992FE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24656" y="459000"/>
            <a:ext cx="3960000" cy="59400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AC8F3BA1-717F-1920-19D7-B7CBFB723CD4}"/>
              </a:ext>
            </a:extLst>
          </p:cNvPr>
          <p:cNvSpPr txBox="1"/>
          <p:nvPr/>
        </p:nvSpPr>
        <p:spPr>
          <a:xfrm>
            <a:off x="8705088" y="2599944"/>
            <a:ext cx="3572256" cy="2677656"/>
          </a:xfrm>
          <a:prstGeom prst="rect">
            <a:avLst/>
          </a:prstGeom>
          <a:noFill/>
        </p:spPr>
        <p:txBody>
          <a:bodyPr wrap="square" rtlCol="0">
            <a:spAutoFit/>
          </a:bodyPr>
          <a:lstStyle/>
          <a:p>
            <a:r>
              <a:rPr lang="fr-FR" sz="2400" b="1" dirty="0">
                <a:solidFill>
                  <a:srgbClr val="FFC000"/>
                </a:solidFill>
              </a:rPr>
              <a:t>Vue de l'autel commandé par le cardinal Jean-Marie Lustiger. Une messe y est célébrée, visible depuis le transept. Au fond, la rosace sud.</a:t>
            </a:r>
          </a:p>
        </p:txBody>
      </p:sp>
    </p:spTree>
    <p:extLst>
      <p:ext uri="{BB962C8B-B14F-4D97-AF65-F5344CB8AC3E}">
        <p14:creationId xmlns:p14="http://schemas.microsoft.com/office/powerpoint/2010/main" val="161235387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44A9EA-BC7B-EEAB-4E52-E526D98CE827}"/>
            </a:ext>
          </a:extLst>
        </p:cNvPr>
        <p:cNvGrpSpPr/>
        <p:nvPr/>
      </p:nvGrpSpPr>
      <p:grpSpPr>
        <a:xfrm>
          <a:off x="0" y="0"/>
          <a:ext cx="0" cy="0"/>
          <a:chOff x="0" y="0"/>
          <a:chExt cx="0" cy="0"/>
        </a:xfrm>
      </p:grpSpPr>
      <p:pic>
        <p:nvPicPr>
          <p:cNvPr id="3" name="Image 2" descr="Une image contenant chapelle, lieu de culte, Lieux sacrés, bâtiment&#10;&#10;Le contenu généré par l’IA peut être incorrect.">
            <a:extLst>
              <a:ext uri="{FF2B5EF4-FFF2-40B4-BE49-F238E27FC236}">
                <a16:creationId xmlns:a16="http://schemas.microsoft.com/office/drawing/2014/main" id="{D0680FEC-2310-F37F-5ABA-6C531C09DC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3508" y="341376"/>
            <a:ext cx="3783439" cy="594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1261D7E-02A1-4283-6DC4-58C9067179CB}"/>
              </a:ext>
            </a:extLst>
          </p:cNvPr>
          <p:cNvSpPr txBox="1"/>
          <p:nvPr/>
        </p:nvSpPr>
        <p:spPr>
          <a:xfrm>
            <a:off x="4730496" y="3706368"/>
            <a:ext cx="5583936" cy="1569660"/>
          </a:xfrm>
          <a:prstGeom prst="rect">
            <a:avLst/>
          </a:prstGeom>
          <a:noFill/>
        </p:spPr>
        <p:txBody>
          <a:bodyPr wrap="square" rtlCol="0">
            <a:spAutoFit/>
          </a:bodyPr>
          <a:lstStyle/>
          <a:p>
            <a:r>
              <a:rPr lang="fr-FR" sz="2400" b="1">
                <a:solidFill>
                  <a:srgbClr val="FFFF00"/>
                </a:solidFill>
              </a:rPr>
              <a:t>La pietà de Nicolas Coustou, installée au début du XVIIIe siècle. En arrière et au-dessus : Croix et Gloire de Marc Couturier.</a:t>
            </a:r>
            <a:endParaRPr lang="fr-FR" sz="2400" b="1" dirty="0">
              <a:solidFill>
                <a:srgbClr val="FFFF00"/>
              </a:solidFill>
            </a:endParaRPr>
          </a:p>
        </p:txBody>
      </p:sp>
    </p:spTree>
    <p:extLst>
      <p:ext uri="{BB962C8B-B14F-4D97-AF65-F5344CB8AC3E}">
        <p14:creationId xmlns:p14="http://schemas.microsoft.com/office/powerpoint/2010/main" val="2018814516"/>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B6FEE9-B81E-8A35-08B4-E222BF234C22}"/>
            </a:ext>
          </a:extLst>
        </p:cNvPr>
        <p:cNvGrpSpPr/>
        <p:nvPr/>
      </p:nvGrpSpPr>
      <p:grpSpPr>
        <a:xfrm>
          <a:off x="0" y="0"/>
          <a:ext cx="0" cy="0"/>
          <a:chOff x="0" y="0"/>
          <a:chExt cx="0" cy="0"/>
        </a:xfrm>
      </p:grpSpPr>
      <p:pic>
        <p:nvPicPr>
          <p:cNvPr id="5" name="Image 4" descr="Une image contenant chapelle, cathédrale, intérieur, bâtiment&#10;&#10;Le contenu généré par l’IA peut être incorrect.">
            <a:extLst>
              <a:ext uri="{FF2B5EF4-FFF2-40B4-BE49-F238E27FC236}">
                <a16:creationId xmlns:a16="http://schemas.microsoft.com/office/drawing/2014/main" id="{692F040B-7072-B81E-41FA-23FE7850CE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9191" y="2886673"/>
            <a:ext cx="5186060" cy="3456000"/>
          </a:xfrm>
          <a:prstGeom prst="rect">
            <a:avLst/>
          </a:prstGeom>
          <a:ln w="2286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DE704472-7F52-90B2-E4C2-6D8D8C42D09A}"/>
              </a:ext>
            </a:extLst>
          </p:cNvPr>
          <p:cNvSpPr txBox="1"/>
          <p:nvPr/>
        </p:nvSpPr>
        <p:spPr>
          <a:xfrm>
            <a:off x="1080977" y="2206943"/>
            <a:ext cx="5815584" cy="461665"/>
          </a:xfrm>
          <a:prstGeom prst="rect">
            <a:avLst/>
          </a:prstGeom>
          <a:noFill/>
        </p:spPr>
        <p:txBody>
          <a:bodyPr wrap="square" rtlCol="0">
            <a:spAutoFit/>
          </a:bodyPr>
          <a:lstStyle/>
          <a:p>
            <a:r>
              <a:rPr lang="fr-FR" sz="2400" b="1">
                <a:solidFill>
                  <a:srgbClr val="FFFF00"/>
                </a:solidFill>
              </a:rPr>
              <a:t>Chœur, décembre 2024.</a:t>
            </a:r>
            <a:endParaRPr lang="fr-FR" sz="2400" b="1" dirty="0">
              <a:solidFill>
                <a:srgbClr val="FFFF00"/>
              </a:solidFill>
            </a:endParaRPr>
          </a:p>
        </p:txBody>
      </p:sp>
      <p:pic>
        <p:nvPicPr>
          <p:cNvPr id="8" name="Image 7" descr="Une image contenant peinture, art, mythologie, habits&#10;&#10;Le contenu généré par l’IA peut être incorrect.">
            <a:extLst>
              <a:ext uri="{FF2B5EF4-FFF2-40B4-BE49-F238E27FC236}">
                <a16:creationId xmlns:a16="http://schemas.microsoft.com/office/drawing/2014/main" id="{27FD47EB-CBEB-1FCA-F555-E8B3DDC0FF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3510" y="557952"/>
            <a:ext cx="4769299" cy="4392000"/>
          </a:xfrm>
          <a:prstGeom prst="rect">
            <a:avLst/>
          </a:prstGeom>
          <a:ln w="228600" cap="sq" cmpd="thickThin">
            <a:solidFill>
              <a:srgbClr val="FFFF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869C473A-059B-9C7A-54F9-0A7617936376}"/>
              </a:ext>
            </a:extLst>
          </p:cNvPr>
          <p:cNvSpPr txBox="1"/>
          <p:nvPr/>
        </p:nvSpPr>
        <p:spPr>
          <a:xfrm>
            <a:off x="6681216" y="5029283"/>
            <a:ext cx="5388864" cy="1569660"/>
          </a:xfrm>
          <a:prstGeom prst="rect">
            <a:avLst/>
          </a:prstGeom>
          <a:noFill/>
        </p:spPr>
        <p:txBody>
          <a:bodyPr wrap="square" rtlCol="0">
            <a:spAutoFit/>
          </a:bodyPr>
          <a:lstStyle/>
          <a:p>
            <a:r>
              <a:rPr lang="fr-FR" sz="2400" b="1">
                <a:solidFill>
                  <a:srgbClr val="FFFF00"/>
                </a:solidFill>
              </a:rPr>
              <a:t>Clôture méridionale du chœur, en polychromie : Jésus apparaît aux Saintes Femmes (règne de Philippe IV le Bel — début du XIVe siècle).</a:t>
            </a:r>
            <a:endParaRPr lang="fr-FR" sz="2400" b="1" dirty="0">
              <a:solidFill>
                <a:srgbClr val="FFFF00"/>
              </a:solidFill>
            </a:endParaRPr>
          </a:p>
        </p:txBody>
      </p:sp>
    </p:spTree>
    <p:extLst>
      <p:ext uri="{BB962C8B-B14F-4D97-AF65-F5344CB8AC3E}">
        <p14:creationId xmlns:p14="http://schemas.microsoft.com/office/powerpoint/2010/main" val="3755314256"/>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822CD-BDF4-F613-C850-4AADE3D5C145}"/>
            </a:ext>
          </a:extLst>
        </p:cNvPr>
        <p:cNvGrpSpPr/>
        <p:nvPr/>
      </p:nvGrpSpPr>
      <p:grpSpPr>
        <a:xfrm>
          <a:off x="0" y="0"/>
          <a:ext cx="0" cy="0"/>
          <a:chOff x="0" y="0"/>
          <a:chExt cx="0" cy="0"/>
        </a:xfrm>
      </p:grpSpPr>
      <p:pic>
        <p:nvPicPr>
          <p:cNvPr id="3" name="Image 2" descr="Une image contenant art, sculpture, Sculpture, mythologie&#10;&#10;Le contenu généré par l’IA peut être incorrect.">
            <a:extLst>
              <a:ext uri="{FF2B5EF4-FFF2-40B4-BE49-F238E27FC236}">
                <a16:creationId xmlns:a16="http://schemas.microsoft.com/office/drawing/2014/main" id="{3BFD10A9-6CEA-0505-0AB8-35520EA397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2064" y="397347"/>
            <a:ext cx="5173905" cy="432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DA6987D-7065-8C52-8D92-D4D2CDF34CAF}"/>
              </a:ext>
            </a:extLst>
          </p:cNvPr>
          <p:cNvSpPr txBox="1"/>
          <p:nvPr/>
        </p:nvSpPr>
        <p:spPr>
          <a:xfrm>
            <a:off x="57113" y="4994403"/>
            <a:ext cx="6888480" cy="1200329"/>
          </a:xfrm>
          <a:prstGeom prst="rect">
            <a:avLst/>
          </a:prstGeom>
          <a:noFill/>
        </p:spPr>
        <p:txBody>
          <a:bodyPr wrap="square" rtlCol="0">
            <a:spAutoFit/>
          </a:bodyPr>
          <a:lstStyle/>
          <a:p>
            <a:r>
              <a:rPr lang="fr-FR" sz="2400" b="1" dirty="0">
                <a:solidFill>
                  <a:srgbClr val="FFFF00"/>
                </a:solidFill>
              </a:rPr>
              <a:t>Chapelle Saint-Guillaume : mausolée du lieutenant-général Henri Claude d'Harcourt par Jean-Baptiste Pigalle.</a:t>
            </a:r>
          </a:p>
        </p:txBody>
      </p:sp>
      <p:pic>
        <p:nvPicPr>
          <p:cNvPr id="6" name="Image 5" descr="Une image contenant art, sculpture, Sculpture, statue&#10;&#10;Le contenu généré par l’IA peut être incorrect.">
            <a:extLst>
              <a:ext uri="{FF2B5EF4-FFF2-40B4-BE49-F238E27FC236}">
                <a16:creationId xmlns:a16="http://schemas.microsoft.com/office/drawing/2014/main" id="{1F2371AC-25FF-B654-E228-D98528EF35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40936" y="603000"/>
            <a:ext cx="4239000" cy="5652000"/>
          </a:xfrm>
          <a:prstGeom prst="rect">
            <a:avLst/>
          </a:prstGeom>
          <a:ln w="2286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D2F76FF2-B14C-6E39-D1FE-24694B0A3E2B}"/>
              </a:ext>
            </a:extLst>
          </p:cNvPr>
          <p:cNvSpPr txBox="1"/>
          <p:nvPr/>
        </p:nvSpPr>
        <p:spPr>
          <a:xfrm>
            <a:off x="8123719" y="4809737"/>
            <a:ext cx="4011168" cy="1569660"/>
          </a:xfrm>
          <a:prstGeom prst="rect">
            <a:avLst/>
          </a:prstGeom>
          <a:noFill/>
        </p:spPr>
        <p:txBody>
          <a:bodyPr wrap="square" rtlCol="0">
            <a:spAutoFit/>
          </a:bodyPr>
          <a:lstStyle/>
          <a:p>
            <a:r>
              <a:rPr lang="fr-FR" sz="2400" b="1">
                <a:solidFill>
                  <a:srgbClr val="FFFF00"/>
                </a:solidFill>
              </a:rPr>
              <a:t>Chapelle Saint-Georges - tombeau de Georges Darboy, œuvre de Jean-Marie Bonnassieux.</a:t>
            </a:r>
            <a:endParaRPr lang="fr-FR" sz="2400" b="1" dirty="0">
              <a:solidFill>
                <a:srgbClr val="FFFF00"/>
              </a:solidFill>
            </a:endParaRPr>
          </a:p>
        </p:txBody>
      </p:sp>
    </p:spTree>
    <p:extLst>
      <p:ext uri="{BB962C8B-B14F-4D97-AF65-F5344CB8AC3E}">
        <p14:creationId xmlns:p14="http://schemas.microsoft.com/office/powerpoint/2010/main" val="118194872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55B2A2-5F17-856C-A09A-616B3E36C905}"/>
            </a:ext>
          </a:extLst>
        </p:cNvPr>
        <p:cNvGrpSpPr/>
        <p:nvPr/>
      </p:nvGrpSpPr>
      <p:grpSpPr>
        <a:xfrm>
          <a:off x="0" y="0"/>
          <a:ext cx="0" cy="0"/>
          <a:chOff x="0" y="0"/>
          <a:chExt cx="0" cy="0"/>
        </a:xfrm>
      </p:grpSpPr>
      <p:pic>
        <p:nvPicPr>
          <p:cNvPr id="3" name="Image 2" descr="Une image contenant fenêtre, bâtiment, vitrail, église&#10;&#10;Le contenu généré par l’IA peut être incorrect.">
            <a:extLst>
              <a:ext uri="{FF2B5EF4-FFF2-40B4-BE49-F238E27FC236}">
                <a16:creationId xmlns:a16="http://schemas.microsoft.com/office/drawing/2014/main" id="{344D62AB-4670-0B54-356A-AE9D262798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4360" y="1536192"/>
            <a:ext cx="4680000" cy="4680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4FB27D6-D050-A9CA-989D-48540E36F58C}"/>
              </a:ext>
            </a:extLst>
          </p:cNvPr>
          <p:cNvSpPr txBox="1"/>
          <p:nvPr/>
        </p:nvSpPr>
        <p:spPr>
          <a:xfrm>
            <a:off x="1731264" y="6396335"/>
            <a:ext cx="5315712" cy="461665"/>
          </a:xfrm>
          <a:prstGeom prst="rect">
            <a:avLst/>
          </a:prstGeom>
          <a:noFill/>
        </p:spPr>
        <p:txBody>
          <a:bodyPr wrap="square" rtlCol="0">
            <a:spAutoFit/>
          </a:bodyPr>
          <a:lstStyle/>
          <a:p>
            <a:r>
              <a:rPr lang="fr-FR" sz="2400" b="1">
                <a:solidFill>
                  <a:srgbClr val="FFFF00"/>
                </a:solidFill>
              </a:rPr>
              <a:t>Rosace nord.</a:t>
            </a:r>
            <a:endParaRPr lang="fr-FR" sz="2400" b="1" dirty="0">
              <a:solidFill>
                <a:srgbClr val="FFFF00"/>
              </a:solidFill>
            </a:endParaRPr>
          </a:p>
        </p:txBody>
      </p:sp>
      <p:pic>
        <p:nvPicPr>
          <p:cNvPr id="8" name="Image 7" descr="Une image contenant bâtiment, fenêtre, vitrail, église&#10;&#10;Le contenu généré par l’IA peut être incorrect.">
            <a:extLst>
              <a:ext uri="{FF2B5EF4-FFF2-40B4-BE49-F238E27FC236}">
                <a16:creationId xmlns:a16="http://schemas.microsoft.com/office/drawing/2014/main" id="{19255036-5FBD-5557-09CA-EE41E506A1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1882" y="633984"/>
            <a:ext cx="4932000" cy="4932000"/>
          </a:xfrm>
          <a:prstGeom prst="rect">
            <a:avLst/>
          </a:prstGeom>
          <a:ln w="228600" cap="sq" cmpd="thickThin">
            <a:solidFill>
              <a:srgbClr val="FFFF00"/>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680F5E06-D16B-B3C0-C078-78F0911BEC66}"/>
              </a:ext>
            </a:extLst>
          </p:cNvPr>
          <p:cNvSpPr txBox="1"/>
          <p:nvPr/>
        </p:nvSpPr>
        <p:spPr>
          <a:xfrm>
            <a:off x="8363712" y="5908655"/>
            <a:ext cx="5644896" cy="461665"/>
          </a:xfrm>
          <a:prstGeom prst="rect">
            <a:avLst/>
          </a:prstGeom>
          <a:noFill/>
        </p:spPr>
        <p:txBody>
          <a:bodyPr wrap="square" rtlCol="0">
            <a:spAutoFit/>
          </a:bodyPr>
          <a:lstStyle/>
          <a:p>
            <a:r>
              <a:rPr lang="fr-FR" sz="2400" b="1">
                <a:solidFill>
                  <a:srgbClr val="FFFF00"/>
                </a:solidFill>
              </a:rPr>
              <a:t>Rosace sud.</a:t>
            </a:r>
            <a:endParaRPr lang="fr-FR" sz="2400" b="1" dirty="0">
              <a:solidFill>
                <a:srgbClr val="FFFF00"/>
              </a:solidFill>
            </a:endParaRPr>
          </a:p>
        </p:txBody>
      </p:sp>
    </p:spTree>
    <p:extLst>
      <p:ext uri="{BB962C8B-B14F-4D97-AF65-F5344CB8AC3E}">
        <p14:creationId xmlns:p14="http://schemas.microsoft.com/office/powerpoint/2010/main" val="4081504726"/>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3E1DC-001C-97A4-9334-D2A0A9337C23}"/>
            </a:ext>
          </a:extLst>
        </p:cNvPr>
        <p:cNvGrpSpPr/>
        <p:nvPr/>
      </p:nvGrpSpPr>
      <p:grpSpPr>
        <a:xfrm>
          <a:off x="0" y="0"/>
          <a:ext cx="0" cy="0"/>
          <a:chOff x="0" y="0"/>
          <a:chExt cx="0" cy="0"/>
        </a:xfrm>
      </p:grpSpPr>
      <p:pic>
        <p:nvPicPr>
          <p:cNvPr id="3" name="Image 2" descr="Une image contenant fenêtre, cathédrale, coffre, chapelle&#10;&#10;Le contenu généré par l’IA peut être incorrect.">
            <a:extLst>
              <a:ext uri="{FF2B5EF4-FFF2-40B4-BE49-F238E27FC236}">
                <a16:creationId xmlns:a16="http://schemas.microsoft.com/office/drawing/2014/main" id="{048CF9AB-4B30-D52B-1607-CC1CCAA824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4238" y="609609"/>
            <a:ext cx="4523812" cy="3384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248A63E-3A98-EE09-96FC-A0382D2F8E44}"/>
              </a:ext>
            </a:extLst>
          </p:cNvPr>
          <p:cNvSpPr txBox="1"/>
          <p:nvPr/>
        </p:nvSpPr>
        <p:spPr>
          <a:xfrm>
            <a:off x="938784" y="4244447"/>
            <a:ext cx="5023104" cy="461665"/>
          </a:xfrm>
          <a:prstGeom prst="rect">
            <a:avLst/>
          </a:prstGeom>
          <a:noFill/>
        </p:spPr>
        <p:txBody>
          <a:bodyPr wrap="square" rtlCol="0">
            <a:spAutoFit/>
          </a:bodyPr>
          <a:lstStyle/>
          <a:p>
            <a:r>
              <a:rPr lang="fr-FR" sz="2400" b="1">
                <a:solidFill>
                  <a:srgbClr val="FFFF00"/>
                </a:solidFill>
              </a:rPr>
              <a:t>Deux des lustres latéraux.</a:t>
            </a:r>
            <a:endParaRPr lang="fr-FR" sz="2400" b="1" dirty="0">
              <a:solidFill>
                <a:srgbClr val="FFFF00"/>
              </a:solidFill>
            </a:endParaRPr>
          </a:p>
        </p:txBody>
      </p:sp>
      <p:pic>
        <p:nvPicPr>
          <p:cNvPr id="6" name="Image 5" descr="Une image contenant Orgue, chapelle, cathédrale, vitrail&#10;&#10;Le contenu généré par l’IA peut être incorrect.">
            <a:extLst>
              <a:ext uri="{FF2B5EF4-FFF2-40B4-BE49-F238E27FC236}">
                <a16:creationId xmlns:a16="http://schemas.microsoft.com/office/drawing/2014/main" id="{4BF7516B-9125-9396-3B26-1141AE02EF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59827" y="639000"/>
            <a:ext cx="3732441" cy="5580000"/>
          </a:xfrm>
          <a:prstGeom prst="rect">
            <a:avLst/>
          </a:prstGeom>
          <a:ln w="2286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73308C39-3D8B-027F-69FC-1D55CEAF58B6}"/>
              </a:ext>
            </a:extLst>
          </p:cNvPr>
          <p:cNvSpPr txBox="1"/>
          <p:nvPr/>
        </p:nvSpPr>
        <p:spPr>
          <a:xfrm>
            <a:off x="5158050" y="5656272"/>
            <a:ext cx="2950464" cy="461665"/>
          </a:xfrm>
          <a:prstGeom prst="rect">
            <a:avLst/>
          </a:prstGeom>
          <a:noFill/>
        </p:spPr>
        <p:txBody>
          <a:bodyPr wrap="square" rtlCol="0">
            <a:spAutoFit/>
          </a:bodyPr>
          <a:lstStyle/>
          <a:p>
            <a:r>
              <a:rPr lang="fr-FR" sz="2400" b="1">
                <a:solidFill>
                  <a:srgbClr val="FFFF00"/>
                </a:solidFill>
              </a:rPr>
              <a:t>Le grand orgue.</a:t>
            </a:r>
            <a:endParaRPr lang="fr-FR" sz="2400" b="1" dirty="0">
              <a:solidFill>
                <a:srgbClr val="FFFF00"/>
              </a:solidFill>
            </a:endParaRPr>
          </a:p>
        </p:txBody>
      </p:sp>
    </p:spTree>
    <p:extLst>
      <p:ext uri="{BB962C8B-B14F-4D97-AF65-F5344CB8AC3E}">
        <p14:creationId xmlns:p14="http://schemas.microsoft.com/office/powerpoint/2010/main" val="1834844206"/>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3B1E9F-5C92-E0D3-7BC3-E648E6B11E9B}"/>
            </a:ext>
          </a:extLst>
        </p:cNvPr>
        <p:cNvGrpSpPr/>
        <p:nvPr/>
      </p:nvGrpSpPr>
      <p:grpSpPr>
        <a:xfrm>
          <a:off x="0" y="0"/>
          <a:ext cx="0" cy="0"/>
          <a:chOff x="0" y="0"/>
          <a:chExt cx="0" cy="0"/>
        </a:xfrm>
      </p:grpSpPr>
      <p:pic>
        <p:nvPicPr>
          <p:cNvPr id="3" name="Image 2" descr="Une image contenant Orgue, chapelle, cathédrale, vitrail&#10;&#10;Le contenu généré par l’IA peut être incorrect.">
            <a:extLst>
              <a:ext uri="{FF2B5EF4-FFF2-40B4-BE49-F238E27FC236}">
                <a16:creationId xmlns:a16="http://schemas.microsoft.com/office/drawing/2014/main" id="{C8484335-14D8-8999-C521-B0E10D25C92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3666" y="1182624"/>
            <a:ext cx="3419393" cy="5112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3E757E8-E780-AE90-220A-E814996C9B7C}"/>
              </a:ext>
            </a:extLst>
          </p:cNvPr>
          <p:cNvSpPr txBox="1"/>
          <p:nvPr/>
        </p:nvSpPr>
        <p:spPr>
          <a:xfrm>
            <a:off x="940050" y="563376"/>
            <a:ext cx="4023360" cy="461665"/>
          </a:xfrm>
          <a:prstGeom prst="rect">
            <a:avLst/>
          </a:prstGeom>
          <a:noFill/>
        </p:spPr>
        <p:txBody>
          <a:bodyPr wrap="square" rtlCol="0">
            <a:spAutoFit/>
          </a:bodyPr>
          <a:lstStyle/>
          <a:p>
            <a:r>
              <a:rPr lang="fr-FR" sz="2400" b="1">
                <a:solidFill>
                  <a:srgbClr val="FFFF00"/>
                </a:solidFill>
              </a:rPr>
              <a:t>Le grand orgue.</a:t>
            </a:r>
            <a:endParaRPr lang="fr-FR" sz="2400" b="1" dirty="0">
              <a:solidFill>
                <a:srgbClr val="FFFF00"/>
              </a:solidFill>
            </a:endParaRPr>
          </a:p>
        </p:txBody>
      </p:sp>
      <p:pic>
        <p:nvPicPr>
          <p:cNvPr id="6" name="Image 5" descr="Une image contenant bâtiment, statue, cathédrale, chapelle&#10;&#10;Le contenu généré par l’IA peut être incorrect.">
            <a:extLst>
              <a:ext uri="{FF2B5EF4-FFF2-40B4-BE49-F238E27FC236}">
                <a16:creationId xmlns:a16="http://schemas.microsoft.com/office/drawing/2014/main" id="{D0AEF515-9D60-5DCD-F4C9-9A796A2F62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32334" y="694992"/>
            <a:ext cx="5976000" cy="3982423"/>
          </a:xfrm>
          <a:prstGeom prst="rect">
            <a:avLst/>
          </a:prstGeom>
          <a:ln w="2286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A211A0AB-C8F5-88DA-8E8F-85ECCB5A283B}"/>
              </a:ext>
            </a:extLst>
          </p:cNvPr>
          <p:cNvSpPr txBox="1"/>
          <p:nvPr/>
        </p:nvSpPr>
        <p:spPr>
          <a:xfrm>
            <a:off x="7327392" y="4888992"/>
            <a:ext cx="6510528" cy="461665"/>
          </a:xfrm>
          <a:prstGeom prst="rect">
            <a:avLst/>
          </a:prstGeom>
          <a:noFill/>
        </p:spPr>
        <p:txBody>
          <a:bodyPr wrap="square" rtlCol="0">
            <a:spAutoFit/>
          </a:bodyPr>
          <a:lstStyle/>
          <a:p>
            <a:r>
              <a:rPr lang="fr-FR" sz="2400" b="1">
                <a:solidFill>
                  <a:srgbClr val="FFFF00"/>
                </a:solidFill>
              </a:rPr>
              <a:t>L'orgue de chœur.</a:t>
            </a:r>
            <a:endParaRPr lang="fr-FR" sz="2400" b="1" dirty="0">
              <a:solidFill>
                <a:srgbClr val="FFFF00"/>
              </a:solidFill>
            </a:endParaRPr>
          </a:p>
        </p:txBody>
      </p:sp>
    </p:spTree>
    <p:extLst>
      <p:ext uri="{BB962C8B-B14F-4D97-AF65-F5344CB8AC3E}">
        <p14:creationId xmlns:p14="http://schemas.microsoft.com/office/powerpoint/2010/main" val="2882834330"/>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373AF5-1E8D-E31A-D5A7-A64EC1EE8FA5}"/>
            </a:ext>
          </a:extLst>
        </p:cNvPr>
        <p:cNvGrpSpPr/>
        <p:nvPr/>
      </p:nvGrpSpPr>
      <p:grpSpPr>
        <a:xfrm>
          <a:off x="0" y="0"/>
          <a:ext cx="0" cy="0"/>
          <a:chOff x="0" y="0"/>
          <a:chExt cx="0" cy="0"/>
        </a:xfrm>
      </p:grpSpPr>
      <p:pic>
        <p:nvPicPr>
          <p:cNvPr id="3" name="Image 2" descr="Une image contenant église, vitrail, bâtiment, verre&#10;&#10;Le contenu généré par l’IA peut être incorrect.">
            <a:extLst>
              <a:ext uri="{FF2B5EF4-FFF2-40B4-BE49-F238E27FC236}">
                <a16:creationId xmlns:a16="http://schemas.microsoft.com/office/drawing/2014/main" id="{F518574E-66D7-490E-681F-FF8EEE77B0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9872" y="1063752"/>
            <a:ext cx="3942000" cy="5256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1716471B-C87E-62D3-E560-C25F68B55293}"/>
              </a:ext>
            </a:extLst>
          </p:cNvPr>
          <p:cNvSpPr txBox="1"/>
          <p:nvPr/>
        </p:nvSpPr>
        <p:spPr>
          <a:xfrm>
            <a:off x="194448" y="0"/>
            <a:ext cx="4498848" cy="830997"/>
          </a:xfrm>
          <a:prstGeom prst="rect">
            <a:avLst/>
          </a:prstGeom>
          <a:noFill/>
        </p:spPr>
        <p:txBody>
          <a:bodyPr wrap="square" rtlCol="0">
            <a:spAutoFit/>
          </a:bodyPr>
          <a:lstStyle/>
          <a:p>
            <a:r>
              <a:rPr lang="fr-FR" sz="2400" b="1" dirty="0">
                <a:solidFill>
                  <a:srgbClr val="FFFF00"/>
                </a:solidFill>
              </a:rPr>
              <a:t>Sainte Geneviève rend la vue à deux aveugles.</a:t>
            </a:r>
          </a:p>
        </p:txBody>
      </p:sp>
      <p:pic>
        <p:nvPicPr>
          <p:cNvPr id="6" name="Image 5" descr="Une image contenant église, vitrail, verre, bâtiment&#10;&#10;Le contenu généré par l’IA peut être incorrect.">
            <a:extLst>
              <a:ext uri="{FF2B5EF4-FFF2-40B4-BE49-F238E27FC236}">
                <a16:creationId xmlns:a16="http://schemas.microsoft.com/office/drawing/2014/main" id="{55CB6A2E-AB43-A036-28CF-89060F94C9E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58128" y="563880"/>
            <a:ext cx="3591000" cy="4788000"/>
          </a:xfrm>
          <a:prstGeom prst="rect">
            <a:avLst/>
          </a:prstGeom>
          <a:ln w="2286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16172EE4-E50D-1F76-4654-DC6285803694}"/>
              </a:ext>
            </a:extLst>
          </p:cNvPr>
          <p:cNvSpPr txBox="1"/>
          <p:nvPr/>
        </p:nvSpPr>
        <p:spPr>
          <a:xfrm>
            <a:off x="6242304" y="5535751"/>
            <a:ext cx="6096000" cy="1200329"/>
          </a:xfrm>
          <a:prstGeom prst="rect">
            <a:avLst/>
          </a:prstGeom>
          <a:noFill/>
        </p:spPr>
        <p:txBody>
          <a:bodyPr wrap="square" rtlCol="0">
            <a:spAutoFit/>
          </a:bodyPr>
          <a:lstStyle/>
          <a:p>
            <a:r>
              <a:rPr lang="fr-FR" sz="2400" b="1" dirty="0">
                <a:solidFill>
                  <a:srgbClr val="FFFF00"/>
                </a:solidFill>
              </a:rPr>
              <a:t>Sainte Geneviève remplit miraculeusement les vases destinés aux bâtisseurs d'une chapelle.</a:t>
            </a:r>
          </a:p>
        </p:txBody>
      </p:sp>
    </p:spTree>
    <p:extLst>
      <p:ext uri="{BB962C8B-B14F-4D97-AF65-F5344CB8AC3E}">
        <p14:creationId xmlns:p14="http://schemas.microsoft.com/office/powerpoint/2010/main" val="2594868886"/>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A7B80-2AF3-6A77-7A43-9C4D3E9B0FE8}"/>
            </a:ext>
          </a:extLst>
        </p:cNvPr>
        <p:cNvGrpSpPr/>
        <p:nvPr/>
      </p:nvGrpSpPr>
      <p:grpSpPr>
        <a:xfrm>
          <a:off x="0" y="0"/>
          <a:ext cx="0" cy="0"/>
          <a:chOff x="0" y="0"/>
          <a:chExt cx="0" cy="0"/>
        </a:xfrm>
      </p:grpSpPr>
      <p:pic>
        <p:nvPicPr>
          <p:cNvPr id="5" name="Image 4" descr="Une image contenant statue, intérieur, art&#10;&#10;Le contenu généré par l’IA peut être incorrect.">
            <a:extLst>
              <a:ext uri="{FF2B5EF4-FFF2-40B4-BE49-F238E27FC236}">
                <a16:creationId xmlns:a16="http://schemas.microsoft.com/office/drawing/2014/main" id="{19D3F3EE-D7BC-6133-D62A-9726B54393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1490" y="458999"/>
            <a:ext cx="3624714" cy="5940000"/>
          </a:xfrm>
          <a:prstGeom prst="rect">
            <a:avLst/>
          </a:prstGeom>
          <a:ln w="228600" cap="sq" cmpd="thickThin">
            <a:solidFill>
              <a:schemeClr val="tx2">
                <a:lumMod val="50000"/>
                <a:lumOff val="50000"/>
              </a:schemeClr>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202F5B5E-D616-7E4A-9FEC-6F2225071D22}"/>
              </a:ext>
            </a:extLst>
          </p:cNvPr>
          <p:cNvSpPr txBox="1"/>
          <p:nvPr/>
        </p:nvSpPr>
        <p:spPr>
          <a:xfrm>
            <a:off x="4757334" y="2090864"/>
            <a:ext cx="2231136" cy="3416320"/>
          </a:xfrm>
          <a:prstGeom prst="rect">
            <a:avLst/>
          </a:prstGeom>
          <a:noFill/>
        </p:spPr>
        <p:txBody>
          <a:bodyPr wrap="square" rtlCol="0">
            <a:spAutoFit/>
          </a:bodyPr>
          <a:lstStyle/>
          <a:p>
            <a:r>
              <a:rPr lang="fr-FR" sz="2400" b="1" dirty="0">
                <a:solidFill>
                  <a:srgbClr val="FFFF00"/>
                </a:solidFill>
              </a:rPr>
              <a:t>Second reliquaire de la Sainte Couronne, réalisé en 1862 par Placide </a:t>
            </a:r>
            <a:r>
              <a:rPr lang="fr-FR" sz="2400" b="1" dirty="0" err="1">
                <a:solidFill>
                  <a:srgbClr val="FFFF00"/>
                </a:solidFill>
              </a:rPr>
              <a:t>Poussielgue-Rusand</a:t>
            </a:r>
            <a:r>
              <a:rPr lang="fr-FR" sz="2400" b="1" dirty="0">
                <a:solidFill>
                  <a:srgbClr val="FFFF00"/>
                </a:solidFill>
              </a:rPr>
              <a:t>.</a:t>
            </a:r>
          </a:p>
        </p:txBody>
      </p:sp>
      <p:pic>
        <p:nvPicPr>
          <p:cNvPr id="10" name="Image 9" descr="Une image contenant Accessoire de mode, accessoire, Bijoux, Pierre précieuse&#10;&#10;Le contenu généré par l’IA peut être incorrect.">
            <a:extLst>
              <a:ext uri="{FF2B5EF4-FFF2-40B4-BE49-F238E27FC236}">
                <a16:creationId xmlns:a16="http://schemas.microsoft.com/office/drawing/2014/main" id="{59FD2273-3DFA-A37B-B9C9-633CCB3750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88470" y="707867"/>
            <a:ext cx="4644000" cy="5027453"/>
          </a:xfrm>
          <a:prstGeom prst="rect">
            <a:avLst/>
          </a:prstGeom>
          <a:ln w="228600" cap="sq" cmpd="thickThin">
            <a:solidFill>
              <a:srgbClr val="0070C0"/>
            </a:solidFill>
            <a:prstDash val="solid"/>
            <a:miter lim="800000"/>
          </a:ln>
          <a:effectLst>
            <a:innerShdw blurRad="76200">
              <a:srgbClr val="000000"/>
            </a:innerShdw>
          </a:effectLst>
        </p:spPr>
      </p:pic>
      <p:sp>
        <p:nvSpPr>
          <p:cNvPr id="13" name="ZoneTexte 12">
            <a:extLst>
              <a:ext uri="{FF2B5EF4-FFF2-40B4-BE49-F238E27FC236}">
                <a16:creationId xmlns:a16="http://schemas.microsoft.com/office/drawing/2014/main" id="{34319BF6-C169-FB3B-A0CC-EBECAD736957}"/>
              </a:ext>
            </a:extLst>
          </p:cNvPr>
          <p:cNvSpPr txBox="1"/>
          <p:nvPr/>
        </p:nvSpPr>
        <p:spPr>
          <a:xfrm>
            <a:off x="6583680" y="5983500"/>
            <a:ext cx="5754624" cy="830997"/>
          </a:xfrm>
          <a:prstGeom prst="rect">
            <a:avLst/>
          </a:prstGeom>
          <a:noFill/>
        </p:spPr>
        <p:txBody>
          <a:bodyPr wrap="square" rtlCol="0">
            <a:spAutoFit/>
          </a:bodyPr>
          <a:lstStyle/>
          <a:p>
            <a:r>
              <a:rPr lang="fr-FR" sz="2400" b="1">
                <a:solidFill>
                  <a:srgbClr val="FFFF00"/>
                </a:solidFill>
              </a:rPr>
              <a:t>La Sainte Couronne dans le reliquaire circulaire en cristal de 1896.</a:t>
            </a:r>
            <a:endParaRPr lang="fr-FR" sz="2400" b="1" dirty="0">
              <a:solidFill>
                <a:srgbClr val="FFFF00"/>
              </a:solidFill>
            </a:endParaRPr>
          </a:p>
        </p:txBody>
      </p:sp>
    </p:spTree>
    <p:extLst>
      <p:ext uri="{BB962C8B-B14F-4D97-AF65-F5344CB8AC3E}">
        <p14:creationId xmlns:p14="http://schemas.microsoft.com/office/powerpoint/2010/main" val="1079386660"/>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599CD-D4CD-B7B4-1FBE-E46F962D2D20}"/>
            </a:ext>
          </a:extLst>
        </p:cNvPr>
        <p:cNvGrpSpPr/>
        <p:nvPr/>
      </p:nvGrpSpPr>
      <p:grpSpPr>
        <a:xfrm>
          <a:off x="0" y="0"/>
          <a:ext cx="0" cy="0"/>
          <a:chOff x="0" y="0"/>
          <a:chExt cx="0" cy="0"/>
        </a:xfrm>
      </p:grpSpPr>
      <p:pic>
        <p:nvPicPr>
          <p:cNvPr id="3" name="Image 2" descr="Une image contenant intérieur, bougie, église, autel&#10;&#10;Le contenu généré par l’IA peut être incorrect.">
            <a:extLst>
              <a:ext uri="{FF2B5EF4-FFF2-40B4-BE49-F238E27FC236}">
                <a16:creationId xmlns:a16="http://schemas.microsoft.com/office/drawing/2014/main" id="{C55D9925-B82D-8C99-0DB2-B31EA7C128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6242" y="451150"/>
            <a:ext cx="5240080" cy="3492000"/>
          </a:xfrm>
          <a:prstGeom prst="rect">
            <a:avLst/>
          </a:prstGeom>
          <a:ln w="2286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69BBBBA-EB56-97A9-A49F-95B17F620792}"/>
              </a:ext>
            </a:extLst>
          </p:cNvPr>
          <p:cNvSpPr txBox="1"/>
          <p:nvPr/>
        </p:nvSpPr>
        <p:spPr>
          <a:xfrm>
            <a:off x="239972" y="4179877"/>
            <a:ext cx="5612620" cy="830997"/>
          </a:xfrm>
          <a:prstGeom prst="rect">
            <a:avLst/>
          </a:prstGeom>
          <a:noFill/>
        </p:spPr>
        <p:txBody>
          <a:bodyPr wrap="square" rtlCol="0">
            <a:spAutoFit/>
          </a:bodyPr>
          <a:lstStyle/>
          <a:p>
            <a:r>
              <a:rPr lang="fr-FR" sz="2400" b="1" dirty="0">
                <a:solidFill>
                  <a:srgbClr val="FFFF00"/>
                </a:solidFill>
              </a:rPr>
              <a:t> Cathédrale Notre Dame de Paris - </a:t>
            </a:r>
            <a:r>
              <a:rPr lang="fr-FR" sz="2400" b="1" dirty="0" err="1">
                <a:solidFill>
                  <a:srgbClr val="FFFF00"/>
                </a:solidFill>
              </a:rPr>
              <a:t>Tresor</a:t>
            </a:r>
            <a:r>
              <a:rPr lang="fr-FR" sz="2400" b="1" dirty="0">
                <a:solidFill>
                  <a:srgbClr val="FFFF00"/>
                </a:solidFill>
              </a:rPr>
              <a:t>.</a:t>
            </a:r>
          </a:p>
        </p:txBody>
      </p:sp>
      <p:pic>
        <p:nvPicPr>
          <p:cNvPr id="6" name="Image 5" descr="Une image contenant habits, personne, homme, femme&#10;&#10;Le contenu généré par l’IA peut être incorrect.">
            <a:extLst>
              <a:ext uri="{FF2B5EF4-FFF2-40B4-BE49-F238E27FC236}">
                <a16:creationId xmlns:a16="http://schemas.microsoft.com/office/drawing/2014/main" id="{6CD470B8-F26A-E304-7B67-D34F040C9E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41758" y="2373323"/>
            <a:ext cx="5724000" cy="3993365"/>
          </a:xfrm>
          <a:prstGeom prst="rect">
            <a:avLst/>
          </a:prstGeom>
          <a:ln w="228600" cap="sq" cmpd="thickThin">
            <a:solidFill>
              <a:srgbClr val="FFFF00"/>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F5A2C36D-B66E-1CAD-4382-A429B2E0120A}"/>
              </a:ext>
            </a:extLst>
          </p:cNvPr>
          <p:cNvSpPr txBox="1"/>
          <p:nvPr/>
        </p:nvSpPr>
        <p:spPr>
          <a:xfrm>
            <a:off x="6696366" y="1735485"/>
            <a:ext cx="5724000" cy="461665"/>
          </a:xfrm>
          <a:prstGeom prst="rect">
            <a:avLst/>
          </a:prstGeom>
          <a:noFill/>
        </p:spPr>
        <p:txBody>
          <a:bodyPr wrap="square" rtlCol="0">
            <a:spAutoFit/>
          </a:bodyPr>
          <a:lstStyle/>
          <a:p>
            <a:r>
              <a:rPr lang="fr-FR" sz="2400" b="1" dirty="0">
                <a:solidFill>
                  <a:srgbClr val="FFFF00"/>
                </a:solidFill>
              </a:rPr>
              <a:t>Office religieux à Notre-Dame</a:t>
            </a:r>
          </a:p>
        </p:txBody>
      </p:sp>
    </p:spTree>
    <p:extLst>
      <p:ext uri="{BB962C8B-B14F-4D97-AF65-F5344CB8AC3E}">
        <p14:creationId xmlns:p14="http://schemas.microsoft.com/office/powerpoint/2010/main" val="313095260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90AB23-110A-E888-2C56-DBFC00578CF6}"/>
            </a:ext>
          </a:extLst>
        </p:cNvPr>
        <p:cNvGrpSpPr/>
        <p:nvPr/>
      </p:nvGrpSpPr>
      <p:grpSpPr>
        <a:xfrm>
          <a:off x="0" y="0"/>
          <a:ext cx="0" cy="0"/>
          <a:chOff x="0" y="0"/>
          <a:chExt cx="0" cy="0"/>
        </a:xfrm>
      </p:grpSpPr>
      <p:pic>
        <p:nvPicPr>
          <p:cNvPr id="5" name="Image 4" descr="Une image contenant habits, bougie, personne, intérieur&#10;&#10;Le contenu généré par l’IA peut être incorrect.">
            <a:extLst>
              <a:ext uri="{FF2B5EF4-FFF2-40B4-BE49-F238E27FC236}">
                <a16:creationId xmlns:a16="http://schemas.microsoft.com/office/drawing/2014/main" id="{28ED63F9-9FEF-451B-78E8-A50DAD5DAD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7630" y="531000"/>
            <a:ext cx="3929496" cy="5796000"/>
          </a:xfrm>
          <a:prstGeom prst="rect">
            <a:avLst/>
          </a:prstGeom>
          <a:ln w="228600" cap="sq" cmpd="thickThin">
            <a:solidFill>
              <a:schemeClr val="bg1">
                <a:lumMod val="85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A4F121FA-BFE3-7B6F-DF2E-43ADE57490E0}"/>
              </a:ext>
            </a:extLst>
          </p:cNvPr>
          <p:cNvSpPr txBox="1"/>
          <p:nvPr/>
        </p:nvSpPr>
        <p:spPr>
          <a:xfrm>
            <a:off x="4844018" y="4925568"/>
            <a:ext cx="2503964" cy="830997"/>
          </a:xfrm>
          <a:prstGeom prst="rect">
            <a:avLst/>
          </a:prstGeom>
          <a:noFill/>
        </p:spPr>
        <p:txBody>
          <a:bodyPr wrap="square" rtlCol="0">
            <a:spAutoFit/>
          </a:bodyPr>
          <a:lstStyle/>
          <a:p>
            <a:r>
              <a:rPr lang="fr-FR" sz="2400" b="1">
                <a:solidFill>
                  <a:srgbClr val="FFFF00"/>
                </a:solidFill>
              </a:rPr>
              <a:t>Office religieux à Notre-Dame</a:t>
            </a:r>
            <a:endParaRPr lang="fr-FR" sz="2400" b="1" dirty="0">
              <a:solidFill>
                <a:srgbClr val="FFFF00"/>
              </a:solidFill>
            </a:endParaRPr>
          </a:p>
        </p:txBody>
      </p:sp>
      <p:pic>
        <p:nvPicPr>
          <p:cNvPr id="8" name="Image 7" descr="Une image contenant bâtiment, statue, sculpture, Sculpture sur pierre&#10;&#10;Le contenu généré par l’IA peut être incorrect.">
            <a:extLst>
              <a:ext uri="{FF2B5EF4-FFF2-40B4-BE49-F238E27FC236}">
                <a16:creationId xmlns:a16="http://schemas.microsoft.com/office/drawing/2014/main" id="{1E35C56D-DBA4-D1D7-D8ED-4673BF7049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33198" y="648000"/>
            <a:ext cx="3708000" cy="5562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9" name="ZoneTexte 8">
            <a:extLst>
              <a:ext uri="{FF2B5EF4-FFF2-40B4-BE49-F238E27FC236}">
                <a16:creationId xmlns:a16="http://schemas.microsoft.com/office/drawing/2014/main" id="{FCC1F932-728F-513D-C073-6EF25A358F20}"/>
              </a:ext>
            </a:extLst>
          </p:cNvPr>
          <p:cNvSpPr txBox="1"/>
          <p:nvPr/>
        </p:nvSpPr>
        <p:spPr>
          <a:xfrm>
            <a:off x="5522976" y="1511808"/>
            <a:ext cx="2255520" cy="1938992"/>
          </a:xfrm>
          <a:prstGeom prst="rect">
            <a:avLst/>
          </a:prstGeom>
          <a:noFill/>
        </p:spPr>
        <p:txBody>
          <a:bodyPr wrap="square" rtlCol="0">
            <a:spAutoFit/>
          </a:bodyPr>
          <a:lstStyle/>
          <a:p>
            <a:r>
              <a:rPr lang="fr-FR" sz="2400" b="1">
                <a:solidFill>
                  <a:srgbClr val="FFFF00"/>
                </a:solidFill>
              </a:rPr>
              <a:t>Vierge à l'Enfant, dite Notre Dame de Paris ou Vierge du pilier </a:t>
            </a:r>
            <a:endParaRPr lang="fr-FR" sz="2400" b="1" dirty="0">
              <a:solidFill>
                <a:srgbClr val="FFFF00"/>
              </a:solidFill>
            </a:endParaRPr>
          </a:p>
        </p:txBody>
      </p:sp>
    </p:spTree>
    <p:extLst>
      <p:ext uri="{BB962C8B-B14F-4D97-AF65-F5344CB8AC3E}">
        <p14:creationId xmlns:p14="http://schemas.microsoft.com/office/powerpoint/2010/main" val="762928364"/>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A3D2E-7D25-0BE8-03C4-4D2EB766DF1A}"/>
            </a:ext>
          </a:extLst>
        </p:cNvPr>
        <p:cNvGrpSpPr/>
        <p:nvPr/>
      </p:nvGrpSpPr>
      <p:grpSpPr>
        <a:xfrm>
          <a:off x="0" y="0"/>
          <a:ext cx="0" cy="0"/>
          <a:chOff x="0" y="0"/>
          <a:chExt cx="0" cy="0"/>
        </a:xfrm>
      </p:grpSpPr>
      <p:pic>
        <p:nvPicPr>
          <p:cNvPr id="3" name="Image 2" descr="Une image contenant bâtiment, coffre, cathédrale, chapelle&#10;&#10;Le contenu généré par l’IA peut être incorrect.">
            <a:extLst>
              <a:ext uri="{FF2B5EF4-FFF2-40B4-BE49-F238E27FC236}">
                <a16:creationId xmlns:a16="http://schemas.microsoft.com/office/drawing/2014/main" id="{774062AB-9776-8837-E3D6-CC4C22991B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58234" y="459000"/>
            <a:ext cx="4455000" cy="5940000"/>
          </a:xfrm>
          <a:prstGeom prst="rect">
            <a:avLst/>
          </a:prstGeom>
          <a:ln w="2286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A299D5B9-4E5D-BE82-9293-67C752032E77}"/>
              </a:ext>
            </a:extLst>
          </p:cNvPr>
          <p:cNvSpPr txBox="1"/>
          <p:nvPr/>
        </p:nvSpPr>
        <p:spPr>
          <a:xfrm>
            <a:off x="353568" y="3316224"/>
            <a:ext cx="3438144" cy="1938992"/>
          </a:xfrm>
          <a:prstGeom prst="rect">
            <a:avLst/>
          </a:prstGeom>
          <a:noFill/>
        </p:spPr>
        <p:txBody>
          <a:bodyPr wrap="square" rtlCol="0">
            <a:spAutoFit/>
          </a:bodyPr>
          <a:lstStyle/>
          <a:p>
            <a:r>
              <a:rPr lang="fr-FR" sz="2400" b="1" dirty="0">
                <a:solidFill>
                  <a:srgbClr val="FFFF00"/>
                </a:solidFill>
              </a:rPr>
              <a:t>Nef centrale de la cathédrale Notre-Dame de Paris, IVe arrondissement, Paris, France.</a:t>
            </a:r>
          </a:p>
        </p:txBody>
      </p:sp>
    </p:spTree>
    <p:extLst>
      <p:ext uri="{BB962C8B-B14F-4D97-AF65-F5344CB8AC3E}">
        <p14:creationId xmlns:p14="http://schemas.microsoft.com/office/powerpoint/2010/main" val="1541171791"/>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630B77-6704-6CF5-972A-293FC181147F}"/>
            </a:ext>
          </a:extLst>
        </p:cNvPr>
        <p:cNvGrpSpPr/>
        <p:nvPr/>
      </p:nvGrpSpPr>
      <p:grpSpPr>
        <a:xfrm>
          <a:off x="0" y="0"/>
          <a:ext cx="0" cy="0"/>
          <a:chOff x="0" y="0"/>
          <a:chExt cx="0" cy="0"/>
        </a:xfrm>
      </p:grpSpPr>
      <p:pic>
        <p:nvPicPr>
          <p:cNvPr id="3" name="Image 2" descr="Une image contenant bâtiment, coffre, chapelle, cathédrale&#10;&#10;Le contenu généré par l’IA peut être incorrect.">
            <a:extLst>
              <a:ext uri="{FF2B5EF4-FFF2-40B4-BE49-F238E27FC236}">
                <a16:creationId xmlns:a16="http://schemas.microsoft.com/office/drawing/2014/main" id="{84AB6CC9-25F2-6610-3C2D-1878792EC8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302" y="459000"/>
            <a:ext cx="8921154" cy="5940000"/>
          </a:xfrm>
          <a:prstGeom prst="rect">
            <a:avLst/>
          </a:prstGeom>
          <a:ln w="228600" cap="sq" cmpd="thickThin">
            <a:solidFill>
              <a:schemeClr val="bg1">
                <a:lumMod val="6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68D7CA7-B0D2-6BB6-95D1-F337D0BF5356}"/>
              </a:ext>
            </a:extLst>
          </p:cNvPr>
          <p:cNvSpPr txBox="1"/>
          <p:nvPr/>
        </p:nvSpPr>
        <p:spPr>
          <a:xfrm>
            <a:off x="9777984" y="3429000"/>
            <a:ext cx="2316480" cy="1938992"/>
          </a:xfrm>
          <a:prstGeom prst="rect">
            <a:avLst/>
          </a:prstGeom>
          <a:noFill/>
        </p:spPr>
        <p:txBody>
          <a:bodyPr wrap="square" rtlCol="0">
            <a:spAutoFit/>
          </a:bodyPr>
          <a:lstStyle/>
          <a:p>
            <a:r>
              <a:rPr lang="fr-FR" sz="2400" b="1">
                <a:solidFill>
                  <a:srgbClr val="FFFF00"/>
                </a:solidFill>
              </a:rPr>
              <a:t> L'intérieur de l'église Notre Dame des Champs à Paris</a:t>
            </a:r>
            <a:endParaRPr lang="fr-FR" sz="2400" b="1" dirty="0">
              <a:solidFill>
                <a:srgbClr val="FFFF00"/>
              </a:solidFill>
            </a:endParaRPr>
          </a:p>
        </p:txBody>
      </p:sp>
    </p:spTree>
    <p:extLst>
      <p:ext uri="{BB962C8B-B14F-4D97-AF65-F5344CB8AC3E}">
        <p14:creationId xmlns:p14="http://schemas.microsoft.com/office/powerpoint/2010/main" val="2616770941"/>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09698C-0AAD-74F0-FCD4-0D458A2B577A}"/>
            </a:ext>
          </a:extLst>
        </p:cNvPr>
        <p:cNvGrpSpPr/>
        <p:nvPr/>
      </p:nvGrpSpPr>
      <p:grpSpPr>
        <a:xfrm>
          <a:off x="0" y="0"/>
          <a:ext cx="0" cy="0"/>
          <a:chOff x="0" y="0"/>
          <a:chExt cx="0" cy="0"/>
        </a:xfrm>
      </p:grpSpPr>
      <p:pic>
        <p:nvPicPr>
          <p:cNvPr id="3" name="Image 2" descr="Une image contenant église, cathédrale, arcade, coffre&#10;&#10;Le contenu généré par l’IA peut être incorrect.">
            <a:extLst>
              <a:ext uri="{FF2B5EF4-FFF2-40B4-BE49-F238E27FC236}">
                <a16:creationId xmlns:a16="http://schemas.microsoft.com/office/drawing/2014/main" id="{3606D171-F63D-8F14-D155-95A3081BFC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8250" y="602551"/>
            <a:ext cx="9715500" cy="5457825"/>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F7BABFE-366F-BC26-465B-547CBC6F149A}"/>
              </a:ext>
            </a:extLst>
          </p:cNvPr>
          <p:cNvSpPr txBox="1"/>
          <p:nvPr/>
        </p:nvSpPr>
        <p:spPr>
          <a:xfrm>
            <a:off x="2657856" y="6316409"/>
            <a:ext cx="6876288" cy="461665"/>
          </a:xfrm>
          <a:prstGeom prst="rect">
            <a:avLst/>
          </a:prstGeom>
          <a:noFill/>
        </p:spPr>
        <p:txBody>
          <a:bodyPr wrap="square" rtlCol="0">
            <a:spAutoFit/>
          </a:bodyPr>
          <a:lstStyle/>
          <a:p>
            <a:r>
              <a:rPr lang="fr-FR" sz="2400" b="1">
                <a:solidFill>
                  <a:srgbClr val="FFFF00"/>
                </a:solidFill>
              </a:rPr>
              <a:t>L’intérieur restauré de Notre-Dame de Paris </a:t>
            </a:r>
            <a:endParaRPr lang="fr-FR" sz="2400" b="1" dirty="0">
              <a:solidFill>
                <a:srgbClr val="FFFF00"/>
              </a:solidFill>
            </a:endParaRPr>
          </a:p>
        </p:txBody>
      </p:sp>
    </p:spTree>
    <p:extLst>
      <p:ext uri="{BB962C8B-B14F-4D97-AF65-F5344CB8AC3E}">
        <p14:creationId xmlns:p14="http://schemas.microsoft.com/office/powerpoint/2010/main" val="148382902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027376-3F53-0CE1-E335-3B362346D492}"/>
            </a:ext>
          </a:extLst>
        </p:cNvPr>
        <p:cNvGrpSpPr/>
        <p:nvPr/>
      </p:nvGrpSpPr>
      <p:grpSpPr>
        <a:xfrm>
          <a:off x="0" y="0"/>
          <a:ext cx="0" cy="0"/>
          <a:chOff x="0" y="0"/>
          <a:chExt cx="0" cy="0"/>
        </a:xfrm>
      </p:grpSpPr>
      <p:pic>
        <p:nvPicPr>
          <p:cNvPr id="3" name="Image 2" descr="Une image contenant bâtiment, cathédrale, chapelle, vitrail&#10;&#10;Le contenu généré par l’IA peut être incorrect.">
            <a:extLst>
              <a:ext uri="{FF2B5EF4-FFF2-40B4-BE49-F238E27FC236}">
                <a16:creationId xmlns:a16="http://schemas.microsoft.com/office/drawing/2014/main" id="{7B5DF6B5-E4BB-4111-686C-779EF5188A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66644" y="459000"/>
            <a:ext cx="8910000" cy="5940000"/>
          </a:xfrm>
          <a:prstGeom prst="rect">
            <a:avLst/>
          </a:prstGeom>
          <a:ln w="228600" cap="sq" cmpd="thickThin">
            <a:solidFill>
              <a:schemeClr val="bg1">
                <a:lumMod val="6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72C0D83-4460-26FD-40EA-7EE2F4A7B1A0}"/>
              </a:ext>
            </a:extLst>
          </p:cNvPr>
          <p:cNvSpPr txBox="1"/>
          <p:nvPr/>
        </p:nvSpPr>
        <p:spPr>
          <a:xfrm>
            <a:off x="250698" y="2769876"/>
            <a:ext cx="2511552" cy="2677656"/>
          </a:xfrm>
          <a:prstGeom prst="rect">
            <a:avLst/>
          </a:prstGeom>
          <a:noFill/>
        </p:spPr>
        <p:txBody>
          <a:bodyPr wrap="square" rtlCol="0">
            <a:spAutoFit/>
          </a:bodyPr>
          <a:lstStyle/>
          <a:p>
            <a:r>
              <a:rPr lang="fr-FR" sz="2400" b="1">
                <a:solidFill>
                  <a:srgbClr val="FFFF00"/>
                </a:solidFill>
              </a:rPr>
              <a:t>Notre-Dame de Paris : les premières images de l'intérieur de la cathédrale restaurée</a:t>
            </a:r>
            <a:endParaRPr lang="fr-FR" sz="2400" b="1" dirty="0">
              <a:solidFill>
                <a:srgbClr val="FFFF00"/>
              </a:solidFill>
            </a:endParaRPr>
          </a:p>
        </p:txBody>
      </p:sp>
    </p:spTree>
    <p:extLst>
      <p:ext uri="{BB962C8B-B14F-4D97-AF65-F5344CB8AC3E}">
        <p14:creationId xmlns:p14="http://schemas.microsoft.com/office/powerpoint/2010/main" val="3765300239"/>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D3DA2-D89C-4F73-857B-AC7CD54D7412}"/>
            </a:ext>
          </a:extLst>
        </p:cNvPr>
        <p:cNvGrpSpPr/>
        <p:nvPr/>
      </p:nvGrpSpPr>
      <p:grpSpPr>
        <a:xfrm>
          <a:off x="0" y="0"/>
          <a:ext cx="0" cy="0"/>
          <a:chOff x="0" y="0"/>
          <a:chExt cx="0" cy="0"/>
        </a:xfrm>
      </p:grpSpPr>
      <p:pic>
        <p:nvPicPr>
          <p:cNvPr id="3" name="Image 2" descr="Une image contenant laiton, bronze, sculpture, Sculpture&#10;&#10;Le contenu généré par l’IA peut être incorrect.">
            <a:extLst>
              <a:ext uri="{FF2B5EF4-FFF2-40B4-BE49-F238E27FC236}">
                <a16:creationId xmlns:a16="http://schemas.microsoft.com/office/drawing/2014/main" id="{F73BD164-2826-AE0B-B9E8-78DC078477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454" y="459000"/>
            <a:ext cx="7258466" cy="5940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69E8A23-F25A-A953-830F-1C47D8A96F36}"/>
              </a:ext>
            </a:extLst>
          </p:cNvPr>
          <p:cNvSpPr txBox="1"/>
          <p:nvPr/>
        </p:nvSpPr>
        <p:spPr>
          <a:xfrm>
            <a:off x="8107680" y="3145536"/>
            <a:ext cx="3877056" cy="1200329"/>
          </a:xfrm>
          <a:prstGeom prst="rect">
            <a:avLst/>
          </a:prstGeom>
          <a:noFill/>
        </p:spPr>
        <p:txBody>
          <a:bodyPr wrap="square" rtlCol="0">
            <a:spAutoFit/>
          </a:bodyPr>
          <a:lstStyle/>
          <a:p>
            <a:r>
              <a:rPr lang="fr-FR" sz="2400" b="1">
                <a:solidFill>
                  <a:srgbClr val="FFFF00"/>
                </a:solidFill>
              </a:rPr>
              <a:t>Notre-Dame de Paris restaurée (5/12). Le trésor de la cathédrale</a:t>
            </a:r>
            <a:endParaRPr lang="fr-FR" sz="2400" b="1" dirty="0">
              <a:solidFill>
                <a:srgbClr val="FFFF00"/>
              </a:solidFill>
            </a:endParaRPr>
          </a:p>
        </p:txBody>
      </p:sp>
    </p:spTree>
    <p:extLst>
      <p:ext uri="{BB962C8B-B14F-4D97-AF65-F5344CB8AC3E}">
        <p14:creationId xmlns:p14="http://schemas.microsoft.com/office/powerpoint/2010/main" val="53437549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30097E-AAF6-E002-909D-B0EA38EDA315}"/>
            </a:ext>
          </a:extLst>
        </p:cNvPr>
        <p:cNvGrpSpPr/>
        <p:nvPr/>
      </p:nvGrpSpPr>
      <p:grpSpPr>
        <a:xfrm>
          <a:off x="0" y="0"/>
          <a:ext cx="0" cy="0"/>
          <a:chOff x="0" y="0"/>
          <a:chExt cx="0" cy="0"/>
        </a:xfrm>
      </p:grpSpPr>
      <p:pic>
        <p:nvPicPr>
          <p:cNvPr id="5" name="Image 4" descr="Une image contenant plein air, ciel, habits, arbre&#10;&#10;Le contenu généré par l’IA peut être incorrect.">
            <a:extLst>
              <a:ext uri="{FF2B5EF4-FFF2-40B4-BE49-F238E27FC236}">
                <a16:creationId xmlns:a16="http://schemas.microsoft.com/office/drawing/2014/main" id="{AF0FEA2B-4D70-0716-806E-74DB678AE5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467" y="423672"/>
            <a:ext cx="5068800" cy="3168000"/>
          </a:xfrm>
          <a:prstGeom prst="rect">
            <a:avLst/>
          </a:prstGeom>
          <a:ln w="228600" cap="sq" cmpd="thickThin">
            <a:solidFill>
              <a:schemeClr val="bg1">
                <a:lumMod val="65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B0E4F677-0054-82C1-2A9B-19AC5F088F6B}"/>
              </a:ext>
            </a:extLst>
          </p:cNvPr>
          <p:cNvSpPr txBox="1"/>
          <p:nvPr/>
        </p:nvSpPr>
        <p:spPr>
          <a:xfrm>
            <a:off x="357124" y="3832352"/>
            <a:ext cx="6998208" cy="461665"/>
          </a:xfrm>
          <a:prstGeom prst="rect">
            <a:avLst/>
          </a:prstGeom>
          <a:noFill/>
        </p:spPr>
        <p:txBody>
          <a:bodyPr wrap="square" rtlCol="0">
            <a:spAutoFit/>
          </a:bodyPr>
          <a:lstStyle/>
          <a:p>
            <a:r>
              <a:rPr lang="fr-FR" sz="2400" b="1" dirty="0">
                <a:solidFill>
                  <a:srgbClr val="FFFF00"/>
                </a:solidFill>
              </a:rPr>
              <a:t>Les Deux tours Ouvrent Aux Public</a:t>
            </a:r>
          </a:p>
        </p:txBody>
      </p:sp>
      <p:pic>
        <p:nvPicPr>
          <p:cNvPr id="8" name="Image 7" descr="Une image contenant plein air, bâtiment, architecture, tour&#10;&#10;Le contenu généré par l’IA peut être incorrect.">
            <a:extLst>
              <a:ext uri="{FF2B5EF4-FFF2-40B4-BE49-F238E27FC236}">
                <a16:creationId xmlns:a16="http://schemas.microsoft.com/office/drawing/2014/main" id="{AA444960-F09F-48D9-57E0-19D6615307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7100" y="2581817"/>
            <a:ext cx="5646533" cy="3780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11" name="ZoneTexte 10">
            <a:extLst>
              <a:ext uri="{FF2B5EF4-FFF2-40B4-BE49-F238E27FC236}">
                <a16:creationId xmlns:a16="http://schemas.microsoft.com/office/drawing/2014/main" id="{3475FEC3-6CBC-655B-23EC-22D15DFE5064}"/>
              </a:ext>
            </a:extLst>
          </p:cNvPr>
          <p:cNvSpPr txBox="1"/>
          <p:nvPr/>
        </p:nvSpPr>
        <p:spPr>
          <a:xfrm>
            <a:off x="6007100" y="1554641"/>
            <a:ext cx="5334000" cy="830997"/>
          </a:xfrm>
          <a:prstGeom prst="rect">
            <a:avLst/>
          </a:prstGeom>
          <a:noFill/>
        </p:spPr>
        <p:txBody>
          <a:bodyPr wrap="square" rtlCol="0">
            <a:spAutoFit/>
          </a:bodyPr>
          <a:lstStyle/>
          <a:p>
            <a:r>
              <a:rPr lang="fr-FR" sz="2400" b="1">
                <a:solidFill>
                  <a:srgbClr val="FFFF00"/>
                </a:solidFill>
              </a:rPr>
              <a:t>Septembre 2025 : fin de travaux pour les deux tours</a:t>
            </a:r>
            <a:endParaRPr lang="fr-FR" sz="2400" b="1" dirty="0">
              <a:solidFill>
                <a:srgbClr val="FFFF00"/>
              </a:solidFill>
            </a:endParaRPr>
          </a:p>
        </p:txBody>
      </p:sp>
    </p:spTree>
    <p:extLst>
      <p:ext uri="{BB962C8B-B14F-4D97-AF65-F5344CB8AC3E}">
        <p14:creationId xmlns:p14="http://schemas.microsoft.com/office/powerpoint/2010/main" val="2701266778"/>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9C7CAD-67BB-5E5D-73A4-F42E21B43330}"/>
            </a:ext>
          </a:extLst>
        </p:cNvPr>
        <p:cNvGrpSpPr/>
        <p:nvPr/>
      </p:nvGrpSpPr>
      <p:grpSpPr>
        <a:xfrm>
          <a:off x="0" y="0"/>
          <a:ext cx="0" cy="0"/>
          <a:chOff x="0" y="0"/>
          <a:chExt cx="0" cy="0"/>
        </a:xfrm>
      </p:grpSpPr>
      <p:pic>
        <p:nvPicPr>
          <p:cNvPr id="3" name="Image 2" descr="Une image contenant plein air, ciel, arbre, statue&#10;&#10;Le contenu généré par l’IA peut être incorrect.">
            <a:extLst>
              <a:ext uri="{FF2B5EF4-FFF2-40B4-BE49-F238E27FC236}">
                <a16:creationId xmlns:a16="http://schemas.microsoft.com/office/drawing/2014/main" id="{B7535036-A96A-61EA-E87D-62ACA12EF6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6256" y="482600"/>
            <a:ext cx="4943967" cy="3780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4A55FF8-D3E3-B7C2-3094-8FBFAE369208}"/>
              </a:ext>
            </a:extLst>
          </p:cNvPr>
          <p:cNvSpPr txBox="1"/>
          <p:nvPr/>
        </p:nvSpPr>
        <p:spPr>
          <a:xfrm>
            <a:off x="317500" y="4537501"/>
            <a:ext cx="6045200" cy="830997"/>
          </a:xfrm>
          <a:prstGeom prst="rect">
            <a:avLst/>
          </a:prstGeom>
          <a:noFill/>
        </p:spPr>
        <p:txBody>
          <a:bodyPr wrap="square" rtlCol="0">
            <a:spAutoFit/>
          </a:bodyPr>
          <a:lstStyle/>
          <a:p>
            <a:r>
              <a:rPr lang="fr-FR" sz="2400" b="1">
                <a:solidFill>
                  <a:srgbClr val="FFFF00"/>
                </a:solidFill>
              </a:rPr>
              <a:t>Fin juin 2025 : les statues regagnent la flèche de Notre-Dame !</a:t>
            </a:r>
            <a:endParaRPr lang="fr-FR" sz="2400" b="1" dirty="0">
              <a:solidFill>
                <a:srgbClr val="FFFF00"/>
              </a:solidFill>
            </a:endParaRPr>
          </a:p>
        </p:txBody>
      </p:sp>
      <p:pic>
        <p:nvPicPr>
          <p:cNvPr id="6" name="Image 5" descr="Une image contenant sculpture, bâtiment, art, personne&#10;&#10;Le contenu généré par l’IA peut être incorrect.">
            <a:extLst>
              <a:ext uri="{FF2B5EF4-FFF2-40B4-BE49-F238E27FC236}">
                <a16:creationId xmlns:a16="http://schemas.microsoft.com/office/drawing/2014/main" id="{229B9463-A0A4-F741-FB0B-2EEF1BD6072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88100" y="2921000"/>
            <a:ext cx="5486400" cy="36576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C263A063-138D-4D90-5BCA-475276DB7218}"/>
              </a:ext>
            </a:extLst>
          </p:cNvPr>
          <p:cNvSpPr txBox="1"/>
          <p:nvPr/>
        </p:nvSpPr>
        <p:spPr>
          <a:xfrm>
            <a:off x="6642100" y="1866900"/>
            <a:ext cx="5734044" cy="830997"/>
          </a:xfrm>
          <a:prstGeom prst="rect">
            <a:avLst/>
          </a:prstGeom>
          <a:noFill/>
        </p:spPr>
        <p:txBody>
          <a:bodyPr wrap="square" rtlCol="0">
            <a:spAutoFit/>
          </a:bodyPr>
          <a:lstStyle/>
          <a:p>
            <a:r>
              <a:rPr lang="fr-FR" sz="2400" b="1">
                <a:solidFill>
                  <a:srgbClr val="FFFF00"/>
                </a:solidFill>
              </a:rPr>
              <a:t>En avril 2025, les statues des apôtres retournent sur le site</a:t>
            </a:r>
            <a:endParaRPr lang="fr-FR" sz="2400" b="1" dirty="0">
              <a:solidFill>
                <a:srgbClr val="FFFF00"/>
              </a:solidFill>
            </a:endParaRPr>
          </a:p>
        </p:txBody>
      </p:sp>
    </p:spTree>
    <p:extLst>
      <p:ext uri="{BB962C8B-B14F-4D97-AF65-F5344CB8AC3E}">
        <p14:creationId xmlns:p14="http://schemas.microsoft.com/office/powerpoint/2010/main" val="4065714202"/>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9FADD8-7FB3-10D2-B215-40F2F1710239}"/>
            </a:ext>
          </a:extLst>
        </p:cNvPr>
        <p:cNvGrpSpPr/>
        <p:nvPr/>
      </p:nvGrpSpPr>
      <p:grpSpPr>
        <a:xfrm>
          <a:off x="0" y="0"/>
          <a:ext cx="0" cy="0"/>
          <a:chOff x="0" y="0"/>
          <a:chExt cx="0" cy="0"/>
        </a:xfrm>
      </p:grpSpPr>
      <p:pic>
        <p:nvPicPr>
          <p:cNvPr id="3" name="Image 2" descr="Une image contenant bois, Faisceau, Planche, bâtiment&#10;&#10;Le contenu généré par l’IA peut être incorrect.">
            <a:extLst>
              <a:ext uri="{FF2B5EF4-FFF2-40B4-BE49-F238E27FC236}">
                <a16:creationId xmlns:a16="http://schemas.microsoft.com/office/drawing/2014/main" id="{3D90B431-F9F3-3EDA-DAFF-8F3C8C1E41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900" y="471424"/>
            <a:ext cx="4899624" cy="367200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96607FB-A0C4-56C7-C84B-E439A5FB7513}"/>
              </a:ext>
            </a:extLst>
          </p:cNvPr>
          <p:cNvSpPr txBox="1"/>
          <p:nvPr/>
        </p:nvSpPr>
        <p:spPr>
          <a:xfrm>
            <a:off x="304800" y="4263182"/>
            <a:ext cx="5791200" cy="830997"/>
          </a:xfrm>
          <a:prstGeom prst="rect">
            <a:avLst/>
          </a:prstGeom>
          <a:noFill/>
        </p:spPr>
        <p:txBody>
          <a:bodyPr wrap="square" rtlCol="0">
            <a:spAutoFit/>
          </a:bodyPr>
          <a:lstStyle/>
          <a:p>
            <a:r>
              <a:rPr lang="fr-FR" sz="2400" b="1" dirty="0">
                <a:solidFill>
                  <a:srgbClr val="FFFF00"/>
                </a:solidFill>
              </a:rPr>
              <a:t>Sous sa couverture de plomb, Notre-Dame a retrouvé sa "forêt"</a:t>
            </a:r>
          </a:p>
        </p:txBody>
      </p:sp>
      <p:pic>
        <p:nvPicPr>
          <p:cNvPr id="6" name="Image 5" descr="Une image contenant habits, personne, homme, bâtiment&#10;&#10;Le contenu généré par l’IA peut être incorrect.">
            <a:extLst>
              <a:ext uri="{FF2B5EF4-FFF2-40B4-BE49-F238E27FC236}">
                <a16:creationId xmlns:a16="http://schemas.microsoft.com/office/drawing/2014/main" id="{28AAF209-A0CB-C69F-B1A0-181A5B9B40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35700" y="2402840"/>
            <a:ext cx="5486400" cy="3916680"/>
          </a:xfrm>
          <a:prstGeom prst="rect">
            <a:avLst/>
          </a:prstGeom>
          <a:ln w="228600" cap="sq" cmpd="thickThin">
            <a:solidFill>
              <a:schemeClr val="bg1">
                <a:lumMod val="75000"/>
              </a:schemeClr>
            </a:solidFill>
            <a:prstDash val="solid"/>
            <a:miter lim="800000"/>
          </a:ln>
          <a:effectLst>
            <a:innerShdw blurRad="76200">
              <a:srgbClr val="000000"/>
            </a:innerShdw>
          </a:effectLst>
        </p:spPr>
      </p:pic>
      <p:sp>
        <p:nvSpPr>
          <p:cNvPr id="7" name="ZoneTexte 6">
            <a:extLst>
              <a:ext uri="{FF2B5EF4-FFF2-40B4-BE49-F238E27FC236}">
                <a16:creationId xmlns:a16="http://schemas.microsoft.com/office/drawing/2014/main" id="{4E0DC705-61F6-D06B-752B-434EB28603C8}"/>
              </a:ext>
            </a:extLst>
          </p:cNvPr>
          <p:cNvSpPr txBox="1"/>
          <p:nvPr/>
        </p:nvSpPr>
        <p:spPr>
          <a:xfrm>
            <a:off x="6197600" y="538480"/>
            <a:ext cx="5981700" cy="1569660"/>
          </a:xfrm>
          <a:prstGeom prst="rect">
            <a:avLst/>
          </a:prstGeom>
          <a:noFill/>
        </p:spPr>
        <p:txBody>
          <a:bodyPr wrap="square" rtlCol="0">
            <a:spAutoFit/>
          </a:bodyPr>
          <a:lstStyle/>
          <a:p>
            <a:r>
              <a:rPr lang="fr-FR" sz="2400" b="1">
                <a:solidFill>
                  <a:srgbClr val="FFFF00"/>
                </a:solidFill>
              </a:rPr>
              <a:t>Le 12 septembre 2024, à leur retour dans le beffroi Nord, Les cloches ont été bénies par Monseigneur Ribadeau Dumas, recteur de la cathédrale.</a:t>
            </a:r>
            <a:endParaRPr lang="fr-FR" sz="2400" b="1" dirty="0">
              <a:solidFill>
                <a:srgbClr val="FFFF00"/>
              </a:solidFill>
            </a:endParaRPr>
          </a:p>
        </p:txBody>
      </p:sp>
    </p:spTree>
    <p:extLst>
      <p:ext uri="{BB962C8B-B14F-4D97-AF65-F5344CB8AC3E}">
        <p14:creationId xmlns:p14="http://schemas.microsoft.com/office/powerpoint/2010/main" val="1755563077"/>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6C4F41AD-ED3E-AA01-5CA6-AC671E533BBF}"/>
              </a:ext>
            </a:extLst>
          </p:cNvPr>
          <p:cNvSpPr txBox="1"/>
          <p:nvPr/>
        </p:nvSpPr>
        <p:spPr>
          <a:xfrm>
            <a:off x="1524000" y="1050082"/>
            <a:ext cx="11252200" cy="830997"/>
          </a:xfrm>
          <a:prstGeom prst="rect">
            <a:avLst/>
          </a:prstGeom>
          <a:noFill/>
        </p:spPr>
        <p:txBody>
          <a:bodyPr wrap="square" rtlCol="0">
            <a:spAutoFit/>
          </a:bodyPr>
          <a:lstStyle/>
          <a:p>
            <a:r>
              <a:rPr lang="fr-FR" sz="2400" b="1" dirty="0">
                <a:solidFill>
                  <a:schemeClr val="bg1"/>
                </a:solidFill>
              </a:rPr>
              <a:t>Lorient Vous A Présenté La Cathédrale De Notre Dame De Paris</a:t>
            </a:r>
          </a:p>
          <a:p>
            <a:r>
              <a:rPr lang="fr-FR" sz="2400" b="1" dirty="0">
                <a:solidFill>
                  <a:schemeClr val="bg1"/>
                </a:solidFill>
              </a:rPr>
              <a:t>                                                           N° 3 Et Fin</a:t>
            </a:r>
          </a:p>
        </p:txBody>
      </p:sp>
      <p:sp>
        <p:nvSpPr>
          <p:cNvPr id="3" name="ZoneTexte 2">
            <a:extLst>
              <a:ext uri="{FF2B5EF4-FFF2-40B4-BE49-F238E27FC236}">
                <a16:creationId xmlns:a16="http://schemas.microsoft.com/office/drawing/2014/main" id="{84BD3BAF-2459-84C4-3D5D-CF6B48E5A8FA}"/>
              </a:ext>
            </a:extLst>
          </p:cNvPr>
          <p:cNvSpPr txBox="1"/>
          <p:nvPr/>
        </p:nvSpPr>
        <p:spPr>
          <a:xfrm>
            <a:off x="4102100" y="2967335"/>
            <a:ext cx="8280400" cy="461665"/>
          </a:xfrm>
          <a:prstGeom prst="rect">
            <a:avLst/>
          </a:prstGeom>
          <a:noFill/>
        </p:spPr>
        <p:txBody>
          <a:bodyPr wrap="square" rtlCol="0">
            <a:spAutoFit/>
          </a:bodyPr>
          <a:lstStyle/>
          <a:p>
            <a:r>
              <a:rPr lang="fr-FR" sz="2400" b="1" dirty="0">
                <a:solidFill>
                  <a:schemeClr val="bg1"/>
                </a:solidFill>
              </a:rPr>
              <a:t>Les Images Et Le Son Du Net</a:t>
            </a:r>
          </a:p>
        </p:txBody>
      </p:sp>
      <p:sp>
        <p:nvSpPr>
          <p:cNvPr id="4" name="ZoneTexte 3">
            <a:extLst>
              <a:ext uri="{FF2B5EF4-FFF2-40B4-BE49-F238E27FC236}">
                <a16:creationId xmlns:a16="http://schemas.microsoft.com/office/drawing/2014/main" id="{BEF2F269-CFC7-9A2A-1790-AED83F70FA0C}"/>
              </a:ext>
            </a:extLst>
          </p:cNvPr>
          <p:cNvSpPr txBox="1"/>
          <p:nvPr/>
        </p:nvSpPr>
        <p:spPr>
          <a:xfrm>
            <a:off x="5499100" y="4394199"/>
            <a:ext cx="4229100" cy="461665"/>
          </a:xfrm>
          <a:prstGeom prst="rect">
            <a:avLst/>
          </a:prstGeom>
          <a:noFill/>
        </p:spPr>
        <p:txBody>
          <a:bodyPr wrap="square" rtlCol="0">
            <a:spAutoFit/>
          </a:bodyPr>
          <a:lstStyle/>
          <a:p>
            <a:r>
              <a:rPr lang="fr-FR" sz="2400" b="1" dirty="0">
                <a:solidFill>
                  <a:schemeClr val="bg1"/>
                </a:solidFill>
              </a:rPr>
              <a:t>Daniel</a:t>
            </a:r>
          </a:p>
        </p:txBody>
      </p:sp>
    </p:spTree>
    <p:extLst>
      <p:ext uri="{BB962C8B-B14F-4D97-AF65-F5344CB8AC3E}">
        <p14:creationId xmlns:p14="http://schemas.microsoft.com/office/powerpoint/2010/main" val="1881874605"/>
      </p:ext>
    </p:extLst>
  </p:cSld>
  <p:clrMapOvr>
    <a:masterClrMapping/>
  </p:clrMapOvr>
  <mc:AlternateContent xmlns:mc="http://schemas.openxmlformats.org/markup-compatibility/2006">
    <mc:Choice xmlns:p14="http://schemas.microsoft.com/office/powerpoint/2010/main" Requires="p14">
      <p:transition spd="slow" p14:dur="5000"/>
    </mc:Choice>
    <mc:Fallback>
      <p:transition spd="slow"/>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148</TotalTime>
  <Words>574</Words>
  <Application>Microsoft Office PowerPoint</Application>
  <PresentationFormat>Grand écran</PresentationFormat>
  <Paragraphs>51</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2025-10-03T11:20:11Z</dcterms:created>
  <dcterms:modified xsi:type="dcterms:W3CDTF">2025-10-03T14:01:34Z</dcterms:modified>
</cp:coreProperties>
</file>