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57" r:id="rId3"/>
    <p:sldId id="256" r:id="rId4"/>
    <p:sldId id="258" r:id="rId5"/>
    <p:sldId id="259" r:id="rId6"/>
    <p:sldId id="260" r:id="rId7"/>
    <p:sldId id="261" r:id="rId8"/>
    <p:sldId id="262" r:id="rId9"/>
    <p:sldId id="263" r:id="rId10"/>
    <p:sldId id="264" r:id="rId11"/>
    <p:sldId id="266" r:id="rId12"/>
    <p:sldId id="267" r:id="rId13"/>
    <p:sldId id="265"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40E9BA-191A-3344-5831-86ADD3E9F05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A91F1E5-C52F-B999-D91A-4AA2286D4A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6FE6492-2D82-D424-0BDA-CE208DB60CC7}"/>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B9A8B4C1-C470-F04A-CB28-CE2114752C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79200A-5D7C-8677-71C5-F319FE338B72}"/>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399889723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FB775-3ABF-F724-EED5-9D25B1E5FEC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E9942C0-1D0C-2F33-AFB4-3194B5BE9BD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E927E0-A32C-F438-0863-7FFD35F5533A}"/>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E9EA5F46-48F0-58C3-19FA-5B3976CD81A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A8B6A7-A7BB-22A4-930C-21CAE66E0F18}"/>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20740804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52F3F3-AB7E-E7FF-E36E-9055EDE2EDA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FEC9995-00C0-0DC0-A8C3-B92DBC899B5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61A6DD2-CB07-ECA4-6008-29112D1A3849}"/>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54763556-E940-4D18-1E47-7DEDE63EFF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B0707F-30EB-F5B8-35D6-0961AF1B3465}"/>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263024525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8F1D57-6437-06FB-DCA9-ED747162DA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F58305D-F232-DDE9-1E6D-EB2DA670B4C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827B297-D3A6-DBAE-A15A-F776B6DFA99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2E46347-7244-060D-D0EB-6CF23C8BA75E}"/>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710A09A4-687F-E2D9-AC7C-639EBA9CBC9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6617AB-2B21-2EF4-350C-08279780F9BD}"/>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378921960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7322AD-8690-E273-7B7E-DDBF903C627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8C25992-BEF5-7494-3E0E-9D67B215C0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0A76F6C-25F1-3777-30DA-A513F7D1E09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82EA6D2-036A-8213-B6BF-6278AC6A3B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0FEB74F-5AF9-344E-3456-2A8879063A4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E52F2B4-F12E-AC90-683B-456CE030EC33}"/>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8" name="Espace réservé du pied de page 7">
            <a:extLst>
              <a:ext uri="{FF2B5EF4-FFF2-40B4-BE49-F238E27FC236}">
                <a16:creationId xmlns:a16="http://schemas.microsoft.com/office/drawing/2014/main" id="{2BA2BEC3-1B16-097B-3F91-6BF901C83F7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9285E13-B411-71A1-BCEA-16F5EE8ABBE3}"/>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317837554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A18B5B-A9E0-BDD6-E543-860ED7506D8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50EFFE7-04A5-AAC0-D05E-99EE825F92D6}"/>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4" name="Espace réservé du pied de page 3">
            <a:extLst>
              <a:ext uri="{FF2B5EF4-FFF2-40B4-BE49-F238E27FC236}">
                <a16:creationId xmlns:a16="http://schemas.microsoft.com/office/drawing/2014/main" id="{ED6FA0D1-1B2C-7620-0882-C380F5A2CFF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8061833-238A-ADF9-DE76-F58656F4559A}"/>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331451128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D8901E-38AA-1A05-E4AB-052425C08F85}"/>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3" name="Espace réservé du pied de page 2">
            <a:extLst>
              <a:ext uri="{FF2B5EF4-FFF2-40B4-BE49-F238E27FC236}">
                <a16:creationId xmlns:a16="http://schemas.microsoft.com/office/drawing/2014/main" id="{86C14489-EC15-F814-9A6F-37AFB6C0B94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B614551-D6CD-FE42-AB58-640A1468AFFF}"/>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368050041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6B9184-DE79-7361-5620-03F8C90D4A0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D129016-905D-1BF1-F2F5-5B370B0565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F9228A7-978D-E8F1-E7BD-83DA8C83B2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1BCA164-6424-02E1-5BC6-2C41E1544D8D}"/>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8B79FD79-D944-A57A-B374-CB2DACAE771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28D61FC-10BC-2925-A6E8-F760B77F796F}"/>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8527759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6331E6-67D7-9CD6-3917-F93D5DA7D2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47DB251-C36F-6EA3-BE6C-B47F03FB4F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305B6B3-61E0-7F8E-26BF-DFD832F87B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654FE84-B564-571E-0E97-1FEB987CD9AA}"/>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6E8F2F79-1DF1-5D07-939E-A0D273DB8B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FF334E7-0F6E-7BEA-7DBF-0C3442DB4301}"/>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258837958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FB952B-E2FF-FEFE-09A7-D5194CE5BC7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97A1B72-5224-EDD9-6394-9D5BB8FA4F3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ECDBB1-6A9D-B25D-E6B7-94B2F1464A9F}"/>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5B063020-0677-DA9F-DED6-C22463D951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E0E8D3-FA80-356B-D0AB-8AC01D1C9AC8}"/>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160255917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90AAC37-117C-8622-6E1F-612057B3E84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7A91FA6-8A62-C9B7-99AB-05FA246C157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9D33A4C-1A80-A62F-FC8B-F4EF11E7C833}"/>
              </a:ext>
            </a:extLst>
          </p:cNvPr>
          <p:cNvSpPr>
            <a:spLocks noGrp="1"/>
          </p:cNvSpPr>
          <p:nvPr>
            <p:ph type="dt" sz="half" idx="10"/>
          </p:nvPr>
        </p:nvSpPr>
        <p:spPr/>
        <p:txBody>
          <a:body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1BAC65CF-4264-315C-6F2D-8C94B0BACB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D48208-5705-8337-82C5-92296ACC087E}"/>
              </a:ext>
            </a:extLst>
          </p:cNvPr>
          <p:cNvSpPr>
            <a:spLocks noGrp="1"/>
          </p:cNvSpPr>
          <p:nvPr>
            <p:ph type="sldNum" sz="quarter" idx="12"/>
          </p:nvPr>
        </p:nvSpPr>
        <p:spPr/>
        <p:txBody>
          <a:bodyPr/>
          <a:lstStyle/>
          <a:p>
            <a:fld id="{4986DE47-6C1A-41D2-B095-5C877E1FB5B9}" type="slidenum">
              <a:rPr lang="fr-FR" smtClean="0"/>
              <a:t>‹N°›</a:t>
            </a:fld>
            <a:endParaRPr lang="fr-FR"/>
          </a:p>
        </p:txBody>
      </p:sp>
    </p:spTree>
    <p:extLst>
      <p:ext uri="{BB962C8B-B14F-4D97-AF65-F5344CB8AC3E}">
        <p14:creationId xmlns:p14="http://schemas.microsoft.com/office/powerpoint/2010/main" val="133158898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8FE356A-48C3-4F41-D187-041D9571C2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4B53C0A-9781-24E6-C114-2314633FB9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D9697C-EDB1-1740-3E51-575AC6053C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045FA32-6A67-48D6-9AFF-C84D05C6CF2A}"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5A649ED1-E7F6-166F-AE6F-B09BE79F6C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FFB4B22-8E2F-9B24-68B8-A93243BBE9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86DE47-6C1A-41D2-B095-5C877E1FB5B9}" type="slidenum">
              <a:rPr lang="fr-FR" smtClean="0"/>
              <a:t>‹N°›</a:t>
            </a:fld>
            <a:endParaRPr lang="fr-FR"/>
          </a:p>
        </p:txBody>
      </p:sp>
    </p:spTree>
    <p:extLst>
      <p:ext uri="{BB962C8B-B14F-4D97-AF65-F5344CB8AC3E}">
        <p14:creationId xmlns:p14="http://schemas.microsoft.com/office/powerpoint/2010/main" val="1128827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97F62734-99E9-4F17-CFBD-88D59C5CF7C7}"/>
            </a:ext>
          </a:extLst>
        </p:cNvPr>
        <p:cNvGrpSpPr/>
        <p:nvPr/>
      </p:nvGrpSpPr>
      <p:grpSpPr>
        <a:xfrm>
          <a:off x="0" y="0"/>
          <a:ext cx="0" cy="0"/>
          <a:chOff x="0" y="0"/>
          <a:chExt cx="0" cy="0"/>
        </a:xfrm>
      </p:grpSpPr>
      <p:pic>
        <p:nvPicPr>
          <p:cNvPr id="3" name="Image 2" descr="Une image contenant plein air, ciel, bâtiment, plante&#10;&#10;Le contenu généré par l’IA peut être incorrect.">
            <a:extLst>
              <a:ext uri="{FF2B5EF4-FFF2-40B4-BE49-F238E27FC236}">
                <a16:creationId xmlns:a16="http://schemas.microsoft.com/office/drawing/2014/main" id="{8AC93E5E-3B56-1091-F8C1-401FC12971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273" y="459000"/>
            <a:ext cx="8581506"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78D4B8-CECF-1DDE-B8AE-9D8EF965AF47}"/>
              </a:ext>
            </a:extLst>
          </p:cNvPr>
          <p:cNvSpPr txBox="1"/>
          <p:nvPr/>
        </p:nvSpPr>
        <p:spPr>
          <a:xfrm>
            <a:off x="9168384" y="3340608"/>
            <a:ext cx="2889504" cy="1938992"/>
          </a:xfrm>
          <a:prstGeom prst="rect">
            <a:avLst/>
          </a:prstGeom>
          <a:noFill/>
        </p:spPr>
        <p:txBody>
          <a:bodyPr wrap="square" rtlCol="0">
            <a:spAutoFit/>
          </a:bodyPr>
          <a:lstStyle/>
          <a:p>
            <a:r>
              <a:rPr lang="fr-FR" sz="2400" b="1">
                <a:solidFill>
                  <a:schemeClr val="bg1"/>
                </a:solidFill>
              </a:rPr>
              <a:t> : Chœur de la cathédrale Notre-Dame, Paris, Région Île-de-France, France</a:t>
            </a:r>
            <a:endParaRPr lang="fr-FR" sz="2400" b="1" dirty="0">
              <a:solidFill>
                <a:schemeClr val="bg1"/>
              </a:solidFill>
            </a:endParaRPr>
          </a:p>
        </p:txBody>
      </p:sp>
      <p:sp>
        <p:nvSpPr>
          <p:cNvPr id="5" name="ZoneTexte 4">
            <a:extLst>
              <a:ext uri="{FF2B5EF4-FFF2-40B4-BE49-F238E27FC236}">
                <a16:creationId xmlns:a16="http://schemas.microsoft.com/office/drawing/2014/main" id="{DC959BBD-83C8-E440-49C2-9EAA5D69CE3D}"/>
              </a:ext>
            </a:extLst>
          </p:cNvPr>
          <p:cNvSpPr txBox="1"/>
          <p:nvPr/>
        </p:nvSpPr>
        <p:spPr>
          <a:xfrm>
            <a:off x="9960864" y="1840992"/>
            <a:ext cx="2682240" cy="523220"/>
          </a:xfrm>
          <a:prstGeom prst="rect">
            <a:avLst/>
          </a:prstGeom>
          <a:noFill/>
        </p:spPr>
        <p:txBody>
          <a:bodyPr wrap="square" rtlCol="0">
            <a:spAutoFit/>
          </a:bodyPr>
          <a:lstStyle/>
          <a:p>
            <a:r>
              <a:rPr lang="fr-FR" sz="2800" b="1" dirty="0">
                <a:solidFill>
                  <a:schemeClr val="bg1"/>
                </a:solidFill>
              </a:rPr>
              <a:t>N°2</a:t>
            </a:r>
          </a:p>
        </p:txBody>
      </p:sp>
      <p:sp>
        <p:nvSpPr>
          <p:cNvPr id="6" name="ZoneTexte 5">
            <a:extLst>
              <a:ext uri="{FF2B5EF4-FFF2-40B4-BE49-F238E27FC236}">
                <a16:creationId xmlns:a16="http://schemas.microsoft.com/office/drawing/2014/main" id="{6B3253B9-0AB7-444D-A509-6C4A538730B4}"/>
              </a:ext>
            </a:extLst>
          </p:cNvPr>
          <p:cNvSpPr txBox="1"/>
          <p:nvPr/>
        </p:nvSpPr>
        <p:spPr>
          <a:xfrm>
            <a:off x="9339072" y="459000"/>
            <a:ext cx="2527655" cy="1200329"/>
          </a:xfrm>
          <a:prstGeom prst="rect">
            <a:avLst/>
          </a:prstGeom>
          <a:noFill/>
        </p:spPr>
        <p:txBody>
          <a:bodyPr wrap="square" rtlCol="0">
            <a:spAutoFit/>
          </a:bodyPr>
          <a:lstStyle/>
          <a:p>
            <a:r>
              <a:rPr lang="fr-FR" sz="2400" b="1" dirty="0">
                <a:solidFill>
                  <a:schemeClr val="bg1"/>
                </a:solidFill>
              </a:rPr>
              <a:t>Cathédrale De Notre Dame De Paris</a:t>
            </a:r>
          </a:p>
        </p:txBody>
      </p:sp>
    </p:spTree>
    <p:extLst>
      <p:ext uri="{BB962C8B-B14F-4D97-AF65-F5344CB8AC3E}">
        <p14:creationId xmlns:p14="http://schemas.microsoft.com/office/powerpoint/2010/main" val="1923426033"/>
      </p:ext>
    </p:extLst>
  </p:cSld>
  <p:clrMapOvr>
    <a:masterClrMapping/>
  </p:clrMapOvr>
  <mc:AlternateContent xmlns:mc="http://schemas.openxmlformats.org/markup-compatibility/2006">
    <mc:Choice xmlns:p14="http://schemas.microsoft.com/office/powerpoint/2010/main" Requires="p14">
      <p:transition spd="slow" p14:dur="5000">
        <p:sndAc>
          <p:stSnd>
            <p:snd r:embed="rId2" name="Hans Zimmer _ Interstellar - Main Theme &amp; No Time For Caution [ORGAN] - Laura Hellmis.wav"/>
          </p:stSnd>
        </p:sndAc>
      </p:transition>
    </mc:Choice>
    <mc:Fallback>
      <p:transition spd="slow">
        <p:sndAc>
          <p:stSnd>
            <p:snd r:embed="rId2" name="Hans Zimmer _ Interstellar - Main Theme &amp; No Time For Caution [ORGAN] - Laura Hellmi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932CE675-C10A-35BC-62F5-7A90810BB4AB}"/>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A1F00A35-5C58-4E1F-79B7-5D6793AB29DF}"/>
              </a:ext>
            </a:extLst>
          </p:cNvPr>
          <p:cNvSpPr txBox="1"/>
          <p:nvPr/>
        </p:nvSpPr>
        <p:spPr>
          <a:xfrm>
            <a:off x="512064" y="451104"/>
            <a:ext cx="11375136" cy="6001643"/>
          </a:xfrm>
          <a:prstGeom prst="rect">
            <a:avLst/>
          </a:prstGeom>
          <a:noFill/>
        </p:spPr>
        <p:txBody>
          <a:bodyPr wrap="square" rtlCol="0">
            <a:spAutoFit/>
          </a:bodyPr>
          <a:lstStyle/>
          <a:p>
            <a:r>
              <a:rPr lang="fr-FR" sz="4800" b="1" dirty="0">
                <a:solidFill>
                  <a:srgbClr val="FFFF00"/>
                </a:solidFill>
              </a:rPr>
              <a:t>La cathédrale Notre-Dame de Paris, communément appelée Notre-Dame, est l'un des monuments les plus emblématiques de la ville de Paris et de France. Située sur l'île de la Cité, elle constitue un lieu de culte catholique et sert de siège à l'archidiocèse de Paris, dédié à la Vierge Marie.</a:t>
            </a:r>
          </a:p>
        </p:txBody>
      </p:sp>
    </p:spTree>
    <p:extLst>
      <p:ext uri="{BB962C8B-B14F-4D97-AF65-F5344CB8AC3E}">
        <p14:creationId xmlns:p14="http://schemas.microsoft.com/office/powerpoint/2010/main" val="28010712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bâtiment, porte, architecture, église&#10;&#10;Le contenu généré par l’IA peut être incorrect.">
            <a:extLst>
              <a:ext uri="{FF2B5EF4-FFF2-40B4-BE49-F238E27FC236}">
                <a16:creationId xmlns:a16="http://schemas.microsoft.com/office/drawing/2014/main" id="{E31D88A0-3A7D-973B-E3B0-35CE535692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3076" y="459000"/>
            <a:ext cx="4040811"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BCD7860-7EF0-21D0-CD94-15D4D63C329C}"/>
              </a:ext>
            </a:extLst>
          </p:cNvPr>
          <p:cNvSpPr txBox="1"/>
          <p:nvPr/>
        </p:nvSpPr>
        <p:spPr>
          <a:xfrm>
            <a:off x="8229600" y="4364736"/>
            <a:ext cx="3706368" cy="461665"/>
          </a:xfrm>
          <a:prstGeom prst="rect">
            <a:avLst/>
          </a:prstGeom>
          <a:noFill/>
        </p:spPr>
        <p:txBody>
          <a:bodyPr wrap="square" rtlCol="0">
            <a:spAutoFit/>
          </a:bodyPr>
          <a:lstStyle/>
          <a:p>
            <a:r>
              <a:rPr lang="fr-FR" sz="2400" b="1">
                <a:solidFill>
                  <a:schemeClr val="bg1"/>
                </a:solidFill>
              </a:rPr>
              <a:t>Portail Sainte-Anne.</a:t>
            </a:r>
            <a:endParaRPr lang="fr-FR" sz="2400" b="1" dirty="0">
              <a:solidFill>
                <a:schemeClr val="bg1"/>
              </a:solidFill>
            </a:endParaRPr>
          </a:p>
        </p:txBody>
      </p:sp>
    </p:spTree>
    <p:extLst>
      <p:ext uri="{BB962C8B-B14F-4D97-AF65-F5344CB8AC3E}">
        <p14:creationId xmlns:p14="http://schemas.microsoft.com/office/powerpoint/2010/main" val="286012616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33F13005-A6FC-1DE5-1C45-26B69875C5EB}"/>
            </a:ext>
          </a:extLst>
        </p:cNvPr>
        <p:cNvGrpSpPr/>
        <p:nvPr/>
      </p:nvGrpSpPr>
      <p:grpSpPr>
        <a:xfrm>
          <a:off x="0" y="0"/>
          <a:ext cx="0" cy="0"/>
          <a:chOff x="0" y="0"/>
          <a:chExt cx="0" cy="0"/>
        </a:xfrm>
      </p:grpSpPr>
      <p:pic>
        <p:nvPicPr>
          <p:cNvPr id="3" name="Image 2" descr="Une image contenant noir et blanc, église, statue, art&#10;&#10;Le contenu généré par l’IA peut être incorrect.">
            <a:extLst>
              <a:ext uri="{FF2B5EF4-FFF2-40B4-BE49-F238E27FC236}">
                <a16:creationId xmlns:a16="http://schemas.microsoft.com/office/drawing/2014/main" id="{92C49E8F-5D18-F4B0-F56C-3027E3700F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0663" y="459000"/>
            <a:ext cx="9227193"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FF002E-3EB3-AA46-1B0C-633EC7F9BE9D}"/>
              </a:ext>
            </a:extLst>
          </p:cNvPr>
          <p:cNvSpPr txBox="1"/>
          <p:nvPr/>
        </p:nvSpPr>
        <p:spPr>
          <a:xfrm>
            <a:off x="140860" y="3429000"/>
            <a:ext cx="2218944" cy="1569660"/>
          </a:xfrm>
          <a:prstGeom prst="rect">
            <a:avLst/>
          </a:prstGeom>
          <a:noFill/>
        </p:spPr>
        <p:txBody>
          <a:bodyPr wrap="square" rtlCol="0">
            <a:spAutoFit/>
          </a:bodyPr>
          <a:lstStyle/>
          <a:p>
            <a:r>
              <a:rPr lang="fr-FR" sz="2400" b="1">
                <a:solidFill>
                  <a:schemeClr val="bg1"/>
                </a:solidFill>
              </a:rPr>
              <a:t>Tympan du portail Sainte-Anne et ses deux linteaux.</a:t>
            </a:r>
            <a:endParaRPr lang="fr-FR" sz="2400" b="1" dirty="0">
              <a:solidFill>
                <a:schemeClr val="bg1"/>
              </a:solidFill>
            </a:endParaRPr>
          </a:p>
        </p:txBody>
      </p:sp>
    </p:spTree>
    <p:extLst>
      <p:ext uri="{BB962C8B-B14F-4D97-AF65-F5344CB8AC3E}">
        <p14:creationId xmlns:p14="http://schemas.microsoft.com/office/powerpoint/2010/main" val="12191019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C1130139-3B48-59C1-0E5E-7FAD65EA8BB5}"/>
            </a:ext>
          </a:extLst>
        </p:cNvPr>
        <p:cNvGrpSpPr/>
        <p:nvPr/>
      </p:nvGrpSpPr>
      <p:grpSpPr>
        <a:xfrm>
          <a:off x="0" y="0"/>
          <a:ext cx="0" cy="0"/>
          <a:chOff x="0" y="0"/>
          <a:chExt cx="0" cy="0"/>
        </a:xfrm>
      </p:grpSpPr>
      <p:pic>
        <p:nvPicPr>
          <p:cNvPr id="5" name="Image 4" descr="Une image contenant Sculpture sur pierre, bâtiment, Sculpture, statue&#10;&#10;Le contenu généré par l’IA peut être incorrect.">
            <a:extLst>
              <a:ext uri="{FF2B5EF4-FFF2-40B4-BE49-F238E27FC236}">
                <a16:creationId xmlns:a16="http://schemas.microsoft.com/office/drawing/2014/main" id="{C76C83D6-7875-81D0-50BE-273C897CBD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272" y="459000"/>
            <a:ext cx="7920000" cy="5940000"/>
          </a:xfrm>
          <a:prstGeom prst="rect">
            <a:avLst/>
          </a:prstGeom>
          <a:ln w="228600" cap="sq" cmpd="thickThin">
            <a:solidFill>
              <a:srgbClr val="C0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1EAB330-C028-B61E-05C7-CD4238990F6A}"/>
              </a:ext>
            </a:extLst>
          </p:cNvPr>
          <p:cNvSpPr txBox="1"/>
          <p:nvPr/>
        </p:nvSpPr>
        <p:spPr>
          <a:xfrm>
            <a:off x="8570976" y="2011680"/>
            <a:ext cx="3694176" cy="4154984"/>
          </a:xfrm>
          <a:prstGeom prst="rect">
            <a:avLst/>
          </a:prstGeom>
          <a:noFill/>
        </p:spPr>
        <p:txBody>
          <a:bodyPr wrap="square" rtlCol="0">
            <a:spAutoFit/>
          </a:bodyPr>
          <a:lstStyle/>
          <a:p>
            <a:r>
              <a:rPr lang="fr-FR" sz="2400" b="1"/>
              <a:t>Les quatre grandes statues du piédroit de gauche du portail Sainte-Anne, anéanties à la Révolution française ont été remplacées par celles-ci qui datent du XIXe siècle. De gauche à droite : Élie, la veuve de Sarepta, le roi Salomon et saint Pierre.</a:t>
            </a:r>
            <a:endParaRPr lang="fr-FR" sz="2400" b="1" dirty="0"/>
          </a:p>
        </p:txBody>
      </p:sp>
    </p:spTree>
    <p:extLst>
      <p:ext uri="{BB962C8B-B14F-4D97-AF65-F5344CB8AC3E}">
        <p14:creationId xmlns:p14="http://schemas.microsoft.com/office/powerpoint/2010/main" val="141574344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6059A246-AB12-65C1-9250-8208BB723CF5}"/>
            </a:ext>
          </a:extLst>
        </p:cNvPr>
        <p:cNvGrpSpPr/>
        <p:nvPr/>
      </p:nvGrpSpPr>
      <p:grpSpPr>
        <a:xfrm>
          <a:off x="0" y="0"/>
          <a:ext cx="0" cy="0"/>
          <a:chOff x="0" y="0"/>
          <a:chExt cx="0" cy="0"/>
        </a:xfrm>
      </p:grpSpPr>
      <p:pic>
        <p:nvPicPr>
          <p:cNvPr id="3" name="Image 2" descr="Une image contenant sculpture, Sculpture sur pierre, bâtiment, Sculpture&#10;&#10;Le contenu généré par l’IA peut être incorrect.">
            <a:extLst>
              <a:ext uri="{FF2B5EF4-FFF2-40B4-BE49-F238E27FC236}">
                <a16:creationId xmlns:a16="http://schemas.microsoft.com/office/drawing/2014/main" id="{92A0AF1A-F2A2-7D54-28FB-E18C88918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7995" y="459000"/>
            <a:ext cx="6896327" cy="5940000"/>
          </a:xfrm>
          <a:prstGeom prst="rect">
            <a:avLst/>
          </a:prstGeom>
          <a:ln w="228600" cap="sq" cmpd="thickThin">
            <a:solidFill>
              <a:schemeClr val="bg2">
                <a:lumMod val="5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6B79E09-BA55-E715-0206-A0A815DAF6E0}"/>
              </a:ext>
            </a:extLst>
          </p:cNvPr>
          <p:cNvSpPr txBox="1"/>
          <p:nvPr/>
        </p:nvSpPr>
        <p:spPr>
          <a:xfrm>
            <a:off x="268224" y="2804160"/>
            <a:ext cx="3925824" cy="2308324"/>
          </a:xfrm>
          <a:prstGeom prst="rect">
            <a:avLst/>
          </a:prstGeom>
          <a:noFill/>
        </p:spPr>
        <p:txBody>
          <a:bodyPr wrap="square" rtlCol="0">
            <a:spAutoFit/>
          </a:bodyPr>
          <a:lstStyle/>
          <a:p>
            <a:r>
              <a:rPr lang="fr-FR" sz="2400" b="1" dirty="0" err="1"/>
              <a:t>Ecclesia</a:t>
            </a:r>
            <a:r>
              <a:rPr lang="fr-FR" sz="2400" b="1" dirty="0"/>
              <a:t> et </a:t>
            </a:r>
            <a:r>
              <a:rPr lang="fr-FR" sz="2400" b="1" dirty="0" err="1"/>
              <a:t>Synagoga</a:t>
            </a:r>
            <a:r>
              <a:rPr lang="fr-FR" sz="2400" b="1" dirty="0"/>
              <a:t>, façade principale de Notre-Dame de Paris. Les yeux de la Synagogue sont bandés par un serpent menaçant, « esprit du mal</a:t>
            </a:r>
          </a:p>
        </p:txBody>
      </p:sp>
    </p:spTree>
    <p:extLst>
      <p:ext uri="{BB962C8B-B14F-4D97-AF65-F5344CB8AC3E}">
        <p14:creationId xmlns:p14="http://schemas.microsoft.com/office/powerpoint/2010/main" val="128621688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807945E2-3247-077D-51D2-652CA079B1D0}"/>
            </a:ext>
          </a:extLst>
        </p:cNvPr>
        <p:cNvGrpSpPr/>
        <p:nvPr/>
      </p:nvGrpSpPr>
      <p:grpSpPr>
        <a:xfrm>
          <a:off x="0" y="0"/>
          <a:ext cx="0" cy="0"/>
          <a:chOff x="0" y="0"/>
          <a:chExt cx="0" cy="0"/>
        </a:xfrm>
      </p:grpSpPr>
      <p:pic>
        <p:nvPicPr>
          <p:cNvPr id="3" name="Image 2" descr="Une image contenant bâtiment, art&#10;&#10;Le contenu généré par l’IA peut être incorrect.">
            <a:extLst>
              <a:ext uri="{FF2B5EF4-FFF2-40B4-BE49-F238E27FC236}">
                <a16:creationId xmlns:a16="http://schemas.microsoft.com/office/drawing/2014/main" id="{5CB95BBC-91A6-B841-6EC5-D7491AF08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999" y="2457000"/>
            <a:ext cx="11520001" cy="1944000"/>
          </a:xfrm>
          <a:prstGeom prst="rect">
            <a:avLst/>
          </a:prstGeom>
          <a:ln w="2286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0FC01F-9536-3785-B075-09BBB254A47A}"/>
              </a:ext>
            </a:extLst>
          </p:cNvPr>
          <p:cNvSpPr txBox="1"/>
          <p:nvPr/>
        </p:nvSpPr>
        <p:spPr>
          <a:xfrm>
            <a:off x="1980480" y="4694735"/>
            <a:ext cx="9875520" cy="461665"/>
          </a:xfrm>
          <a:prstGeom prst="rect">
            <a:avLst/>
          </a:prstGeom>
          <a:noFill/>
        </p:spPr>
        <p:txBody>
          <a:bodyPr wrap="square" rtlCol="0">
            <a:spAutoFit/>
          </a:bodyPr>
          <a:lstStyle/>
          <a:p>
            <a:r>
              <a:rPr lang="fr-FR" sz="2400" b="1"/>
              <a:t>Galerie avec les 28 rois de Judée ayant précédé le Christ.</a:t>
            </a:r>
            <a:endParaRPr lang="fr-FR" sz="2400" b="1" dirty="0"/>
          </a:p>
        </p:txBody>
      </p:sp>
    </p:spTree>
    <p:extLst>
      <p:ext uri="{BB962C8B-B14F-4D97-AF65-F5344CB8AC3E}">
        <p14:creationId xmlns:p14="http://schemas.microsoft.com/office/powerpoint/2010/main" val="281738277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FE38D4D5-E18B-9686-7559-46F7852C03F5}"/>
            </a:ext>
          </a:extLst>
        </p:cNvPr>
        <p:cNvGrpSpPr/>
        <p:nvPr/>
      </p:nvGrpSpPr>
      <p:grpSpPr>
        <a:xfrm>
          <a:off x="0" y="0"/>
          <a:ext cx="0" cy="0"/>
          <a:chOff x="0" y="0"/>
          <a:chExt cx="0" cy="0"/>
        </a:xfrm>
      </p:grpSpPr>
      <p:pic>
        <p:nvPicPr>
          <p:cNvPr id="3" name="Image 2" descr="Une image contenant bâtiment, Sculpture sur pierre, statue, Sculpture&#10;&#10;Le contenu généré par l’IA peut être incorrect.">
            <a:extLst>
              <a:ext uri="{FF2B5EF4-FFF2-40B4-BE49-F238E27FC236}">
                <a16:creationId xmlns:a16="http://schemas.microsoft.com/office/drawing/2014/main" id="{4DF40A74-0613-236C-D6B7-A193C71137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8517" y="459000"/>
            <a:ext cx="3530454" cy="594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6B15DC-1DEE-77A9-37D7-6D07FBFA55F0}"/>
              </a:ext>
            </a:extLst>
          </p:cNvPr>
          <p:cNvSpPr txBox="1"/>
          <p:nvPr/>
        </p:nvSpPr>
        <p:spPr>
          <a:xfrm>
            <a:off x="7705344" y="3429000"/>
            <a:ext cx="4218432" cy="1569660"/>
          </a:xfrm>
          <a:prstGeom prst="rect">
            <a:avLst/>
          </a:prstGeom>
          <a:noFill/>
        </p:spPr>
        <p:txBody>
          <a:bodyPr wrap="square" rtlCol="0">
            <a:spAutoFit/>
          </a:bodyPr>
          <a:lstStyle/>
          <a:p>
            <a:r>
              <a:rPr lang="fr-FR" sz="2400" b="1" dirty="0">
                <a:solidFill>
                  <a:schemeClr val="bg1"/>
                </a:solidFill>
              </a:rPr>
              <a:t>Viollet-le-Duc représenté sous l'aspect d'un roi de Judée, à la huitième statue sur la gauche</a:t>
            </a:r>
          </a:p>
        </p:txBody>
      </p:sp>
    </p:spTree>
    <p:extLst>
      <p:ext uri="{BB962C8B-B14F-4D97-AF65-F5344CB8AC3E}">
        <p14:creationId xmlns:p14="http://schemas.microsoft.com/office/powerpoint/2010/main" val="174697292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9024D181-3BF3-2D88-3425-C3F8E87EFCDA}"/>
            </a:ext>
          </a:extLst>
        </p:cNvPr>
        <p:cNvGrpSpPr/>
        <p:nvPr/>
      </p:nvGrpSpPr>
      <p:grpSpPr>
        <a:xfrm>
          <a:off x="0" y="0"/>
          <a:ext cx="0" cy="0"/>
          <a:chOff x="0" y="0"/>
          <a:chExt cx="0" cy="0"/>
        </a:xfrm>
      </p:grpSpPr>
      <p:pic>
        <p:nvPicPr>
          <p:cNvPr id="3" name="Image 2" descr="Une image contenant Sculpture sur pierre, Sculpture, statue, bâtiment&#10;&#10;Le contenu généré par l’IA peut être incorrect.">
            <a:extLst>
              <a:ext uri="{FF2B5EF4-FFF2-40B4-BE49-F238E27FC236}">
                <a16:creationId xmlns:a16="http://schemas.microsoft.com/office/drawing/2014/main" id="{8FC35FB6-764E-F093-0BE9-C2913DFEDB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5136"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A218FC3-024C-A335-CFD2-FAB854FBA6E7}"/>
              </a:ext>
            </a:extLst>
          </p:cNvPr>
          <p:cNvSpPr txBox="1"/>
          <p:nvPr/>
        </p:nvSpPr>
        <p:spPr>
          <a:xfrm>
            <a:off x="182880" y="3429000"/>
            <a:ext cx="3438144" cy="2677656"/>
          </a:xfrm>
          <a:prstGeom prst="rect">
            <a:avLst/>
          </a:prstGeom>
          <a:noFill/>
        </p:spPr>
        <p:txBody>
          <a:bodyPr wrap="square" rtlCol="0">
            <a:spAutoFit/>
          </a:bodyPr>
          <a:lstStyle/>
          <a:p>
            <a:r>
              <a:rPr lang="fr-FR" sz="2400" b="1"/>
              <a:t>Têtes décapitées à la Révolution française des rois de Juda qui ornaient la façade de la cathédrale Notre-Dame de Paris (musée de Cluny).</a:t>
            </a:r>
            <a:endParaRPr lang="fr-FR" sz="2400" b="1" dirty="0"/>
          </a:p>
        </p:txBody>
      </p:sp>
    </p:spTree>
    <p:extLst>
      <p:ext uri="{BB962C8B-B14F-4D97-AF65-F5344CB8AC3E}">
        <p14:creationId xmlns:p14="http://schemas.microsoft.com/office/powerpoint/2010/main" val="222490181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33BAF3A0-9221-BF16-91EB-5B6C0B4A026E}"/>
            </a:ext>
          </a:extLst>
        </p:cNvPr>
        <p:cNvGrpSpPr/>
        <p:nvPr/>
      </p:nvGrpSpPr>
      <p:grpSpPr>
        <a:xfrm>
          <a:off x="0" y="0"/>
          <a:ext cx="0" cy="0"/>
          <a:chOff x="0" y="0"/>
          <a:chExt cx="0" cy="0"/>
        </a:xfrm>
      </p:grpSpPr>
      <p:pic>
        <p:nvPicPr>
          <p:cNvPr id="3" name="Image 2" descr="Une image contenant statue, Symétrie, église, bâtiment&#10;&#10;Le contenu généré par l’IA peut être incorrect.">
            <a:extLst>
              <a:ext uri="{FF2B5EF4-FFF2-40B4-BE49-F238E27FC236}">
                <a16:creationId xmlns:a16="http://schemas.microsoft.com/office/drawing/2014/main" id="{35921189-CAC1-5EBD-358A-56F1474A22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376" y="459000"/>
            <a:ext cx="792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8709A6-BA19-9117-54D6-208AA7D19608}"/>
              </a:ext>
            </a:extLst>
          </p:cNvPr>
          <p:cNvSpPr txBox="1"/>
          <p:nvPr/>
        </p:nvSpPr>
        <p:spPr>
          <a:xfrm>
            <a:off x="8631936" y="4169664"/>
            <a:ext cx="3560064" cy="1200329"/>
          </a:xfrm>
          <a:prstGeom prst="rect">
            <a:avLst/>
          </a:prstGeom>
          <a:noFill/>
        </p:spPr>
        <p:txBody>
          <a:bodyPr wrap="square" rtlCol="0">
            <a:spAutoFit/>
          </a:bodyPr>
          <a:lstStyle/>
          <a:p>
            <a:r>
              <a:rPr lang="fr-FR" sz="2400" b="1">
                <a:solidFill>
                  <a:srgbClr val="FFFF00"/>
                </a:solidFill>
              </a:rPr>
              <a:t>La galerie de la Vierge et la rosace ouest.</a:t>
            </a:r>
          </a:p>
          <a:p>
            <a:endParaRPr lang="fr-FR" sz="2400" b="1" dirty="0">
              <a:solidFill>
                <a:srgbClr val="FFFF00"/>
              </a:solidFill>
            </a:endParaRPr>
          </a:p>
        </p:txBody>
      </p:sp>
    </p:spTree>
    <p:extLst>
      <p:ext uri="{BB962C8B-B14F-4D97-AF65-F5344CB8AC3E}">
        <p14:creationId xmlns:p14="http://schemas.microsoft.com/office/powerpoint/2010/main" val="320023719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4A277D90-B933-76C3-D4CF-100E5A63D507}"/>
            </a:ext>
          </a:extLst>
        </p:cNvPr>
        <p:cNvGrpSpPr/>
        <p:nvPr/>
      </p:nvGrpSpPr>
      <p:grpSpPr>
        <a:xfrm>
          <a:off x="0" y="0"/>
          <a:ext cx="0" cy="0"/>
          <a:chOff x="0" y="0"/>
          <a:chExt cx="0" cy="0"/>
        </a:xfrm>
      </p:grpSpPr>
      <p:pic>
        <p:nvPicPr>
          <p:cNvPr id="3" name="Image 2" descr="Une image contenant bâtiment, vitrail, fenêtre, verre&#10;&#10;Le contenu généré par l’IA peut être incorrect.">
            <a:extLst>
              <a:ext uri="{FF2B5EF4-FFF2-40B4-BE49-F238E27FC236}">
                <a16:creationId xmlns:a16="http://schemas.microsoft.com/office/drawing/2014/main" id="{178C8569-8916-B5E2-A191-AA84E568DA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0248" y="459000"/>
            <a:ext cx="8913506"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4B6AB5-AC6C-694B-FEEA-2A8A90A56CE6}"/>
              </a:ext>
            </a:extLst>
          </p:cNvPr>
          <p:cNvSpPr txBox="1"/>
          <p:nvPr/>
        </p:nvSpPr>
        <p:spPr>
          <a:xfrm>
            <a:off x="182880" y="3523488"/>
            <a:ext cx="2389632" cy="2677656"/>
          </a:xfrm>
          <a:prstGeom prst="rect">
            <a:avLst/>
          </a:prstGeom>
          <a:noFill/>
        </p:spPr>
        <p:txBody>
          <a:bodyPr wrap="square" rtlCol="0">
            <a:spAutoFit/>
          </a:bodyPr>
          <a:lstStyle/>
          <a:p>
            <a:r>
              <a:rPr lang="fr-FR" sz="2400" b="1" dirty="0">
                <a:solidFill>
                  <a:srgbClr val="FFFF00"/>
                </a:solidFill>
              </a:rPr>
              <a:t>La rosace ouest vue depuis l'intérieur de la cathédrale avec le Grand orgue installé devant.</a:t>
            </a:r>
          </a:p>
        </p:txBody>
      </p:sp>
    </p:spTree>
    <p:extLst>
      <p:ext uri="{BB962C8B-B14F-4D97-AF65-F5344CB8AC3E}">
        <p14:creationId xmlns:p14="http://schemas.microsoft.com/office/powerpoint/2010/main" val="44384096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17F9B54A-136E-A1FB-44E0-8000D6863197}"/>
            </a:ext>
          </a:extLst>
        </p:cNvPr>
        <p:cNvGrpSpPr/>
        <p:nvPr/>
      </p:nvGrpSpPr>
      <p:grpSpPr>
        <a:xfrm>
          <a:off x="0" y="0"/>
          <a:ext cx="0" cy="0"/>
          <a:chOff x="0" y="0"/>
          <a:chExt cx="0" cy="0"/>
        </a:xfrm>
      </p:grpSpPr>
      <p:pic>
        <p:nvPicPr>
          <p:cNvPr id="3" name="Image 2" descr="Une image contenant plein air, noir et blanc, croquis, bâtiment&#10;&#10;Le contenu généré par l’IA peut être incorrect.">
            <a:extLst>
              <a:ext uri="{FF2B5EF4-FFF2-40B4-BE49-F238E27FC236}">
                <a16:creationId xmlns:a16="http://schemas.microsoft.com/office/drawing/2014/main" id="{9E38220E-3E00-37FB-20F2-F10745D10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4692" y="459000"/>
            <a:ext cx="4634224"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CBECAB-296C-54A4-CD5F-8217E2A5D6E8}"/>
              </a:ext>
            </a:extLst>
          </p:cNvPr>
          <p:cNvSpPr txBox="1"/>
          <p:nvPr/>
        </p:nvSpPr>
        <p:spPr>
          <a:xfrm>
            <a:off x="8677402" y="1360128"/>
            <a:ext cx="3133344" cy="4893647"/>
          </a:xfrm>
          <a:prstGeom prst="rect">
            <a:avLst/>
          </a:prstGeom>
          <a:noFill/>
        </p:spPr>
        <p:txBody>
          <a:bodyPr wrap="square" rtlCol="0">
            <a:spAutoFit/>
          </a:bodyPr>
          <a:lstStyle/>
          <a:p>
            <a:r>
              <a:rPr lang="fr-FR" sz="2400" b="1" dirty="0">
                <a:solidFill>
                  <a:srgbClr val="FFFF00"/>
                </a:solidFill>
              </a:rPr>
              <a:t>Face sud de la cathédrale : vue des grands arcs-boutants de la nef ainsi que du système d'évacuation des eaux de la grande toiture : conduites verticales, chaperons des arcs-boutants, sommets des culées et enfin longues gargouilles.</a:t>
            </a:r>
          </a:p>
        </p:txBody>
      </p:sp>
    </p:spTree>
    <p:extLst>
      <p:ext uri="{BB962C8B-B14F-4D97-AF65-F5344CB8AC3E}">
        <p14:creationId xmlns:p14="http://schemas.microsoft.com/office/powerpoint/2010/main" val="356919546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C3F4E6E-D8FC-A9D2-F18C-D7727EF106F6}"/>
            </a:ext>
          </a:extLst>
        </p:cNvPr>
        <p:cNvGrpSpPr/>
        <p:nvPr/>
      </p:nvGrpSpPr>
      <p:grpSpPr>
        <a:xfrm>
          <a:off x="0" y="0"/>
          <a:ext cx="0" cy="0"/>
          <a:chOff x="0" y="0"/>
          <a:chExt cx="0" cy="0"/>
        </a:xfrm>
      </p:grpSpPr>
      <p:pic>
        <p:nvPicPr>
          <p:cNvPr id="3" name="Image 2" descr="Une image contenant noir et blanc, bâtiment, porte, église&#10;&#10;Le contenu généré par l’IA peut être incorrect.">
            <a:extLst>
              <a:ext uri="{FF2B5EF4-FFF2-40B4-BE49-F238E27FC236}">
                <a16:creationId xmlns:a16="http://schemas.microsoft.com/office/drawing/2014/main" id="{4CB56C6E-8A8D-CFB9-BA57-2E20503F52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6207" y="459000"/>
            <a:ext cx="4350581"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E10172F-5632-ACCF-BF9B-C2C50A9907FA}"/>
              </a:ext>
            </a:extLst>
          </p:cNvPr>
          <p:cNvSpPr txBox="1"/>
          <p:nvPr/>
        </p:nvSpPr>
        <p:spPr>
          <a:xfrm>
            <a:off x="579295" y="5114544"/>
            <a:ext cx="3486912" cy="461665"/>
          </a:xfrm>
          <a:prstGeom prst="rect">
            <a:avLst/>
          </a:prstGeom>
          <a:noFill/>
        </p:spPr>
        <p:txBody>
          <a:bodyPr wrap="square" rtlCol="0">
            <a:spAutoFit/>
          </a:bodyPr>
          <a:lstStyle/>
          <a:p>
            <a:r>
              <a:rPr lang="fr-FR" sz="2400" b="1">
                <a:solidFill>
                  <a:schemeClr val="bg1"/>
                </a:solidFill>
              </a:rPr>
              <a:t>Portail Saint-Étienne.</a:t>
            </a:r>
            <a:endParaRPr lang="fr-FR" sz="2400" b="1" dirty="0">
              <a:solidFill>
                <a:schemeClr val="bg1"/>
              </a:solidFill>
            </a:endParaRPr>
          </a:p>
        </p:txBody>
      </p:sp>
    </p:spTree>
    <p:extLst>
      <p:ext uri="{BB962C8B-B14F-4D97-AF65-F5344CB8AC3E}">
        <p14:creationId xmlns:p14="http://schemas.microsoft.com/office/powerpoint/2010/main" val="91771238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2DB6554-1BFE-E3E5-7696-823B9386069D}"/>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F23CE6BE-0F32-775F-3351-5C8D3D9C0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5008" y="459000"/>
            <a:ext cx="396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90315B-7172-8F7C-679B-FB6913CD0143}"/>
              </a:ext>
            </a:extLst>
          </p:cNvPr>
          <p:cNvSpPr txBox="1"/>
          <p:nvPr/>
        </p:nvSpPr>
        <p:spPr>
          <a:xfrm>
            <a:off x="8473440" y="3986784"/>
            <a:ext cx="3718560" cy="1200329"/>
          </a:xfrm>
          <a:prstGeom prst="rect">
            <a:avLst/>
          </a:prstGeom>
          <a:noFill/>
        </p:spPr>
        <p:txBody>
          <a:bodyPr wrap="square" rtlCol="0">
            <a:spAutoFit/>
          </a:bodyPr>
          <a:lstStyle/>
          <a:p>
            <a:r>
              <a:rPr lang="fr-FR" sz="2400" b="1">
                <a:solidFill>
                  <a:srgbClr val="FFFF00"/>
                </a:solidFill>
              </a:rPr>
              <a:t>Vue de la façade sud, de sa rosace et du pignon qui la surmonte.</a:t>
            </a:r>
            <a:endParaRPr lang="fr-FR" sz="2400" b="1" dirty="0">
              <a:solidFill>
                <a:srgbClr val="FFFF00"/>
              </a:solidFill>
            </a:endParaRPr>
          </a:p>
        </p:txBody>
      </p:sp>
    </p:spTree>
    <p:extLst>
      <p:ext uri="{BB962C8B-B14F-4D97-AF65-F5344CB8AC3E}">
        <p14:creationId xmlns:p14="http://schemas.microsoft.com/office/powerpoint/2010/main" val="173182851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35894593-1A0B-ADC8-1E70-38E20D271D88}"/>
            </a:ext>
          </a:extLst>
        </p:cNvPr>
        <p:cNvGrpSpPr/>
        <p:nvPr/>
      </p:nvGrpSpPr>
      <p:grpSpPr>
        <a:xfrm>
          <a:off x="0" y="0"/>
          <a:ext cx="0" cy="0"/>
          <a:chOff x="0" y="0"/>
          <a:chExt cx="0" cy="0"/>
        </a:xfrm>
      </p:grpSpPr>
      <p:pic>
        <p:nvPicPr>
          <p:cNvPr id="3" name="Image 2" descr="Une image contenant bâtiment, ciel, tour, noir et blanc&#10;&#10;Le contenu généré par l’IA peut être incorrect.">
            <a:extLst>
              <a:ext uri="{FF2B5EF4-FFF2-40B4-BE49-F238E27FC236}">
                <a16:creationId xmlns:a16="http://schemas.microsoft.com/office/drawing/2014/main" id="{47392EF7-EE6C-04D9-24BA-24B59F92D7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0718" y="459000"/>
            <a:ext cx="4453604"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53F279-1873-CEC3-6CBC-AB5B97E8A04D}"/>
              </a:ext>
            </a:extLst>
          </p:cNvPr>
          <p:cNvSpPr txBox="1"/>
          <p:nvPr/>
        </p:nvSpPr>
        <p:spPr>
          <a:xfrm>
            <a:off x="967502" y="1377696"/>
            <a:ext cx="3511296" cy="5262979"/>
          </a:xfrm>
          <a:prstGeom prst="rect">
            <a:avLst/>
          </a:prstGeom>
          <a:noFill/>
        </p:spPr>
        <p:txBody>
          <a:bodyPr wrap="square" rtlCol="0">
            <a:spAutoFit/>
          </a:bodyPr>
          <a:lstStyle/>
          <a:p>
            <a:r>
              <a:rPr lang="fr-FR" sz="2400" b="1" dirty="0">
                <a:solidFill>
                  <a:schemeClr val="bg1"/>
                </a:solidFill>
              </a:rPr>
              <a:t>La face nord de la tour nord et ses trois contreforts. Celui du centre, le plus faible des trois, soutient en fait un escalier à vis éclairé de rares meurtrières. La seule grande ouverture dans cette muraille est une longue baie perpétuellement plongée dans la pénombre.</a:t>
            </a:r>
          </a:p>
        </p:txBody>
      </p:sp>
    </p:spTree>
    <p:extLst>
      <p:ext uri="{BB962C8B-B14F-4D97-AF65-F5344CB8AC3E}">
        <p14:creationId xmlns:p14="http://schemas.microsoft.com/office/powerpoint/2010/main" val="383842014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5DF4B94-42F9-ED84-B9D2-E1EC10B251BA}"/>
            </a:ext>
          </a:extLst>
        </p:cNvPr>
        <p:cNvGrpSpPr/>
        <p:nvPr/>
      </p:nvGrpSpPr>
      <p:grpSpPr>
        <a:xfrm>
          <a:off x="0" y="0"/>
          <a:ext cx="0" cy="0"/>
          <a:chOff x="0" y="0"/>
          <a:chExt cx="0" cy="0"/>
        </a:xfrm>
      </p:grpSpPr>
      <p:pic>
        <p:nvPicPr>
          <p:cNvPr id="3" name="Image 2" descr="Une image contenant plein air, bâtiment, Architecture médiévale, ciel&#10;&#10;Le contenu généré par l’IA peut être incorrect.">
            <a:extLst>
              <a:ext uri="{FF2B5EF4-FFF2-40B4-BE49-F238E27FC236}">
                <a16:creationId xmlns:a16="http://schemas.microsoft.com/office/drawing/2014/main" id="{5A9409FF-D30F-E302-484E-D32D34C721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604" y="459000"/>
            <a:ext cx="726709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643DC3A-AC1F-22E6-D31E-392160FEB5C7}"/>
              </a:ext>
            </a:extLst>
          </p:cNvPr>
          <p:cNvSpPr txBox="1"/>
          <p:nvPr/>
        </p:nvSpPr>
        <p:spPr>
          <a:xfrm>
            <a:off x="8169676" y="3340608"/>
            <a:ext cx="3096768" cy="1938992"/>
          </a:xfrm>
          <a:prstGeom prst="rect">
            <a:avLst/>
          </a:prstGeom>
          <a:noFill/>
        </p:spPr>
        <p:txBody>
          <a:bodyPr wrap="square" rtlCol="0">
            <a:spAutoFit/>
          </a:bodyPr>
          <a:lstStyle/>
          <a:p>
            <a:r>
              <a:rPr lang="fr-FR" sz="2400" b="1">
                <a:solidFill>
                  <a:srgbClr val="FFFF00"/>
                </a:solidFill>
              </a:rPr>
              <a:t>Les grands arcs-boutants avec leurs culées massives et leurs longues gargouilles.</a:t>
            </a:r>
            <a:endParaRPr lang="fr-FR" sz="2400" b="1" dirty="0">
              <a:solidFill>
                <a:srgbClr val="FFFF00"/>
              </a:solidFill>
            </a:endParaRPr>
          </a:p>
        </p:txBody>
      </p:sp>
    </p:spTree>
    <p:extLst>
      <p:ext uri="{BB962C8B-B14F-4D97-AF65-F5344CB8AC3E}">
        <p14:creationId xmlns:p14="http://schemas.microsoft.com/office/powerpoint/2010/main" val="311997275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2439AB55-D35A-C2AD-B4DE-1E370F369BE5}"/>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25A579BC-3E26-DA9B-767F-A593C645FB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9661" y="459000"/>
            <a:ext cx="8913484"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FD7E8A-EAD5-DD3E-4DAD-2899D6133B27}"/>
              </a:ext>
            </a:extLst>
          </p:cNvPr>
          <p:cNvSpPr txBox="1"/>
          <p:nvPr/>
        </p:nvSpPr>
        <p:spPr>
          <a:xfrm>
            <a:off x="207264" y="3429000"/>
            <a:ext cx="2426208" cy="1569660"/>
          </a:xfrm>
          <a:prstGeom prst="rect">
            <a:avLst/>
          </a:prstGeom>
          <a:noFill/>
        </p:spPr>
        <p:txBody>
          <a:bodyPr wrap="square" rtlCol="0">
            <a:spAutoFit/>
          </a:bodyPr>
          <a:lstStyle/>
          <a:p>
            <a:r>
              <a:rPr lang="fr-FR" sz="2400" b="1">
                <a:solidFill>
                  <a:srgbClr val="FFFF00"/>
                </a:solidFill>
              </a:rPr>
              <a:t>Côté nord vu depuis la tour Saint-Jacques, en 2013.</a:t>
            </a:r>
            <a:endParaRPr lang="fr-FR" sz="2400" b="1" dirty="0">
              <a:solidFill>
                <a:srgbClr val="FFFF00"/>
              </a:solidFill>
            </a:endParaRPr>
          </a:p>
        </p:txBody>
      </p:sp>
    </p:spTree>
    <p:extLst>
      <p:ext uri="{BB962C8B-B14F-4D97-AF65-F5344CB8AC3E}">
        <p14:creationId xmlns:p14="http://schemas.microsoft.com/office/powerpoint/2010/main" val="93947228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7C4FB8D-3B53-539D-2800-04E985318A14}"/>
            </a:ext>
          </a:extLst>
        </p:cNvPr>
        <p:cNvGrpSpPr/>
        <p:nvPr/>
      </p:nvGrpSpPr>
      <p:grpSpPr>
        <a:xfrm>
          <a:off x="0" y="0"/>
          <a:ext cx="0" cy="0"/>
          <a:chOff x="0" y="0"/>
          <a:chExt cx="0" cy="0"/>
        </a:xfrm>
      </p:grpSpPr>
      <p:pic>
        <p:nvPicPr>
          <p:cNvPr id="3" name="Image 2" descr="Une image contenant église, statue, Sculpture, Sculpture sur pierre&#10;&#10;Le contenu généré par l’IA peut être incorrect.">
            <a:extLst>
              <a:ext uri="{FF2B5EF4-FFF2-40B4-BE49-F238E27FC236}">
                <a16:creationId xmlns:a16="http://schemas.microsoft.com/office/drawing/2014/main" id="{87638EEB-3DDF-3153-BE53-5FA84F8300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831" y="459000"/>
            <a:ext cx="8131775"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110F3F-79CE-D4C4-1C40-AB3C85451BFB}"/>
              </a:ext>
            </a:extLst>
          </p:cNvPr>
          <p:cNvSpPr txBox="1"/>
          <p:nvPr/>
        </p:nvSpPr>
        <p:spPr>
          <a:xfrm>
            <a:off x="8900160" y="4096512"/>
            <a:ext cx="3169920" cy="830997"/>
          </a:xfrm>
          <a:prstGeom prst="rect">
            <a:avLst/>
          </a:prstGeom>
          <a:noFill/>
        </p:spPr>
        <p:txBody>
          <a:bodyPr wrap="square" rtlCol="0">
            <a:spAutoFit/>
          </a:bodyPr>
          <a:lstStyle/>
          <a:p>
            <a:r>
              <a:rPr lang="fr-FR" sz="2400" b="1">
                <a:solidFill>
                  <a:srgbClr val="FFFF00"/>
                </a:solidFill>
              </a:rPr>
              <a:t>Façade nord : tympan du portail du cloître.</a:t>
            </a:r>
            <a:endParaRPr lang="fr-FR" sz="2400" b="1" dirty="0">
              <a:solidFill>
                <a:srgbClr val="FFFF00"/>
              </a:solidFill>
            </a:endParaRPr>
          </a:p>
        </p:txBody>
      </p:sp>
    </p:spTree>
    <p:extLst>
      <p:ext uri="{BB962C8B-B14F-4D97-AF65-F5344CB8AC3E}">
        <p14:creationId xmlns:p14="http://schemas.microsoft.com/office/powerpoint/2010/main" val="71470533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narVert">
          <a:fgClr>
            <a:schemeClr val="tx2"/>
          </a:fgClr>
          <a:bgClr>
            <a:schemeClr val="bg1"/>
          </a:bgClr>
        </a:pattFill>
        <a:effectLst/>
      </p:bgPr>
    </p:bg>
    <p:spTree>
      <p:nvGrpSpPr>
        <p:cNvPr id="1" name="">
          <a:extLst>
            <a:ext uri="{FF2B5EF4-FFF2-40B4-BE49-F238E27FC236}">
              <a16:creationId xmlns:a16="http://schemas.microsoft.com/office/drawing/2014/main" id="{A333226B-C759-114B-C8E7-794F6DB84A43}"/>
            </a:ext>
          </a:extLst>
        </p:cNvPr>
        <p:cNvGrpSpPr/>
        <p:nvPr/>
      </p:nvGrpSpPr>
      <p:grpSpPr>
        <a:xfrm>
          <a:off x="0" y="0"/>
          <a:ext cx="0" cy="0"/>
          <a:chOff x="0" y="0"/>
          <a:chExt cx="0" cy="0"/>
        </a:xfrm>
      </p:grpSpPr>
      <p:pic>
        <p:nvPicPr>
          <p:cNvPr id="3" name="Image 2" descr="Une image contenant église, statue, Sculpture, Sculpture sur pierre&#10;&#10;Le contenu généré par l’IA peut être incorrect.">
            <a:extLst>
              <a:ext uri="{FF2B5EF4-FFF2-40B4-BE49-F238E27FC236}">
                <a16:creationId xmlns:a16="http://schemas.microsoft.com/office/drawing/2014/main" id="{88AAAFA4-10CC-71C4-E5CE-1C69DBDEBE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2891" y="459000"/>
            <a:ext cx="8131771"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DCB364-516A-B785-EB91-7D24A80FBEE7}"/>
              </a:ext>
            </a:extLst>
          </p:cNvPr>
          <p:cNvSpPr txBox="1"/>
          <p:nvPr/>
        </p:nvSpPr>
        <p:spPr>
          <a:xfrm>
            <a:off x="158496" y="4328160"/>
            <a:ext cx="3133344" cy="1200329"/>
          </a:xfrm>
          <a:prstGeom prst="rect">
            <a:avLst/>
          </a:prstGeom>
          <a:noFill/>
        </p:spPr>
        <p:txBody>
          <a:bodyPr wrap="square" rtlCol="0">
            <a:spAutoFit/>
          </a:bodyPr>
          <a:lstStyle/>
          <a:p>
            <a:r>
              <a:rPr lang="fr-FR" sz="2400" b="1"/>
              <a:t>Façade nord : tympan du portail du cloître.</a:t>
            </a:r>
            <a:endParaRPr lang="fr-FR" sz="2400" b="1" dirty="0"/>
          </a:p>
        </p:txBody>
      </p:sp>
    </p:spTree>
    <p:extLst>
      <p:ext uri="{BB962C8B-B14F-4D97-AF65-F5344CB8AC3E}">
        <p14:creationId xmlns:p14="http://schemas.microsoft.com/office/powerpoint/2010/main" val="151710985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B86C23F-4818-87F0-DCD5-C631A1D52E8F}"/>
            </a:ext>
          </a:extLst>
        </p:cNvPr>
        <p:cNvGrpSpPr/>
        <p:nvPr/>
      </p:nvGrpSpPr>
      <p:grpSpPr>
        <a:xfrm>
          <a:off x="0" y="0"/>
          <a:ext cx="0" cy="0"/>
          <a:chOff x="0" y="0"/>
          <a:chExt cx="0" cy="0"/>
        </a:xfrm>
      </p:grpSpPr>
      <p:pic>
        <p:nvPicPr>
          <p:cNvPr id="3" name="Image 2" descr="Une image contenant église, statue, Sculpture, Sculpture sur pierre&#10;&#10;Le contenu généré par l’IA peut être incorrect.">
            <a:extLst>
              <a:ext uri="{FF2B5EF4-FFF2-40B4-BE49-F238E27FC236}">
                <a16:creationId xmlns:a16="http://schemas.microsoft.com/office/drawing/2014/main" id="{60648BFF-205F-BDAB-0D56-2D4D4FF16A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89" y="459000"/>
            <a:ext cx="8131792" cy="5940000"/>
          </a:xfrm>
          <a:prstGeom prst="rect">
            <a:avLst/>
          </a:prstGeom>
          <a:ln w="228600" cap="sq" cmpd="thickThin">
            <a:solidFill>
              <a:schemeClr val="bg1">
                <a:lumMod val="9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7F784C-1E0E-D4D7-D95D-93FD33745CBA}"/>
              </a:ext>
            </a:extLst>
          </p:cNvPr>
          <p:cNvSpPr txBox="1"/>
          <p:nvPr/>
        </p:nvSpPr>
        <p:spPr>
          <a:xfrm>
            <a:off x="9070848" y="3962400"/>
            <a:ext cx="3121152" cy="1200329"/>
          </a:xfrm>
          <a:prstGeom prst="rect">
            <a:avLst/>
          </a:prstGeom>
          <a:noFill/>
        </p:spPr>
        <p:txBody>
          <a:bodyPr wrap="square" rtlCol="0">
            <a:spAutoFit/>
          </a:bodyPr>
          <a:lstStyle/>
          <a:p>
            <a:r>
              <a:rPr lang="fr-FR" sz="2400" b="1" dirty="0">
                <a:solidFill>
                  <a:schemeClr val="bg1"/>
                </a:solidFill>
              </a:rPr>
              <a:t>Façade nord : tympan du portail du cloître.</a:t>
            </a:r>
          </a:p>
        </p:txBody>
      </p:sp>
    </p:spTree>
    <p:extLst>
      <p:ext uri="{BB962C8B-B14F-4D97-AF65-F5344CB8AC3E}">
        <p14:creationId xmlns:p14="http://schemas.microsoft.com/office/powerpoint/2010/main" val="279246961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48FC9D54-72E4-A493-9E18-299D30CC1843}"/>
            </a:ext>
          </a:extLst>
        </p:cNvPr>
        <p:cNvGrpSpPr/>
        <p:nvPr/>
      </p:nvGrpSpPr>
      <p:grpSpPr>
        <a:xfrm>
          <a:off x="0" y="0"/>
          <a:ext cx="0" cy="0"/>
          <a:chOff x="0" y="0"/>
          <a:chExt cx="0" cy="0"/>
        </a:xfrm>
      </p:grpSpPr>
      <p:pic>
        <p:nvPicPr>
          <p:cNvPr id="3" name="Image 2" descr="Une image contenant statue, Sculpture, Sculpture sur pierre, sculpture&#10;&#10;Le contenu généré par l’IA peut être incorrect.">
            <a:extLst>
              <a:ext uri="{FF2B5EF4-FFF2-40B4-BE49-F238E27FC236}">
                <a16:creationId xmlns:a16="http://schemas.microsoft.com/office/drawing/2014/main" id="{286B3FB3-471B-528E-671E-26B3655847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1507" y="459000"/>
            <a:ext cx="3488985"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7A6A9E-9CF8-C094-CC08-6634D3BF6687}"/>
              </a:ext>
            </a:extLst>
          </p:cNvPr>
          <p:cNvSpPr txBox="1"/>
          <p:nvPr/>
        </p:nvSpPr>
        <p:spPr>
          <a:xfrm>
            <a:off x="633984" y="3828288"/>
            <a:ext cx="3243072" cy="1384995"/>
          </a:xfrm>
          <a:prstGeom prst="rect">
            <a:avLst/>
          </a:prstGeom>
          <a:noFill/>
        </p:spPr>
        <p:txBody>
          <a:bodyPr wrap="square" rtlCol="0">
            <a:spAutoFit/>
          </a:bodyPr>
          <a:lstStyle/>
          <a:p>
            <a:r>
              <a:rPr lang="fr-FR" sz="2800" b="1">
                <a:solidFill>
                  <a:srgbClr val="FFFF00"/>
                </a:solidFill>
              </a:rPr>
              <a:t>La Vierge, au trumeau du portail du cloître.</a:t>
            </a:r>
            <a:endParaRPr lang="fr-FR" sz="2800" b="1" dirty="0">
              <a:solidFill>
                <a:srgbClr val="FFFF00"/>
              </a:solidFill>
            </a:endParaRPr>
          </a:p>
        </p:txBody>
      </p:sp>
    </p:spTree>
    <p:extLst>
      <p:ext uri="{BB962C8B-B14F-4D97-AF65-F5344CB8AC3E}">
        <p14:creationId xmlns:p14="http://schemas.microsoft.com/office/powerpoint/2010/main" val="210684359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E9B7344D-E2FD-D83D-EB1B-E58CB3A3B52D}"/>
            </a:ext>
          </a:extLst>
        </p:cNvPr>
        <p:cNvGrpSpPr/>
        <p:nvPr/>
      </p:nvGrpSpPr>
      <p:grpSpPr>
        <a:xfrm>
          <a:off x="0" y="0"/>
          <a:ext cx="0" cy="0"/>
          <a:chOff x="0" y="0"/>
          <a:chExt cx="0" cy="0"/>
        </a:xfrm>
      </p:grpSpPr>
      <p:pic>
        <p:nvPicPr>
          <p:cNvPr id="3" name="Image 2" descr="Une image contenant plein air, ciel, Architecture médiévale, horloge&#10;&#10;Le contenu généré par l’IA peut être incorrect.">
            <a:extLst>
              <a:ext uri="{FF2B5EF4-FFF2-40B4-BE49-F238E27FC236}">
                <a16:creationId xmlns:a16="http://schemas.microsoft.com/office/drawing/2014/main" id="{9E756882-B969-E95E-6EC0-CC3BED854D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067" y="459000"/>
            <a:ext cx="8514242"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FF0467-6651-91C3-56C1-9A883B904B95}"/>
              </a:ext>
            </a:extLst>
          </p:cNvPr>
          <p:cNvSpPr txBox="1"/>
          <p:nvPr/>
        </p:nvSpPr>
        <p:spPr>
          <a:xfrm>
            <a:off x="9278112" y="3661463"/>
            <a:ext cx="2694432" cy="1569660"/>
          </a:xfrm>
          <a:prstGeom prst="rect">
            <a:avLst/>
          </a:prstGeom>
          <a:noFill/>
        </p:spPr>
        <p:txBody>
          <a:bodyPr wrap="square" rtlCol="0">
            <a:spAutoFit/>
          </a:bodyPr>
          <a:lstStyle/>
          <a:p>
            <a:r>
              <a:rPr lang="fr-FR" sz="2400" b="1">
                <a:solidFill>
                  <a:srgbClr val="FFFF00"/>
                </a:solidFill>
              </a:rPr>
              <a:t>Façade du croisillon nord du transept avec la rosace.</a:t>
            </a:r>
            <a:endParaRPr lang="fr-FR" sz="2400" b="1" dirty="0">
              <a:solidFill>
                <a:srgbClr val="FFFF00"/>
              </a:solidFill>
            </a:endParaRPr>
          </a:p>
        </p:txBody>
      </p:sp>
    </p:spTree>
    <p:extLst>
      <p:ext uri="{BB962C8B-B14F-4D97-AF65-F5344CB8AC3E}">
        <p14:creationId xmlns:p14="http://schemas.microsoft.com/office/powerpoint/2010/main" val="250034188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11B48BA-11FA-B708-2769-F7CC27FE68BF}"/>
            </a:ext>
          </a:extLst>
        </p:cNvPr>
        <p:cNvGrpSpPr/>
        <p:nvPr/>
      </p:nvGrpSpPr>
      <p:grpSpPr>
        <a:xfrm>
          <a:off x="0" y="0"/>
          <a:ext cx="0" cy="0"/>
          <a:chOff x="0" y="0"/>
          <a:chExt cx="0" cy="0"/>
        </a:xfrm>
      </p:grpSpPr>
      <p:pic>
        <p:nvPicPr>
          <p:cNvPr id="3" name="Image 2" descr="Une image contenant plein air, ciel, cathédrale, Architecture médiévale&#10;&#10;Le contenu généré par l’IA peut être incorrect.">
            <a:extLst>
              <a:ext uri="{FF2B5EF4-FFF2-40B4-BE49-F238E27FC236}">
                <a16:creationId xmlns:a16="http://schemas.microsoft.com/office/drawing/2014/main" id="{7C701932-1F6C-EF3C-7FBD-298FAF068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7756" y="459000"/>
            <a:ext cx="6589991"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83E0F88-0E06-84EC-FC3A-8E95B6D4B184}"/>
              </a:ext>
            </a:extLst>
          </p:cNvPr>
          <p:cNvSpPr txBox="1"/>
          <p:nvPr/>
        </p:nvSpPr>
        <p:spPr>
          <a:xfrm>
            <a:off x="463296" y="4514089"/>
            <a:ext cx="4325004" cy="461665"/>
          </a:xfrm>
          <a:prstGeom prst="rect">
            <a:avLst/>
          </a:prstGeom>
          <a:noFill/>
        </p:spPr>
        <p:txBody>
          <a:bodyPr wrap="square" rtlCol="0">
            <a:spAutoFit/>
          </a:bodyPr>
          <a:lstStyle/>
          <a:p>
            <a:r>
              <a:rPr lang="fr-FR" sz="2400" b="1"/>
              <a:t> Façade Nord-Dame de Paris,</a:t>
            </a:r>
            <a:endParaRPr lang="fr-FR" sz="2400" b="1" dirty="0"/>
          </a:p>
        </p:txBody>
      </p:sp>
    </p:spTree>
    <p:extLst>
      <p:ext uri="{BB962C8B-B14F-4D97-AF65-F5344CB8AC3E}">
        <p14:creationId xmlns:p14="http://schemas.microsoft.com/office/powerpoint/2010/main" val="11963085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518508C7-0543-4694-D768-4504D43671BB}"/>
            </a:ext>
          </a:extLst>
        </p:cNvPr>
        <p:cNvGrpSpPr/>
        <p:nvPr/>
      </p:nvGrpSpPr>
      <p:grpSpPr>
        <a:xfrm>
          <a:off x="0" y="0"/>
          <a:ext cx="0" cy="0"/>
          <a:chOff x="0" y="0"/>
          <a:chExt cx="0" cy="0"/>
        </a:xfrm>
      </p:grpSpPr>
      <p:pic>
        <p:nvPicPr>
          <p:cNvPr id="3" name="Image 2" descr="Une image contenant bâtiment, plein air, Architecture médiévale, Architecture gothique&#10;&#10;Le contenu généré par l’IA peut être incorrect.">
            <a:extLst>
              <a:ext uri="{FF2B5EF4-FFF2-40B4-BE49-F238E27FC236}">
                <a16:creationId xmlns:a16="http://schemas.microsoft.com/office/drawing/2014/main" id="{9527483D-C0C3-E9E3-31E2-907EA560C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9390" y="459000"/>
            <a:ext cx="3578307"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56E2A0-3315-FFE9-DB9A-AB86E74A2C8C}"/>
              </a:ext>
            </a:extLst>
          </p:cNvPr>
          <p:cNvSpPr txBox="1"/>
          <p:nvPr/>
        </p:nvSpPr>
        <p:spPr>
          <a:xfrm>
            <a:off x="7851648" y="3429000"/>
            <a:ext cx="4169664" cy="2308324"/>
          </a:xfrm>
          <a:prstGeom prst="rect">
            <a:avLst/>
          </a:prstGeom>
          <a:noFill/>
        </p:spPr>
        <p:txBody>
          <a:bodyPr wrap="square" rtlCol="0">
            <a:spAutoFit/>
          </a:bodyPr>
          <a:lstStyle/>
          <a:p>
            <a:r>
              <a:rPr lang="fr-FR" sz="2400" b="1" dirty="0"/>
              <a:t>Porte rouge, restaurée en 2012. Elle est surmontée d'un gâble ajouré d'une trilobe, couronné d'un fleuron et encadré de deux clochetons</a:t>
            </a:r>
          </a:p>
        </p:txBody>
      </p:sp>
    </p:spTree>
    <p:extLst>
      <p:ext uri="{BB962C8B-B14F-4D97-AF65-F5344CB8AC3E}">
        <p14:creationId xmlns:p14="http://schemas.microsoft.com/office/powerpoint/2010/main" val="118852657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443A161E-5B14-4670-D921-5CC204539C3C}"/>
            </a:ext>
          </a:extLst>
        </p:cNvPr>
        <p:cNvGrpSpPr/>
        <p:nvPr/>
      </p:nvGrpSpPr>
      <p:grpSpPr>
        <a:xfrm>
          <a:off x="0" y="0"/>
          <a:ext cx="0" cy="0"/>
          <a:chOff x="0" y="0"/>
          <a:chExt cx="0" cy="0"/>
        </a:xfrm>
      </p:grpSpPr>
      <p:pic>
        <p:nvPicPr>
          <p:cNvPr id="3" name="Image 2" descr="Une image contenant bâtiment, église, statue, Sculpture sur pierre&#10;&#10;Le contenu généré par l’IA peut être incorrect.">
            <a:extLst>
              <a:ext uri="{FF2B5EF4-FFF2-40B4-BE49-F238E27FC236}">
                <a16:creationId xmlns:a16="http://schemas.microsoft.com/office/drawing/2014/main" id="{B346ED04-3E03-8D12-EC9D-5FDCD0C24B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5306" y="459000"/>
            <a:ext cx="8913484" cy="5940000"/>
          </a:xfrm>
          <a:prstGeom prst="rect">
            <a:avLst/>
          </a:prstGeom>
          <a:ln w="2286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7825F85-F70B-B90E-1D7C-B5D50E553B40}"/>
              </a:ext>
            </a:extLst>
          </p:cNvPr>
          <p:cNvSpPr txBox="1"/>
          <p:nvPr/>
        </p:nvSpPr>
        <p:spPr>
          <a:xfrm>
            <a:off x="292608" y="3669792"/>
            <a:ext cx="2328672" cy="1200329"/>
          </a:xfrm>
          <a:prstGeom prst="rect">
            <a:avLst/>
          </a:prstGeom>
          <a:noFill/>
        </p:spPr>
        <p:txBody>
          <a:bodyPr wrap="square" rtlCol="0">
            <a:spAutoFit/>
          </a:bodyPr>
          <a:lstStyle/>
          <a:p>
            <a:r>
              <a:rPr lang="fr-FR" sz="2400" b="1"/>
              <a:t>Paris. Notre-Dame. Porte Rouge.</a:t>
            </a:r>
            <a:endParaRPr lang="fr-FR" sz="2400" b="1" dirty="0"/>
          </a:p>
        </p:txBody>
      </p:sp>
    </p:spTree>
    <p:extLst>
      <p:ext uri="{BB962C8B-B14F-4D97-AF65-F5344CB8AC3E}">
        <p14:creationId xmlns:p14="http://schemas.microsoft.com/office/powerpoint/2010/main" val="283680473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54488E1A-4A16-70BA-BCEA-02ABD8F4FB32}"/>
            </a:ext>
          </a:extLst>
        </p:cNvPr>
        <p:cNvGrpSpPr/>
        <p:nvPr/>
      </p:nvGrpSpPr>
      <p:grpSpPr>
        <a:xfrm>
          <a:off x="0" y="0"/>
          <a:ext cx="0" cy="0"/>
          <a:chOff x="0" y="0"/>
          <a:chExt cx="0" cy="0"/>
        </a:xfrm>
      </p:grpSpPr>
      <p:pic>
        <p:nvPicPr>
          <p:cNvPr id="3" name="Image 2" descr="Une image contenant Sculpture sur pierre, Sculpture, soulagement, Artefact&#10;&#10;Le contenu généré par l’IA peut être incorrect.">
            <a:extLst>
              <a:ext uri="{FF2B5EF4-FFF2-40B4-BE49-F238E27FC236}">
                <a16:creationId xmlns:a16="http://schemas.microsoft.com/office/drawing/2014/main" id="{2E34970A-31C2-B18C-64CF-9DF1B84B49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832" y="459000"/>
            <a:ext cx="7920000"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3284D0-D4BB-22D4-1CFC-29A93DABE035}"/>
              </a:ext>
            </a:extLst>
          </p:cNvPr>
          <p:cNvSpPr txBox="1"/>
          <p:nvPr/>
        </p:nvSpPr>
        <p:spPr>
          <a:xfrm>
            <a:off x="8749056" y="3742944"/>
            <a:ext cx="3162528" cy="1938992"/>
          </a:xfrm>
          <a:prstGeom prst="rect">
            <a:avLst/>
          </a:prstGeom>
          <a:noFill/>
        </p:spPr>
        <p:txBody>
          <a:bodyPr wrap="square" rtlCol="0">
            <a:spAutoFit/>
          </a:bodyPr>
          <a:lstStyle/>
          <a:p>
            <a:r>
              <a:rPr lang="fr-FR" sz="2400" b="1">
                <a:solidFill>
                  <a:schemeClr val="bg1"/>
                </a:solidFill>
              </a:rPr>
              <a:t>Bas-relief d'une chapelle du chœur : représentation du miracle de Théophile.</a:t>
            </a:r>
            <a:endParaRPr lang="fr-FR" sz="2400" b="1" dirty="0">
              <a:solidFill>
                <a:schemeClr val="bg1"/>
              </a:solidFill>
            </a:endParaRPr>
          </a:p>
        </p:txBody>
      </p:sp>
    </p:spTree>
    <p:extLst>
      <p:ext uri="{BB962C8B-B14F-4D97-AF65-F5344CB8AC3E}">
        <p14:creationId xmlns:p14="http://schemas.microsoft.com/office/powerpoint/2010/main" val="373874588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9FE3B11C-B800-1D72-9161-E068B28ECBBE}"/>
            </a:ext>
          </a:extLst>
        </p:cNvPr>
        <p:cNvGrpSpPr/>
        <p:nvPr/>
      </p:nvGrpSpPr>
      <p:grpSpPr>
        <a:xfrm>
          <a:off x="0" y="0"/>
          <a:ext cx="0" cy="0"/>
          <a:chOff x="0" y="0"/>
          <a:chExt cx="0" cy="0"/>
        </a:xfrm>
      </p:grpSpPr>
      <p:pic>
        <p:nvPicPr>
          <p:cNvPr id="3" name="Image 2" descr="Une image contenant Sculpture sur pierre, Sculpture, statue, soulagement&#10;&#10;Le contenu généré par l’IA peut être incorrect.">
            <a:extLst>
              <a:ext uri="{FF2B5EF4-FFF2-40B4-BE49-F238E27FC236}">
                <a16:creationId xmlns:a16="http://schemas.microsoft.com/office/drawing/2014/main" id="{053E5A1B-BC5A-A63C-F8F5-EC2A76B29C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7328" y="459000"/>
            <a:ext cx="792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6BCB62-5BE5-D114-EC56-5B00B57E9F4B}"/>
              </a:ext>
            </a:extLst>
          </p:cNvPr>
          <p:cNvSpPr txBox="1"/>
          <p:nvPr/>
        </p:nvSpPr>
        <p:spPr>
          <a:xfrm>
            <a:off x="658368" y="3429000"/>
            <a:ext cx="2743200" cy="1569660"/>
          </a:xfrm>
          <a:prstGeom prst="rect">
            <a:avLst/>
          </a:prstGeom>
          <a:noFill/>
        </p:spPr>
        <p:txBody>
          <a:bodyPr wrap="square" rtlCol="0">
            <a:spAutoFit/>
          </a:bodyPr>
          <a:lstStyle/>
          <a:p>
            <a:r>
              <a:rPr lang="fr-FR" sz="2400" b="1">
                <a:solidFill>
                  <a:schemeClr val="bg1"/>
                </a:solidFill>
              </a:rPr>
              <a:t>Bas-relief des chapelles du chœur : la Mort de Marie.</a:t>
            </a:r>
            <a:endParaRPr lang="fr-FR" sz="2400" b="1" dirty="0">
              <a:solidFill>
                <a:schemeClr val="bg1"/>
              </a:solidFill>
            </a:endParaRPr>
          </a:p>
        </p:txBody>
      </p:sp>
    </p:spTree>
    <p:extLst>
      <p:ext uri="{BB962C8B-B14F-4D97-AF65-F5344CB8AC3E}">
        <p14:creationId xmlns:p14="http://schemas.microsoft.com/office/powerpoint/2010/main" val="178746235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3F8240BE-C9C6-C032-4A0A-DAEFD735E2AA}"/>
            </a:ext>
          </a:extLst>
        </p:cNvPr>
        <p:cNvGrpSpPr/>
        <p:nvPr/>
      </p:nvGrpSpPr>
      <p:grpSpPr>
        <a:xfrm>
          <a:off x="0" y="0"/>
          <a:ext cx="0" cy="0"/>
          <a:chOff x="0" y="0"/>
          <a:chExt cx="0" cy="0"/>
        </a:xfrm>
      </p:grpSpPr>
      <p:pic>
        <p:nvPicPr>
          <p:cNvPr id="3" name="Image 2" descr="Une image contenant Sculpture sur pierre, Sculpture, bâtiment, soulagement&#10;&#10;Le contenu généré par l’IA peut être incorrect.">
            <a:extLst>
              <a:ext uri="{FF2B5EF4-FFF2-40B4-BE49-F238E27FC236}">
                <a16:creationId xmlns:a16="http://schemas.microsoft.com/office/drawing/2014/main" id="{0DFDAF6A-D6CB-5EE4-BFF6-76210DC19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384" y="459000"/>
            <a:ext cx="7920000" cy="5940000"/>
          </a:xfrm>
          <a:prstGeom prst="rect">
            <a:avLst/>
          </a:prstGeom>
          <a:ln w="228600" cap="sq" cmpd="thickThin">
            <a:solidFill>
              <a:schemeClr val="bg1">
                <a:lumMod val="9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19D1826-7CCB-F610-CD9A-92164F8B41A9}"/>
              </a:ext>
            </a:extLst>
          </p:cNvPr>
          <p:cNvSpPr txBox="1"/>
          <p:nvPr/>
        </p:nvSpPr>
        <p:spPr>
          <a:xfrm>
            <a:off x="8900160" y="3709417"/>
            <a:ext cx="3194304" cy="1569660"/>
          </a:xfrm>
          <a:prstGeom prst="rect">
            <a:avLst/>
          </a:prstGeom>
          <a:noFill/>
        </p:spPr>
        <p:txBody>
          <a:bodyPr wrap="square" rtlCol="0">
            <a:spAutoFit/>
          </a:bodyPr>
          <a:lstStyle/>
          <a:p>
            <a:r>
              <a:rPr lang="fr-FR" sz="2400" b="1">
                <a:solidFill>
                  <a:schemeClr val="bg1"/>
                </a:solidFill>
              </a:rPr>
              <a:t>Bas-relief des chapelles du chœur : l'ensevelissement de la Vierge.</a:t>
            </a:r>
            <a:endParaRPr lang="fr-FR" sz="2400" b="1" dirty="0">
              <a:solidFill>
                <a:schemeClr val="bg1"/>
              </a:solidFill>
            </a:endParaRPr>
          </a:p>
        </p:txBody>
      </p:sp>
    </p:spTree>
    <p:extLst>
      <p:ext uri="{BB962C8B-B14F-4D97-AF65-F5344CB8AC3E}">
        <p14:creationId xmlns:p14="http://schemas.microsoft.com/office/powerpoint/2010/main" val="215518615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9F50819C-905D-DA11-F654-F49AF6B0A391}"/>
            </a:ext>
          </a:extLst>
        </p:cNvPr>
        <p:cNvGrpSpPr/>
        <p:nvPr/>
      </p:nvGrpSpPr>
      <p:grpSpPr>
        <a:xfrm>
          <a:off x="0" y="0"/>
          <a:ext cx="0" cy="0"/>
          <a:chOff x="0" y="0"/>
          <a:chExt cx="0" cy="0"/>
        </a:xfrm>
      </p:grpSpPr>
      <p:pic>
        <p:nvPicPr>
          <p:cNvPr id="3" name="Image 2" descr="Une image contenant Sculpture sur pierre, Sculpture, soulagement, bâtiment&#10;&#10;Le contenu généré par l’IA peut être incorrect.">
            <a:extLst>
              <a:ext uri="{FF2B5EF4-FFF2-40B4-BE49-F238E27FC236}">
                <a16:creationId xmlns:a16="http://schemas.microsoft.com/office/drawing/2014/main" id="{F608E05E-0D69-9297-FDF6-11341AE5B8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00" y="459000"/>
            <a:ext cx="792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CF6671-0499-8CFE-3CC1-CDED277B8883}"/>
              </a:ext>
            </a:extLst>
          </p:cNvPr>
          <p:cNvSpPr txBox="1"/>
          <p:nvPr/>
        </p:nvSpPr>
        <p:spPr>
          <a:xfrm>
            <a:off x="499872" y="3767328"/>
            <a:ext cx="2804160" cy="1938992"/>
          </a:xfrm>
          <a:prstGeom prst="rect">
            <a:avLst/>
          </a:prstGeom>
          <a:noFill/>
        </p:spPr>
        <p:txBody>
          <a:bodyPr wrap="square" rtlCol="0">
            <a:spAutoFit/>
          </a:bodyPr>
          <a:lstStyle/>
          <a:p>
            <a:r>
              <a:rPr lang="fr-FR" sz="2400" b="1">
                <a:solidFill>
                  <a:schemeClr val="bg1"/>
                </a:solidFill>
              </a:rPr>
              <a:t>Bas-relief des chapelles du chœur : l'Assomption de la Vierge.</a:t>
            </a:r>
            <a:endParaRPr lang="fr-FR" sz="2400" b="1" dirty="0">
              <a:solidFill>
                <a:schemeClr val="bg1"/>
              </a:solidFill>
            </a:endParaRPr>
          </a:p>
        </p:txBody>
      </p:sp>
    </p:spTree>
    <p:extLst>
      <p:ext uri="{BB962C8B-B14F-4D97-AF65-F5344CB8AC3E}">
        <p14:creationId xmlns:p14="http://schemas.microsoft.com/office/powerpoint/2010/main" val="419307565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D88421F-895A-721A-0F96-865634FB7B65}"/>
            </a:ext>
          </a:extLst>
        </p:cNvPr>
        <p:cNvGrpSpPr/>
        <p:nvPr/>
      </p:nvGrpSpPr>
      <p:grpSpPr>
        <a:xfrm>
          <a:off x="0" y="0"/>
          <a:ext cx="0" cy="0"/>
          <a:chOff x="0" y="0"/>
          <a:chExt cx="0" cy="0"/>
        </a:xfrm>
      </p:grpSpPr>
      <p:pic>
        <p:nvPicPr>
          <p:cNvPr id="3" name="Image 2" descr="Une image contenant plein air, bâtiment, Architecture médiévale, ciel&#10;&#10;Le contenu généré par l’IA peut être incorrect.">
            <a:extLst>
              <a:ext uri="{FF2B5EF4-FFF2-40B4-BE49-F238E27FC236}">
                <a16:creationId xmlns:a16="http://schemas.microsoft.com/office/drawing/2014/main" id="{27232791-AB71-02C0-8E5C-B36B35DD8E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6308" y="459000"/>
            <a:ext cx="3783439"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54E52CF-79AE-ED6C-82CA-03005867C152}"/>
              </a:ext>
            </a:extLst>
          </p:cNvPr>
          <p:cNvSpPr txBox="1"/>
          <p:nvPr/>
        </p:nvSpPr>
        <p:spPr>
          <a:xfrm>
            <a:off x="8048931" y="3925824"/>
            <a:ext cx="4325949" cy="1200329"/>
          </a:xfrm>
          <a:prstGeom prst="rect">
            <a:avLst/>
          </a:prstGeom>
          <a:noFill/>
        </p:spPr>
        <p:txBody>
          <a:bodyPr wrap="square" rtlCol="0">
            <a:spAutoFit/>
          </a:bodyPr>
          <a:lstStyle/>
          <a:p>
            <a:r>
              <a:rPr lang="fr-FR" sz="2400" b="1">
                <a:solidFill>
                  <a:schemeClr val="bg1"/>
                </a:solidFill>
              </a:rPr>
              <a:t> Vue du chevet de la cathédrale Notre-Dame de Paris (France)</a:t>
            </a:r>
            <a:endParaRPr lang="fr-FR" sz="2400" b="1" dirty="0">
              <a:solidFill>
                <a:schemeClr val="bg1"/>
              </a:solidFill>
            </a:endParaRPr>
          </a:p>
        </p:txBody>
      </p:sp>
    </p:spTree>
    <p:extLst>
      <p:ext uri="{BB962C8B-B14F-4D97-AF65-F5344CB8AC3E}">
        <p14:creationId xmlns:p14="http://schemas.microsoft.com/office/powerpoint/2010/main" val="119667909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708A7173-253D-7010-8352-6E8ACD0455EA}"/>
            </a:ext>
          </a:extLst>
        </p:cNvPr>
        <p:cNvGrpSpPr/>
        <p:nvPr/>
      </p:nvGrpSpPr>
      <p:grpSpPr>
        <a:xfrm>
          <a:off x="0" y="0"/>
          <a:ext cx="0" cy="0"/>
          <a:chOff x="0" y="0"/>
          <a:chExt cx="0" cy="0"/>
        </a:xfrm>
      </p:grpSpPr>
      <p:pic>
        <p:nvPicPr>
          <p:cNvPr id="3" name="Image 2" descr="Une image contenant Sculpture, art, Sculpture sur pierre, statue&#10;&#10;Le contenu généré par l’IA peut être incorrect.">
            <a:extLst>
              <a:ext uri="{FF2B5EF4-FFF2-40B4-BE49-F238E27FC236}">
                <a16:creationId xmlns:a16="http://schemas.microsoft.com/office/drawing/2014/main" id="{079A3F08-7EBB-A1C1-223D-A072FD7AF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6096" y="459000"/>
            <a:ext cx="7920000" cy="5940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8E9C26-1259-BA6D-9179-6A5DEDB07192}"/>
              </a:ext>
            </a:extLst>
          </p:cNvPr>
          <p:cNvSpPr txBox="1"/>
          <p:nvPr/>
        </p:nvSpPr>
        <p:spPr>
          <a:xfrm>
            <a:off x="865632" y="2871216"/>
            <a:ext cx="2560320" cy="3046988"/>
          </a:xfrm>
          <a:prstGeom prst="rect">
            <a:avLst/>
          </a:prstGeom>
          <a:noFill/>
        </p:spPr>
        <p:txBody>
          <a:bodyPr wrap="square" rtlCol="0">
            <a:spAutoFit/>
          </a:bodyPr>
          <a:lstStyle/>
          <a:p>
            <a:r>
              <a:rPr lang="fr-FR" sz="2400" b="1" dirty="0">
                <a:solidFill>
                  <a:schemeClr val="bg1"/>
                </a:solidFill>
              </a:rPr>
              <a:t>Pentures du portail du Jugement dernier réalisées par Pierre François Marie Boulanger au XIXe siècle.</a:t>
            </a:r>
          </a:p>
        </p:txBody>
      </p:sp>
    </p:spTree>
    <p:extLst>
      <p:ext uri="{BB962C8B-B14F-4D97-AF65-F5344CB8AC3E}">
        <p14:creationId xmlns:p14="http://schemas.microsoft.com/office/powerpoint/2010/main" val="306099924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0A8F886-F579-5383-DD93-E5BE5B190417}"/>
              </a:ext>
            </a:extLst>
          </p:cNvPr>
          <p:cNvSpPr txBox="1"/>
          <p:nvPr/>
        </p:nvSpPr>
        <p:spPr>
          <a:xfrm>
            <a:off x="1009338" y="1146648"/>
            <a:ext cx="11182662" cy="523220"/>
          </a:xfrm>
          <a:prstGeom prst="rect">
            <a:avLst/>
          </a:prstGeom>
          <a:noFill/>
        </p:spPr>
        <p:txBody>
          <a:bodyPr wrap="square" rtlCol="0">
            <a:spAutoFit/>
          </a:bodyPr>
          <a:lstStyle/>
          <a:p>
            <a:r>
              <a:rPr lang="fr-FR" sz="2800" b="1" dirty="0">
                <a:solidFill>
                  <a:srgbClr val="FFFF00"/>
                </a:solidFill>
              </a:rPr>
              <a:t>Lorient Vous A Présenté La Cathédrale De Notre Dame De Paris</a:t>
            </a:r>
          </a:p>
        </p:txBody>
      </p:sp>
      <p:sp>
        <p:nvSpPr>
          <p:cNvPr id="3" name="ZoneTexte 2">
            <a:extLst>
              <a:ext uri="{FF2B5EF4-FFF2-40B4-BE49-F238E27FC236}">
                <a16:creationId xmlns:a16="http://schemas.microsoft.com/office/drawing/2014/main" id="{9ACC1034-517D-6153-2BC0-7F33E0CB334D}"/>
              </a:ext>
            </a:extLst>
          </p:cNvPr>
          <p:cNvSpPr txBox="1"/>
          <p:nvPr/>
        </p:nvSpPr>
        <p:spPr>
          <a:xfrm>
            <a:off x="3608832" y="2451628"/>
            <a:ext cx="9034272"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4" name="ZoneTexte 3">
            <a:extLst>
              <a:ext uri="{FF2B5EF4-FFF2-40B4-BE49-F238E27FC236}">
                <a16:creationId xmlns:a16="http://schemas.microsoft.com/office/drawing/2014/main" id="{A014D86F-EB7F-5B51-E118-C59F4DBAC14B}"/>
              </a:ext>
            </a:extLst>
          </p:cNvPr>
          <p:cNvSpPr txBox="1"/>
          <p:nvPr/>
        </p:nvSpPr>
        <p:spPr>
          <a:xfrm>
            <a:off x="5334000" y="4023360"/>
            <a:ext cx="2791968" cy="523220"/>
          </a:xfrm>
          <a:prstGeom prst="rect">
            <a:avLst/>
          </a:prstGeom>
          <a:noFill/>
        </p:spPr>
        <p:txBody>
          <a:bodyPr wrap="square" rtlCol="0">
            <a:spAutoFit/>
          </a:bodyPr>
          <a:lstStyle/>
          <a:p>
            <a:r>
              <a:rPr lang="fr-FR" sz="2800" b="1" dirty="0">
                <a:solidFill>
                  <a:srgbClr val="FFFF00"/>
                </a:solidFill>
              </a:rPr>
              <a:t>Daniel</a:t>
            </a:r>
          </a:p>
        </p:txBody>
      </p:sp>
      <p:sp>
        <p:nvSpPr>
          <p:cNvPr id="5" name="ZoneTexte 4">
            <a:extLst>
              <a:ext uri="{FF2B5EF4-FFF2-40B4-BE49-F238E27FC236}">
                <a16:creationId xmlns:a16="http://schemas.microsoft.com/office/drawing/2014/main" id="{B00F12BC-43A8-5BB2-F2D1-E46384C2B64E}"/>
              </a:ext>
            </a:extLst>
          </p:cNvPr>
          <p:cNvSpPr txBox="1"/>
          <p:nvPr/>
        </p:nvSpPr>
        <p:spPr>
          <a:xfrm>
            <a:off x="5620512" y="449468"/>
            <a:ext cx="4096512" cy="523220"/>
          </a:xfrm>
          <a:prstGeom prst="rect">
            <a:avLst/>
          </a:prstGeom>
          <a:noFill/>
        </p:spPr>
        <p:txBody>
          <a:bodyPr wrap="square" rtlCol="0">
            <a:spAutoFit/>
          </a:bodyPr>
          <a:lstStyle/>
          <a:p>
            <a:r>
              <a:rPr lang="fr-FR" sz="2800" b="1" dirty="0">
                <a:solidFill>
                  <a:srgbClr val="FFFF00"/>
                </a:solidFill>
              </a:rPr>
              <a:t>N°2</a:t>
            </a:r>
          </a:p>
        </p:txBody>
      </p:sp>
    </p:spTree>
    <p:extLst>
      <p:ext uri="{BB962C8B-B14F-4D97-AF65-F5344CB8AC3E}">
        <p14:creationId xmlns:p14="http://schemas.microsoft.com/office/powerpoint/2010/main" val="236088642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556</Words>
  <Application>Microsoft Office PowerPoint</Application>
  <PresentationFormat>Grand écran</PresentationFormat>
  <Paragraphs>37</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2025-10-02T08:03:55Z</dcterms:created>
  <dcterms:modified xsi:type="dcterms:W3CDTF">2025-10-02T10:00:12Z</dcterms:modified>
</cp:coreProperties>
</file>