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93" autoAdjust="0"/>
    <p:restoredTop sz="94660"/>
  </p:normalViewPr>
  <p:slideViewPr>
    <p:cSldViewPr snapToGrid="0">
      <p:cViewPr varScale="1">
        <p:scale>
          <a:sx n="63" d="100"/>
          <a:sy n="63" d="100"/>
        </p:scale>
        <p:origin x="384"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897AEC-F4E3-4D1D-A7C6-C31A24D31371}" type="datetimeFigureOut">
              <a:rPr lang="fr-FR" smtClean="0"/>
              <a:t>02/10/2025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387A6-A057-4B23-8BC3-00B1CFB0DCEB}" type="slidenum">
              <a:rPr lang="fr-FR" smtClean="0"/>
              <a:t>‹N°›</a:t>
            </a:fld>
            <a:endParaRPr lang="fr-FR"/>
          </a:p>
        </p:txBody>
      </p:sp>
    </p:spTree>
    <p:extLst>
      <p:ext uri="{BB962C8B-B14F-4D97-AF65-F5344CB8AC3E}">
        <p14:creationId xmlns:p14="http://schemas.microsoft.com/office/powerpoint/2010/main" val="3502204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49387A6-A057-4B23-8BC3-00B1CFB0DCEB}" type="slidenum">
              <a:rPr lang="fr-FR" smtClean="0"/>
              <a:t>2</a:t>
            </a:fld>
            <a:endParaRPr lang="fr-FR"/>
          </a:p>
        </p:txBody>
      </p:sp>
    </p:spTree>
    <p:extLst>
      <p:ext uri="{BB962C8B-B14F-4D97-AF65-F5344CB8AC3E}">
        <p14:creationId xmlns:p14="http://schemas.microsoft.com/office/powerpoint/2010/main" val="731388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E0EE23-97CD-67EA-FF92-2C700E85F6E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F073AE4-AD37-8E27-ED29-EAB77A2366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6AC42CF-3CE2-A49D-C689-1E7D0E1E5FFF}"/>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FED6D888-C772-63D0-4C1F-2BFB1E73D4D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BB4B16-A15E-2A28-8598-EB0332CD7809}"/>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32432342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1B352D-4BE0-E951-966B-35D8B31AEE1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738F21D-35CC-AF21-11CF-91B484437B5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03DC4C4-8A71-1BB5-C850-0CF3E7CDD962}"/>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983D1895-9158-2483-EC11-6FD1A0C8F4C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AC376F-A227-57FD-061E-CFF6991F9110}"/>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16100528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DE2156-C96F-F0C0-480E-031AA82BBEB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F455E28-B51F-AB78-53F5-4A3CB1F858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3B55853-1318-E58E-71FF-3F077BB4C4E6}"/>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73F8797D-E907-42C7-1717-179B8700651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C944C74-92B1-C2E0-9F9D-ED42D14FA73F}"/>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2800913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5D881B-D629-66EE-0793-562FDF5A0BF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F928ADA-D248-CA40-D17C-6BDFEE26F5C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5D307AE-58C5-DE9F-D293-B63571DB7D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7CA3A4A-E86C-EAFA-6267-14ECA401676B}"/>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6" name="Espace réservé du pied de page 5">
            <a:extLst>
              <a:ext uri="{FF2B5EF4-FFF2-40B4-BE49-F238E27FC236}">
                <a16:creationId xmlns:a16="http://schemas.microsoft.com/office/drawing/2014/main" id="{95E25EA8-B9FF-6877-0C0B-ECB5EC7DEFC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7751603-D2D8-0BAC-3AA7-731630EC7E42}"/>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33838636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360422-B4C0-CF0B-8330-4F5E4E85CB2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BC587FC-9974-F721-4AAE-8148642DDC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8D4099C-9EF8-2E2C-51C4-8C42C82B1B7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B2FA171-44A5-1DE1-6209-482211EC64E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BE7539A-572B-18E0-907E-B8A5D1686AA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55B803A-8095-1460-E64F-BD847FC43CEC}"/>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8" name="Espace réservé du pied de page 7">
            <a:extLst>
              <a:ext uri="{FF2B5EF4-FFF2-40B4-BE49-F238E27FC236}">
                <a16:creationId xmlns:a16="http://schemas.microsoft.com/office/drawing/2014/main" id="{3A3774FE-8861-B24C-FABB-BFD7C642654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37036DF-4F18-BCFC-C4D9-957548F30D45}"/>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1488791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EB820D-65A0-FBCB-CA8B-043FC20B9B6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93BB948-3266-1840-7D1F-22CD45E02584}"/>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4" name="Espace réservé du pied de page 3">
            <a:extLst>
              <a:ext uri="{FF2B5EF4-FFF2-40B4-BE49-F238E27FC236}">
                <a16:creationId xmlns:a16="http://schemas.microsoft.com/office/drawing/2014/main" id="{BA663110-E098-8249-1632-A4865A422F3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BCD26EB-FAE7-E2FF-DC1F-6F64E213201C}"/>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23990369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41D8E82-64EF-D149-0524-0EF7423EBE84}"/>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3" name="Espace réservé du pied de page 2">
            <a:extLst>
              <a:ext uri="{FF2B5EF4-FFF2-40B4-BE49-F238E27FC236}">
                <a16:creationId xmlns:a16="http://schemas.microsoft.com/office/drawing/2014/main" id="{3C78F87F-A065-1E38-85E7-CF625517A8B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62711AF-EF1C-CBB8-B0E3-6F934534B01A}"/>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34528056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6BC4D5-93F3-5776-C31F-2432F97CCE5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800D9-9ADB-0719-C8F8-8CABEEE212D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47950E9-7463-3DDB-C3A6-D5599AF3A6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09FEF7-CA70-70AD-D47F-F4B9EB84DB2A}"/>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6" name="Espace réservé du pied de page 5">
            <a:extLst>
              <a:ext uri="{FF2B5EF4-FFF2-40B4-BE49-F238E27FC236}">
                <a16:creationId xmlns:a16="http://schemas.microsoft.com/office/drawing/2014/main" id="{BCC21EC1-9DCD-0ADF-06F7-D2DC9A34083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BB2D144-35E2-3E82-4149-9A42487702A5}"/>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17164538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143628-74DD-E347-3BCE-A2C7E61F94D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B99F77F-D90A-CF3E-C4E6-874B20F67A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AA1473C-244D-1B8B-6C51-30A3FE1515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81DE9D3-2BD3-6893-8A67-1F879353BB07}"/>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6" name="Espace réservé du pied de page 5">
            <a:extLst>
              <a:ext uri="{FF2B5EF4-FFF2-40B4-BE49-F238E27FC236}">
                <a16:creationId xmlns:a16="http://schemas.microsoft.com/office/drawing/2014/main" id="{430C975D-4F64-E2FC-9C13-6A3BF4E0E2A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91856EF-1742-EBF5-386E-DEAC56B4219B}"/>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28892708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27C0C3-9B09-8474-1845-D5E7378D742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28C1FBF-CFE4-1221-4EED-E1C6DFD765E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C171986-236E-AAFE-B0FD-715BE9E5C278}"/>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D8833559-A9C3-5547-1DA7-83CE1BA5AF6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D63E120-E468-F126-0E63-298D0A5EB804}"/>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52024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B6C5BBB-947D-30A9-5DB4-11038D4E5BA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29FE2DE-6604-E549-B805-2DDD16BF01F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E7A4F8-4EC3-5FCC-38B1-234E167C5A4C}"/>
              </a:ext>
            </a:extLst>
          </p:cNvPr>
          <p:cNvSpPr>
            <a:spLocks noGrp="1"/>
          </p:cNvSpPr>
          <p:nvPr>
            <p:ph type="dt" sz="half" idx="10"/>
          </p:nvPr>
        </p:nvSpPr>
        <p:spPr/>
        <p:txBody>
          <a:bodyPr/>
          <a:lstStyle/>
          <a:p>
            <a:fld id="{04809732-8593-4055-90F3-37A06636FE6D}"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C5E202B9-0509-E060-B6AA-AAD1185EC43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F7E279E-89FD-961A-1F6C-61ECA6E5EECA}"/>
              </a:ext>
            </a:extLst>
          </p:cNvPr>
          <p:cNvSpPr>
            <a:spLocks noGrp="1"/>
          </p:cNvSpPr>
          <p:nvPr>
            <p:ph type="sldNum" sz="quarter" idx="12"/>
          </p:nvPr>
        </p:nvSpPr>
        <p:spPr/>
        <p:txBody>
          <a:bodyPr/>
          <a:lstStyle/>
          <a:p>
            <a:fld id="{EC81D928-BAFB-45CE-A9A0-E58FA6ADF823}" type="slidenum">
              <a:rPr lang="fr-FR" smtClean="0"/>
              <a:t>‹N°›</a:t>
            </a:fld>
            <a:endParaRPr lang="fr-FR"/>
          </a:p>
        </p:txBody>
      </p:sp>
    </p:spTree>
    <p:extLst>
      <p:ext uri="{BB962C8B-B14F-4D97-AF65-F5344CB8AC3E}">
        <p14:creationId xmlns:p14="http://schemas.microsoft.com/office/powerpoint/2010/main" val="3416502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C793C7C-7A0D-5FD6-715D-0B54655682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FC7697C-32E6-F67B-F30D-3EE7AEA790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E52961-B44B-B184-DAAF-BC48CCEBCC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4809732-8593-4055-90F3-37A06636FE6D}" type="datetimeFigureOut">
              <a:rPr lang="fr-FR" smtClean="0"/>
              <a:t>02/10/2025</a:t>
            </a:fld>
            <a:endParaRPr lang="fr-FR"/>
          </a:p>
        </p:txBody>
      </p:sp>
      <p:sp>
        <p:nvSpPr>
          <p:cNvPr id="5" name="Espace réservé du pied de page 4">
            <a:extLst>
              <a:ext uri="{FF2B5EF4-FFF2-40B4-BE49-F238E27FC236}">
                <a16:creationId xmlns:a16="http://schemas.microsoft.com/office/drawing/2014/main" id="{31995B4F-EA36-1AF8-7CAC-CD71C62AB0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66705FD-4B20-CA78-5E0A-9D7D975459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C81D928-BAFB-45CE-A9A0-E58FA6ADF823}" type="slidenum">
              <a:rPr lang="fr-FR" smtClean="0"/>
              <a:t>‹N°›</a:t>
            </a:fld>
            <a:endParaRPr lang="fr-FR"/>
          </a:p>
        </p:txBody>
      </p:sp>
    </p:spTree>
    <p:extLst>
      <p:ext uri="{BB962C8B-B14F-4D97-AF65-F5344CB8AC3E}">
        <p14:creationId xmlns:p14="http://schemas.microsoft.com/office/powerpoint/2010/main" val="41877589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02B84BEA-2535-4CFD-1148-46EEAEE82E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7426" y="459000"/>
            <a:ext cx="4399992" cy="5940000"/>
          </a:xfrm>
          <a:prstGeom prst="rect">
            <a:avLst/>
          </a:prstGeom>
          <a:ln w="228600" cap="sq" cmpd="thickThin">
            <a:solidFill>
              <a:srgbClr val="00B0F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FFC23B6-C5BE-1DB6-B622-247A6FFFCC74}"/>
              </a:ext>
            </a:extLst>
          </p:cNvPr>
          <p:cNvSpPr txBox="1"/>
          <p:nvPr/>
        </p:nvSpPr>
        <p:spPr>
          <a:xfrm>
            <a:off x="6283891" y="372218"/>
            <a:ext cx="5766816" cy="461665"/>
          </a:xfrm>
          <a:prstGeom prst="rect">
            <a:avLst/>
          </a:prstGeom>
          <a:noFill/>
        </p:spPr>
        <p:txBody>
          <a:bodyPr wrap="square" rtlCol="0">
            <a:spAutoFit/>
          </a:bodyPr>
          <a:lstStyle/>
          <a:p>
            <a:r>
              <a:rPr lang="fr-FR" sz="2400" b="1" dirty="0">
                <a:solidFill>
                  <a:srgbClr val="FFFF00"/>
                </a:solidFill>
              </a:rPr>
              <a:t>Notre-</a:t>
            </a:r>
            <a:r>
              <a:rPr lang="fr-FR" sz="2400" b="1" dirty="0" err="1">
                <a:solidFill>
                  <a:srgbClr val="FFFF00"/>
                </a:solidFill>
              </a:rPr>
              <a:t>Dame_de_Paris</a:t>
            </a:r>
            <a:r>
              <a:rPr lang="fr-FR" sz="2400" b="1" dirty="0">
                <a:solidFill>
                  <a:srgbClr val="FFFF00"/>
                </a:solidFill>
              </a:rPr>
              <a:t>_ N°1</a:t>
            </a:r>
          </a:p>
        </p:txBody>
      </p:sp>
      <p:sp>
        <p:nvSpPr>
          <p:cNvPr id="7" name="ZoneTexte 6">
            <a:extLst>
              <a:ext uri="{FF2B5EF4-FFF2-40B4-BE49-F238E27FC236}">
                <a16:creationId xmlns:a16="http://schemas.microsoft.com/office/drawing/2014/main" id="{891AE238-6BC3-AA0C-0D16-8344ED879739}"/>
              </a:ext>
            </a:extLst>
          </p:cNvPr>
          <p:cNvSpPr txBox="1"/>
          <p:nvPr/>
        </p:nvSpPr>
        <p:spPr>
          <a:xfrm>
            <a:off x="6283891" y="1063176"/>
            <a:ext cx="4998720" cy="3785652"/>
          </a:xfrm>
          <a:prstGeom prst="rect">
            <a:avLst/>
          </a:prstGeom>
          <a:noFill/>
        </p:spPr>
        <p:txBody>
          <a:bodyPr wrap="square" rtlCol="0">
            <a:spAutoFit/>
          </a:bodyPr>
          <a:lstStyle/>
          <a:p>
            <a:r>
              <a:rPr lang="fr-FR" sz="2400" b="1" dirty="0">
                <a:solidFill>
                  <a:srgbClr val="FFFF00"/>
                </a:solidFill>
              </a:rPr>
              <a:t>La cathédrale Notre-Dame de Paris, communément appelée Notre-Dame, est l'un des monuments les plus emblématiques de la ville de Paris et de France. Située sur l'île de la Cité, elle constitue un lieu de culte catholique et sert de siège à l'archidiocèse de Paris, dédié à la Vierge Marie.</a:t>
            </a:r>
          </a:p>
        </p:txBody>
      </p:sp>
      <p:sp>
        <p:nvSpPr>
          <p:cNvPr id="2" name="ZoneTexte 1">
            <a:extLst>
              <a:ext uri="{FF2B5EF4-FFF2-40B4-BE49-F238E27FC236}">
                <a16:creationId xmlns:a16="http://schemas.microsoft.com/office/drawing/2014/main" id="{4A3A8A18-6E1A-7014-8F64-296135DBE6AD}"/>
              </a:ext>
            </a:extLst>
          </p:cNvPr>
          <p:cNvSpPr txBox="1"/>
          <p:nvPr/>
        </p:nvSpPr>
        <p:spPr>
          <a:xfrm>
            <a:off x="6283891" y="5014005"/>
            <a:ext cx="3408749" cy="1384995"/>
          </a:xfrm>
          <a:prstGeom prst="rect">
            <a:avLst/>
          </a:prstGeom>
          <a:noFill/>
        </p:spPr>
        <p:txBody>
          <a:bodyPr wrap="square" rtlCol="0">
            <a:spAutoFit/>
          </a:bodyPr>
          <a:lstStyle/>
          <a:p>
            <a:r>
              <a:rPr lang="fr-FR" sz="2800" b="1" dirty="0">
                <a:solidFill>
                  <a:srgbClr val="FFFF00"/>
                </a:solidFill>
              </a:rPr>
              <a:t>Cliquez Gauche </a:t>
            </a:r>
          </a:p>
          <a:p>
            <a:r>
              <a:rPr lang="fr-FR" sz="2800" b="1" dirty="0">
                <a:solidFill>
                  <a:srgbClr val="FFFF00"/>
                </a:solidFill>
              </a:rPr>
              <a:t>PPS En Manuel</a:t>
            </a:r>
          </a:p>
          <a:p>
            <a:r>
              <a:rPr lang="fr-FR" sz="2800" b="1" dirty="0">
                <a:solidFill>
                  <a:srgbClr val="FFFF00"/>
                </a:solidFill>
              </a:rPr>
              <a:t>           Merci</a:t>
            </a:r>
          </a:p>
        </p:txBody>
      </p:sp>
    </p:spTree>
    <p:extLst>
      <p:ext uri="{BB962C8B-B14F-4D97-AF65-F5344CB8AC3E}">
        <p14:creationId xmlns:p14="http://schemas.microsoft.com/office/powerpoint/2010/main" val="19438751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sndAc>
          <p:stSnd>
            <p:snd r:embed="rId2" name="J.S. Bach _ Toccata and fuga in d minor at Notre Dame de Paris (Best Version Ever) [EmMPKYkvTMA].wav"/>
          </p:stSnd>
        </p:sndAc>
      </p:transition>
    </mc:Choice>
    <mc:Fallback>
      <p:transition spd="slow">
        <p:fade/>
        <p:sndAc>
          <p:stSnd>
            <p:snd r:embed="rId2" name="J.S. Bach _ Toccata and fuga in d minor at Notre Dame de Paris (Best Version Ever) [EmMPKYkvTM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1D6AB30D-98FB-27A6-9DB6-463F9CB3E2F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98C4B1C-2656-FE06-EC8A-E61DC164D6E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90606" y="459000"/>
            <a:ext cx="9610788" cy="5940000"/>
          </a:xfrm>
          <a:prstGeom prst="rect">
            <a:avLst/>
          </a:prstGeom>
          <a:ln w="228600" cap="sq" cmpd="thickThin">
            <a:solidFill>
              <a:schemeClr val="accent5"/>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1336AAA-CBF0-F4DF-9438-E845793DB968}"/>
              </a:ext>
            </a:extLst>
          </p:cNvPr>
          <p:cNvSpPr txBox="1"/>
          <p:nvPr/>
        </p:nvSpPr>
        <p:spPr>
          <a:xfrm>
            <a:off x="4035552" y="6009671"/>
            <a:ext cx="8607552" cy="461665"/>
          </a:xfrm>
          <a:prstGeom prst="rect">
            <a:avLst/>
          </a:prstGeom>
          <a:noFill/>
        </p:spPr>
        <p:txBody>
          <a:bodyPr wrap="square" rtlCol="0">
            <a:spAutoFit/>
          </a:bodyPr>
          <a:lstStyle/>
          <a:p>
            <a:r>
              <a:rPr lang="fr-FR" sz="2400" b="1">
                <a:solidFill>
                  <a:srgbClr val="FFFF00"/>
                </a:solidFill>
              </a:rPr>
              <a:t>Notre-Dame_de_Paris-France</a:t>
            </a:r>
            <a:endParaRPr lang="fr-FR" sz="2400" b="1" dirty="0">
              <a:solidFill>
                <a:srgbClr val="FFFF00"/>
              </a:solidFill>
            </a:endParaRPr>
          </a:p>
        </p:txBody>
      </p:sp>
    </p:spTree>
    <p:extLst>
      <p:ext uri="{BB962C8B-B14F-4D97-AF65-F5344CB8AC3E}">
        <p14:creationId xmlns:p14="http://schemas.microsoft.com/office/powerpoint/2010/main" val="34431420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5F14A702-E0E5-C501-A40D-4F1E2DD0AF59}"/>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E5DA3D1A-A473-B9CF-5615-A54486658F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7837" y="459000"/>
            <a:ext cx="7056325"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1520139-5657-DDBE-0200-5EFFF22C9A2D}"/>
              </a:ext>
            </a:extLst>
          </p:cNvPr>
          <p:cNvSpPr txBox="1"/>
          <p:nvPr/>
        </p:nvSpPr>
        <p:spPr>
          <a:xfrm>
            <a:off x="4072128" y="5937335"/>
            <a:ext cx="6705600" cy="461665"/>
          </a:xfrm>
          <a:prstGeom prst="rect">
            <a:avLst/>
          </a:prstGeom>
          <a:noFill/>
        </p:spPr>
        <p:txBody>
          <a:bodyPr wrap="square" rtlCol="0">
            <a:spAutoFit/>
          </a:bodyPr>
          <a:lstStyle/>
          <a:p>
            <a:r>
              <a:rPr lang="fr-FR" sz="2400" b="1">
                <a:solidFill>
                  <a:srgbClr val="FFFF00"/>
                </a:solidFill>
              </a:rPr>
              <a:t>Notre-Dame_de_Paris-France</a:t>
            </a:r>
            <a:endParaRPr lang="fr-FR" sz="2400" b="1" dirty="0">
              <a:solidFill>
                <a:srgbClr val="FFFF00"/>
              </a:solidFill>
            </a:endParaRPr>
          </a:p>
        </p:txBody>
      </p:sp>
    </p:spTree>
    <p:extLst>
      <p:ext uri="{BB962C8B-B14F-4D97-AF65-F5344CB8AC3E}">
        <p14:creationId xmlns:p14="http://schemas.microsoft.com/office/powerpoint/2010/main" val="12085380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A9A32AC0-C3D1-D65C-1E12-C968AB659E13}"/>
            </a:ext>
          </a:extLst>
        </p:cNvPr>
        <p:cNvGrpSpPr/>
        <p:nvPr/>
      </p:nvGrpSpPr>
      <p:grpSpPr>
        <a:xfrm>
          <a:off x="0" y="0"/>
          <a:ext cx="0" cy="0"/>
          <a:chOff x="0" y="0"/>
          <a:chExt cx="0" cy="0"/>
        </a:xfrm>
      </p:grpSpPr>
      <p:pic>
        <p:nvPicPr>
          <p:cNvPr id="3" name="Image 2" descr="Une image contenant plein air, bâtiment, ciel, nuage&#10;&#10;Le contenu généré par l’IA peut être incorrect.">
            <a:extLst>
              <a:ext uri="{FF2B5EF4-FFF2-40B4-BE49-F238E27FC236}">
                <a16:creationId xmlns:a16="http://schemas.microsoft.com/office/drawing/2014/main" id="{31983355-BCC3-B5A0-E2F3-EB75E6EAA7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7203" y="459000"/>
            <a:ext cx="4437593"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0B9678-7F67-07F5-1C06-60DAFB26EA83}"/>
              </a:ext>
            </a:extLst>
          </p:cNvPr>
          <p:cNvSpPr txBox="1"/>
          <p:nvPr/>
        </p:nvSpPr>
        <p:spPr>
          <a:xfrm>
            <a:off x="121920" y="3621024"/>
            <a:ext cx="3438144" cy="1200329"/>
          </a:xfrm>
          <a:prstGeom prst="rect">
            <a:avLst/>
          </a:prstGeom>
          <a:noFill/>
        </p:spPr>
        <p:txBody>
          <a:bodyPr wrap="square" rtlCol="0">
            <a:spAutoFit/>
          </a:bodyPr>
          <a:lstStyle/>
          <a:p>
            <a:r>
              <a:rPr lang="fr-FR" sz="2400" b="1">
                <a:solidFill>
                  <a:srgbClr val="FFFF00"/>
                </a:solidFill>
              </a:rPr>
              <a:t>Les arcs-boutants de la nef, qui datent des environs de l'an 1230.</a:t>
            </a:r>
            <a:endParaRPr lang="fr-FR" sz="2400" b="1" dirty="0">
              <a:solidFill>
                <a:srgbClr val="FFFF00"/>
              </a:solidFill>
            </a:endParaRPr>
          </a:p>
        </p:txBody>
      </p:sp>
    </p:spTree>
    <p:extLst>
      <p:ext uri="{BB962C8B-B14F-4D97-AF65-F5344CB8AC3E}">
        <p14:creationId xmlns:p14="http://schemas.microsoft.com/office/powerpoint/2010/main" val="15007781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AC8C1764-9FD1-68D8-985C-ED6D74842E48}"/>
            </a:ext>
          </a:extLst>
        </p:cNvPr>
        <p:cNvGrpSpPr/>
        <p:nvPr/>
      </p:nvGrpSpPr>
      <p:grpSpPr>
        <a:xfrm>
          <a:off x="0" y="0"/>
          <a:ext cx="0" cy="0"/>
          <a:chOff x="0" y="0"/>
          <a:chExt cx="0" cy="0"/>
        </a:xfrm>
      </p:grpSpPr>
      <p:pic>
        <p:nvPicPr>
          <p:cNvPr id="3" name="Image 2" descr="Une image contenant plein air, bâtiment, ciel, nuage&#10;&#10;Le contenu généré par l’IA peut être incorrect.">
            <a:extLst>
              <a:ext uri="{FF2B5EF4-FFF2-40B4-BE49-F238E27FC236}">
                <a16:creationId xmlns:a16="http://schemas.microsoft.com/office/drawing/2014/main" id="{C51E9A2C-ACB7-51DC-6C96-278FDE6222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3549" y="369000"/>
            <a:ext cx="4588566"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EE101FE-3D99-5750-7499-CDFCC6585F49}"/>
              </a:ext>
            </a:extLst>
          </p:cNvPr>
          <p:cNvSpPr txBox="1"/>
          <p:nvPr/>
        </p:nvSpPr>
        <p:spPr>
          <a:xfrm>
            <a:off x="8485632" y="2938272"/>
            <a:ext cx="3304032" cy="1938992"/>
          </a:xfrm>
          <a:prstGeom prst="rect">
            <a:avLst/>
          </a:prstGeom>
          <a:noFill/>
        </p:spPr>
        <p:txBody>
          <a:bodyPr wrap="square" rtlCol="0">
            <a:spAutoFit/>
          </a:bodyPr>
          <a:lstStyle/>
          <a:p>
            <a:r>
              <a:rPr lang="fr-FR" sz="2400" b="1">
                <a:solidFill>
                  <a:srgbClr val="FFFF00"/>
                </a:solidFill>
              </a:rPr>
              <a:t>La moitié inférieure de la face sud de la tour sud, fort peu ornée, a des allures austères de forteresse</a:t>
            </a:r>
            <a:endParaRPr lang="fr-FR" sz="2400" b="1" dirty="0">
              <a:solidFill>
                <a:srgbClr val="FFFF00"/>
              </a:solidFill>
            </a:endParaRPr>
          </a:p>
        </p:txBody>
      </p:sp>
    </p:spTree>
    <p:extLst>
      <p:ext uri="{BB962C8B-B14F-4D97-AF65-F5344CB8AC3E}">
        <p14:creationId xmlns:p14="http://schemas.microsoft.com/office/powerpoint/2010/main" val="36394920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8C7284ED-4DAB-FD11-791B-471AC829A9EB}"/>
            </a:ext>
          </a:extLst>
        </p:cNvPr>
        <p:cNvGrpSpPr/>
        <p:nvPr/>
      </p:nvGrpSpPr>
      <p:grpSpPr>
        <a:xfrm>
          <a:off x="0" y="0"/>
          <a:ext cx="0" cy="0"/>
          <a:chOff x="0" y="0"/>
          <a:chExt cx="0" cy="0"/>
        </a:xfrm>
      </p:grpSpPr>
      <p:pic>
        <p:nvPicPr>
          <p:cNvPr id="3" name="Image 2" descr="Une image contenant bâtiment, lieu de culte, Lieux sacrés, bougie&#10;&#10;Le contenu généré par l’IA peut être incorrect.">
            <a:extLst>
              <a:ext uri="{FF2B5EF4-FFF2-40B4-BE49-F238E27FC236}">
                <a16:creationId xmlns:a16="http://schemas.microsoft.com/office/drawing/2014/main" id="{734897FB-B77E-1592-40A1-C2F5A54618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40224" y="459000"/>
            <a:ext cx="6568645" cy="5940000"/>
          </a:xfrm>
          <a:prstGeom prst="rect">
            <a:avLst/>
          </a:prstGeom>
          <a:ln w="2286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990568E-CA6F-E529-F42C-48B2C056D566}"/>
              </a:ext>
            </a:extLst>
          </p:cNvPr>
          <p:cNvSpPr txBox="1"/>
          <p:nvPr/>
        </p:nvSpPr>
        <p:spPr>
          <a:xfrm>
            <a:off x="475488" y="4047744"/>
            <a:ext cx="4511040" cy="830997"/>
          </a:xfrm>
          <a:prstGeom prst="rect">
            <a:avLst/>
          </a:prstGeom>
          <a:noFill/>
        </p:spPr>
        <p:txBody>
          <a:bodyPr wrap="square" rtlCol="0">
            <a:spAutoFit/>
          </a:bodyPr>
          <a:lstStyle/>
          <a:p>
            <a:r>
              <a:rPr lang="fr-FR" sz="2400" b="1" dirty="0"/>
              <a:t>1024px-Cathedrale_Notre-Dame_de_Paris_maitre-autel</a:t>
            </a:r>
          </a:p>
        </p:txBody>
      </p:sp>
    </p:spTree>
    <p:extLst>
      <p:ext uri="{BB962C8B-B14F-4D97-AF65-F5344CB8AC3E}">
        <p14:creationId xmlns:p14="http://schemas.microsoft.com/office/powerpoint/2010/main" val="18180252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BC79AF03-077A-73D4-99DD-E228F06F929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F2D7505-AC10-1170-3193-FA184A4C3E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7937" y="369000"/>
            <a:ext cx="3882633"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7DF71DE-1DF5-9EA1-566E-5F701EACDFD4}"/>
              </a:ext>
            </a:extLst>
          </p:cNvPr>
          <p:cNvSpPr txBox="1"/>
          <p:nvPr/>
        </p:nvSpPr>
        <p:spPr>
          <a:xfrm>
            <a:off x="5254752" y="4023360"/>
            <a:ext cx="6242304" cy="461665"/>
          </a:xfrm>
          <a:prstGeom prst="rect">
            <a:avLst/>
          </a:prstGeom>
          <a:noFill/>
        </p:spPr>
        <p:txBody>
          <a:bodyPr wrap="square" rtlCol="0">
            <a:spAutoFit/>
          </a:bodyPr>
          <a:lstStyle/>
          <a:p>
            <a:r>
              <a:rPr lang="fr-FR" sz="2400" b="1">
                <a:solidFill>
                  <a:srgbClr val="FFFF00"/>
                </a:solidFill>
              </a:rPr>
              <a:t>Notre-dame-paris-4th-statue-west-side</a:t>
            </a:r>
            <a:endParaRPr lang="fr-FR" sz="2400" b="1" dirty="0">
              <a:solidFill>
                <a:srgbClr val="FFFF00"/>
              </a:solidFill>
            </a:endParaRPr>
          </a:p>
        </p:txBody>
      </p:sp>
    </p:spTree>
    <p:extLst>
      <p:ext uri="{BB962C8B-B14F-4D97-AF65-F5344CB8AC3E}">
        <p14:creationId xmlns:p14="http://schemas.microsoft.com/office/powerpoint/2010/main" val="36343687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117A1EBC-FFE0-FEC0-68A2-2C7733641C9F}"/>
            </a:ext>
          </a:extLst>
        </p:cNvPr>
        <p:cNvGrpSpPr/>
        <p:nvPr/>
      </p:nvGrpSpPr>
      <p:grpSpPr>
        <a:xfrm>
          <a:off x="0" y="0"/>
          <a:ext cx="0" cy="0"/>
          <a:chOff x="0" y="0"/>
          <a:chExt cx="0" cy="0"/>
        </a:xfrm>
      </p:grpSpPr>
      <p:pic>
        <p:nvPicPr>
          <p:cNvPr id="3" name="Image 2" descr="Une image contenant plein air, noir et blanc, ciel, bâtiment&#10;&#10;Le contenu généré par l’IA peut être incorrect.">
            <a:extLst>
              <a:ext uri="{FF2B5EF4-FFF2-40B4-BE49-F238E27FC236}">
                <a16:creationId xmlns:a16="http://schemas.microsoft.com/office/drawing/2014/main" id="{029AD732-2A68-AAA1-A8F1-B092860358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2553" y="459000"/>
            <a:ext cx="7472438"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160E731-7BE8-B90D-3B90-A946D3A43BFD}"/>
              </a:ext>
            </a:extLst>
          </p:cNvPr>
          <p:cNvSpPr txBox="1"/>
          <p:nvPr/>
        </p:nvSpPr>
        <p:spPr>
          <a:xfrm>
            <a:off x="621792" y="3974592"/>
            <a:ext cx="3462528" cy="1200329"/>
          </a:xfrm>
          <a:prstGeom prst="rect">
            <a:avLst/>
          </a:prstGeom>
          <a:noFill/>
        </p:spPr>
        <p:txBody>
          <a:bodyPr wrap="square" rtlCol="0">
            <a:spAutoFit/>
          </a:bodyPr>
          <a:lstStyle/>
          <a:p>
            <a:r>
              <a:rPr lang="fr-FR" sz="2400" b="1">
                <a:solidFill>
                  <a:srgbClr val="FFFF00"/>
                </a:solidFill>
              </a:rPr>
              <a:t>Cathédrale Notre-Dame de Paris et son square Jean-XXIII.</a:t>
            </a:r>
            <a:endParaRPr lang="fr-FR" sz="2400" b="1" dirty="0">
              <a:solidFill>
                <a:srgbClr val="FFFF00"/>
              </a:solidFill>
            </a:endParaRPr>
          </a:p>
        </p:txBody>
      </p:sp>
    </p:spTree>
    <p:extLst>
      <p:ext uri="{BB962C8B-B14F-4D97-AF65-F5344CB8AC3E}">
        <p14:creationId xmlns:p14="http://schemas.microsoft.com/office/powerpoint/2010/main" val="2581543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C1B2FFBD-D1D5-4C51-B56B-96CF26F5B60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531E97C-3FD8-CBBA-ED5A-C59D16F2EA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9821" y="459000"/>
            <a:ext cx="4591305"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5DC1720-3EEB-F1D1-6D3F-CFE8726304A3}"/>
              </a:ext>
            </a:extLst>
          </p:cNvPr>
          <p:cNvSpPr txBox="1"/>
          <p:nvPr/>
        </p:nvSpPr>
        <p:spPr>
          <a:xfrm>
            <a:off x="5839967" y="4242816"/>
            <a:ext cx="4591305" cy="1200329"/>
          </a:xfrm>
          <a:prstGeom prst="rect">
            <a:avLst/>
          </a:prstGeom>
          <a:noFill/>
        </p:spPr>
        <p:txBody>
          <a:bodyPr wrap="square" rtlCol="0">
            <a:spAutoFit/>
          </a:bodyPr>
          <a:lstStyle/>
          <a:p>
            <a:r>
              <a:rPr lang="fr-FR" sz="2400" b="1" dirty="0">
                <a:solidFill>
                  <a:srgbClr val="FFFF00"/>
                </a:solidFill>
              </a:rPr>
              <a:t>Réjouissances_à_l'annonce_de_l'abolition_de_l'esclavage,_30_pluviôse_an_II</a:t>
            </a:r>
          </a:p>
        </p:txBody>
      </p:sp>
    </p:spTree>
    <p:extLst>
      <p:ext uri="{BB962C8B-B14F-4D97-AF65-F5344CB8AC3E}">
        <p14:creationId xmlns:p14="http://schemas.microsoft.com/office/powerpoint/2010/main" val="2878510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434CC754-6E01-910D-57E2-9528E4A2B45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5BA6574-E1BE-D74C-12ED-BCAACB6ACD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2480" y="762750"/>
            <a:ext cx="8532000" cy="53325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9BA364B-9FE0-E2CA-AEBE-36099E57487E}"/>
              </a:ext>
            </a:extLst>
          </p:cNvPr>
          <p:cNvSpPr txBox="1"/>
          <p:nvPr/>
        </p:nvSpPr>
        <p:spPr>
          <a:xfrm>
            <a:off x="9509760" y="625233"/>
            <a:ext cx="2743200" cy="6232767"/>
          </a:xfrm>
          <a:prstGeom prst="rect">
            <a:avLst/>
          </a:prstGeom>
          <a:noFill/>
        </p:spPr>
        <p:txBody>
          <a:bodyPr wrap="square" rtlCol="0">
            <a:spAutoFit/>
          </a:bodyPr>
          <a:lstStyle/>
          <a:p>
            <a:r>
              <a:rPr lang="fr-FR" sz="2400" b="1" dirty="0">
                <a:solidFill>
                  <a:srgbClr val="FFFF00"/>
                </a:solidFill>
              </a:rPr>
              <a:t>Le Sacre de Napoléon, tableau de Jacques-Louis David, 1805–1808, musée du Louvre. La scène se déroule dans le chœur de la cathédrale tel qu'il se présentait à l'époque, avec la décoration des colonnes conçue par Robert de Cotte en 1698.</a:t>
            </a:r>
          </a:p>
        </p:txBody>
      </p:sp>
    </p:spTree>
    <p:extLst>
      <p:ext uri="{BB962C8B-B14F-4D97-AF65-F5344CB8AC3E}">
        <p14:creationId xmlns:p14="http://schemas.microsoft.com/office/powerpoint/2010/main" val="38826564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CD07B0E8-4A56-2FB8-D90D-24C94AC33F0F}"/>
            </a:ext>
          </a:extLst>
        </p:cNvPr>
        <p:cNvGrpSpPr/>
        <p:nvPr/>
      </p:nvGrpSpPr>
      <p:grpSpPr>
        <a:xfrm>
          <a:off x="0" y="0"/>
          <a:ext cx="0" cy="0"/>
          <a:chOff x="0" y="0"/>
          <a:chExt cx="0" cy="0"/>
        </a:xfrm>
      </p:grpSpPr>
      <p:pic>
        <p:nvPicPr>
          <p:cNvPr id="3" name="Image 2" descr="Une image contenant église, bâtiment, cloche, Cloche d’église&#10;&#10;Le contenu généré par l’IA peut être incorrect.">
            <a:extLst>
              <a:ext uri="{FF2B5EF4-FFF2-40B4-BE49-F238E27FC236}">
                <a16:creationId xmlns:a16="http://schemas.microsoft.com/office/drawing/2014/main" id="{BCCDEB4D-A8B0-CB48-7454-6A1F41472E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7091" y="459000"/>
            <a:ext cx="8903053"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4D4AF13-5227-6C88-4FD5-ABD549F8A42E}"/>
              </a:ext>
            </a:extLst>
          </p:cNvPr>
          <p:cNvSpPr txBox="1"/>
          <p:nvPr/>
        </p:nvSpPr>
        <p:spPr>
          <a:xfrm>
            <a:off x="136882" y="2707130"/>
            <a:ext cx="2243328" cy="3046988"/>
          </a:xfrm>
          <a:prstGeom prst="rect">
            <a:avLst/>
          </a:prstGeom>
          <a:noFill/>
        </p:spPr>
        <p:txBody>
          <a:bodyPr wrap="square" rtlCol="0">
            <a:spAutoFit/>
          </a:bodyPr>
          <a:lstStyle/>
          <a:p>
            <a:r>
              <a:rPr lang="fr-FR" sz="2400" b="1">
                <a:solidFill>
                  <a:srgbClr val="FFFF00"/>
                </a:solidFill>
              </a:rPr>
              <a:t>Arrivée des nouvelles cloches lors du 850e anniversaire de la cathédrale, en 2012.</a:t>
            </a:r>
            <a:endParaRPr lang="fr-FR" sz="2400" b="1" dirty="0">
              <a:solidFill>
                <a:srgbClr val="FFFF00"/>
              </a:solidFill>
            </a:endParaRPr>
          </a:p>
        </p:txBody>
      </p:sp>
    </p:spTree>
    <p:extLst>
      <p:ext uri="{BB962C8B-B14F-4D97-AF65-F5344CB8AC3E}">
        <p14:creationId xmlns:p14="http://schemas.microsoft.com/office/powerpoint/2010/main" val="96001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4CAF7B63-4D9A-64C1-842B-497474AE5D86}"/>
            </a:ext>
          </a:extLst>
        </p:cNvPr>
        <p:cNvGrpSpPr/>
        <p:nvPr/>
      </p:nvGrpSpPr>
      <p:grpSpPr>
        <a:xfrm>
          <a:off x="0" y="0"/>
          <a:ext cx="0" cy="0"/>
          <a:chOff x="0" y="0"/>
          <a:chExt cx="0" cy="0"/>
        </a:xfrm>
      </p:grpSpPr>
      <p:pic>
        <p:nvPicPr>
          <p:cNvPr id="3" name="Image 2" descr="Une image contenant plein air, rue, monochrome, ciel&#10;&#10;Le contenu généré par l’IA peut être incorrect.">
            <a:extLst>
              <a:ext uri="{FF2B5EF4-FFF2-40B4-BE49-F238E27FC236}">
                <a16:creationId xmlns:a16="http://schemas.microsoft.com/office/drawing/2014/main" id="{74DF6173-33C2-ED31-04A5-4CFC3B01C3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61224" y="459000"/>
            <a:ext cx="4443408" cy="5940000"/>
          </a:xfrm>
          <a:prstGeom prst="rect">
            <a:avLst/>
          </a:prstGeom>
          <a:ln w="2286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3E0A82F-5431-6B0A-2741-DCA9E0780C33}"/>
              </a:ext>
            </a:extLst>
          </p:cNvPr>
          <p:cNvSpPr txBox="1"/>
          <p:nvPr/>
        </p:nvSpPr>
        <p:spPr>
          <a:xfrm>
            <a:off x="8022336" y="2670048"/>
            <a:ext cx="4011168" cy="2677656"/>
          </a:xfrm>
          <a:prstGeom prst="rect">
            <a:avLst/>
          </a:prstGeom>
          <a:noFill/>
        </p:spPr>
        <p:txBody>
          <a:bodyPr wrap="square" rtlCol="0">
            <a:spAutoFit/>
          </a:bodyPr>
          <a:lstStyle/>
          <a:p>
            <a:r>
              <a:rPr lang="fr-FR" sz="2400" b="1" dirty="0"/>
              <a:t>Cathédrale_Notre-Dame_-_Pinacle_de_la_façade_sud,_Détail_montrant_l'effritement_et_la_désagrégation_de_la_pierre_-_Paris_04_-_Médiathèque_de_l'architecture_et_du_patrimoine_-_</a:t>
            </a:r>
          </a:p>
        </p:txBody>
      </p:sp>
    </p:spTree>
    <p:extLst>
      <p:ext uri="{BB962C8B-B14F-4D97-AF65-F5344CB8AC3E}">
        <p14:creationId xmlns:p14="http://schemas.microsoft.com/office/powerpoint/2010/main" val="3271065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ABF503EF-B1EF-AA1B-C116-68012D2FC41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D461E8E-6BA7-96B5-B26D-D28125DCC5B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67616" y="459000"/>
            <a:ext cx="8105260" cy="5940000"/>
          </a:xfrm>
          <a:prstGeom prst="rect">
            <a:avLst/>
          </a:prstGeom>
          <a:ln w="2286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4162CB-8EFC-6DC9-7861-5579852ED73F}"/>
              </a:ext>
            </a:extLst>
          </p:cNvPr>
          <p:cNvSpPr txBox="1"/>
          <p:nvPr/>
        </p:nvSpPr>
        <p:spPr>
          <a:xfrm>
            <a:off x="426720" y="3998976"/>
            <a:ext cx="3218688" cy="1200329"/>
          </a:xfrm>
          <a:prstGeom prst="rect">
            <a:avLst/>
          </a:prstGeom>
          <a:noFill/>
        </p:spPr>
        <p:txBody>
          <a:bodyPr wrap="square" rtlCol="0">
            <a:spAutoFit/>
          </a:bodyPr>
          <a:lstStyle/>
          <a:p>
            <a:r>
              <a:rPr lang="fr-FR" sz="2400" b="1"/>
              <a:t>Le point zéro des routes nationales partant de Paris.</a:t>
            </a:r>
            <a:endParaRPr lang="fr-FR" sz="2400" b="1" dirty="0"/>
          </a:p>
        </p:txBody>
      </p:sp>
    </p:spTree>
    <p:extLst>
      <p:ext uri="{BB962C8B-B14F-4D97-AF65-F5344CB8AC3E}">
        <p14:creationId xmlns:p14="http://schemas.microsoft.com/office/powerpoint/2010/main" val="3303843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2DA998F5-9F2A-AC4F-DCB5-3E8CAA54E6EC}"/>
            </a:ext>
          </a:extLst>
        </p:cNvPr>
        <p:cNvGrpSpPr/>
        <p:nvPr/>
      </p:nvGrpSpPr>
      <p:grpSpPr>
        <a:xfrm>
          <a:off x="0" y="0"/>
          <a:ext cx="0" cy="0"/>
          <a:chOff x="0" y="0"/>
          <a:chExt cx="0" cy="0"/>
        </a:xfrm>
      </p:grpSpPr>
      <p:pic>
        <p:nvPicPr>
          <p:cNvPr id="3" name="Image 2" descr="Une image contenant bâtiment, coffre, Symétrie, fenêtre&#10;&#10;Le contenu généré par l’IA peut être incorrect.">
            <a:extLst>
              <a:ext uri="{FF2B5EF4-FFF2-40B4-BE49-F238E27FC236}">
                <a16:creationId xmlns:a16="http://schemas.microsoft.com/office/drawing/2014/main" id="{2AB5447D-4929-4E26-4F84-651C7F664A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0639" y="747000"/>
            <a:ext cx="8049148" cy="5364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A4E60D6-674F-8600-70EC-5C8ABE9D7DF4}"/>
              </a:ext>
            </a:extLst>
          </p:cNvPr>
          <p:cNvSpPr txBox="1"/>
          <p:nvPr/>
        </p:nvSpPr>
        <p:spPr>
          <a:xfrm>
            <a:off x="8741665" y="1480262"/>
            <a:ext cx="3450335" cy="4093428"/>
          </a:xfrm>
          <a:prstGeom prst="rect">
            <a:avLst/>
          </a:prstGeom>
          <a:noFill/>
        </p:spPr>
        <p:txBody>
          <a:bodyPr wrap="square" rtlCol="0">
            <a:spAutoFit/>
          </a:bodyPr>
          <a:lstStyle/>
          <a:p>
            <a:r>
              <a:rPr lang="fr-FR" sz="2000" b="1" dirty="0"/>
              <a:t>Voûtes de la salle du premier étage de la tour nord (début du XIIIe siècle), là où les touristes peuvent trouver une librairie spécialisée. Les baies que l'on voit s'ouvrent sur le parvis (ouest), juste à côté de la rosace. Elle est l'œuvre du troisième architecte de la cathédrale (1190–1225) dont le nom ne nous est pas parvenu.</a:t>
            </a:r>
          </a:p>
        </p:txBody>
      </p:sp>
    </p:spTree>
    <p:extLst>
      <p:ext uri="{BB962C8B-B14F-4D97-AF65-F5344CB8AC3E}">
        <p14:creationId xmlns:p14="http://schemas.microsoft.com/office/powerpoint/2010/main" val="534237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2F43E6AC-1862-6C35-C9C4-C2D6A1AA36BA}"/>
            </a:ext>
          </a:extLst>
        </p:cNvPr>
        <p:cNvGrpSpPr/>
        <p:nvPr/>
      </p:nvGrpSpPr>
      <p:grpSpPr>
        <a:xfrm>
          <a:off x="0" y="0"/>
          <a:ext cx="0" cy="0"/>
          <a:chOff x="0" y="0"/>
          <a:chExt cx="0" cy="0"/>
        </a:xfrm>
      </p:grpSpPr>
      <p:pic>
        <p:nvPicPr>
          <p:cNvPr id="3" name="Image 2" descr="Une image contenant bâtiment, église, arche, Architecture médiévale&#10;&#10;Le contenu généré par l’IA peut être incorrect.">
            <a:extLst>
              <a:ext uri="{FF2B5EF4-FFF2-40B4-BE49-F238E27FC236}">
                <a16:creationId xmlns:a16="http://schemas.microsoft.com/office/drawing/2014/main" id="{A9244B4F-C22F-55EB-F96E-2844A52634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2418" y="459000"/>
            <a:ext cx="4474568" cy="5940000"/>
          </a:xfrm>
          <a:prstGeom prst="rect">
            <a:avLst/>
          </a:prstGeom>
          <a:ln w="2286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26045D5-B199-9003-8F02-F782A8A1F973}"/>
              </a:ext>
            </a:extLst>
          </p:cNvPr>
          <p:cNvSpPr txBox="1"/>
          <p:nvPr/>
        </p:nvSpPr>
        <p:spPr>
          <a:xfrm>
            <a:off x="330850" y="4026408"/>
            <a:ext cx="3401568" cy="1200329"/>
          </a:xfrm>
          <a:prstGeom prst="rect">
            <a:avLst/>
          </a:prstGeom>
          <a:noFill/>
        </p:spPr>
        <p:txBody>
          <a:bodyPr wrap="square" rtlCol="0">
            <a:spAutoFit/>
          </a:bodyPr>
          <a:lstStyle/>
          <a:p>
            <a:r>
              <a:rPr lang="fr-FR" sz="2400" b="1"/>
              <a:t>Vue d'ensemble du portail du Jugement dernier.</a:t>
            </a:r>
            <a:endParaRPr lang="fr-FR" sz="2400" b="1" dirty="0"/>
          </a:p>
        </p:txBody>
      </p:sp>
    </p:spTree>
    <p:extLst>
      <p:ext uri="{BB962C8B-B14F-4D97-AF65-F5344CB8AC3E}">
        <p14:creationId xmlns:p14="http://schemas.microsoft.com/office/powerpoint/2010/main" val="6624055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a:extLst>
            <a:ext uri="{FF2B5EF4-FFF2-40B4-BE49-F238E27FC236}">
              <a16:creationId xmlns:a16="http://schemas.microsoft.com/office/drawing/2014/main" id="{AE4A69A0-6C70-0D13-007C-E014262C69DE}"/>
            </a:ext>
          </a:extLst>
        </p:cNvPr>
        <p:cNvGrpSpPr/>
        <p:nvPr/>
      </p:nvGrpSpPr>
      <p:grpSpPr>
        <a:xfrm>
          <a:off x="0" y="0"/>
          <a:ext cx="0" cy="0"/>
          <a:chOff x="0" y="0"/>
          <a:chExt cx="0" cy="0"/>
        </a:xfrm>
      </p:grpSpPr>
      <p:pic>
        <p:nvPicPr>
          <p:cNvPr id="6" name="Image 5" descr="Une image contenant Sculpture sur pierre, Sculpture, statue, sculpture&#10;&#10;Le contenu généré par l’IA peut être incorrect.">
            <a:extLst>
              <a:ext uri="{FF2B5EF4-FFF2-40B4-BE49-F238E27FC236}">
                <a16:creationId xmlns:a16="http://schemas.microsoft.com/office/drawing/2014/main" id="{63F33593-3EB3-1BCC-48E9-FC18DFA944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229" y="459000"/>
            <a:ext cx="8166691" cy="5940000"/>
          </a:xfrm>
          <a:prstGeom prst="rect">
            <a:avLst/>
          </a:prstGeom>
          <a:ln w="2286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ED5A4B2-851C-2F3F-7C3C-9962EAD3E7F5}"/>
              </a:ext>
            </a:extLst>
          </p:cNvPr>
          <p:cNvSpPr txBox="1"/>
          <p:nvPr/>
        </p:nvSpPr>
        <p:spPr>
          <a:xfrm>
            <a:off x="8839200" y="2450592"/>
            <a:ext cx="3352800" cy="3416320"/>
          </a:xfrm>
          <a:prstGeom prst="rect">
            <a:avLst/>
          </a:prstGeom>
          <a:noFill/>
        </p:spPr>
        <p:txBody>
          <a:bodyPr wrap="square" rtlCol="0">
            <a:spAutoFit/>
          </a:bodyPr>
          <a:lstStyle/>
          <a:p>
            <a:r>
              <a:rPr lang="fr-FR" sz="2400" b="1"/>
              <a:t>La Pesée des âmes par l'archange saint Michel, détail du Jugement dernier, refait lors de la restauration de la cathédrale au XIXe siècle.</a:t>
            </a:r>
          </a:p>
          <a:p>
            <a:endParaRPr lang="fr-FR" sz="2400" b="1" dirty="0"/>
          </a:p>
        </p:txBody>
      </p:sp>
    </p:spTree>
    <p:extLst>
      <p:ext uri="{BB962C8B-B14F-4D97-AF65-F5344CB8AC3E}">
        <p14:creationId xmlns:p14="http://schemas.microsoft.com/office/powerpoint/2010/main" val="18157323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A5190EC5-EBA5-2CC9-A1D5-92444E31E9F9}"/>
            </a:ext>
          </a:extLst>
        </p:cNvPr>
        <p:cNvGrpSpPr/>
        <p:nvPr/>
      </p:nvGrpSpPr>
      <p:grpSpPr>
        <a:xfrm>
          <a:off x="0" y="0"/>
          <a:ext cx="0" cy="0"/>
          <a:chOff x="0" y="0"/>
          <a:chExt cx="0" cy="0"/>
        </a:xfrm>
      </p:grpSpPr>
      <p:pic>
        <p:nvPicPr>
          <p:cNvPr id="3" name="Image 2" descr="Une image contenant Sculpture sur pierre, Sculpture, statue, soulagement&#10;&#10;Le contenu généré par l’IA peut être incorrect.">
            <a:extLst>
              <a:ext uri="{FF2B5EF4-FFF2-40B4-BE49-F238E27FC236}">
                <a16:creationId xmlns:a16="http://schemas.microsoft.com/office/drawing/2014/main" id="{BCF63708-E987-0B34-8011-34BB02F569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91712"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51258B2-701B-C98B-486E-272595B7A701}"/>
              </a:ext>
            </a:extLst>
          </p:cNvPr>
          <p:cNvSpPr txBox="1"/>
          <p:nvPr/>
        </p:nvSpPr>
        <p:spPr>
          <a:xfrm>
            <a:off x="353568" y="2426208"/>
            <a:ext cx="3438144" cy="3785652"/>
          </a:xfrm>
          <a:prstGeom prst="rect">
            <a:avLst/>
          </a:prstGeom>
          <a:noFill/>
        </p:spPr>
        <p:txBody>
          <a:bodyPr wrap="square" rtlCol="0">
            <a:spAutoFit/>
          </a:bodyPr>
          <a:lstStyle/>
          <a:p>
            <a:r>
              <a:rPr lang="fr-FR" sz="2400" b="1">
                <a:solidFill>
                  <a:srgbClr val="FFFF00"/>
                </a:solidFill>
              </a:rPr>
              <a:t>Représentation de l'Enfer au bas des quatre dernières voussures de droite.Remarquer sur la cinquième voussure le diable couronné et grassouillet écrasant trois damnés : un riche, un évêque et un roi.</a:t>
            </a:r>
            <a:endParaRPr lang="fr-FR" sz="2400" b="1" dirty="0">
              <a:solidFill>
                <a:srgbClr val="FFFF00"/>
              </a:solidFill>
            </a:endParaRPr>
          </a:p>
        </p:txBody>
      </p:sp>
    </p:spTree>
    <p:extLst>
      <p:ext uri="{BB962C8B-B14F-4D97-AF65-F5344CB8AC3E}">
        <p14:creationId xmlns:p14="http://schemas.microsoft.com/office/powerpoint/2010/main" val="40823699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675F7371-6C12-9B61-A19A-7E7DA2E2EC0B}"/>
            </a:ext>
          </a:extLst>
        </p:cNvPr>
        <p:cNvGrpSpPr/>
        <p:nvPr/>
      </p:nvGrpSpPr>
      <p:grpSpPr>
        <a:xfrm>
          <a:off x="0" y="0"/>
          <a:ext cx="0" cy="0"/>
          <a:chOff x="0" y="0"/>
          <a:chExt cx="0" cy="0"/>
        </a:xfrm>
      </p:grpSpPr>
      <p:pic>
        <p:nvPicPr>
          <p:cNvPr id="3" name="Image 2" descr="Une image contenant Sculpture sur pierre, Sculpture, statue, soulagement&#10;&#10;Le contenu généré par l’IA peut être incorrect.">
            <a:extLst>
              <a:ext uri="{FF2B5EF4-FFF2-40B4-BE49-F238E27FC236}">
                <a16:creationId xmlns:a16="http://schemas.microsoft.com/office/drawing/2014/main" id="{FECAFA20-4578-2928-A236-A944CD0449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4256"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BB20A1B-3183-5EC3-510F-02976D69A619}"/>
              </a:ext>
            </a:extLst>
          </p:cNvPr>
          <p:cNvSpPr txBox="1"/>
          <p:nvPr/>
        </p:nvSpPr>
        <p:spPr>
          <a:xfrm>
            <a:off x="8875776" y="1872716"/>
            <a:ext cx="3316224" cy="4154984"/>
          </a:xfrm>
          <a:prstGeom prst="rect">
            <a:avLst/>
          </a:prstGeom>
          <a:noFill/>
        </p:spPr>
        <p:txBody>
          <a:bodyPr wrap="square" rtlCol="0">
            <a:spAutoFit/>
          </a:bodyPr>
          <a:lstStyle/>
          <a:p>
            <a:r>
              <a:rPr lang="fr-FR" sz="2400" b="1">
                <a:solidFill>
                  <a:srgbClr val="FFFF00"/>
                </a:solidFill>
              </a:rPr>
              <a:t>Représentation de l'Enfer au bas des quatre dernières voussures de droite.Remarquer sur la cinquième voussure le diable couronné et grassouillet écrasant trois damnés : un riche, un évêque et un roi.</a:t>
            </a:r>
            <a:endParaRPr lang="fr-FR" sz="2400" b="1" dirty="0">
              <a:solidFill>
                <a:srgbClr val="FFFF00"/>
              </a:solidFill>
            </a:endParaRPr>
          </a:p>
        </p:txBody>
      </p:sp>
    </p:spTree>
    <p:extLst>
      <p:ext uri="{BB962C8B-B14F-4D97-AF65-F5344CB8AC3E}">
        <p14:creationId xmlns:p14="http://schemas.microsoft.com/office/powerpoint/2010/main" val="23249582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2370E90E-35B9-52BE-3FE9-22DA741A12D5}"/>
            </a:ext>
          </a:extLst>
        </p:cNvPr>
        <p:cNvGrpSpPr/>
        <p:nvPr/>
      </p:nvGrpSpPr>
      <p:grpSpPr>
        <a:xfrm>
          <a:off x="0" y="0"/>
          <a:ext cx="0" cy="0"/>
          <a:chOff x="0" y="0"/>
          <a:chExt cx="0" cy="0"/>
        </a:xfrm>
      </p:grpSpPr>
      <p:pic>
        <p:nvPicPr>
          <p:cNvPr id="3" name="Image 2" descr="Une image contenant statue, Sculpture sur pierre, Sculpture, sculpture&#10;&#10;Le contenu généré par l’IA peut être incorrect.">
            <a:extLst>
              <a:ext uri="{FF2B5EF4-FFF2-40B4-BE49-F238E27FC236}">
                <a16:creationId xmlns:a16="http://schemas.microsoft.com/office/drawing/2014/main" id="{9C4A9150-4429-5283-2755-D91F9579F5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8336"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8FCBF1D-E085-A1D0-2CFF-A90AC93284E1}"/>
              </a:ext>
            </a:extLst>
          </p:cNvPr>
          <p:cNvSpPr txBox="1"/>
          <p:nvPr/>
        </p:nvSpPr>
        <p:spPr>
          <a:xfrm>
            <a:off x="182880" y="3572256"/>
            <a:ext cx="3511296" cy="2308324"/>
          </a:xfrm>
          <a:prstGeom prst="rect">
            <a:avLst/>
          </a:prstGeom>
          <a:noFill/>
        </p:spPr>
        <p:txBody>
          <a:bodyPr wrap="square" rtlCol="0">
            <a:spAutoFit/>
          </a:bodyPr>
          <a:lstStyle/>
          <a:p>
            <a:r>
              <a:rPr lang="fr-FR" sz="2400" b="1">
                <a:solidFill>
                  <a:srgbClr val="FFFF00"/>
                </a:solidFill>
              </a:rPr>
              <a:t>Statues du piédroit de gauche, du XIXe siècle : les apôtres Barthélemy, Simon, Jacques le Mineur, André, Jean et Pierre.</a:t>
            </a:r>
            <a:endParaRPr lang="fr-FR" sz="2400" b="1" dirty="0">
              <a:solidFill>
                <a:srgbClr val="FFFF00"/>
              </a:solidFill>
            </a:endParaRPr>
          </a:p>
        </p:txBody>
      </p:sp>
    </p:spTree>
    <p:extLst>
      <p:ext uri="{BB962C8B-B14F-4D97-AF65-F5344CB8AC3E}">
        <p14:creationId xmlns:p14="http://schemas.microsoft.com/office/powerpoint/2010/main" val="31341511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D5A89181-32DD-4758-71E7-5FA47CF6154E}"/>
            </a:ext>
          </a:extLst>
        </p:cNvPr>
        <p:cNvGrpSpPr/>
        <p:nvPr/>
      </p:nvGrpSpPr>
      <p:grpSpPr>
        <a:xfrm>
          <a:off x="0" y="0"/>
          <a:ext cx="0" cy="0"/>
          <a:chOff x="0" y="0"/>
          <a:chExt cx="0" cy="0"/>
        </a:xfrm>
      </p:grpSpPr>
      <p:pic>
        <p:nvPicPr>
          <p:cNvPr id="3" name="Image 2" descr="Une image contenant Sculpture, Sculpture sur pierre, bâtiment, soulagement&#10;&#10;Le contenu généré par l’IA peut être incorrect.">
            <a:extLst>
              <a:ext uri="{FF2B5EF4-FFF2-40B4-BE49-F238E27FC236}">
                <a16:creationId xmlns:a16="http://schemas.microsoft.com/office/drawing/2014/main" id="{C829A0FD-3466-CEC6-A590-B151499D69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466" y="459000"/>
            <a:ext cx="8913503" cy="5940000"/>
          </a:xfrm>
          <a:prstGeom prst="rect">
            <a:avLst/>
          </a:prstGeom>
          <a:ln w="2286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AF31C1A-F4DD-57F2-8956-811FA22A954F}"/>
              </a:ext>
            </a:extLst>
          </p:cNvPr>
          <p:cNvSpPr txBox="1"/>
          <p:nvPr/>
        </p:nvSpPr>
        <p:spPr>
          <a:xfrm>
            <a:off x="9582912" y="3078480"/>
            <a:ext cx="2609088" cy="2308324"/>
          </a:xfrm>
          <a:prstGeom prst="rect">
            <a:avLst/>
          </a:prstGeom>
          <a:noFill/>
        </p:spPr>
        <p:txBody>
          <a:bodyPr wrap="square" rtlCol="0">
            <a:spAutoFit/>
          </a:bodyPr>
          <a:lstStyle/>
          <a:p>
            <a:r>
              <a:rPr lang="fr-FR" sz="2400" b="1"/>
              <a:t>Le tympan du portail du Jugement dernier (XIIIe siècle, linteau XIXe siècle).</a:t>
            </a:r>
            <a:endParaRPr lang="fr-FR" sz="2400" b="1" dirty="0"/>
          </a:p>
        </p:txBody>
      </p:sp>
    </p:spTree>
    <p:extLst>
      <p:ext uri="{BB962C8B-B14F-4D97-AF65-F5344CB8AC3E}">
        <p14:creationId xmlns:p14="http://schemas.microsoft.com/office/powerpoint/2010/main" val="4109255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022C45F0-079A-2FC2-FAA0-FEC0543F2C88}"/>
            </a:ext>
          </a:extLst>
        </p:cNvPr>
        <p:cNvGrpSpPr/>
        <p:nvPr/>
      </p:nvGrpSpPr>
      <p:grpSpPr>
        <a:xfrm>
          <a:off x="0" y="0"/>
          <a:ext cx="0" cy="0"/>
          <a:chOff x="0" y="0"/>
          <a:chExt cx="0" cy="0"/>
        </a:xfrm>
      </p:grpSpPr>
      <p:pic>
        <p:nvPicPr>
          <p:cNvPr id="3" name="Image 2" descr="Une image contenant Sculpture sur pierre, statue, Sculpture, sculpture&#10;&#10;Le contenu généré par l’IA peut être incorrect.">
            <a:extLst>
              <a:ext uri="{FF2B5EF4-FFF2-40B4-BE49-F238E27FC236}">
                <a16:creationId xmlns:a16="http://schemas.microsoft.com/office/drawing/2014/main" id="{A68104FA-F560-F546-F838-ECF5D12DB6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7104"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6365B90-0962-BB62-FB13-8C325EC2FEC7}"/>
              </a:ext>
            </a:extLst>
          </p:cNvPr>
          <p:cNvSpPr txBox="1"/>
          <p:nvPr/>
        </p:nvSpPr>
        <p:spPr>
          <a:xfrm>
            <a:off x="264896" y="3429000"/>
            <a:ext cx="3523488" cy="2308324"/>
          </a:xfrm>
          <a:prstGeom prst="rect">
            <a:avLst/>
          </a:prstGeom>
          <a:noFill/>
        </p:spPr>
        <p:txBody>
          <a:bodyPr wrap="square" rtlCol="0">
            <a:spAutoFit/>
          </a:bodyPr>
          <a:lstStyle/>
          <a:p>
            <a:r>
              <a:rPr lang="fr-FR" sz="2400" b="1">
                <a:solidFill>
                  <a:srgbClr val="FFFF00"/>
                </a:solidFill>
              </a:rPr>
              <a:t>Statues du piédroit de droite, du XIXe siècle : Paul, Jacques le Majeur, Thomas, Philippe, Jude et Matthieu.</a:t>
            </a:r>
          </a:p>
          <a:p>
            <a:endParaRPr lang="fr-FR" sz="2400" b="1" dirty="0">
              <a:solidFill>
                <a:srgbClr val="FFFF00"/>
              </a:solidFill>
            </a:endParaRPr>
          </a:p>
        </p:txBody>
      </p:sp>
    </p:spTree>
    <p:extLst>
      <p:ext uri="{BB962C8B-B14F-4D97-AF65-F5344CB8AC3E}">
        <p14:creationId xmlns:p14="http://schemas.microsoft.com/office/powerpoint/2010/main" val="37789204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56119466-796E-3EA4-B77A-E8D78CC69576}"/>
            </a:ext>
          </a:extLst>
        </p:cNvPr>
        <p:cNvGrpSpPr/>
        <p:nvPr/>
      </p:nvGrpSpPr>
      <p:grpSpPr>
        <a:xfrm>
          <a:off x="0" y="0"/>
          <a:ext cx="0" cy="0"/>
          <a:chOff x="0" y="0"/>
          <a:chExt cx="0" cy="0"/>
        </a:xfrm>
      </p:grpSpPr>
      <p:pic>
        <p:nvPicPr>
          <p:cNvPr id="3" name="Image 2" descr="Une image contenant statue, Sculpture, Sculpture sur pierre, art&#10;&#10;Le contenu généré par l’IA peut être incorrect.">
            <a:extLst>
              <a:ext uri="{FF2B5EF4-FFF2-40B4-BE49-F238E27FC236}">
                <a16:creationId xmlns:a16="http://schemas.microsoft.com/office/drawing/2014/main" id="{C202DED5-5237-F80E-373B-6452C7727F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19295" y="459000"/>
            <a:ext cx="395341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834DE42-A83B-B39D-B693-075386424291}"/>
              </a:ext>
            </a:extLst>
          </p:cNvPr>
          <p:cNvSpPr txBox="1"/>
          <p:nvPr/>
        </p:nvSpPr>
        <p:spPr>
          <a:xfrm>
            <a:off x="8412480" y="3806953"/>
            <a:ext cx="3779520" cy="1938992"/>
          </a:xfrm>
          <a:prstGeom prst="rect">
            <a:avLst/>
          </a:prstGeom>
          <a:noFill/>
        </p:spPr>
        <p:txBody>
          <a:bodyPr wrap="square" rtlCol="0">
            <a:spAutoFit/>
          </a:bodyPr>
          <a:lstStyle/>
          <a:p>
            <a:r>
              <a:rPr lang="fr-FR" sz="2400" b="1"/>
              <a:t>Le Beau-Dieu au trumeau du portail du Jugement dernier, œuvre d'Adolphe-Victor Geoffroy-Dechaume[Note 15].</a:t>
            </a:r>
            <a:endParaRPr lang="fr-FR" sz="2400" b="1" dirty="0"/>
          </a:p>
        </p:txBody>
      </p:sp>
    </p:spTree>
    <p:extLst>
      <p:ext uri="{BB962C8B-B14F-4D97-AF65-F5344CB8AC3E}">
        <p14:creationId xmlns:p14="http://schemas.microsoft.com/office/powerpoint/2010/main" val="2461083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63F47C68-43BD-8687-CF98-117E050D0CA9}"/>
            </a:ext>
          </a:extLst>
        </p:cNvPr>
        <p:cNvGrpSpPr/>
        <p:nvPr/>
      </p:nvGrpSpPr>
      <p:grpSpPr>
        <a:xfrm>
          <a:off x="0" y="0"/>
          <a:ext cx="0" cy="0"/>
          <a:chOff x="0" y="0"/>
          <a:chExt cx="0" cy="0"/>
        </a:xfrm>
      </p:grpSpPr>
      <p:pic>
        <p:nvPicPr>
          <p:cNvPr id="3" name="Image 2" descr="Une image contenant statue, Sculpture, Sculpture sur pierre, sculpture&#10;&#10;Le contenu généré par l’IA peut être incorrect.">
            <a:extLst>
              <a:ext uri="{FF2B5EF4-FFF2-40B4-BE49-F238E27FC236}">
                <a16:creationId xmlns:a16="http://schemas.microsoft.com/office/drawing/2014/main" id="{9715FE84-7697-3103-10F3-C8A18B1652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51974" y="459000"/>
            <a:ext cx="3263735"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5C5FC4-1F4B-6114-D9C6-0B3AC5D176CC}"/>
              </a:ext>
            </a:extLst>
          </p:cNvPr>
          <p:cNvSpPr txBox="1"/>
          <p:nvPr/>
        </p:nvSpPr>
        <p:spPr>
          <a:xfrm>
            <a:off x="7674964" y="3747540"/>
            <a:ext cx="4137286" cy="1200329"/>
          </a:xfrm>
          <a:prstGeom prst="rect">
            <a:avLst/>
          </a:prstGeom>
          <a:noFill/>
        </p:spPr>
        <p:txBody>
          <a:bodyPr wrap="square" rtlCol="0">
            <a:spAutoFit/>
          </a:bodyPr>
          <a:lstStyle/>
          <a:p>
            <a:r>
              <a:rPr lang="fr-FR" sz="2400" b="1" dirty="0">
                <a:solidFill>
                  <a:srgbClr val="FFFF00"/>
                </a:solidFill>
              </a:rPr>
              <a:t>Abraham au paradis recueillant trois âmes pieuses dans son giron[</a:t>
            </a:r>
          </a:p>
        </p:txBody>
      </p:sp>
    </p:spTree>
    <p:extLst>
      <p:ext uri="{BB962C8B-B14F-4D97-AF65-F5344CB8AC3E}">
        <p14:creationId xmlns:p14="http://schemas.microsoft.com/office/powerpoint/2010/main" val="8451542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E57AA3B3-2DEF-6A4C-4CD1-8A56ED290668}"/>
            </a:ext>
          </a:extLst>
        </p:cNvPr>
        <p:cNvGrpSpPr/>
        <p:nvPr/>
      </p:nvGrpSpPr>
      <p:grpSpPr>
        <a:xfrm>
          <a:off x="0" y="0"/>
          <a:ext cx="0" cy="0"/>
          <a:chOff x="0" y="0"/>
          <a:chExt cx="0" cy="0"/>
        </a:xfrm>
      </p:grpSpPr>
      <p:pic>
        <p:nvPicPr>
          <p:cNvPr id="3" name="Image 2" descr="Une image contenant Sculpture sur pierre, Sculpture, sculpture, statue&#10;&#10;Le contenu généré par l’IA peut être incorrect.">
            <a:extLst>
              <a:ext uri="{FF2B5EF4-FFF2-40B4-BE49-F238E27FC236}">
                <a16:creationId xmlns:a16="http://schemas.microsoft.com/office/drawing/2014/main" id="{3EF06402-6B33-4C33-16F7-0F46500E6B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0215" y="459000"/>
            <a:ext cx="3551569"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6C89F24-FD9E-608B-8D40-DC47077E8692}"/>
              </a:ext>
            </a:extLst>
          </p:cNvPr>
          <p:cNvSpPr txBox="1"/>
          <p:nvPr/>
        </p:nvSpPr>
        <p:spPr>
          <a:xfrm>
            <a:off x="231648" y="4145280"/>
            <a:ext cx="3852672" cy="461665"/>
          </a:xfrm>
          <a:prstGeom prst="rect">
            <a:avLst/>
          </a:prstGeom>
          <a:noFill/>
        </p:spPr>
        <p:txBody>
          <a:bodyPr wrap="square" rtlCol="0">
            <a:spAutoFit/>
          </a:bodyPr>
          <a:lstStyle/>
          <a:p>
            <a:r>
              <a:rPr lang="fr-FR" sz="2400" b="1"/>
              <a:t>Bas-relief correspondant.</a:t>
            </a:r>
            <a:endParaRPr lang="fr-FR" sz="2400" b="1" dirty="0"/>
          </a:p>
        </p:txBody>
      </p:sp>
    </p:spTree>
    <p:extLst>
      <p:ext uri="{BB962C8B-B14F-4D97-AF65-F5344CB8AC3E}">
        <p14:creationId xmlns:p14="http://schemas.microsoft.com/office/powerpoint/2010/main" val="2902069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80B0E6ED-841F-FB44-8145-3E18C78EAF3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523789D-1AB2-7FA4-4A7C-D904B6FEEC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4255" y="459000"/>
            <a:ext cx="4254257"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C0B8C75-A710-9FB5-6B09-7701C4D56877}"/>
              </a:ext>
            </a:extLst>
          </p:cNvPr>
          <p:cNvSpPr txBox="1"/>
          <p:nvPr/>
        </p:nvSpPr>
        <p:spPr>
          <a:xfrm>
            <a:off x="8400288" y="4486656"/>
            <a:ext cx="3645408" cy="461665"/>
          </a:xfrm>
          <a:prstGeom prst="rect">
            <a:avLst/>
          </a:prstGeom>
          <a:noFill/>
        </p:spPr>
        <p:txBody>
          <a:bodyPr wrap="square" rtlCol="0">
            <a:spAutoFit/>
          </a:bodyPr>
          <a:lstStyle/>
          <a:p>
            <a:r>
              <a:rPr lang="fr-FR" sz="2400" b="1">
                <a:solidFill>
                  <a:srgbClr val="FFFF00"/>
                </a:solidFill>
              </a:rPr>
              <a:t>Portail de la Vierge.</a:t>
            </a:r>
            <a:endParaRPr lang="fr-FR" sz="2400" b="1" dirty="0">
              <a:solidFill>
                <a:srgbClr val="FFFF00"/>
              </a:solidFill>
            </a:endParaRPr>
          </a:p>
        </p:txBody>
      </p:sp>
    </p:spTree>
    <p:extLst>
      <p:ext uri="{BB962C8B-B14F-4D97-AF65-F5344CB8AC3E}">
        <p14:creationId xmlns:p14="http://schemas.microsoft.com/office/powerpoint/2010/main" val="42123459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D8E90F16-7CD5-9BF0-1B9B-F466C8D01C5B}"/>
            </a:ext>
          </a:extLst>
        </p:cNvPr>
        <p:cNvGrpSpPr/>
        <p:nvPr/>
      </p:nvGrpSpPr>
      <p:grpSpPr>
        <a:xfrm>
          <a:off x="0" y="0"/>
          <a:ext cx="0" cy="0"/>
          <a:chOff x="0" y="0"/>
          <a:chExt cx="0" cy="0"/>
        </a:xfrm>
      </p:grpSpPr>
      <p:pic>
        <p:nvPicPr>
          <p:cNvPr id="3" name="Image 2" descr="Une image contenant Sculpture sur pierre, Sculpture, statue, soulagement&#10;&#10;Le contenu généré par l’IA peut être incorrect.">
            <a:extLst>
              <a:ext uri="{FF2B5EF4-FFF2-40B4-BE49-F238E27FC236}">
                <a16:creationId xmlns:a16="http://schemas.microsoft.com/office/drawing/2014/main" id="{4206E395-CF05-36A8-91F9-56907C2098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2672"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414DAD2-623A-04A3-6BA3-DA956ACEC2F1}"/>
              </a:ext>
            </a:extLst>
          </p:cNvPr>
          <p:cNvSpPr txBox="1"/>
          <p:nvPr/>
        </p:nvSpPr>
        <p:spPr>
          <a:xfrm>
            <a:off x="701040" y="3185161"/>
            <a:ext cx="2987040" cy="2677656"/>
          </a:xfrm>
          <a:prstGeom prst="rect">
            <a:avLst/>
          </a:prstGeom>
          <a:noFill/>
        </p:spPr>
        <p:txBody>
          <a:bodyPr wrap="square" rtlCol="0">
            <a:spAutoFit/>
          </a:bodyPr>
          <a:lstStyle/>
          <a:p>
            <a:r>
              <a:rPr lang="fr-FR" sz="2400" b="1">
                <a:solidFill>
                  <a:srgbClr val="FFFF00"/>
                </a:solidFill>
              </a:rPr>
              <a:t>Détail du portail de la Vierge : sculptures animalières sous les pieds des grandes statues du piédroit de gauche.</a:t>
            </a:r>
            <a:endParaRPr lang="fr-FR" sz="2400" b="1" dirty="0">
              <a:solidFill>
                <a:srgbClr val="FFFF00"/>
              </a:solidFill>
            </a:endParaRPr>
          </a:p>
        </p:txBody>
      </p:sp>
    </p:spTree>
    <p:extLst>
      <p:ext uri="{BB962C8B-B14F-4D97-AF65-F5344CB8AC3E}">
        <p14:creationId xmlns:p14="http://schemas.microsoft.com/office/powerpoint/2010/main" val="27096523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95DFF2BA-AAEB-612B-4708-5053A2ED872D}"/>
            </a:ext>
          </a:extLst>
        </p:cNvPr>
        <p:cNvGrpSpPr/>
        <p:nvPr/>
      </p:nvGrpSpPr>
      <p:grpSpPr>
        <a:xfrm>
          <a:off x="0" y="0"/>
          <a:ext cx="0" cy="0"/>
          <a:chOff x="0" y="0"/>
          <a:chExt cx="0" cy="0"/>
        </a:xfrm>
      </p:grpSpPr>
      <p:pic>
        <p:nvPicPr>
          <p:cNvPr id="3" name="Image 2" descr="Une image contenant Sculpture sur pierre, statue, Sculpture, bâtiment&#10;&#10;Le contenu généré par l’IA peut être incorrect.">
            <a:extLst>
              <a:ext uri="{FF2B5EF4-FFF2-40B4-BE49-F238E27FC236}">
                <a16:creationId xmlns:a16="http://schemas.microsoft.com/office/drawing/2014/main" id="{58B80BE7-0E09-05D3-454F-35EA978987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676"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436B493-B52D-8745-19DC-4800D1139ACE}"/>
              </a:ext>
            </a:extLst>
          </p:cNvPr>
          <p:cNvSpPr txBox="1"/>
          <p:nvPr/>
        </p:nvSpPr>
        <p:spPr>
          <a:xfrm>
            <a:off x="8631936" y="2145792"/>
            <a:ext cx="3560064" cy="3416320"/>
          </a:xfrm>
          <a:prstGeom prst="rect">
            <a:avLst/>
          </a:prstGeom>
          <a:noFill/>
        </p:spPr>
        <p:txBody>
          <a:bodyPr wrap="square" rtlCol="0">
            <a:spAutoFit/>
          </a:bodyPr>
          <a:lstStyle/>
          <a:p>
            <a:r>
              <a:rPr lang="fr-FR" sz="2400" b="1">
                <a:solidFill>
                  <a:srgbClr val="FFFF00"/>
                </a:solidFill>
              </a:rPr>
              <a:t>Les quatre grandes statues du piédroit de gauche du portail de la Vierge refaites au XIXe siècle représentent un roi non identifié et saint Denis décapité, portant sa tête et entouré de deux anges.</a:t>
            </a:r>
            <a:endParaRPr lang="fr-FR" sz="2400" b="1" dirty="0">
              <a:solidFill>
                <a:srgbClr val="FFFF00"/>
              </a:solidFill>
            </a:endParaRPr>
          </a:p>
        </p:txBody>
      </p:sp>
    </p:spTree>
    <p:extLst>
      <p:ext uri="{BB962C8B-B14F-4D97-AF65-F5344CB8AC3E}">
        <p14:creationId xmlns:p14="http://schemas.microsoft.com/office/powerpoint/2010/main" val="23458950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284FA7F7-5296-818D-BFCE-7E080B37E2A1}"/>
            </a:ext>
          </a:extLst>
        </p:cNvPr>
        <p:cNvGrpSpPr/>
        <p:nvPr/>
      </p:nvGrpSpPr>
      <p:grpSpPr>
        <a:xfrm>
          <a:off x="0" y="0"/>
          <a:ext cx="0" cy="0"/>
          <a:chOff x="0" y="0"/>
          <a:chExt cx="0" cy="0"/>
        </a:xfrm>
      </p:grpSpPr>
      <p:pic>
        <p:nvPicPr>
          <p:cNvPr id="3" name="Image 2" descr="Une image contenant Sculpture, Sculpture sur pierre, soulagement, statue&#10;&#10;Le contenu généré par l’IA peut être incorrect.">
            <a:extLst>
              <a:ext uri="{FF2B5EF4-FFF2-40B4-BE49-F238E27FC236}">
                <a16:creationId xmlns:a16="http://schemas.microsoft.com/office/drawing/2014/main" id="{C7C9B5C1-D32E-B603-27EA-891050F8CE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0246" y="459000"/>
            <a:ext cx="8913508"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5115B42-8C4F-E52B-B70E-44E5F832C555}"/>
              </a:ext>
            </a:extLst>
          </p:cNvPr>
          <p:cNvSpPr txBox="1"/>
          <p:nvPr/>
        </p:nvSpPr>
        <p:spPr>
          <a:xfrm>
            <a:off x="97536" y="4401312"/>
            <a:ext cx="2450592" cy="1200329"/>
          </a:xfrm>
          <a:prstGeom prst="rect">
            <a:avLst/>
          </a:prstGeom>
          <a:noFill/>
        </p:spPr>
        <p:txBody>
          <a:bodyPr wrap="square" rtlCol="0">
            <a:spAutoFit/>
          </a:bodyPr>
          <a:lstStyle/>
          <a:p>
            <a:r>
              <a:rPr lang="fr-FR" sz="2400" b="1">
                <a:solidFill>
                  <a:srgbClr val="FFFF00"/>
                </a:solidFill>
              </a:rPr>
              <a:t>Le tympan du portail de la Vierge.</a:t>
            </a:r>
            <a:endParaRPr lang="fr-FR" sz="2400" b="1" dirty="0">
              <a:solidFill>
                <a:srgbClr val="FFFF00"/>
              </a:solidFill>
            </a:endParaRPr>
          </a:p>
        </p:txBody>
      </p:sp>
    </p:spTree>
    <p:extLst>
      <p:ext uri="{BB962C8B-B14F-4D97-AF65-F5344CB8AC3E}">
        <p14:creationId xmlns:p14="http://schemas.microsoft.com/office/powerpoint/2010/main" val="30536977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212553B8-BFF3-985D-29CA-E6F9C31634AE}"/>
            </a:ext>
          </a:extLst>
        </p:cNvPr>
        <p:cNvGrpSpPr/>
        <p:nvPr/>
      </p:nvGrpSpPr>
      <p:grpSpPr>
        <a:xfrm>
          <a:off x="0" y="0"/>
          <a:ext cx="0" cy="0"/>
          <a:chOff x="0" y="0"/>
          <a:chExt cx="0" cy="0"/>
        </a:xfrm>
      </p:grpSpPr>
      <p:pic>
        <p:nvPicPr>
          <p:cNvPr id="3" name="Image 2" descr="Une image contenant statue, Sculpture sur pierre, Sculpture, bâtiment&#10;&#10;Le contenu généré par l’IA peut être incorrect.">
            <a:extLst>
              <a:ext uri="{FF2B5EF4-FFF2-40B4-BE49-F238E27FC236}">
                <a16:creationId xmlns:a16="http://schemas.microsoft.com/office/drawing/2014/main" id="{9213D4E9-5379-EB48-4204-803CAB5181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0324"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515AAC-AD99-E0CF-39F2-8DA679433B91}"/>
              </a:ext>
            </a:extLst>
          </p:cNvPr>
          <p:cNvSpPr txBox="1"/>
          <p:nvPr/>
        </p:nvSpPr>
        <p:spPr>
          <a:xfrm>
            <a:off x="8887968" y="2414016"/>
            <a:ext cx="3279648" cy="3416320"/>
          </a:xfrm>
          <a:prstGeom prst="rect">
            <a:avLst/>
          </a:prstGeom>
          <a:noFill/>
        </p:spPr>
        <p:txBody>
          <a:bodyPr wrap="square" rtlCol="0">
            <a:spAutoFit/>
          </a:bodyPr>
          <a:lstStyle/>
          <a:p>
            <a:r>
              <a:rPr lang="fr-FR" sz="2400" b="1">
                <a:solidFill>
                  <a:srgbClr val="FFFF00"/>
                </a:solidFill>
              </a:rPr>
              <a:t>Les grandes statues du piédroit de droite du portail de la Vierge représentent saint Jean-Baptiste, saint Étienne, sainte Geneviève et le pape Sylvestre[Note 18].</a:t>
            </a:r>
          </a:p>
          <a:p>
            <a:endParaRPr lang="fr-FR" sz="2400" b="1" dirty="0">
              <a:solidFill>
                <a:srgbClr val="FFFF00"/>
              </a:solidFill>
            </a:endParaRPr>
          </a:p>
        </p:txBody>
      </p:sp>
    </p:spTree>
    <p:extLst>
      <p:ext uri="{BB962C8B-B14F-4D97-AF65-F5344CB8AC3E}">
        <p14:creationId xmlns:p14="http://schemas.microsoft.com/office/powerpoint/2010/main" val="24680360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D58B8211-A368-1741-85B1-269571508DE4}"/>
            </a:ext>
          </a:extLst>
        </p:cNvPr>
        <p:cNvGrpSpPr/>
        <p:nvPr/>
      </p:nvGrpSpPr>
      <p:grpSpPr>
        <a:xfrm>
          <a:off x="0" y="0"/>
          <a:ext cx="0" cy="0"/>
          <a:chOff x="0" y="0"/>
          <a:chExt cx="0" cy="0"/>
        </a:xfrm>
      </p:grpSpPr>
      <p:pic>
        <p:nvPicPr>
          <p:cNvPr id="3" name="Image 2" descr="Une image contenant Sculpture sur pierre, Sculpture, sculpture, statue&#10;&#10;Le contenu généré par l’IA peut être incorrect.">
            <a:extLst>
              <a:ext uri="{FF2B5EF4-FFF2-40B4-BE49-F238E27FC236}">
                <a16:creationId xmlns:a16="http://schemas.microsoft.com/office/drawing/2014/main" id="{A0D8D478-BE78-8C45-F3D9-A6ADC72AC5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4234" y="459000"/>
            <a:ext cx="5823532" cy="5940000"/>
          </a:xfrm>
          <a:prstGeom prst="rect">
            <a:avLst/>
          </a:prstGeom>
          <a:ln w="2286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4BA5594-1E9F-C951-19E1-48597EEC61D2}"/>
              </a:ext>
            </a:extLst>
          </p:cNvPr>
          <p:cNvSpPr txBox="1"/>
          <p:nvPr/>
        </p:nvSpPr>
        <p:spPr>
          <a:xfrm>
            <a:off x="536448" y="1706880"/>
            <a:ext cx="2487168" cy="4524315"/>
          </a:xfrm>
          <a:prstGeom prst="rect">
            <a:avLst/>
          </a:prstGeom>
          <a:noFill/>
        </p:spPr>
        <p:txBody>
          <a:bodyPr wrap="square" rtlCol="0">
            <a:spAutoFit/>
          </a:bodyPr>
          <a:lstStyle/>
          <a:p>
            <a:r>
              <a:rPr lang="fr-FR" sz="2400" b="1"/>
              <a:t>La tentation d'Adam au jardin d'Éden par le diable, en l'occurrence la diablesse Lilith, grande séductrice dotée d'une queue de serpent.</a:t>
            </a:r>
          </a:p>
          <a:p>
            <a:endParaRPr lang="fr-FR" sz="2400" b="1" dirty="0"/>
          </a:p>
        </p:txBody>
      </p:sp>
    </p:spTree>
    <p:extLst>
      <p:ext uri="{BB962C8B-B14F-4D97-AF65-F5344CB8AC3E}">
        <p14:creationId xmlns:p14="http://schemas.microsoft.com/office/powerpoint/2010/main" val="7886181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D279B577-24CA-D5A7-221C-A5A0C80AA545}"/>
              </a:ext>
            </a:extLst>
          </p:cNvPr>
          <p:cNvSpPr txBox="1"/>
          <p:nvPr/>
        </p:nvSpPr>
        <p:spPr>
          <a:xfrm>
            <a:off x="1037990" y="1200393"/>
            <a:ext cx="10924032" cy="523220"/>
          </a:xfrm>
          <a:prstGeom prst="rect">
            <a:avLst/>
          </a:prstGeom>
          <a:noFill/>
        </p:spPr>
        <p:txBody>
          <a:bodyPr wrap="square" rtlCol="0">
            <a:spAutoFit/>
          </a:bodyPr>
          <a:lstStyle/>
          <a:p>
            <a:r>
              <a:rPr lang="fr-FR" sz="2800" b="1" dirty="0">
                <a:solidFill>
                  <a:srgbClr val="FFFF00"/>
                </a:solidFill>
              </a:rPr>
              <a:t>Lorient Vous A Présenté La Cathédrale De Notre Dame De Paris</a:t>
            </a:r>
          </a:p>
        </p:txBody>
      </p:sp>
      <p:sp>
        <p:nvSpPr>
          <p:cNvPr id="3" name="ZoneTexte 2">
            <a:extLst>
              <a:ext uri="{FF2B5EF4-FFF2-40B4-BE49-F238E27FC236}">
                <a16:creationId xmlns:a16="http://schemas.microsoft.com/office/drawing/2014/main" id="{54CC8C80-85A6-CA28-B25B-85285E08AFC7}"/>
              </a:ext>
            </a:extLst>
          </p:cNvPr>
          <p:cNvSpPr txBox="1"/>
          <p:nvPr/>
        </p:nvSpPr>
        <p:spPr>
          <a:xfrm>
            <a:off x="3705700" y="2475753"/>
            <a:ext cx="10753344" cy="523220"/>
          </a:xfrm>
          <a:prstGeom prst="rect">
            <a:avLst/>
          </a:prstGeom>
          <a:noFill/>
        </p:spPr>
        <p:txBody>
          <a:bodyPr wrap="square" rtlCol="0">
            <a:spAutoFit/>
          </a:bodyPr>
          <a:lstStyle/>
          <a:p>
            <a:r>
              <a:rPr lang="fr-FR" sz="2800" b="1" dirty="0">
                <a:solidFill>
                  <a:srgbClr val="FFFF00"/>
                </a:solidFill>
              </a:rPr>
              <a:t>Les Image Et Le Son Du Net</a:t>
            </a:r>
          </a:p>
        </p:txBody>
      </p:sp>
      <p:sp>
        <p:nvSpPr>
          <p:cNvPr id="4" name="ZoneTexte 3">
            <a:extLst>
              <a:ext uri="{FF2B5EF4-FFF2-40B4-BE49-F238E27FC236}">
                <a16:creationId xmlns:a16="http://schemas.microsoft.com/office/drawing/2014/main" id="{0870CB96-8833-EF7C-C2A6-7893939D6666}"/>
              </a:ext>
            </a:extLst>
          </p:cNvPr>
          <p:cNvSpPr txBox="1"/>
          <p:nvPr/>
        </p:nvSpPr>
        <p:spPr>
          <a:xfrm>
            <a:off x="5371661" y="4012723"/>
            <a:ext cx="4498848" cy="523220"/>
          </a:xfrm>
          <a:prstGeom prst="rect">
            <a:avLst/>
          </a:prstGeom>
          <a:noFill/>
        </p:spPr>
        <p:txBody>
          <a:bodyPr wrap="square" rtlCol="0">
            <a:spAutoFit/>
          </a:bodyPr>
          <a:lstStyle/>
          <a:p>
            <a:r>
              <a:rPr lang="fr-FR" sz="2800" b="1" dirty="0">
                <a:solidFill>
                  <a:srgbClr val="FFFF00"/>
                </a:solidFill>
              </a:rPr>
              <a:t>Daniel</a:t>
            </a:r>
          </a:p>
        </p:txBody>
      </p:sp>
      <p:sp>
        <p:nvSpPr>
          <p:cNvPr id="5" name="ZoneTexte 4">
            <a:extLst>
              <a:ext uri="{FF2B5EF4-FFF2-40B4-BE49-F238E27FC236}">
                <a16:creationId xmlns:a16="http://schemas.microsoft.com/office/drawing/2014/main" id="{E5D3CAD6-33C2-C5D7-C7BE-030A83A003A4}"/>
              </a:ext>
            </a:extLst>
          </p:cNvPr>
          <p:cNvSpPr txBox="1"/>
          <p:nvPr/>
        </p:nvSpPr>
        <p:spPr>
          <a:xfrm>
            <a:off x="5761972" y="332838"/>
            <a:ext cx="3870543" cy="584775"/>
          </a:xfrm>
          <a:prstGeom prst="rect">
            <a:avLst/>
          </a:prstGeom>
          <a:noFill/>
        </p:spPr>
        <p:txBody>
          <a:bodyPr wrap="square" rtlCol="0">
            <a:spAutoFit/>
          </a:bodyPr>
          <a:lstStyle/>
          <a:p>
            <a:r>
              <a:rPr lang="fr-FR" sz="3200" b="1" dirty="0">
                <a:solidFill>
                  <a:srgbClr val="FFFF00"/>
                </a:solidFill>
              </a:rPr>
              <a:t>N°1</a:t>
            </a:r>
          </a:p>
        </p:txBody>
      </p:sp>
    </p:spTree>
    <p:extLst>
      <p:ext uri="{BB962C8B-B14F-4D97-AF65-F5344CB8AC3E}">
        <p14:creationId xmlns:p14="http://schemas.microsoft.com/office/powerpoint/2010/main" val="3308797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p15:prstTrans prst="pageCurlDouble"/>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106</TotalTime>
  <Words>688</Words>
  <Application>Microsoft Office PowerPoint</Application>
  <PresentationFormat>Grand écran</PresentationFormat>
  <Paragraphs>39</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2025-10-01T13:30:21Z</dcterms:created>
  <dcterms:modified xsi:type="dcterms:W3CDTF">2025-10-02T07:43:16Z</dcterms:modified>
</cp:coreProperties>
</file>