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67" r:id="rId2"/>
    <p:sldId id="264" r:id="rId3"/>
    <p:sldId id="259" r:id="rId4"/>
    <p:sldId id="266" r:id="rId5"/>
    <p:sldId id="265" r:id="rId6"/>
    <p:sldId id="268" r:id="rId7"/>
    <p:sldId id="269" r:id="rId8"/>
    <p:sldId id="261" r:id="rId9"/>
    <p:sldId id="260" r:id="rId10"/>
    <p:sldId id="270" r:id="rId11"/>
    <p:sldId id="256" r:id="rId12"/>
    <p:sldId id="258" r:id="rId13"/>
    <p:sldId id="257" r:id="rId14"/>
    <p:sldId id="263" r:id="rId15"/>
    <p:sldId id="274" r:id="rId16"/>
    <p:sldId id="271" r:id="rId17"/>
    <p:sldId id="272" r:id="rId18"/>
    <p:sldId id="273" r:id="rId19"/>
    <p:sldId id="275" r:id="rId20"/>
    <p:sldId id="262" r:id="rId21"/>
    <p:sldId id="276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176" autoAdjust="0"/>
    <p:restoredTop sz="94660"/>
  </p:normalViewPr>
  <p:slideViewPr>
    <p:cSldViewPr snapToGrid="0" showGuides="1">
      <p:cViewPr varScale="1">
        <p:scale>
          <a:sx n="63" d="100"/>
          <a:sy n="63" d="100"/>
        </p:scale>
        <p:origin x="437" y="2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E6B9E1-636A-4ADA-94A2-9D5C129C8BE0}" type="datetimeFigureOut">
              <a:rPr lang="fr-FR" smtClean="0"/>
              <a:t>01/10/2025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C36EA9-399F-4DDA-83DA-CA13724DE7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63236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C36EA9-399F-4DDA-83DA-CA13724DE75F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78356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550EA0-AFEA-A41D-839B-A5C75D4BC8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10298E7-B597-FCDB-D49A-A2D60F6E42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E841081-D15F-D6FE-D2B2-E85F9C1EB9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F2408-6F01-434B-8C47-EAE68CDD7570}" type="datetimeFigureOut">
              <a:rPr lang="fr-FR" smtClean="0"/>
              <a:t>01/10/2025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C07F836-8172-73EC-74B1-653B016E16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B79551B-775C-FED6-3E3A-7255CB93E1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07BDA5-62DC-47EB-9092-73D3E6147D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3892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0F2739-1472-1F5C-4008-CD11F463F7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711D046-6A49-1F63-89C8-9AB966BCD4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6D57735-8538-1170-EA49-9D869809A3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F2408-6F01-434B-8C47-EAE68CDD7570}" type="datetimeFigureOut">
              <a:rPr lang="fr-FR" smtClean="0"/>
              <a:t>01/10/2025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7DA490D-532D-4616-596A-59BFE0F11C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843C6FC-D0FF-F184-9EC1-E935CCE94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07BDA5-62DC-47EB-9092-73D3E6147D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922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7B5F65-5DBE-E575-45B2-2BB654D5B7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65351CF-ECDA-87D8-0B44-44E478E474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707F109-B063-2F7A-89B8-5F245F67E7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F2408-6F01-434B-8C47-EAE68CDD7570}" type="datetimeFigureOut">
              <a:rPr lang="fr-FR" smtClean="0"/>
              <a:t>01/10/2025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016BC7F-F9A3-5C96-8571-9F26752572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77A729C-48ED-97DE-8124-95AAE743CA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07BDA5-62DC-47EB-9092-73D3E6147D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3164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CDCB6C-08DD-5B93-0692-7EDAF5B138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955260B-E64E-2EDA-CEDF-8A150DB8A86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ABB2216-604B-DD30-EBF4-2D56D26A8A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121966F-1068-F0A5-E065-176EDC69FA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F2408-6F01-434B-8C47-EAE68CDD7570}" type="datetimeFigureOut">
              <a:rPr lang="fr-FR" smtClean="0"/>
              <a:t>01/10/2025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29BCB03-BDC8-7E73-34B6-3BA2FA0C01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A6340A9-29B7-0717-7347-CC1BA07832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07BDA5-62DC-47EB-9092-73D3E6147D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6644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504FDF-1E3A-E295-91AE-18D72B5576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94385C0-8FA1-5754-C562-577E3CBAA0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B47FFEB-1BFC-FDD2-B0A4-08A0C6F5F4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976C4DD-B97E-08EB-A29F-ADFCAC6550F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C2A5EA3-3EDB-B7B0-84F5-E77A154FE67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192C1497-B4B1-1B06-D6C0-C7621029AE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F2408-6F01-434B-8C47-EAE68CDD7570}" type="datetimeFigureOut">
              <a:rPr lang="fr-FR" smtClean="0"/>
              <a:t>01/10/2025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78E465E-8E30-2BE0-ADAF-F1DABAD743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67222F3-5248-4CBC-DA98-6ED1854CD7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07BDA5-62DC-47EB-9092-73D3E6147D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4267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F0D910-5E05-90A8-9D15-FF84D825F1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F0509462-0B77-EEF4-796D-0EADD5375C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F2408-6F01-434B-8C47-EAE68CDD7570}" type="datetimeFigureOut">
              <a:rPr lang="fr-FR" smtClean="0"/>
              <a:t>01/10/2025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20037BF-7484-F744-4BC9-9EBA237098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4B5D246-ADEA-C1B2-26ED-330DC04016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07BDA5-62DC-47EB-9092-73D3E6147D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6382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35965C4-628A-43B5-098A-B228F13466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F2408-6F01-434B-8C47-EAE68CDD7570}" type="datetimeFigureOut">
              <a:rPr lang="fr-FR" smtClean="0"/>
              <a:t>01/10/2025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1DFAC66-D649-5F78-6350-0F9500602A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6D7D972-7E47-851D-41BC-C6E61A5CC1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07BDA5-62DC-47EB-9092-73D3E6147D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031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02EC0F-4641-5D0C-DEB1-912D4B78C9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B448E5F-5984-A6EB-1E47-FFAA63648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34927A9-4ACF-13D0-1224-595162D120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9A8B90-06CC-C889-8AA7-C509B0D17F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F2408-6F01-434B-8C47-EAE68CDD7570}" type="datetimeFigureOut">
              <a:rPr lang="fr-FR" smtClean="0"/>
              <a:t>01/10/2025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D4FD40E-4635-318D-63D8-31A14BF358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063571B-02F7-6BC3-6C67-8ED0074BF5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07BDA5-62DC-47EB-9092-73D3E6147D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9805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61D6AB-F949-AB63-DFEC-64531D5CE5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B848D2A5-4EF7-ECB1-DF9C-E8380B0A295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2BC1BAE-8B66-A4BA-3704-977A4EC80D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5E7AE1D-3681-3202-992D-AF4887B38C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F2408-6F01-434B-8C47-EAE68CDD7570}" type="datetimeFigureOut">
              <a:rPr lang="fr-FR" smtClean="0"/>
              <a:t>01/10/2025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2E50DB5-08A8-7E0F-0CFA-9EAA50B81C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94CB881-C759-C2B0-DFB6-35ED7C63D8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07BDA5-62DC-47EB-9092-73D3E6147D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1666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B48F17-EB86-F55E-EBE0-29403E225E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A0C8297-001A-4D1C-3829-626C9F708A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738103-732F-F053-CF4C-D7686F0BA8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F2408-6F01-434B-8C47-EAE68CDD7570}" type="datetimeFigureOut">
              <a:rPr lang="fr-FR" smtClean="0"/>
              <a:t>01/10/2025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83E44A7-7719-13C1-F012-99D326349A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92D2956-0D32-6340-702A-AF10F98646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07BDA5-62DC-47EB-9092-73D3E6147D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1335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CF075729-F591-E7D3-E322-FB9BA9607E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BF88342-2BA0-8188-7B30-E9A1CC9CA2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68E5911-E73B-A9CD-DB40-00ADB6B128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F2408-6F01-434B-8C47-EAE68CDD7570}" type="datetimeFigureOut">
              <a:rPr lang="fr-FR" smtClean="0"/>
              <a:t>01/10/2025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530FED-9F33-AF45-D802-101FFB2074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E4FF09E-1D24-66E8-DC2A-C79DB63DE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07BDA5-62DC-47EB-9092-73D3E6147D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6289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AEE8F31-5F6A-B140-FEA8-1F4C706528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603B338-D961-E64F-1483-009912D5B7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D83EDC9-F028-972F-E8D5-72FD93DAC4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CF2408-6F01-434B-8C47-EAE68CDD7570}" type="datetimeFigureOut">
              <a:rPr lang="fr-FR" smtClean="0"/>
              <a:t>01/10/2025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267AC77-B57F-3BEA-50A8-40B0E9E0FA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E23B939-AC20-A706-9BE3-03F5BCDD35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07BDA5-62DC-47EB-9092-73D3E6147D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45513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9FFD4B56-1055-0471-D4DE-8096E6E4EB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462"/>
          <a:stretch>
            <a:fillRect/>
          </a:stretch>
        </p:blipFill>
        <p:spPr>
          <a:xfrm>
            <a:off x="3804168" y="480166"/>
            <a:ext cx="4692720" cy="5796000"/>
          </a:xfrm>
          <a:prstGeom prst="rect">
            <a:avLst/>
          </a:prstGeom>
          <a:ln w="228600" cap="sq" cmpd="thickThin">
            <a:solidFill>
              <a:srgbClr val="92D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73BC400-FE5B-24AB-E968-40F6DD1AEE2A}"/>
              </a:ext>
            </a:extLst>
          </p:cNvPr>
          <p:cNvSpPr/>
          <p:nvPr/>
        </p:nvSpPr>
        <p:spPr>
          <a:xfrm>
            <a:off x="3177914" y="3792511"/>
            <a:ext cx="5945229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Cardinal RICHELIEU</a:t>
            </a:r>
          </a:p>
          <a:p>
            <a:pPr algn="ctr"/>
            <a:r>
              <a:rPr lang="fr-FR" sz="5400" b="1" cap="none" spc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Maître du Royaume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39EC97D5-AF4F-CB0B-ED89-B94A38EEB154}"/>
              </a:ext>
            </a:extLst>
          </p:cNvPr>
          <p:cNvSpPr txBox="1"/>
          <p:nvPr/>
        </p:nvSpPr>
        <p:spPr>
          <a:xfrm rot="20916434">
            <a:off x="1888760" y="1093485"/>
            <a:ext cx="21136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i="1" dirty="0">
                <a:solidFill>
                  <a:srgbClr val="FFFF00"/>
                </a:solidFill>
              </a:rPr>
              <a:t>HISTOIRE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A4C26E9-E5DC-9F03-478C-2497ABAA2014}"/>
              </a:ext>
            </a:extLst>
          </p:cNvPr>
          <p:cNvSpPr txBox="1"/>
          <p:nvPr/>
        </p:nvSpPr>
        <p:spPr>
          <a:xfrm>
            <a:off x="8851392" y="4803648"/>
            <a:ext cx="31821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Cliquez Gauche</a:t>
            </a:r>
          </a:p>
          <a:p>
            <a:r>
              <a:rPr lang="fr-FR" sz="3200" b="1" dirty="0">
                <a:solidFill>
                  <a:srgbClr val="FFFF00"/>
                </a:solidFill>
              </a:rPr>
              <a:t>PPS En Manuel</a:t>
            </a:r>
          </a:p>
          <a:p>
            <a:r>
              <a:rPr lang="fr-FR" sz="3200" b="1" dirty="0">
                <a:solidFill>
                  <a:srgbClr val="FFFF00"/>
                </a:solidFill>
              </a:rPr>
              <a:t>          Merci</a:t>
            </a:r>
          </a:p>
        </p:txBody>
      </p:sp>
    </p:spTree>
    <p:extLst>
      <p:ext uri="{BB962C8B-B14F-4D97-AF65-F5344CB8AC3E}">
        <p14:creationId xmlns:p14="http://schemas.microsoft.com/office/powerpoint/2010/main" val="2630015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  <p:sndAc>
          <p:stSnd>
            <p:snd r:embed="rId2" name="Dances from the Reign of Louis XIV_ Musica Pacifica [aLu6pIHMMtg].wav"/>
          </p:stSnd>
        </p:sndAc>
      </p:transition>
    </mc:Choice>
    <mc:Fallback>
      <p:transition spd="slow">
        <p:dissolve/>
        <p:sndAc>
          <p:stSnd>
            <p:snd r:embed="rId2" name="Dances from the Reign of Louis XIV_ Musica Pacifica [aLu6pIHMMtg]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33F627E-6560-DC82-250D-E83C2915F2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7265" y="357056"/>
            <a:ext cx="3943566" cy="5868000"/>
          </a:xfrm>
          <a:prstGeom prst="rect">
            <a:avLst/>
          </a:prstGeom>
          <a:ln w="228600" cap="sq" cmpd="thickThin">
            <a:solidFill>
              <a:schemeClr val="accent4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C2C55E8-4860-91B4-576D-62336882D19D}"/>
              </a:ext>
            </a:extLst>
          </p:cNvPr>
          <p:cNvSpPr txBox="1"/>
          <p:nvPr/>
        </p:nvSpPr>
        <p:spPr>
          <a:xfrm>
            <a:off x="668842" y="6439678"/>
            <a:ext cx="65726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Portrait de Philippe de Champagne   1639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A1892B01-1E25-F41F-3967-C216CCDB7342}"/>
              </a:ext>
            </a:extLst>
          </p:cNvPr>
          <p:cNvSpPr txBox="1"/>
          <p:nvPr/>
        </p:nvSpPr>
        <p:spPr>
          <a:xfrm>
            <a:off x="5636302" y="659567"/>
            <a:ext cx="5771213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Homme d’Eglise  Homme d’Etat</a:t>
            </a:r>
          </a:p>
          <a:p>
            <a:endParaRPr lang="fr-FR" sz="2400" b="1" i="1" dirty="0"/>
          </a:p>
          <a:p>
            <a:r>
              <a:rPr lang="fr-FR" sz="2400" b="1" i="1" dirty="0"/>
              <a:t>  Ministre habile du Roi LOUIS XIII</a:t>
            </a:r>
          </a:p>
          <a:p>
            <a:endParaRPr lang="fr-FR" sz="2400" b="1" i="1" dirty="0"/>
          </a:p>
          <a:p>
            <a:r>
              <a:rPr lang="fr-FR" sz="2400" b="1" i="1" dirty="0"/>
              <a:t>Issu de la Noblesse Poitevine</a:t>
            </a:r>
          </a:p>
          <a:p>
            <a:endParaRPr lang="fr-FR" sz="2400" b="1" i="1" dirty="0"/>
          </a:p>
          <a:p>
            <a:r>
              <a:rPr lang="fr-FR" sz="2400" b="1" i="1" dirty="0"/>
              <a:t>Né en 1585</a:t>
            </a:r>
          </a:p>
          <a:p>
            <a:endParaRPr lang="fr-FR" sz="2400" b="1" i="1" dirty="0"/>
          </a:p>
          <a:p>
            <a:r>
              <a:rPr lang="fr-FR" sz="2400" b="1" i="1" dirty="0"/>
              <a:t>Restaura le pouvoir Royal, en assurant sa propre ascension.  Riche, influent, puissant et..détesté !</a:t>
            </a:r>
          </a:p>
          <a:p>
            <a:endParaRPr lang="fr-FR" sz="2400" b="1" i="1" dirty="0"/>
          </a:p>
          <a:p>
            <a:r>
              <a:rPr lang="fr-FR" sz="2400" b="1" i="1" dirty="0"/>
              <a:t>Surnommé ‘l’Homme Rouge ‘ pour son habit</a:t>
            </a:r>
          </a:p>
          <a:p>
            <a:r>
              <a:rPr lang="fr-FR" sz="2400" b="1" i="1" dirty="0"/>
              <a:t>Et le sang qu’il a fait couler.</a:t>
            </a:r>
          </a:p>
        </p:txBody>
      </p:sp>
    </p:spTree>
    <p:extLst>
      <p:ext uri="{BB962C8B-B14F-4D97-AF65-F5344CB8AC3E}">
        <p14:creationId xmlns:p14="http://schemas.microsoft.com/office/powerpoint/2010/main" val="2949876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371F16D-C0CD-0A32-B90D-71B5A4AFF2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300121"/>
            <a:ext cx="9753600" cy="554355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3503C35-2D7E-24F6-B4D0-3DC69FD3C127}"/>
              </a:ext>
            </a:extLst>
          </p:cNvPr>
          <p:cNvSpPr txBox="1"/>
          <p:nvPr/>
        </p:nvSpPr>
        <p:spPr>
          <a:xfrm>
            <a:off x="393128" y="5957714"/>
            <a:ext cx="117988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Destiné à une carrière militaire, il opte pour le clergé  </a:t>
            </a:r>
          </a:p>
          <a:p>
            <a:r>
              <a:rPr lang="fr-FR" sz="2400" b="1" i="1" dirty="0"/>
              <a:t>au siège de La Rochelle – tableau de Henri Motte 188   (musée Orbigny-</a:t>
            </a:r>
            <a:r>
              <a:rPr lang="fr-FR" sz="2400" b="1" i="1" dirty="0" err="1"/>
              <a:t>Benon</a:t>
            </a:r>
            <a:r>
              <a:rPr lang="fr-FR" sz="2400" b="1" i="1" dirty="0"/>
              <a:t>   La Rochelle)</a:t>
            </a:r>
          </a:p>
        </p:txBody>
      </p:sp>
    </p:spTree>
    <p:extLst>
      <p:ext uri="{BB962C8B-B14F-4D97-AF65-F5344CB8AC3E}">
        <p14:creationId xmlns:p14="http://schemas.microsoft.com/office/powerpoint/2010/main" val="1454963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4737298-44B9-EF06-A827-771906041F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6320" y="279000"/>
            <a:ext cx="6293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E59A0782-13CB-2214-D1B2-B0E867EFE680}"/>
              </a:ext>
            </a:extLst>
          </p:cNvPr>
          <p:cNvSpPr txBox="1"/>
          <p:nvPr/>
        </p:nvSpPr>
        <p:spPr>
          <a:xfrm>
            <a:off x="832680" y="542064"/>
            <a:ext cx="3912432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Être fragile, migraineux, hypocondriaque Il fut destiné à redorer</a:t>
            </a:r>
          </a:p>
          <a:p>
            <a:r>
              <a:rPr lang="fr-FR" sz="2400" b="1" i="1" dirty="0"/>
              <a:t>Le blason de la France Catholique, en forgeant l’Unité Nationale</a:t>
            </a:r>
          </a:p>
          <a:p>
            <a:endParaRPr lang="fr-FR" sz="2400" b="1" i="1" dirty="0"/>
          </a:p>
          <a:p>
            <a:r>
              <a:rPr lang="fr-FR" sz="2400" b="1" i="1" dirty="0"/>
              <a:t>Elu Député, bon orateur, diplomate</a:t>
            </a:r>
          </a:p>
          <a:p>
            <a:endParaRPr lang="fr-FR" sz="2400" b="1" i="1" dirty="0"/>
          </a:p>
          <a:p>
            <a:r>
              <a:rPr lang="fr-FR" sz="2400" b="1" i="1" dirty="0"/>
              <a:t>Nommé Secrétaire d’Etat par</a:t>
            </a:r>
          </a:p>
          <a:p>
            <a:r>
              <a:rPr lang="fr-FR" sz="2400" b="1" i="1" dirty="0"/>
              <a:t> Marie de Médicis pour l’Intérieur et la Guerre.</a:t>
            </a:r>
          </a:p>
          <a:p>
            <a:endParaRPr lang="fr-FR" sz="2400" b="1" i="1" dirty="0"/>
          </a:p>
          <a:p>
            <a:r>
              <a:rPr lang="fr-FR" sz="2400" b="1" i="1" dirty="0"/>
              <a:t>Et, nommé ensuite pour entrer au Conseil du Roi</a:t>
            </a:r>
          </a:p>
        </p:txBody>
      </p:sp>
    </p:spTree>
    <p:extLst>
      <p:ext uri="{BB962C8B-B14F-4D97-AF65-F5344CB8AC3E}">
        <p14:creationId xmlns:p14="http://schemas.microsoft.com/office/powerpoint/2010/main" val="699885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6B7F5DB-9F86-A579-E519-2F0ED011B4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049" y="585000"/>
            <a:ext cx="3962400" cy="384962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17B8E03A-368E-64A6-074D-4E9677EE9B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6750" y="563046"/>
            <a:ext cx="4600593" cy="56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C6916E52-C2B1-22AF-E012-C8F8E24F7917}"/>
              </a:ext>
            </a:extLst>
          </p:cNvPr>
          <p:cNvSpPr txBox="1"/>
          <p:nvPr/>
        </p:nvSpPr>
        <p:spPr>
          <a:xfrm>
            <a:off x="148649" y="4681386"/>
            <a:ext cx="670810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Nommé par le Roi, entre 1624 et 1642</a:t>
            </a:r>
          </a:p>
          <a:p>
            <a:r>
              <a:rPr lang="fr-FR" sz="2400" b="1" i="1" dirty="0"/>
              <a:t>La Monarchie devient absolue, le peuple étouffe sous les </a:t>
            </a:r>
            <a:r>
              <a:rPr lang="fr-FR" sz="2400" b="1" i="1" dirty="0" err="1"/>
              <a:t>impôts.Il</a:t>
            </a:r>
            <a:r>
              <a:rPr lang="fr-FR" sz="2400" b="1" i="1" dirty="0"/>
              <a:t> est brocardé par les Aristocrates</a:t>
            </a:r>
          </a:p>
          <a:p>
            <a:r>
              <a:rPr lang="fr-FR" sz="2400" b="1" i="1" dirty="0"/>
              <a:t>Détesté par les Paysans dont il réprime les révoltes</a:t>
            </a:r>
          </a:p>
        </p:txBody>
      </p:sp>
    </p:spTree>
    <p:extLst>
      <p:ext uri="{BB962C8B-B14F-4D97-AF65-F5344CB8AC3E}">
        <p14:creationId xmlns:p14="http://schemas.microsoft.com/office/powerpoint/2010/main" val="278733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159317D3-2114-38F5-B4D5-0EC58C40CD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2909" y="717425"/>
            <a:ext cx="4223635" cy="542314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A0904AF1-37BF-EF14-968A-08D20C17568A}"/>
              </a:ext>
            </a:extLst>
          </p:cNvPr>
          <p:cNvSpPr txBox="1"/>
          <p:nvPr/>
        </p:nvSpPr>
        <p:spPr>
          <a:xfrm>
            <a:off x="6315458" y="717425"/>
            <a:ext cx="475188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Il combat les HABSBOURG, Protestants et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la Noblesse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Détruit les châteaux-forts inutiles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Conspué, il sera visé par des conspirations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Riche, il sera mécène et bâtisseur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à l’origine du Palais Royal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   de l’Académie Française (fondée en 1634, et il va l’officialiser</a:t>
            </a:r>
          </a:p>
        </p:txBody>
      </p:sp>
    </p:spTree>
    <p:extLst>
      <p:ext uri="{BB962C8B-B14F-4D97-AF65-F5344CB8AC3E}">
        <p14:creationId xmlns:p14="http://schemas.microsoft.com/office/powerpoint/2010/main" val="3155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3C65EF2-039A-4362-2D1B-03C7F6ED09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3741" y="434871"/>
            <a:ext cx="3143250" cy="523875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4BCD4D1-CA8F-59CE-3771-E9BE74A92B87}"/>
              </a:ext>
            </a:extLst>
          </p:cNvPr>
          <p:cNvSpPr txBox="1"/>
          <p:nvPr/>
        </p:nvSpPr>
        <p:spPr>
          <a:xfrm>
            <a:off x="8453197" y="5778159"/>
            <a:ext cx="34340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Académie Française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2166BBF9-BD64-A9CA-E1E0-8C4B50E3BC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299" y="434871"/>
            <a:ext cx="6703767" cy="3430094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54C560F-23AB-4EB5-A767-D7BD7C26F6F5}"/>
              </a:ext>
            </a:extLst>
          </p:cNvPr>
          <p:cNvSpPr txBox="1"/>
          <p:nvPr/>
        </p:nvSpPr>
        <p:spPr>
          <a:xfrm>
            <a:off x="2758190" y="4047344"/>
            <a:ext cx="33378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Palais Royal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A4A3DF05-D3DA-07C2-53A5-1698EA1E9786}"/>
              </a:ext>
            </a:extLst>
          </p:cNvPr>
          <p:cNvSpPr txBox="1"/>
          <p:nvPr/>
        </p:nvSpPr>
        <p:spPr>
          <a:xfrm>
            <a:off x="1213775" y="4991967"/>
            <a:ext cx="59510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Richelieu, bâtisseur à l’origine du palais Royal et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de l’Académie Française.</a:t>
            </a:r>
          </a:p>
        </p:txBody>
      </p:sp>
    </p:spTree>
    <p:extLst>
      <p:ext uri="{BB962C8B-B14F-4D97-AF65-F5344CB8AC3E}">
        <p14:creationId xmlns:p14="http://schemas.microsoft.com/office/powerpoint/2010/main" val="511372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B6CDBD0-0872-9BDF-7C2A-B6938A05C8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416" y="297000"/>
            <a:ext cx="7294326" cy="626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DCB1F77-5F15-0D0B-D364-C96F33992805}"/>
              </a:ext>
            </a:extLst>
          </p:cNvPr>
          <p:cNvSpPr txBox="1"/>
          <p:nvPr/>
        </p:nvSpPr>
        <p:spPr>
          <a:xfrm>
            <a:off x="7911161" y="3704095"/>
            <a:ext cx="33321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Richelieu, recevant les hommages  de Robert de Sorbon  1642</a:t>
            </a:r>
          </a:p>
        </p:txBody>
      </p:sp>
    </p:spTree>
    <p:extLst>
      <p:ext uri="{BB962C8B-B14F-4D97-AF65-F5344CB8AC3E}">
        <p14:creationId xmlns:p14="http://schemas.microsoft.com/office/powerpoint/2010/main" val="1478633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0DC3891-0AB4-82FB-1EB6-CC08F3203B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56"/>
          <a:stretch>
            <a:fillRect/>
          </a:stretch>
        </p:blipFill>
        <p:spPr>
          <a:xfrm>
            <a:off x="2509278" y="419100"/>
            <a:ext cx="9133668" cy="60198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1867A85-0F53-61FA-62FE-7F01774A1ACA}"/>
              </a:ext>
            </a:extLst>
          </p:cNvPr>
          <p:cNvSpPr txBox="1"/>
          <p:nvPr/>
        </p:nvSpPr>
        <p:spPr>
          <a:xfrm>
            <a:off x="215528" y="3429000"/>
            <a:ext cx="229375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Pose de la première pierre de l’église de la Sorbonne  1</a:t>
            </a:r>
            <a:r>
              <a:rPr lang="fr-FR" sz="2400" b="1" i="1" baseline="30000" dirty="0">
                <a:solidFill>
                  <a:srgbClr val="FFFF00"/>
                </a:solidFill>
              </a:rPr>
              <a:t>er</a:t>
            </a:r>
            <a:r>
              <a:rPr lang="fr-FR" sz="2400" b="1" i="1" dirty="0">
                <a:solidFill>
                  <a:srgbClr val="FFFF00"/>
                </a:solidFill>
              </a:rPr>
              <a:t> mai 1625</a:t>
            </a:r>
          </a:p>
          <a:p>
            <a:endParaRPr lang="fr-FR" b="1" i="1" dirty="0"/>
          </a:p>
        </p:txBody>
      </p:sp>
    </p:spTree>
    <p:extLst>
      <p:ext uri="{BB962C8B-B14F-4D97-AF65-F5344CB8AC3E}">
        <p14:creationId xmlns:p14="http://schemas.microsoft.com/office/powerpoint/2010/main" val="4126308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36A4C52-32A2-CB02-A040-74ED8ABF48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0787" y="639000"/>
            <a:ext cx="4464000" cy="55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72060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61D7EA67-080A-CD47-6314-97E6686EFE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8678" y="279000"/>
            <a:ext cx="4818355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B0B7F0D-94F7-DB21-3371-795F418040B3}"/>
              </a:ext>
            </a:extLst>
          </p:cNvPr>
          <p:cNvSpPr txBox="1"/>
          <p:nvPr/>
        </p:nvSpPr>
        <p:spPr>
          <a:xfrm>
            <a:off x="8958020" y="4788976"/>
            <a:ext cx="29446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Il avait une passion pour les Chats ( Persans- Angoras)</a:t>
            </a:r>
          </a:p>
        </p:txBody>
      </p:sp>
    </p:spTree>
    <p:extLst>
      <p:ext uri="{BB962C8B-B14F-4D97-AF65-F5344CB8AC3E}">
        <p14:creationId xmlns:p14="http://schemas.microsoft.com/office/powerpoint/2010/main" val="390264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B13EB51-2CF4-BDA7-6D1A-CA53B63C53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6172" y="1305000"/>
            <a:ext cx="5259424" cy="4248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F349A65-6D55-0FD2-552A-6D3711C8F281}"/>
              </a:ext>
            </a:extLst>
          </p:cNvPr>
          <p:cNvSpPr txBox="1"/>
          <p:nvPr/>
        </p:nvSpPr>
        <p:spPr>
          <a:xfrm>
            <a:off x="4923088" y="5642841"/>
            <a:ext cx="457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Sur son lit de mort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7F6279E0-2167-3FD2-94CE-9D4BCB60E6B1}"/>
              </a:ext>
            </a:extLst>
          </p:cNvPr>
          <p:cNvSpPr txBox="1"/>
          <p:nvPr/>
        </p:nvSpPr>
        <p:spPr>
          <a:xfrm>
            <a:off x="109728" y="3945039"/>
            <a:ext cx="49594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Il </a:t>
            </a:r>
            <a:r>
              <a:rPr lang="fr-FR" sz="2400" b="1" i="1" dirty="0"/>
              <a:t>décédé en 1642  à 57ans</a:t>
            </a:r>
          </a:p>
        </p:txBody>
      </p:sp>
    </p:spTree>
    <p:extLst>
      <p:ext uri="{BB962C8B-B14F-4D97-AF65-F5344CB8AC3E}">
        <p14:creationId xmlns:p14="http://schemas.microsoft.com/office/powerpoint/2010/main" val="1171140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44E56714-7EBD-1F6E-87D5-89A80E5E3C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871537"/>
            <a:ext cx="7620000" cy="5114925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4C8A7C8-0878-1C45-A1AC-60012FEB50C7}"/>
              </a:ext>
            </a:extLst>
          </p:cNvPr>
          <p:cNvSpPr txBox="1"/>
          <p:nvPr/>
        </p:nvSpPr>
        <p:spPr>
          <a:xfrm>
            <a:off x="3177153" y="6059837"/>
            <a:ext cx="59513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Statue cénotaphe – Chapelle de la Sorbonne</a:t>
            </a:r>
          </a:p>
        </p:txBody>
      </p:sp>
    </p:spTree>
    <p:extLst>
      <p:ext uri="{BB962C8B-B14F-4D97-AF65-F5344CB8AC3E}">
        <p14:creationId xmlns:p14="http://schemas.microsoft.com/office/powerpoint/2010/main" val="3183140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3DC8CF7-331C-726A-2DBB-46A03CEC40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738" y="639000"/>
            <a:ext cx="7258524" cy="55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520282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0EF381A-809C-E9C2-C24E-CB7FBB9408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045" y="639000"/>
            <a:ext cx="7249610" cy="55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DD8CF55-0A2C-D641-EA06-CEDD3EE0F322}"/>
              </a:ext>
            </a:extLst>
          </p:cNvPr>
          <p:cNvSpPr txBox="1"/>
          <p:nvPr/>
        </p:nvSpPr>
        <p:spPr>
          <a:xfrm>
            <a:off x="8229600" y="1663278"/>
            <a:ext cx="359560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RICHELIEU  localité en Indre et Loire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(entre TOURS et POITIERS)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Datée de 1642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Le Cardinal en fut son fondateur et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commanditaire</a:t>
            </a:r>
          </a:p>
        </p:txBody>
      </p:sp>
    </p:spTree>
    <p:extLst>
      <p:ext uri="{BB962C8B-B14F-4D97-AF65-F5344CB8AC3E}">
        <p14:creationId xmlns:p14="http://schemas.microsoft.com/office/powerpoint/2010/main" val="641071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761C916-0944-BD67-E6D3-2F5A79A147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643" y="279000"/>
            <a:ext cx="3818185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0134AC61-7BFA-902D-C7E2-51D6AE2DE0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7302" y="1064301"/>
            <a:ext cx="5794055" cy="472939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7DB0E8C-356E-B500-E7ED-82BD038F11F1}"/>
              </a:ext>
            </a:extLst>
          </p:cNvPr>
          <p:cNvSpPr txBox="1"/>
          <p:nvPr/>
        </p:nvSpPr>
        <p:spPr>
          <a:xfrm>
            <a:off x="6096000" y="5972582"/>
            <a:ext cx="57262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Localité de RICHELIEU   -  les Halles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 et, l’entrée du parc</a:t>
            </a:r>
          </a:p>
        </p:txBody>
      </p:sp>
    </p:spTree>
    <p:extLst>
      <p:ext uri="{BB962C8B-B14F-4D97-AF65-F5344CB8AC3E}">
        <p14:creationId xmlns:p14="http://schemas.microsoft.com/office/powerpoint/2010/main" val="3738275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A234399-A598-25F8-40DE-4F1200151F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6480" y="279000"/>
            <a:ext cx="9445383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6F1779D-C658-696E-2BC6-C06109765C2F}"/>
              </a:ext>
            </a:extLst>
          </p:cNvPr>
          <p:cNvSpPr txBox="1"/>
          <p:nvPr/>
        </p:nvSpPr>
        <p:spPr>
          <a:xfrm>
            <a:off x="430137" y="4087368"/>
            <a:ext cx="207160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RICHELIEU village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L’église</a:t>
            </a:r>
          </a:p>
        </p:txBody>
      </p:sp>
    </p:spTree>
    <p:extLst>
      <p:ext uri="{BB962C8B-B14F-4D97-AF65-F5344CB8AC3E}">
        <p14:creationId xmlns:p14="http://schemas.microsoft.com/office/powerpoint/2010/main" val="24985454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E95E4EF-3EA9-860C-24DA-A82902BFE0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4116" y="279000"/>
            <a:ext cx="7098596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7EE7A8D-814E-29ED-2730-18C98618FE9E}"/>
              </a:ext>
            </a:extLst>
          </p:cNvPr>
          <p:cNvSpPr txBox="1"/>
          <p:nvPr/>
        </p:nvSpPr>
        <p:spPr>
          <a:xfrm>
            <a:off x="8611237" y="3969116"/>
            <a:ext cx="27896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Statue de Richelieu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dans la localité éponyme</a:t>
            </a:r>
          </a:p>
        </p:txBody>
      </p:sp>
    </p:spTree>
    <p:extLst>
      <p:ext uri="{BB962C8B-B14F-4D97-AF65-F5344CB8AC3E}">
        <p14:creationId xmlns:p14="http://schemas.microsoft.com/office/powerpoint/2010/main" val="3993587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C9341D8-8C04-6218-C91D-5572B81169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2959" y="279000"/>
            <a:ext cx="6904110" cy="630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BDF7FE56-4C65-C881-245D-52DF93796F03}"/>
              </a:ext>
            </a:extLst>
          </p:cNvPr>
          <p:cNvSpPr txBox="1"/>
          <p:nvPr/>
        </p:nvSpPr>
        <p:spPr>
          <a:xfrm>
            <a:off x="1032816" y="3764538"/>
            <a:ext cx="24642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Notre-Dame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Village de Richelieu</a:t>
            </a:r>
          </a:p>
        </p:txBody>
      </p:sp>
    </p:spTree>
    <p:extLst>
      <p:ext uri="{BB962C8B-B14F-4D97-AF65-F5344CB8AC3E}">
        <p14:creationId xmlns:p14="http://schemas.microsoft.com/office/powerpoint/2010/main" val="882805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9C95AE1-68E2-FCB2-8F6B-70B82C0437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5751" y="1215000"/>
            <a:ext cx="4813028" cy="442800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17F7E143-9AF8-7EDE-7CD9-FB13D3C53BEA}"/>
              </a:ext>
            </a:extLst>
          </p:cNvPr>
          <p:cNvSpPr txBox="1"/>
          <p:nvPr/>
        </p:nvSpPr>
        <p:spPr>
          <a:xfrm>
            <a:off x="3448495" y="5749680"/>
            <a:ext cx="59008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RICHELIEU Maître du Royaume – Histoire et Destin de cet Homme d’église et d’Etat</a:t>
            </a:r>
          </a:p>
        </p:txBody>
      </p:sp>
    </p:spTree>
    <p:extLst>
      <p:ext uri="{BB962C8B-B14F-4D97-AF65-F5344CB8AC3E}">
        <p14:creationId xmlns:p14="http://schemas.microsoft.com/office/powerpoint/2010/main" val="4238604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4404332E-37CA-98A9-9E8D-F02D959F8FD2}"/>
              </a:ext>
            </a:extLst>
          </p:cNvPr>
          <p:cNvSpPr txBox="1"/>
          <p:nvPr/>
        </p:nvSpPr>
        <p:spPr>
          <a:xfrm>
            <a:off x="1938528" y="1011936"/>
            <a:ext cx="11058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 Richelieu Maître  Du Royaume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3BD60661-190E-B1FC-9417-4F94A54F1316}"/>
              </a:ext>
            </a:extLst>
          </p:cNvPr>
          <p:cNvSpPr txBox="1"/>
          <p:nvPr/>
        </p:nvSpPr>
        <p:spPr>
          <a:xfrm>
            <a:off x="3596640" y="2398517"/>
            <a:ext cx="9022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Sur Une Suggestion De </a:t>
            </a:r>
            <a:r>
              <a:rPr lang="fr-FR" sz="2800" b="1" dirty="0" err="1">
                <a:solidFill>
                  <a:srgbClr val="FFFF00"/>
                </a:solidFill>
              </a:rPr>
              <a:t>JackDidier</a:t>
            </a:r>
            <a:r>
              <a:rPr lang="fr-FR" sz="2800" b="1" dirty="0">
                <a:solidFill>
                  <a:srgbClr val="FFFF00"/>
                </a:solidFill>
              </a:rPr>
              <a:t> 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0B36F540-3E2C-178B-CC7E-8F4D38685987}"/>
              </a:ext>
            </a:extLst>
          </p:cNvPr>
          <p:cNvSpPr txBox="1"/>
          <p:nvPr/>
        </p:nvSpPr>
        <p:spPr>
          <a:xfrm>
            <a:off x="4035552" y="3893592"/>
            <a:ext cx="8583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86389071-D5CD-0714-A169-40CECFBB75C3}"/>
              </a:ext>
            </a:extLst>
          </p:cNvPr>
          <p:cNvSpPr txBox="1"/>
          <p:nvPr/>
        </p:nvSpPr>
        <p:spPr>
          <a:xfrm>
            <a:off x="5742432" y="5474011"/>
            <a:ext cx="587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4012105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</TotalTime>
  <Words>397</Words>
  <Application>Microsoft Office PowerPoint</Application>
  <PresentationFormat>Grand écran</PresentationFormat>
  <Paragraphs>78</Paragraphs>
  <Slides>21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6" baseType="lpstr">
      <vt:lpstr>Aptos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17</cp:revision>
  <dcterms:created xsi:type="dcterms:W3CDTF">2025-09-28T12:02:47Z</dcterms:created>
  <dcterms:modified xsi:type="dcterms:W3CDTF">2025-10-01T04:18:03Z</dcterms:modified>
</cp:coreProperties>
</file>