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61" r:id="rId5"/>
    <p:sldId id="262" r:id="rId6"/>
    <p:sldId id="264" r:id="rId7"/>
    <p:sldId id="270" r:id="rId8"/>
    <p:sldId id="272" r:id="rId9"/>
    <p:sldId id="263" r:id="rId10"/>
    <p:sldId id="265" r:id="rId11"/>
    <p:sldId id="266" r:id="rId12"/>
    <p:sldId id="268" r:id="rId13"/>
    <p:sldId id="271" r:id="rId14"/>
    <p:sldId id="269" r:id="rId15"/>
    <p:sldId id="274" r:id="rId16"/>
    <p:sldId id="277" r:id="rId17"/>
    <p:sldId id="276" r:id="rId18"/>
    <p:sldId id="282" r:id="rId19"/>
    <p:sldId id="280" r:id="rId20"/>
    <p:sldId id="281" r:id="rId21"/>
    <p:sldId id="273" r:id="rId22"/>
    <p:sldId id="279" r:id="rId23"/>
    <p:sldId id="275" r:id="rId24"/>
    <p:sldId id="278" r:id="rId25"/>
    <p:sldId id="267" r:id="rId26"/>
    <p:sldId id="259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75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C9BDC-EFEE-538D-6A15-B1A34B7BA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81B3D50-8B8E-4602-75F7-7C00A91A5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84D879-9C3F-B847-EF35-E2C419658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D535AA-70E2-9CE6-4B4C-0752ADC7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7B716B-4244-A8D8-001B-660C140CB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31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0E6E0-EFFC-317A-5BF7-C982AC40F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D3D70A-73D9-2F10-75D2-4FD5B46DCB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261B8F-FF43-B3DC-DFA5-27C98B689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D63257-3DD7-E84A-E0CD-AFC7F05CC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3C81E5-4357-8BB8-CB6B-8B444DAEF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84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5A862-C85C-10C4-DD62-4CA0E8ECF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B07248-E857-A9BC-90F9-DE1E5C49E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780DD-094D-6FE9-9976-7AFC1A696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3FE612-6016-8885-88A0-08849D1D9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ECBBF6-8057-0AF6-3279-A317CF0D1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966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F0755A-52AB-0B8A-2A2A-BF916A2E7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1750E0-DC9D-2027-3196-D4D40435AA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E61342-8644-9136-E90A-4ED41208EF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FF404EA-131E-3E4D-4F95-6671BCC8A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A4300BA-B640-091A-66FE-4E7046E0C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B17E39-4A62-A99B-ED72-D7F0F9247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074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C15DDC-A751-4E21-42FC-C06BF17D1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6BEDE1-E760-17E3-34C0-491689045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8269A28-FAC4-3BC6-4987-5C2FD02AC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54C7863-E2CC-979A-1546-BAD632C83D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35B05F4-A81B-CE84-E140-2533B9F9E5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DDE973C-960E-0716-1D58-28B3A30BF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EC93279-84AE-413E-EC25-7050CA55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F7F9F-8CEA-08AC-E783-5954EA450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640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3A534-39F2-8F7C-68A9-3090FD561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AFB61C-A090-74F5-BA80-1575757D0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5092238-11AC-1914-AAD3-8D7E85C15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4FD1755-8F6C-C195-0DF3-EC2876496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0063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CDC222-6BA3-F85B-AEC2-2C3838550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46C4C2A-BD08-2438-E777-5C3A7D6F5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980B608-6E12-1C3B-15B3-CD4AA4CCA1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42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F4C03A-890A-26D2-180C-C09D03FE0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D29210-A3EF-C065-FCD0-8634AA2735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4FC6998-0753-C3B9-19B6-FC85295AE6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29B4D9-2CAC-A141-D0DC-B0C236294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F1B151E-728E-3F81-70E6-4546CF7D9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F23B09C-308F-84FC-43B3-F1F1327BD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3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C97FC5-C63C-BFA0-695B-BBCE5C5A6D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0A697E8-E23B-C645-80F9-01BBCDDF73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C75425-4BB6-34DB-6613-6E210D5AEA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3346E81-3CA8-ECE7-09FE-08EF20309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9547E8-DAE3-1748-BCC0-968038FC4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CC4B37-D8C2-0DC5-71D6-D26488849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30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DC5DFF-F806-4AFB-5482-C55839B12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BCAA48-73C1-21DD-4DE8-962DB551AC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E6209D-3367-B857-1520-6B7DD9BAD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289EFA-1D3A-1C32-5200-B586D37C9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0D81EA-EE8C-C358-72B3-C60F7783D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41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F1F7E0B-954E-F3F4-E8DB-B2DE2EFD03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2A5163F-A487-00BE-30E2-B3A1F72ACE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F471D9-6776-9F1D-699B-42FEE81C1C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0AB5F0-E652-42E7-8237-86DA64347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1CFE8D-7E54-277C-5A24-B3555CD2C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4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56B78A8-A780-959C-3E2A-7262C5156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2809B5-1ACC-34D5-F76F-6CAD5013D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82011A-7E92-2B1B-9C92-B3E6D542D3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5AE58-B2B2-45F1-838B-BB280F0D3583}" type="datetimeFigureOut">
              <a:rPr lang="fr-FR" smtClean="0"/>
              <a:t>01/10/2025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391360-65FC-E492-E80D-577D67ECA9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AC1813-A04E-4E32-A8AB-89B237ED0A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63D2B-EE3D-4B26-85BE-6AEF32A9C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121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6B60E0-617D-E498-0E19-7C1396222C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2423" y="279000"/>
            <a:ext cx="527625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4EEE7E7-3797-FB6A-F3EB-24C686AF6ED3}"/>
              </a:ext>
            </a:extLst>
          </p:cNvPr>
          <p:cNvSpPr/>
          <p:nvPr/>
        </p:nvSpPr>
        <p:spPr>
          <a:xfrm>
            <a:off x="6840536" y="1136065"/>
            <a:ext cx="415354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Albert SCHWEZTZER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91BAB50-C8D9-178B-1A85-8934005F5FCC}"/>
              </a:ext>
            </a:extLst>
          </p:cNvPr>
          <p:cNvSpPr txBox="1"/>
          <p:nvPr/>
        </p:nvSpPr>
        <p:spPr>
          <a:xfrm>
            <a:off x="7429162" y="2890391"/>
            <a:ext cx="39985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>
                <a:solidFill>
                  <a:srgbClr val="FFFF00"/>
                </a:solidFill>
              </a:rPr>
              <a:t>LES MILLE VIES DU</a:t>
            </a:r>
          </a:p>
          <a:p>
            <a:r>
              <a:rPr lang="fr-FR" sz="3200" b="1" i="1" dirty="0">
                <a:solidFill>
                  <a:srgbClr val="FFFF00"/>
                </a:solidFill>
              </a:rPr>
              <a:t> GRAND DOCTEUR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E6A5982-8CC3-1D22-4E16-141263C21B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9076" y="5318541"/>
            <a:ext cx="1047750" cy="104775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C54F202-F03D-99E7-A2DC-09752C311D5A}"/>
              </a:ext>
            </a:extLst>
          </p:cNvPr>
          <p:cNvSpPr txBox="1"/>
          <p:nvPr/>
        </p:nvSpPr>
        <p:spPr>
          <a:xfrm>
            <a:off x="6840536" y="5318541"/>
            <a:ext cx="31051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PPS En Manuel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9834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  <p:sndAc>
          <p:stSnd loop="1">
            <p:snd r:embed="rId2" name="Richard Clayderman -  Les Derniers Jours D'Anastasia Kemsky (Official Video).wav"/>
          </p:stSnd>
        </p:sndAc>
      </p:transition>
    </mc:Choice>
    <mc:Fallback>
      <p:transition spd="slow">
        <p:wipe/>
        <p:sndAc>
          <p:stSnd loop="1">
            <p:snd r:embed="rId2" name="Richard Clayderman -  Les Derniers Jours D'Anastasia Kemsky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63BE11-0D99-5EB2-0921-81EADFCC3A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964" y="639000"/>
            <a:ext cx="7059815" cy="55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8CC811A-830A-A0B2-6F9F-FA7ADE70E250}"/>
              </a:ext>
            </a:extLst>
          </p:cNvPr>
          <p:cNvSpPr txBox="1"/>
          <p:nvPr/>
        </p:nvSpPr>
        <p:spPr>
          <a:xfrm>
            <a:off x="7955526" y="586689"/>
            <a:ext cx="377752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Brillant Théologien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Musicien raffiné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Médecin Missionnaire audacieux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Prix Nobel de la Paix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Personnage populaire qui fera une œuvre humanitaire dans la jungle du GABON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Figure symbolique du paternalisme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Occidental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082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F442C9-7348-75F3-3DBD-4A816F47C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2004" y="368999"/>
            <a:ext cx="3118471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8C122FB-B595-ECCB-9BA4-28D4382A21C5}"/>
              </a:ext>
            </a:extLst>
          </p:cNvPr>
          <p:cNvSpPr txBox="1"/>
          <p:nvPr/>
        </p:nvSpPr>
        <p:spPr>
          <a:xfrm>
            <a:off x="594104" y="243512"/>
            <a:ext cx="747047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 consacré sa vie au service de l’Humanité aux côtés des malades à LAMBARENE dans l’actuel GABON sur les rives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du fleuve </a:t>
            </a:r>
            <a:r>
              <a:rPr lang="fr-FR" sz="2400" b="1" i="1" dirty="0" err="1">
                <a:solidFill>
                  <a:schemeClr val="bg1"/>
                </a:solidFill>
              </a:rPr>
              <a:t>Ogoué</a:t>
            </a:r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Né en 1875 en Alsace (annexée à l’Allemagne en ce temps)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Fait des études de Philosophie et Théologie à Strasbourg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Ordonné Pasteur en l’église Luthérienne et, vicaire de la paroisse Saint Nicolas de Strasbourg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Il enseigne à la Faculté de Théologie protestante et, écrit des ouvrages sur Jean-Sébastien BACH , sur Jésus et, l’apôtre Paul.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Enseignant apprécié et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Prédicateur courageux et, écouté</a:t>
            </a:r>
          </a:p>
        </p:txBody>
      </p:sp>
    </p:spTree>
    <p:extLst>
      <p:ext uri="{BB962C8B-B14F-4D97-AF65-F5344CB8AC3E}">
        <p14:creationId xmlns:p14="http://schemas.microsoft.com/office/powerpoint/2010/main" val="1781465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583777-F27F-DA45-57E1-BBAF4E12D2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4559" y="279000"/>
            <a:ext cx="600714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DDD103-E387-F416-AA4E-DF496802A558}"/>
              </a:ext>
            </a:extLst>
          </p:cNvPr>
          <p:cNvSpPr txBox="1"/>
          <p:nvPr/>
        </p:nvSpPr>
        <p:spPr>
          <a:xfrm>
            <a:off x="680296" y="5185919"/>
            <a:ext cx="36730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Monument réalisé par Gerhard Geyer  à Weimar  (1968)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AC52B3B-061E-FD8B-DAFC-BD373C0B76F1}"/>
              </a:ext>
            </a:extLst>
          </p:cNvPr>
          <p:cNvSpPr txBox="1"/>
          <p:nvPr/>
        </p:nvSpPr>
        <p:spPr>
          <a:xfrm>
            <a:off x="635429" y="1421449"/>
            <a:ext cx="47579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Il répond à la demande de Médecins volontaires au CONGO Français</a:t>
            </a:r>
          </a:p>
          <a:p>
            <a:endParaRPr lang="fr-FR" sz="2000" b="1" i="1" dirty="0"/>
          </a:p>
          <a:p>
            <a:r>
              <a:rPr lang="fr-FR" sz="2000" b="1" i="1" dirty="0"/>
              <a:t>Agé de 30ans, il entame un cursus de Médecine et  spécialité Médecine Tropicale</a:t>
            </a:r>
          </a:p>
          <a:p>
            <a:r>
              <a:rPr lang="fr-FR" sz="2000" b="1" i="1" dirty="0"/>
              <a:t>Après 7ans d’études et </a:t>
            </a:r>
            <a:r>
              <a:rPr lang="fr-FR" sz="2000" b="1" i="1" dirty="0" err="1"/>
              <a:t>Diplomé</a:t>
            </a:r>
            <a:endParaRPr lang="fr-FR" sz="2000" b="1" i="1" dirty="0"/>
          </a:p>
          <a:p>
            <a:endParaRPr lang="fr-FR" sz="2000" b="1" i="1" dirty="0"/>
          </a:p>
          <a:p>
            <a:r>
              <a:rPr lang="fr-FR" sz="2000" b="1" i="1" dirty="0"/>
              <a:t>Quitte l’Alsace en 1913 pour Lambaréné</a:t>
            </a:r>
          </a:p>
          <a:p>
            <a:endParaRPr lang="fr-FR" sz="2000" b="1" i="1" dirty="0"/>
          </a:p>
          <a:p>
            <a:r>
              <a:rPr lang="fr-FR" sz="2000" b="1" i="1" dirty="0"/>
              <a:t>Son épouse Hélène Bresseau l’accompagne en qualité d’infirmière</a:t>
            </a:r>
          </a:p>
        </p:txBody>
      </p:sp>
    </p:spTree>
    <p:extLst>
      <p:ext uri="{BB962C8B-B14F-4D97-AF65-F5344CB8AC3E}">
        <p14:creationId xmlns:p14="http://schemas.microsoft.com/office/powerpoint/2010/main" val="156807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0D30BE-86AB-C6F1-5FCF-66DAEB441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40" y="671512"/>
            <a:ext cx="7620000" cy="55149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332425-3DC4-40E9-191D-028883AECF18}"/>
              </a:ext>
            </a:extLst>
          </p:cNvPr>
          <p:cNvSpPr txBox="1"/>
          <p:nvPr/>
        </p:nvSpPr>
        <p:spPr>
          <a:xfrm>
            <a:off x="8487977" y="2582112"/>
            <a:ext cx="307298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 maison est transformée en Musée </a:t>
            </a:r>
          </a:p>
          <a:p>
            <a:r>
              <a:rPr lang="fr-FR" sz="2400" b="1" i="1" dirty="0"/>
              <a:t>   à Gunsbach</a:t>
            </a:r>
          </a:p>
          <a:p>
            <a:r>
              <a:rPr lang="fr-FR" sz="2400" b="1" i="1" dirty="0"/>
              <a:t>(concerts – visites – conférences en sa mémoire)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70687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745DE4-E6A2-E331-C091-365655A96C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5670" y="279000"/>
            <a:ext cx="4723517" cy="6300000"/>
          </a:xfrm>
          <a:prstGeom prst="rect">
            <a:avLst/>
          </a:prstGeom>
          <a:ln w="88900" cap="sq" cmpd="thickThin">
            <a:solidFill>
              <a:schemeClr val="bg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278D08-B8BA-7A1B-4CDE-3760EFB6E513}"/>
              </a:ext>
            </a:extLst>
          </p:cNvPr>
          <p:cNvSpPr txBox="1"/>
          <p:nvPr/>
        </p:nvSpPr>
        <p:spPr>
          <a:xfrm>
            <a:off x="661757" y="2612633"/>
            <a:ext cx="37350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Dans le Musée Africain de Gunsbach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Pirogue taillée par des lépreux de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Lambaréné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888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A29686-56CE-55EF-960C-719BD260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356" y="571500"/>
            <a:ext cx="762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7F53D6-9BFF-4E27-2858-326B341B322A}"/>
              </a:ext>
            </a:extLst>
          </p:cNvPr>
          <p:cNvSpPr txBox="1"/>
          <p:nvPr/>
        </p:nvSpPr>
        <p:spPr>
          <a:xfrm>
            <a:off x="832282" y="3326122"/>
            <a:ext cx="30066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 Africain de Gunsbach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Maquette de la maison du Docteur</a:t>
            </a:r>
          </a:p>
        </p:txBody>
      </p:sp>
    </p:spTree>
    <p:extLst>
      <p:ext uri="{BB962C8B-B14F-4D97-AF65-F5344CB8AC3E}">
        <p14:creationId xmlns:p14="http://schemas.microsoft.com/office/powerpoint/2010/main" val="2187162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86557B-B250-0C84-D851-81C3FCC280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566" y="639000"/>
            <a:ext cx="7265625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57A8F0-FDB2-5012-59FB-9065C553A58C}"/>
              </a:ext>
            </a:extLst>
          </p:cNvPr>
          <p:cNvSpPr txBox="1"/>
          <p:nvPr/>
        </p:nvSpPr>
        <p:spPr>
          <a:xfrm>
            <a:off x="707732" y="3846955"/>
            <a:ext cx="78166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Eglise simultanée de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Gunsbach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78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B71BD5-CAE4-3968-4AB1-66980499F9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362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1B1719-1964-9209-673D-5192A9F6FEC0}"/>
              </a:ext>
            </a:extLst>
          </p:cNvPr>
          <p:cNvSpPr txBox="1"/>
          <p:nvPr/>
        </p:nvSpPr>
        <p:spPr>
          <a:xfrm>
            <a:off x="839539" y="3429000"/>
            <a:ext cx="30376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Musée aussi à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Kaysersberg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Médecin et Pasteur Alsacien</a:t>
            </a:r>
          </a:p>
        </p:txBody>
      </p:sp>
    </p:spTree>
    <p:extLst>
      <p:ext uri="{BB962C8B-B14F-4D97-AF65-F5344CB8AC3E}">
        <p14:creationId xmlns:p14="http://schemas.microsoft.com/office/powerpoint/2010/main" val="20397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6BF519-1B0B-7173-BF86-0B8AFEFDB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6C291F-3D01-419B-06A9-FDB0B1AF897D}"/>
              </a:ext>
            </a:extLst>
          </p:cNvPr>
          <p:cNvSpPr txBox="1"/>
          <p:nvPr/>
        </p:nvSpPr>
        <p:spPr>
          <a:xfrm>
            <a:off x="7085308" y="5578333"/>
            <a:ext cx="28206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</a:rPr>
              <a:t>Panoplie du Médecin de brousse</a:t>
            </a:r>
          </a:p>
        </p:txBody>
      </p:sp>
    </p:spTree>
    <p:extLst>
      <p:ext uri="{BB962C8B-B14F-4D97-AF65-F5344CB8AC3E}">
        <p14:creationId xmlns:p14="http://schemas.microsoft.com/office/powerpoint/2010/main" val="170374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A08262-FB8F-E72B-12A4-67DFAB86B9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1999" y="279000"/>
            <a:ext cx="590163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DC7BC5-21BF-7354-28C3-DB12B89B6003}"/>
              </a:ext>
            </a:extLst>
          </p:cNvPr>
          <p:cNvSpPr txBox="1"/>
          <p:nvPr/>
        </p:nvSpPr>
        <p:spPr>
          <a:xfrm>
            <a:off x="7555770" y="4217852"/>
            <a:ext cx="40915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Jouant sur un orgue – salle </a:t>
            </a:r>
            <a:r>
              <a:rPr lang="fr-FR" sz="2400" b="1" i="1" dirty="0" err="1">
                <a:solidFill>
                  <a:srgbClr val="FFFF00"/>
                </a:solidFill>
              </a:rPr>
              <a:t>Poirel</a:t>
            </a:r>
            <a:r>
              <a:rPr lang="fr-FR" sz="2400" b="1" i="1" dirty="0">
                <a:solidFill>
                  <a:srgbClr val="FFFF00"/>
                </a:solidFill>
              </a:rPr>
              <a:t> NANCY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  1952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C982363-1B0F-9E28-7C1A-03CBC3A92123}"/>
              </a:ext>
            </a:extLst>
          </p:cNvPr>
          <p:cNvSpPr txBox="1"/>
          <p:nvPr/>
        </p:nvSpPr>
        <p:spPr>
          <a:xfrm>
            <a:off x="7910612" y="3429000"/>
            <a:ext cx="4091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Organiste confirmé</a:t>
            </a:r>
          </a:p>
        </p:txBody>
      </p:sp>
    </p:spTree>
    <p:extLst>
      <p:ext uri="{BB962C8B-B14F-4D97-AF65-F5344CB8AC3E}">
        <p14:creationId xmlns:p14="http://schemas.microsoft.com/office/powerpoint/2010/main" val="1760157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B9ED18-3B55-8833-8789-8193F667F4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6346" y="547687"/>
            <a:ext cx="7620000" cy="576262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72B13B-94D0-3EC6-449F-9C302FF8563C}"/>
              </a:ext>
            </a:extLst>
          </p:cNvPr>
          <p:cNvSpPr txBox="1"/>
          <p:nvPr/>
        </p:nvSpPr>
        <p:spPr>
          <a:xfrm>
            <a:off x="627681" y="3955076"/>
            <a:ext cx="3068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En compagnie de Robert Oppenheimer   1950</a:t>
            </a:r>
          </a:p>
        </p:txBody>
      </p:sp>
    </p:spTree>
    <p:extLst>
      <p:ext uri="{BB962C8B-B14F-4D97-AF65-F5344CB8AC3E}">
        <p14:creationId xmlns:p14="http://schemas.microsoft.com/office/powerpoint/2010/main" val="88089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B01ED-EC08-A32E-1A81-542F37086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7691" y="297000"/>
            <a:ext cx="4221021" cy="626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0BA365-58AF-CD62-0EEC-DB31B836A2E6}"/>
              </a:ext>
            </a:extLst>
          </p:cNvPr>
          <p:cNvSpPr txBox="1"/>
          <p:nvPr/>
        </p:nvSpPr>
        <p:spPr>
          <a:xfrm>
            <a:off x="6613955" y="6226922"/>
            <a:ext cx="2355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Cliché 1955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68A836-B7C6-D5B7-B19B-50AF88F4DE6E}"/>
              </a:ext>
            </a:extLst>
          </p:cNvPr>
          <p:cNvSpPr txBox="1"/>
          <p:nvPr/>
        </p:nvSpPr>
        <p:spPr>
          <a:xfrm>
            <a:off x="314793" y="3222885"/>
            <a:ext cx="3267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Il correspond avec</a:t>
            </a:r>
          </a:p>
          <a:p>
            <a:r>
              <a:rPr lang="fr-FR" sz="2400" b="1" i="1" dirty="0"/>
              <a:t>Joséphine Baker</a:t>
            </a:r>
          </a:p>
          <a:p>
            <a:r>
              <a:rPr lang="fr-FR" sz="2400" b="1" i="1" dirty="0"/>
              <a:t>  Kennedy</a:t>
            </a:r>
          </a:p>
          <a:p>
            <a:r>
              <a:rPr lang="fr-FR" sz="2400" b="1" i="1" dirty="0"/>
              <a:t>    Albert Einstei</a:t>
            </a:r>
            <a:r>
              <a:rPr lang="fr-FR" sz="2400" b="1" i="1" dirty="0">
                <a:solidFill>
                  <a:schemeClr val="bg1"/>
                </a:solidFill>
              </a:rPr>
              <a:t>n…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432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61F5EC-5DE6-5C98-BDA0-FE1AD9C1B9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841" y="279000"/>
            <a:ext cx="5323826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9F0C91-647E-58E1-8F5F-D2D3060037DC}"/>
              </a:ext>
            </a:extLst>
          </p:cNvPr>
          <p:cNvSpPr txBox="1"/>
          <p:nvPr/>
        </p:nvSpPr>
        <p:spPr>
          <a:xfrm>
            <a:off x="8847450" y="4187549"/>
            <a:ext cx="25572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Localisation de</a:t>
            </a:r>
          </a:p>
          <a:p>
            <a:r>
              <a:rPr lang="fr-FR" sz="2400" b="1" i="1" dirty="0"/>
              <a:t>LAMBARENE</a:t>
            </a:r>
          </a:p>
        </p:txBody>
      </p:sp>
    </p:spTree>
    <p:extLst>
      <p:ext uri="{BB962C8B-B14F-4D97-AF65-F5344CB8AC3E}">
        <p14:creationId xmlns:p14="http://schemas.microsoft.com/office/powerpoint/2010/main" val="28521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366925-CF92-4470-DD79-182324846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084" y="603000"/>
            <a:ext cx="5652000" cy="56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CB31530-EEE1-B1E5-7B32-6B6BA8A4BD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0705" y="2358710"/>
            <a:ext cx="4678211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6F0D50-0DF8-3ABB-7E13-E8AC3C942FC8}"/>
              </a:ext>
            </a:extLst>
          </p:cNvPr>
          <p:cNvSpPr txBox="1"/>
          <p:nvPr/>
        </p:nvSpPr>
        <p:spPr>
          <a:xfrm>
            <a:off x="7865426" y="6155293"/>
            <a:ext cx="2668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premier Hôpital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B408F0F-B83C-0643-58E8-1161AFF9E145}"/>
              </a:ext>
            </a:extLst>
          </p:cNvPr>
          <p:cNvSpPr txBox="1"/>
          <p:nvPr/>
        </p:nvSpPr>
        <p:spPr>
          <a:xfrm>
            <a:off x="6362295" y="310802"/>
            <a:ext cx="567502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Sur place, les conditions sont rudimentaires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Installe un dispensaire dans un poulailler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Embauche un cuisinier comme interprète (Joseph AZOWANI) de l’ethnie Galoa</a:t>
            </a:r>
          </a:p>
          <a:p>
            <a:endParaRPr lang="fr-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Accueillent de nombreux malades (paludisme –lèpre –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Maladies pulmonaires – cardiaques, problèmes dentaires)</a:t>
            </a:r>
          </a:p>
        </p:txBody>
      </p:sp>
    </p:spTree>
    <p:extLst>
      <p:ext uri="{BB962C8B-B14F-4D97-AF65-F5344CB8AC3E}">
        <p14:creationId xmlns:p14="http://schemas.microsoft.com/office/powerpoint/2010/main" val="402398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948E87-AAFF-7EBF-E35E-73F5E385E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730" y="668272"/>
            <a:ext cx="9340540" cy="525405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B2EE425-29F6-DBB2-D87B-BB0B86F8F5D6}"/>
              </a:ext>
            </a:extLst>
          </p:cNvPr>
          <p:cNvSpPr txBox="1"/>
          <p:nvPr/>
        </p:nvSpPr>
        <p:spPr>
          <a:xfrm>
            <a:off x="339575" y="6027003"/>
            <a:ext cx="118524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Guerre Mondiale suspend cette expérience Gabonaise – Citoyens Allemands, le couple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est renvoyé en Europe et, incarcéré.</a:t>
            </a:r>
          </a:p>
        </p:txBody>
      </p:sp>
    </p:spTree>
    <p:extLst>
      <p:ext uri="{BB962C8B-B14F-4D97-AF65-F5344CB8AC3E}">
        <p14:creationId xmlns:p14="http://schemas.microsoft.com/office/powerpoint/2010/main" val="1211019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AAB4AC-728D-1C50-CA4D-D8472AC2F0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90" y="279000"/>
            <a:ext cx="377646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1C0EF4-0C2A-99FB-E861-A67134EE577D}"/>
              </a:ext>
            </a:extLst>
          </p:cNvPr>
          <p:cNvSpPr txBox="1"/>
          <p:nvPr/>
        </p:nvSpPr>
        <p:spPr>
          <a:xfrm>
            <a:off x="4798924" y="58846"/>
            <a:ext cx="713376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En 1918,,il reprend ses fonctions à la Paroisse Saint Nicolas de Strasbourg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Retourne au GABON en 1924, seul – Son épouse élève sa fille </a:t>
            </a:r>
            <a:r>
              <a:rPr lang="fr-FR" sz="2400" b="1" i="1" dirty="0" err="1">
                <a:solidFill>
                  <a:srgbClr val="FFFF00"/>
                </a:solidFill>
              </a:rPr>
              <a:t>Aliena</a:t>
            </a:r>
            <a:r>
              <a:rPr lang="fr-FR" sz="2400" b="1" i="1" dirty="0">
                <a:solidFill>
                  <a:srgbClr val="FFFF00"/>
                </a:solidFill>
              </a:rPr>
              <a:t> (née en 1919)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Grace aux collectes et dons, l’accueil des malades est meilleur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Réalise un village où l’on soigne, complété par un village de lépreux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Doté du prix Nobel de la Paix en 1952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médias lui assurent une renommée, la pièce de théâtre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‘Il est minuit Docteur Schweitzer’ le rend populaire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Comme le film en 1952 avec Pierre Fresnay en rôle titre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Milite pour l’abolition des armes nucléaires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61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5ADE78-C737-7E32-57CD-ECFD58B2D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83" y="279000"/>
            <a:ext cx="4581815" cy="630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93229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D7F7F5-371B-549C-D97A-CB9CC0FC9A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634" y="279000"/>
            <a:ext cx="9216732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8605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36FCBE-96CD-7C9F-78EC-49C9BB970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1378" y="279000"/>
            <a:ext cx="742924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408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A7D8AF-7EE8-2193-366D-964D2D987F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873" y="715560"/>
            <a:ext cx="3724275" cy="5715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8C54D32-7273-A702-0304-9B9C67B379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803" y="2149579"/>
            <a:ext cx="6650324" cy="284696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5038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EBEEAC-C58B-EF04-8A5B-D2A408A2FA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60" y="431399"/>
            <a:ext cx="5874545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413089A-AAED-6B56-CE48-BF42481818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0008" y="2680701"/>
            <a:ext cx="5203432" cy="37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6159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E5B7D5-20A5-9DE8-856F-1FB128B0C4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E57EC4-3815-8A95-C737-21DE356F520C}"/>
              </a:ext>
            </a:extLst>
          </p:cNvPr>
          <p:cNvSpPr txBox="1"/>
          <p:nvPr/>
        </p:nvSpPr>
        <p:spPr>
          <a:xfrm>
            <a:off x="4644042" y="6117335"/>
            <a:ext cx="2916818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Hôpital à Lambaréné</a:t>
            </a:r>
          </a:p>
        </p:txBody>
      </p:sp>
    </p:spTree>
    <p:extLst>
      <p:ext uri="{BB962C8B-B14F-4D97-AF65-F5344CB8AC3E}">
        <p14:creationId xmlns:p14="http://schemas.microsoft.com/office/powerpoint/2010/main" val="110424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1667BBE-7FA6-03E8-1900-ABD190550C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17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DEE0DB-7B03-A879-EEF6-2B4632D08FD8}"/>
              </a:ext>
            </a:extLst>
          </p:cNvPr>
          <p:cNvSpPr txBox="1"/>
          <p:nvPr/>
        </p:nvSpPr>
        <p:spPr>
          <a:xfrm>
            <a:off x="3492427" y="6117335"/>
            <a:ext cx="2031551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Hôpital actuel</a:t>
            </a:r>
          </a:p>
        </p:txBody>
      </p:sp>
    </p:spTree>
    <p:extLst>
      <p:ext uri="{BB962C8B-B14F-4D97-AF65-F5344CB8AC3E}">
        <p14:creationId xmlns:p14="http://schemas.microsoft.com/office/powerpoint/2010/main" val="2892634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468CEDE-925B-6651-CB58-11ABDDC0FC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708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8DA1AF-108E-2D02-5FBD-5BC96A87F868}"/>
              </a:ext>
            </a:extLst>
          </p:cNvPr>
          <p:cNvSpPr txBox="1"/>
          <p:nvPr/>
        </p:nvSpPr>
        <p:spPr>
          <a:xfrm>
            <a:off x="2480152" y="5695780"/>
            <a:ext cx="3615848" cy="523220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sa tombe à Lambaréné</a:t>
            </a:r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AEF79C35-D392-8D0F-922B-8DEC00F5844E}"/>
              </a:ext>
            </a:extLst>
          </p:cNvPr>
          <p:cNvSpPr txBox="1"/>
          <p:nvPr/>
        </p:nvSpPr>
        <p:spPr>
          <a:xfrm>
            <a:off x="8585376" y="1426659"/>
            <a:ext cx="3068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Décède à Lambaréné en 1965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à l’âge de 90ans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Inhumé dans un carré entre fleuve et forêt au pays des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‘Nfangas’ (Sorciers-Guérisseurs en langue Fang)</a:t>
            </a:r>
          </a:p>
        </p:txBody>
      </p:sp>
    </p:spTree>
    <p:extLst>
      <p:ext uri="{BB962C8B-B14F-4D97-AF65-F5344CB8AC3E}">
        <p14:creationId xmlns:p14="http://schemas.microsoft.com/office/powerpoint/2010/main" val="2770153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EFCAB5-8739-73B7-F4DE-CEEDA08FDA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3195" y="279000"/>
            <a:ext cx="468401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E9DEB1E-7DCA-AA29-E9B7-B67539D43191}"/>
              </a:ext>
            </a:extLst>
          </p:cNvPr>
          <p:cNvSpPr txBox="1"/>
          <p:nvPr/>
        </p:nvSpPr>
        <p:spPr>
          <a:xfrm>
            <a:off x="7101455" y="2090172"/>
            <a:ext cx="42871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Albert SCHWEZTZER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1000 Vies du ‘Grand Docteur’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Son œuvre comme Missionnaire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et aussi, Pasteur en Alsace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8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E3AE8A5-5C30-21C5-C384-7E3EC6918DF0}"/>
              </a:ext>
            </a:extLst>
          </p:cNvPr>
          <p:cNvSpPr txBox="1"/>
          <p:nvPr/>
        </p:nvSpPr>
        <p:spPr>
          <a:xfrm>
            <a:off x="3144033" y="789140"/>
            <a:ext cx="10296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Albert </a:t>
            </a:r>
            <a:r>
              <a:rPr lang="fr-FR" sz="2800" b="1" dirty="0" err="1">
                <a:solidFill>
                  <a:srgbClr val="FFFF00"/>
                </a:solidFill>
              </a:rPr>
              <a:t>Shweztzer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Les 1000 Vies du grand Docteur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02B1726-3386-7939-8640-CF3BDF29E4F7}"/>
              </a:ext>
            </a:extLst>
          </p:cNvPr>
          <p:cNvSpPr txBox="1"/>
          <p:nvPr/>
        </p:nvSpPr>
        <p:spPr>
          <a:xfrm>
            <a:off x="3231716" y="2260380"/>
            <a:ext cx="8755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0A78890-ACD5-37AF-703D-0BCC78F178B3}"/>
              </a:ext>
            </a:extLst>
          </p:cNvPr>
          <p:cNvSpPr txBox="1"/>
          <p:nvPr/>
        </p:nvSpPr>
        <p:spPr>
          <a:xfrm>
            <a:off x="3331922" y="3551181"/>
            <a:ext cx="8755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1FE440B-7FC4-6D90-876C-0F17C10EA1B3}"/>
              </a:ext>
            </a:extLst>
          </p:cNvPr>
          <p:cNvSpPr txBox="1"/>
          <p:nvPr/>
        </p:nvSpPr>
        <p:spPr>
          <a:xfrm>
            <a:off x="5091828" y="4722312"/>
            <a:ext cx="26179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023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543</Words>
  <Application>Microsoft Office PowerPoint</Application>
  <PresentationFormat>Grand écran</PresentationFormat>
  <Paragraphs>107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12</cp:revision>
  <dcterms:created xsi:type="dcterms:W3CDTF">2025-09-30T15:42:37Z</dcterms:created>
  <dcterms:modified xsi:type="dcterms:W3CDTF">2025-10-01T10:16:11Z</dcterms:modified>
</cp:coreProperties>
</file>