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936" autoAdjust="0"/>
    <p:restoredTop sz="94660"/>
  </p:normalViewPr>
  <p:slideViewPr>
    <p:cSldViewPr snapToGrid="0">
      <p:cViewPr varScale="1">
        <p:scale>
          <a:sx n="63" d="100"/>
          <a:sy n="63" d="100"/>
        </p:scale>
        <p:origin x="163"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D9E80-E88F-4AEB-A35A-3B2BCD08E62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81A539C-08B2-977D-55F7-5DE3CC6D88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8A9E220-D54E-76F1-583F-872F25D48387}"/>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5" name="Espace réservé du pied de page 4">
            <a:extLst>
              <a:ext uri="{FF2B5EF4-FFF2-40B4-BE49-F238E27FC236}">
                <a16:creationId xmlns:a16="http://schemas.microsoft.com/office/drawing/2014/main" id="{FF7EB4F2-32BD-63DB-F51B-0F9C925C13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A2F91A-666A-D1EB-A05F-89A6BD21FF1A}"/>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218693706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AF0586-FAED-016B-23D6-9E80CFE127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99B7DD6-D931-29BE-42AD-2388FE45C2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04E793E-32B4-C773-8E25-1B1A55A3E5C7}"/>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5" name="Espace réservé du pied de page 4">
            <a:extLst>
              <a:ext uri="{FF2B5EF4-FFF2-40B4-BE49-F238E27FC236}">
                <a16:creationId xmlns:a16="http://schemas.microsoft.com/office/drawing/2014/main" id="{117ED2A2-0F36-0A5B-83FE-8BCC18F8BD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4CC970-E37A-67C1-AA63-4E681CE27B6C}"/>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2867169852"/>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AFD72D-6D65-0912-F3ED-70363593FAF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7610AA9-F371-75A4-E43E-B170C794CD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D9684A8-4CFB-DFB9-9BC3-F93543741EED}"/>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5" name="Espace réservé du pied de page 4">
            <a:extLst>
              <a:ext uri="{FF2B5EF4-FFF2-40B4-BE49-F238E27FC236}">
                <a16:creationId xmlns:a16="http://schemas.microsoft.com/office/drawing/2014/main" id="{B1EB18F4-F5BB-448C-3537-04764D62D3B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B20349-E539-256B-5C3C-7780496DE7CA}"/>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322404112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536601-9DCF-0989-1CA5-E99734ABB94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3052467-C38E-1FEB-D98B-8FAD07FF2D3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71161E3-056A-DC02-D08D-AEF6D205BFB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4BF6163-5060-992C-A036-B1FB448A4BD2}"/>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6" name="Espace réservé du pied de page 5">
            <a:extLst>
              <a:ext uri="{FF2B5EF4-FFF2-40B4-BE49-F238E27FC236}">
                <a16:creationId xmlns:a16="http://schemas.microsoft.com/office/drawing/2014/main" id="{39FBBF91-F6D6-F257-2792-D48B8015BD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84DC2B8-813D-A6F0-D57F-A32E3CB38E53}"/>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379388571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0AF4F3-605E-80AE-519F-C4FB4B9D1D1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DBFA94-36BF-6482-DD92-A2AECF11EF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D999D3A-5398-51DB-63A8-AC1B20BF54F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5CF4CD5-9AD9-25CE-3CB8-7C534A0FC7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FDAC791-F672-1AE6-A4B9-6A5A5D65AB2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01D31B5-F1F4-4F8A-A6F1-403475BC2D9B}"/>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8" name="Espace réservé du pied de page 7">
            <a:extLst>
              <a:ext uri="{FF2B5EF4-FFF2-40B4-BE49-F238E27FC236}">
                <a16:creationId xmlns:a16="http://schemas.microsoft.com/office/drawing/2014/main" id="{2472BDB1-BCAF-EF36-B130-E0B498E87A3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8C76D15-1E5A-9A3B-28E1-41655749CB09}"/>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4290396316"/>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C19BE1-3581-B21D-656A-DCD04992851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4EE816C-5E47-B769-D6E9-D5B035D43DC1}"/>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4" name="Espace réservé du pied de page 3">
            <a:extLst>
              <a:ext uri="{FF2B5EF4-FFF2-40B4-BE49-F238E27FC236}">
                <a16:creationId xmlns:a16="http://schemas.microsoft.com/office/drawing/2014/main" id="{5531F835-CD44-2108-55B8-A64296A2DB7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CEFEF39-0C9D-5EA2-D2B2-644BA8B5C4B3}"/>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279188908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E010DF9-0B44-04F1-D622-C741097FE4B8}"/>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3" name="Espace réservé du pied de page 2">
            <a:extLst>
              <a:ext uri="{FF2B5EF4-FFF2-40B4-BE49-F238E27FC236}">
                <a16:creationId xmlns:a16="http://schemas.microsoft.com/office/drawing/2014/main" id="{1A84336A-7A13-0763-407E-1211174D13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F619CD7-E311-7AB8-BE8E-A4EDF145F16E}"/>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3032475144"/>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8AA566-5AA5-60AA-FC35-55A62934700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D0DAA5F-EE21-AA97-7296-9EC69EAEDE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9CF2628-2C09-B2DC-6F91-3A775FDD4D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4E1E41-1AA6-8102-CE20-BBF2C6EF2A91}"/>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6" name="Espace réservé du pied de page 5">
            <a:extLst>
              <a:ext uri="{FF2B5EF4-FFF2-40B4-BE49-F238E27FC236}">
                <a16:creationId xmlns:a16="http://schemas.microsoft.com/office/drawing/2014/main" id="{1BACC26B-BB2D-1DC8-2F25-F23EBB3A623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7B9A30A-FE59-56FF-E068-C2B865005FFB}"/>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428065556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2E8A34-4969-C653-9588-BD5ED7F923E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8539035-5726-11ED-9AA1-2BFFA166E6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60CC582-D461-A7E7-10AE-4FECA155E8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1B87AC7-70E1-5D57-28A0-708BD7FE2FB6}"/>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6" name="Espace réservé du pied de page 5">
            <a:extLst>
              <a:ext uri="{FF2B5EF4-FFF2-40B4-BE49-F238E27FC236}">
                <a16:creationId xmlns:a16="http://schemas.microsoft.com/office/drawing/2014/main" id="{3FA698E0-61C4-B0FC-8870-44EECA550FC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ED7DA4-CE20-5E3C-307D-2ADB90E13DD2}"/>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3521103752"/>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362319-E508-CB05-01C6-94D67B22FA3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D60A3A4-FAD5-6C4A-6F3E-E24E524183E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C6D322B-1630-D14D-EE97-46360C5103C0}"/>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5" name="Espace réservé du pied de page 4">
            <a:extLst>
              <a:ext uri="{FF2B5EF4-FFF2-40B4-BE49-F238E27FC236}">
                <a16:creationId xmlns:a16="http://schemas.microsoft.com/office/drawing/2014/main" id="{09E45589-1195-293D-FFA4-10A486514CA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91012A8-4AEF-709B-8E7F-C18A9E78A1C2}"/>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286374303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05099B3-EECF-B6F7-3D81-FAEBA65396E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F5AB98A-FCCD-5391-E024-D1E81FE38A8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C8F17C-75A0-ABDB-1083-E827A5095E84}"/>
              </a:ext>
            </a:extLst>
          </p:cNvPr>
          <p:cNvSpPr>
            <a:spLocks noGrp="1"/>
          </p:cNvSpPr>
          <p:nvPr>
            <p:ph type="dt" sz="half" idx="10"/>
          </p:nvPr>
        </p:nvSpPr>
        <p:spPr/>
        <p:txBody>
          <a:bodyPr/>
          <a:lstStyle/>
          <a:p>
            <a:fld id="{59DCFF2C-8722-445A-8072-E2B3261F7D24}" type="datetimeFigureOut">
              <a:rPr lang="fr-FR" smtClean="0"/>
              <a:t>28/09/2025</a:t>
            </a:fld>
            <a:endParaRPr lang="fr-FR"/>
          </a:p>
        </p:txBody>
      </p:sp>
      <p:sp>
        <p:nvSpPr>
          <p:cNvPr id="5" name="Espace réservé du pied de page 4">
            <a:extLst>
              <a:ext uri="{FF2B5EF4-FFF2-40B4-BE49-F238E27FC236}">
                <a16:creationId xmlns:a16="http://schemas.microsoft.com/office/drawing/2014/main" id="{FB6D3C08-B820-B7A9-055C-0D160C376E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6BB43A-5AF3-DEF3-CB37-3CBF37D71D24}"/>
              </a:ext>
            </a:extLst>
          </p:cNvPr>
          <p:cNvSpPr>
            <a:spLocks noGrp="1"/>
          </p:cNvSpPr>
          <p:nvPr>
            <p:ph type="sldNum" sz="quarter" idx="12"/>
          </p:nvPr>
        </p:nvSpPr>
        <p:spPr/>
        <p:txBody>
          <a:bodyPr/>
          <a:lstStyle/>
          <a:p>
            <a:fld id="{21EA84BA-8EAE-4FC8-B600-024399EFCDBD}" type="slidenum">
              <a:rPr lang="fr-FR" smtClean="0"/>
              <a:t>‹N°›</a:t>
            </a:fld>
            <a:endParaRPr lang="fr-FR"/>
          </a:p>
        </p:txBody>
      </p:sp>
    </p:spTree>
    <p:extLst>
      <p:ext uri="{BB962C8B-B14F-4D97-AF65-F5344CB8AC3E}">
        <p14:creationId xmlns:p14="http://schemas.microsoft.com/office/powerpoint/2010/main" val="33111241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A318C21-903E-BC67-2972-69947846CC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E9EFDB0-8B0F-04FE-5D17-8B0B3957B8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766829-8323-A474-2FB0-BD85478ED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9DCFF2C-8722-445A-8072-E2B3261F7D24}" type="datetimeFigureOut">
              <a:rPr lang="fr-FR" smtClean="0"/>
              <a:t>28/09/2025</a:t>
            </a:fld>
            <a:endParaRPr lang="fr-FR"/>
          </a:p>
        </p:txBody>
      </p:sp>
      <p:sp>
        <p:nvSpPr>
          <p:cNvPr id="5" name="Espace réservé du pied de page 4">
            <a:extLst>
              <a:ext uri="{FF2B5EF4-FFF2-40B4-BE49-F238E27FC236}">
                <a16:creationId xmlns:a16="http://schemas.microsoft.com/office/drawing/2014/main" id="{9C49F94F-EF41-272B-642E-D904FCEB84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83F27F1-2D12-7E8E-0A72-65EC77E1AF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1EA84BA-8EAE-4FC8-B600-024399EFCDBD}" type="slidenum">
              <a:rPr lang="fr-FR" smtClean="0"/>
              <a:t>‹N°›</a:t>
            </a:fld>
            <a:endParaRPr lang="fr-FR"/>
          </a:p>
        </p:txBody>
      </p:sp>
    </p:spTree>
    <p:extLst>
      <p:ext uri="{BB962C8B-B14F-4D97-AF65-F5344CB8AC3E}">
        <p14:creationId xmlns:p14="http://schemas.microsoft.com/office/powerpoint/2010/main" val="3398103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Formation, Lac souterrain&#10;&#10;Le contenu généré par l’IA peut être incorrect.">
            <a:extLst>
              <a:ext uri="{FF2B5EF4-FFF2-40B4-BE49-F238E27FC236}">
                <a16:creationId xmlns:a16="http://schemas.microsoft.com/office/drawing/2014/main" id="{60C4BC62-7AB9-7695-39FF-545B00C16C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8955" y="279000"/>
            <a:ext cx="7554089"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152E809-51F7-B1C7-B065-15EFC441265F}"/>
              </a:ext>
            </a:extLst>
          </p:cNvPr>
          <p:cNvSpPr txBox="1"/>
          <p:nvPr/>
        </p:nvSpPr>
        <p:spPr>
          <a:xfrm>
            <a:off x="3974592" y="5748003"/>
            <a:ext cx="4584192" cy="830997"/>
          </a:xfrm>
          <a:prstGeom prst="rect">
            <a:avLst/>
          </a:prstGeom>
          <a:noFill/>
        </p:spPr>
        <p:txBody>
          <a:bodyPr wrap="square" rtlCol="0">
            <a:spAutoFit/>
          </a:bodyPr>
          <a:lstStyle/>
          <a:p>
            <a:r>
              <a:rPr lang="fr-FR" sz="2400" b="1" dirty="0">
                <a:solidFill>
                  <a:srgbClr val="FFFF00"/>
                </a:solidFill>
              </a:rPr>
              <a:t>parc naturel régional de la </a:t>
            </a:r>
            <a:r>
              <a:rPr lang="fr-FR" sz="2400" b="1" dirty="0" err="1">
                <a:solidFill>
                  <a:srgbClr val="FFFF00"/>
                </a:solidFill>
              </a:rPr>
              <a:t>Gola</a:t>
            </a:r>
            <a:r>
              <a:rPr lang="fr-FR" sz="2400" b="1" dirty="0">
                <a:solidFill>
                  <a:srgbClr val="FFFF00"/>
                </a:solidFill>
              </a:rPr>
              <a:t> de la Rossa et de </a:t>
            </a:r>
            <a:r>
              <a:rPr lang="fr-FR" sz="2400" b="1" dirty="0" err="1">
                <a:solidFill>
                  <a:srgbClr val="FFFF00"/>
                </a:solidFill>
              </a:rPr>
              <a:t>Frasassi</a:t>
            </a:r>
            <a:endParaRPr lang="fr-FR" sz="2400" b="1" dirty="0">
              <a:solidFill>
                <a:srgbClr val="FFFF00"/>
              </a:solidFill>
            </a:endParaRPr>
          </a:p>
        </p:txBody>
      </p:sp>
      <p:sp>
        <p:nvSpPr>
          <p:cNvPr id="7" name="ZoneTexte 6">
            <a:extLst>
              <a:ext uri="{FF2B5EF4-FFF2-40B4-BE49-F238E27FC236}">
                <a16:creationId xmlns:a16="http://schemas.microsoft.com/office/drawing/2014/main" id="{07A7E75E-883D-6C4F-E79E-52A2FA1E51FF}"/>
              </a:ext>
            </a:extLst>
          </p:cNvPr>
          <p:cNvSpPr txBox="1"/>
          <p:nvPr/>
        </p:nvSpPr>
        <p:spPr>
          <a:xfrm>
            <a:off x="3681984" y="438912"/>
            <a:ext cx="6839712" cy="461665"/>
          </a:xfrm>
          <a:prstGeom prst="rect">
            <a:avLst/>
          </a:prstGeom>
          <a:noFill/>
        </p:spPr>
        <p:txBody>
          <a:bodyPr wrap="square" rtlCol="0">
            <a:spAutoFit/>
          </a:bodyPr>
          <a:lstStyle/>
          <a:p>
            <a:r>
              <a:rPr lang="fr-FR" sz="2400" b="1" dirty="0">
                <a:solidFill>
                  <a:srgbClr val="FFFF00"/>
                </a:solidFill>
              </a:rPr>
              <a:t>Les Grottes De </a:t>
            </a:r>
            <a:r>
              <a:rPr lang="fr-FR" sz="2400" b="1" dirty="0" err="1">
                <a:solidFill>
                  <a:srgbClr val="FFFF00"/>
                </a:solidFill>
              </a:rPr>
              <a:t>Frasassi</a:t>
            </a:r>
            <a:r>
              <a:rPr lang="fr-FR" sz="2400" b="1" dirty="0">
                <a:solidFill>
                  <a:srgbClr val="FFFF00"/>
                </a:solidFill>
              </a:rPr>
              <a:t> - Italie</a:t>
            </a:r>
          </a:p>
        </p:txBody>
      </p:sp>
    </p:spTree>
    <p:extLst>
      <p:ext uri="{BB962C8B-B14F-4D97-AF65-F5344CB8AC3E}">
        <p14:creationId xmlns:p14="http://schemas.microsoft.com/office/powerpoint/2010/main" val="3157499744"/>
      </p:ext>
    </p:extLst>
  </p:cSld>
  <p:clrMapOvr>
    <a:masterClrMapping/>
  </p:clrMapOvr>
  <mc:AlternateContent xmlns:mc="http://schemas.openxmlformats.org/markup-compatibility/2006">
    <mc:Choice xmlns:p14="http://schemas.microsoft.com/office/powerpoint/2010/main" Requires="p14">
      <p:transition spd="slow" p14:dur="5000" advClick="0" advTm="10000">
        <p:fade/>
        <p:sndAc>
          <p:stSnd loop="1">
            <p:snd r:embed="rId2" name="'O SOLE MIO - IRMA DI BENEDETTO - Organetto Abruzzese Accordion Cover.wav"/>
          </p:stSnd>
        </p:sndAc>
      </p:transition>
    </mc:Choice>
    <mc:Fallback>
      <p:transition spd="slow" advClick="0" advTm="10000">
        <p:fade/>
        <p:sndAc>
          <p:stSnd loop="1">
            <p:snd r:embed="rId2" name="'O SOLE MIO - IRMA DI BENEDETTO - Organetto Abruzzese Accordion Cov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2565E-845A-CA93-08F7-3BB3AAB3994E}"/>
            </a:ext>
          </a:extLst>
        </p:cNvPr>
        <p:cNvGrpSpPr/>
        <p:nvPr/>
      </p:nvGrpSpPr>
      <p:grpSpPr>
        <a:xfrm>
          <a:off x="0" y="0"/>
          <a:ext cx="0" cy="0"/>
          <a:chOff x="0" y="0"/>
          <a:chExt cx="0" cy="0"/>
        </a:xfrm>
      </p:grpSpPr>
      <p:pic>
        <p:nvPicPr>
          <p:cNvPr id="3" name="Image 2" descr="Une image contenant grotte, nature, personnes, groupe&#10;&#10;Le contenu généré par l’IA peut être incorrect.">
            <a:extLst>
              <a:ext uri="{FF2B5EF4-FFF2-40B4-BE49-F238E27FC236}">
                <a16:creationId xmlns:a16="http://schemas.microsoft.com/office/drawing/2014/main" id="{D2CF2A5D-3548-5CFB-5C6C-43CB39793B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677" y="1803654"/>
            <a:ext cx="4536000" cy="302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7CC33CA-295E-5924-44C8-636B0B13FAEA}"/>
              </a:ext>
            </a:extLst>
          </p:cNvPr>
          <p:cNvSpPr txBox="1"/>
          <p:nvPr/>
        </p:nvSpPr>
        <p:spPr>
          <a:xfrm>
            <a:off x="5230368" y="2090172"/>
            <a:ext cx="6388608" cy="2677656"/>
          </a:xfrm>
          <a:prstGeom prst="rect">
            <a:avLst/>
          </a:prstGeom>
          <a:noFill/>
        </p:spPr>
        <p:txBody>
          <a:bodyPr wrap="square" rtlCol="0">
            <a:spAutoFit/>
          </a:bodyPr>
          <a:lstStyle/>
          <a:p>
            <a:r>
              <a:rPr lang="fr-FR" sz="2400" b="1">
                <a:solidFill>
                  <a:schemeClr val="bg1"/>
                </a:solidFill>
              </a:rPr>
              <a:t>La grotte di Frasassi (leur nom italien), ou les grottes de Frasassi, sont le réseau de grottes le plus célèbre d'Italie et parmi les plus grands d'Europe. Ils sont situés dans la commune de Genga, à environ 50 km au sud-ouest d'Ancône, qui est la capitale de la région des Marches.</a:t>
            </a:r>
            <a:endParaRPr lang="fr-FR" sz="2400" b="1" dirty="0">
              <a:solidFill>
                <a:schemeClr val="bg1"/>
              </a:solidFill>
            </a:endParaRPr>
          </a:p>
        </p:txBody>
      </p:sp>
    </p:spTree>
    <p:extLst>
      <p:ext uri="{BB962C8B-B14F-4D97-AF65-F5344CB8AC3E}">
        <p14:creationId xmlns:p14="http://schemas.microsoft.com/office/powerpoint/2010/main" val="152000759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FC0DF-BE5B-9F70-9B6A-43598A5C25FD}"/>
            </a:ext>
          </a:extLst>
        </p:cNvPr>
        <p:cNvGrpSpPr/>
        <p:nvPr/>
      </p:nvGrpSpPr>
      <p:grpSpPr>
        <a:xfrm>
          <a:off x="0" y="0"/>
          <a:ext cx="0" cy="0"/>
          <a:chOff x="0" y="0"/>
          <a:chExt cx="0" cy="0"/>
        </a:xfrm>
      </p:grpSpPr>
      <p:pic>
        <p:nvPicPr>
          <p:cNvPr id="3" name="Image 2" descr="Une image contenant grotte, nature, Spéléothème, Stalagmite&#10;&#10;Le contenu généré par l’IA peut être incorrect.">
            <a:extLst>
              <a:ext uri="{FF2B5EF4-FFF2-40B4-BE49-F238E27FC236}">
                <a16:creationId xmlns:a16="http://schemas.microsoft.com/office/drawing/2014/main" id="{43479263-92B3-15CE-3B3C-AB6CD365F6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8044" y="279000"/>
            <a:ext cx="9455911"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3CA291-8B1B-DC9D-77FE-8EAAB1824FF4}"/>
              </a:ext>
            </a:extLst>
          </p:cNvPr>
          <p:cNvSpPr txBox="1"/>
          <p:nvPr/>
        </p:nvSpPr>
        <p:spPr>
          <a:xfrm>
            <a:off x="3828288" y="6117335"/>
            <a:ext cx="6205728" cy="461665"/>
          </a:xfrm>
          <a:prstGeom prst="rect">
            <a:avLst/>
          </a:prstGeom>
          <a:noFill/>
        </p:spPr>
        <p:txBody>
          <a:bodyPr wrap="square" rtlCol="0">
            <a:spAutoFit/>
          </a:bodyPr>
          <a:lstStyle/>
          <a:p>
            <a:r>
              <a:rPr lang="fr-FR" sz="2400" b="1">
                <a:solidFill>
                  <a:srgbClr val="FFFF00"/>
                </a:solidFill>
              </a:rPr>
              <a:t>intérieur des grottes de Frasassi</a:t>
            </a:r>
            <a:endParaRPr lang="fr-FR" sz="2400" b="1" dirty="0">
              <a:solidFill>
                <a:srgbClr val="FFFF00"/>
              </a:solidFill>
            </a:endParaRPr>
          </a:p>
        </p:txBody>
      </p:sp>
    </p:spTree>
    <p:extLst>
      <p:ext uri="{BB962C8B-B14F-4D97-AF65-F5344CB8AC3E}">
        <p14:creationId xmlns:p14="http://schemas.microsoft.com/office/powerpoint/2010/main" val="301083680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021F6-D37A-AC6B-0691-8DC85A5461BD}"/>
            </a:ext>
          </a:extLst>
        </p:cNvPr>
        <p:cNvGrpSpPr/>
        <p:nvPr/>
      </p:nvGrpSpPr>
      <p:grpSpPr>
        <a:xfrm>
          <a:off x="0" y="0"/>
          <a:ext cx="0" cy="0"/>
          <a:chOff x="0" y="0"/>
          <a:chExt cx="0" cy="0"/>
        </a:xfrm>
      </p:grpSpPr>
      <p:pic>
        <p:nvPicPr>
          <p:cNvPr id="3" name="Image 2" descr="Une image contenant grotte, nature, Spéléothème, Stalagmite&#10;&#10;Le contenu généré par l’IA peut être incorrect.">
            <a:extLst>
              <a:ext uri="{FF2B5EF4-FFF2-40B4-BE49-F238E27FC236}">
                <a16:creationId xmlns:a16="http://schemas.microsoft.com/office/drawing/2014/main" id="{5D5A5D0D-235E-C1E8-EE71-23D055858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5729" y="279000"/>
            <a:ext cx="9455907"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CC495EC-27D9-4CC2-CC1F-C6FBEDB5C5C9}"/>
              </a:ext>
            </a:extLst>
          </p:cNvPr>
          <p:cNvSpPr txBox="1"/>
          <p:nvPr/>
        </p:nvSpPr>
        <p:spPr>
          <a:xfrm>
            <a:off x="3218688" y="279000"/>
            <a:ext cx="8778240" cy="461665"/>
          </a:xfrm>
          <a:prstGeom prst="rect">
            <a:avLst/>
          </a:prstGeom>
          <a:noFill/>
        </p:spPr>
        <p:txBody>
          <a:bodyPr wrap="square" rtlCol="0">
            <a:spAutoFit/>
          </a:bodyPr>
          <a:lstStyle/>
          <a:p>
            <a:r>
              <a:rPr lang="fr-FR" sz="2400" b="1">
                <a:solidFill>
                  <a:srgbClr val="FFFF00"/>
                </a:solidFill>
              </a:rPr>
              <a:t>Autre vue de l’intérieur des grottes</a:t>
            </a:r>
            <a:endParaRPr lang="fr-FR" sz="2400" b="1" dirty="0">
              <a:solidFill>
                <a:srgbClr val="FFFF00"/>
              </a:solidFill>
            </a:endParaRPr>
          </a:p>
        </p:txBody>
      </p:sp>
    </p:spTree>
    <p:extLst>
      <p:ext uri="{BB962C8B-B14F-4D97-AF65-F5344CB8AC3E}">
        <p14:creationId xmlns:p14="http://schemas.microsoft.com/office/powerpoint/2010/main" val="3379306662"/>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454C7-713B-EC4E-FED9-0CF1CD960FF0}"/>
            </a:ext>
          </a:extLst>
        </p:cNvPr>
        <p:cNvGrpSpPr/>
        <p:nvPr/>
      </p:nvGrpSpPr>
      <p:grpSpPr>
        <a:xfrm>
          <a:off x="0" y="0"/>
          <a:ext cx="0" cy="0"/>
          <a:chOff x="0" y="0"/>
          <a:chExt cx="0" cy="0"/>
        </a:xfrm>
      </p:grpSpPr>
      <p:pic>
        <p:nvPicPr>
          <p:cNvPr id="3" name="Image 2" descr="Une image contenant nature, grotte, Spéléothème, Stalagmite&#10;&#10;Le contenu généré par l’IA peut être incorrect.">
            <a:extLst>
              <a:ext uri="{FF2B5EF4-FFF2-40B4-BE49-F238E27FC236}">
                <a16:creationId xmlns:a16="http://schemas.microsoft.com/office/drawing/2014/main" id="{988A1266-18E9-2093-7192-EF550416C4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08961" y="279000"/>
            <a:ext cx="4197378"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09874A4-127F-24BC-201B-30AE2CF95BB8}"/>
              </a:ext>
            </a:extLst>
          </p:cNvPr>
          <p:cNvSpPr txBox="1"/>
          <p:nvPr/>
        </p:nvSpPr>
        <p:spPr>
          <a:xfrm>
            <a:off x="4486656" y="6120384"/>
            <a:ext cx="4034211" cy="461665"/>
          </a:xfrm>
          <a:prstGeom prst="rect">
            <a:avLst/>
          </a:prstGeom>
          <a:noFill/>
        </p:spPr>
        <p:txBody>
          <a:bodyPr wrap="square" rtlCol="0">
            <a:spAutoFit/>
          </a:bodyPr>
          <a:lstStyle/>
          <a:p>
            <a:r>
              <a:rPr lang="fr-FR" sz="2400" b="1">
                <a:solidFill>
                  <a:srgbClr val="FFFF00"/>
                </a:solidFill>
              </a:rPr>
              <a:t>Le « Tuyau d’orgue ».</a:t>
            </a:r>
            <a:endParaRPr lang="fr-FR" sz="2400" b="1" dirty="0">
              <a:solidFill>
                <a:srgbClr val="FFFF00"/>
              </a:solidFill>
            </a:endParaRPr>
          </a:p>
        </p:txBody>
      </p:sp>
    </p:spTree>
    <p:extLst>
      <p:ext uri="{BB962C8B-B14F-4D97-AF65-F5344CB8AC3E}">
        <p14:creationId xmlns:p14="http://schemas.microsoft.com/office/powerpoint/2010/main" val="356347775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B7321-7EDD-671F-5EF0-E1FB8E17A91E}"/>
            </a:ext>
          </a:extLst>
        </p:cNvPr>
        <p:cNvGrpSpPr/>
        <p:nvPr/>
      </p:nvGrpSpPr>
      <p:grpSpPr>
        <a:xfrm>
          <a:off x="0" y="0"/>
          <a:ext cx="0" cy="0"/>
          <a:chOff x="0" y="0"/>
          <a:chExt cx="0" cy="0"/>
        </a:xfrm>
      </p:grpSpPr>
      <p:pic>
        <p:nvPicPr>
          <p:cNvPr id="4" name="Image 3" descr="Une image contenant nature, grotte&#10;&#10;Le contenu généré par l’IA peut être incorrect.">
            <a:extLst>
              <a:ext uri="{FF2B5EF4-FFF2-40B4-BE49-F238E27FC236}">
                <a16:creationId xmlns:a16="http://schemas.microsoft.com/office/drawing/2014/main" id="{542063D3-39C2-63B9-9541-F68B1CB4B1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7312" y="279000"/>
            <a:ext cx="4197375"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C2F09E86-44AF-253B-AF33-387AABC99651}"/>
              </a:ext>
            </a:extLst>
          </p:cNvPr>
          <p:cNvSpPr txBox="1"/>
          <p:nvPr/>
        </p:nvSpPr>
        <p:spPr>
          <a:xfrm>
            <a:off x="3997312" y="6117335"/>
            <a:ext cx="4748785" cy="461665"/>
          </a:xfrm>
          <a:prstGeom prst="rect">
            <a:avLst/>
          </a:prstGeom>
          <a:noFill/>
        </p:spPr>
        <p:txBody>
          <a:bodyPr wrap="square" rtlCol="0">
            <a:spAutoFit/>
          </a:bodyPr>
          <a:lstStyle/>
          <a:p>
            <a:r>
              <a:rPr lang="fr-FR" sz="2400" b="1" dirty="0">
                <a:solidFill>
                  <a:srgbClr val="FFFF00"/>
                </a:solidFill>
              </a:rPr>
              <a:t>Un puits naturel de 25 mètres.</a:t>
            </a:r>
          </a:p>
        </p:txBody>
      </p:sp>
    </p:spTree>
    <p:extLst>
      <p:ext uri="{BB962C8B-B14F-4D97-AF65-F5344CB8AC3E}">
        <p14:creationId xmlns:p14="http://schemas.microsoft.com/office/powerpoint/2010/main" val="250506538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ED264-9A59-1BC9-FCC7-ED3344DC40F1}"/>
            </a:ext>
          </a:extLst>
        </p:cNvPr>
        <p:cNvGrpSpPr/>
        <p:nvPr/>
      </p:nvGrpSpPr>
      <p:grpSpPr>
        <a:xfrm>
          <a:off x="0" y="0"/>
          <a:ext cx="0" cy="0"/>
          <a:chOff x="0" y="0"/>
          <a:chExt cx="0" cy="0"/>
        </a:xfrm>
      </p:grpSpPr>
      <p:pic>
        <p:nvPicPr>
          <p:cNvPr id="3" name="Image 2" descr="Une image contenant nature, grotte, Spéléothème, Stalagmite&#10;&#10;Le contenu généré par l’IA peut être incorrect.">
            <a:extLst>
              <a:ext uri="{FF2B5EF4-FFF2-40B4-BE49-F238E27FC236}">
                <a16:creationId xmlns:a16="http://schemas.microsoft.com/office/drawing/2014/main" id="{18A712C9-1690-FEF1-4566-30F3C11560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23620" y="241009"/>
            <a:ext cx="4248000" cy="6375982"/>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0604490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03656-5172-F4B0-6AB7-065EF2FE8BBF}"/>
            </a:ext>
          </a:extLst>
        </p:cNvPr>
        <p:cNvGrpSpPr/>
        <p:nvPr/>
      </p:nvGrpSpPr>
      <p:grpSpPr>
        <a:xfrm>
          <a:off x="0" y="0"/>
          <a:ext cx="0" cy="0"/>
          <a:chOff x="0" y="0"/>
          <a:chExt cx="0" cy="0"/>
        </a:xfrm>
      </p:grpSpPr>
      <p:pic>
        <p:nvPicPr>
          <p:cNvPr id="3" name="Image 2" descr="Une image contenant paysage, plein air, montagne, nuage&#10;&#10;Le contenu généré par l’IA peut être incorrect.">
            <a:extLst>
              <a:ext uri="{FF2B5EF4-FFF2-40B4-BE49-F238E27FC236}">
                <a16:creationId xmlns:a16="http://schemas.microsoft.com/office/drawing/2014/main" id="{D44EA64D-2BB2-C51F-B741-E73ED48D91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8566" y="279000"/>
            <a:ext cx="9509428"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AD52A16-3CB9-5C7A-7588-A5DFE2F6C8CB}"/>
              </a:ext>
            </a:extLst>
          </p:cNvPr>
          <p:cNvSpPr txBox="1"/>
          <p:nvPr/>
        </p:nvSpPr>
        <p:spPr>
          <a:xfrm>
            <a:off x="0" y="4605527"/>
            <a:ext cx="2609088" cy="461665"/>
          </a:xfrm>
          <a:prstGeom prst="rect">
            <a:avLst/>
          </a:prstGeom>
          <a:noFill/>
        </p:spPr>
        <p:txBody>
          <a:bodyPr wrap="square" rtlCol="0">
            <a:spAutoFit/>
          </a:bodyPr>
          <a:lstStyle/>
          <a:p>
            <a:r>
              <a:rPr lang="fr-FR" sz="2400" b="1" dirty="0">
                <a:solidFill>
                  <a:srgbClr val="FFFF00"/>
                </a:solidFill>
              </a:rPr>
              <a:t>Bois de </a:t>
            </a:r>
            <a:r>
              <a:rPr lang="fr-FR" sz="2400" b="1" dirty="0" err="1">
                <a:solidFill>
                  <a:srgbClr val="FFFF00"/>
                </a:solidFill>
              </a:rPr>
              <a:t>Frasassi</a:t>
            </a:r>
            <a:endParaRPr lang="fr-FR" sz="2400" b="1" dirty="0">
              <a:solidFill>
                <a:srgbClr val="FFFF00"/>
              </a:solidFill>
            </a:endParaRPr>
          </a:p>
        </p:txBody>
      </p:sp>
    </p:spTree>
    <p:extLst>
      <p:ext uri="{BB962C8B-B14F-4D97-AF65-F5344CB8AC3E}">
        <p14:creationId xmlns:p14="http://schemas.microsoft.com/office/powerpoint/2010/main" val="1234127396"/>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EB18E-FA24-1C21-D4D9-165B9D3FB272}"/>
            </a:ext>
          </a:extLst>
        </p:cNvPr>
        <p:cNvGrpSpPr/>
        <p:nvPr/>
      </p:nvGrpSpPr>
      <p:grpSpPr>
        <a:xfrm>
          <a:off x="0" y="0"/>
          <a:ext cx="0" cy="0"/>
          <a:chOff x="0" y="0"/>
          <a:chExt cx="0" cy="0"/>
        </a:xfrm>
      </p:grpSpPr>
      <p:pic>
        <p:nvPicPr>
          <p:cNvPr id="3" name="Image 2" descr="Une image contenant plein air, arbre, plante, ciel&#10;&#10;Le contenu généré par l’IA peut être incorrect.">
            <a:extLst>
              <a:ext uri="{FF2B5EF4-FFF2-40B4-BE49-F238E27FC236}">
                <a16:creationId xmlns:a16="http://schemas.microsoft.com/office/drawing/2014/main" id="{AAE444EE-B5CB-12B1-7524-5567DD782B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032" y="279000"/>
            <a:ext cx="9498229" cy="630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F9CB2F-24C6-8B2A-6EBE-4D146AD8BA2A}"/>
              </a:ext>
            </a:extLst>
          </p:cNvPr>
          <p:cNvSpPr txBox="1"/>
          <p:nvPr/>
        </p:nvSpPr>
        <p:spPr>
          <a:xfrm>
            <a:off x="9960864" y="4279392"/>
            <a:ext cx="2231136" cy="830997"/>
          </a:xfrm>
          <a:prstGeom prst="rect">
            <a:avLst/>
          </a:prstGeom>
          <a:noFill/>
        </p:spPr>
        <p:txBody>
          <a:bodyPr wrap="square" rtlCol="0">
            <a:spAutoFit/>
          </a:bodyPr>
          <a:lstStyle/>
          <a:p>
            <a:r>
              <a:rPr lang="fr-FR" sz="2400" b="1">
                <a:solidFill>
                  <a:srgbClr val="FFFF00"/>
                </a:solidFill>
              </a:rPr>
              <a:t>Gorges de Frasassi</a:t>
            </a:r>
            <a:endParaRPr lang="fr-FR" sz="2400" b="1" dirty="0">
              <a:solidFill>
                <a:srgbClr val="FFFF00"/>
              </a:solidFill>
            </a:endParaRPr>
          </a:p>
        </p:txBody>
      </p:sp>
    </p:spTree>
    <p:extLst>
      <p:ext uri="{BB962C8B-B14F-4D97-AF65-F5344CB8AC3E}">
        <p14:creationId xmlns:p14="http://schemas.microsoft.com/office/powerpoint/2010/main" val="1025304453"/>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2A324-2643-A55E-D96D-C01C1B15E83A}"/>
            </a:ext>
          </a:extLst>
        </p:cNvPr>
        <p:cNvGrpSpPr/>
        <p:nvPr/>
      </p:nvGrpSpPr>
      <p:grpSpPr>
        <a:xfrm>
          <a:off x="0" y="0"/>
          <a:ext cx="0" cy="0"/>
          <a:chOff x="0" y="0"/>
          <a:chExt cx="0" cy="0"/>
        </a:xfrm>
      </p:grpSpPr>
      <p:pic>
        <p:nvPicPr>
          <p:cNvPr id="3" name="Image 2" descr="Une image contenant plein air, montagne, arbre, plante&#10;&#10;Le contenu généré par l’IA peut être incorrect.">
            <a:extLst>
              <a:ext uri="{FF2B5EF4-FFF2-40B4-BE49-F238E27FC236}">
                <a16:creationId xmlns:a16="http://schemas.microsoft.com/office/drawing/2014/main" id="{83DBF232-4BA8-CD67-9270-20E27A2C31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3062" y="571500"/>
            <a:ext cx="8572500" cy="5715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EA2D8205-DA6D-6BA7-BF46-DCF61D34861C}"/>
              </a:ext>
            </a:extLst>
          </p:cNvPr>
          <p:cNvSpPr txBox="1"/>
          <p:nvPr/>
        </p:nvSpPr>
        <p:spPr>
          <a:xfrm>
            <a:off x="182880" y="4218432"/>
            <a:ext cx="2901696" cy="830997"/>
          </a:xfrm>
          <a:prstGeom prst="rect">
            <a:avLst/>
          </a:prstGeom>
          <a:noFill/>
        </p:spPr>
        <p:txBody>
          <a:bodyPr wrap="square" rtlCol="0">
            <a:spAutoFit/>
          </a:bodyPr>
          <a:lstStyle/>
          <a:p>
            <a:r>
              <a:rPr lang="fr-FR" sz="2400" b="1">
                <a:solidFill>
                  <a:srgbClr val="FFFF00"/>
                </a:solidFill>
              </a:rPr>
              <a:t>Route des Gorges de la Rossa</a:t>
            </a:r>
            <a:endParaRPr lang="fr-FR" sz="2400" b="1" dirty="0">
              <a:solidFill>
                <a:srgbClr val="FFFF00"/>
              </a:solidFill>
            </a:endParaRPr>
          </a:p>
        </p:txBody>
      </p:sp>
    </p:spTree>
    <p:extLst>
      <p:ext uri="{BB962C8B-B14F-4D97-AF65-F5344CB8AC3E}">
        <p14:creationId xmlns:p14="http://schemas.microsoft.com/office/powerpoint/2010/main" val="2432830509"/>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F7F5C-F930-3B92-D2A7-12CC9E5F381F}"/>
            </a:ext>
          </a:extLst>
        </p:cNvPr>
        <p:cNvGrpSpPr/>
        <p:nvPr/>
      </p:nvGrpSpPr>
      <p:grpSpPr>
        <a:xfrm>
          <a:off x="0" y="0"/>
          <a:ext cx="0" cy="0"/>
          <a:chOff x="0" y="0"/>
          <a:chExt cx="0" cy="0"/>
        </a:xfrm>
      </p:grpSpPr>
      <p:pic>
        <p:nvPicPr>
          <p:cNvPr id="3" name="Image 2" descr="Une image contenant plein air, nature, ciel, nuage&#10;&#10;Le contenu généré par l’IA peut être incorrect.">
            <a:extLst>
              <a:ext uri="{FF2B5EF4-FFF2-40B4-BE49-F238E27FC236}">
                <a16:creationId xmlns:a16="http://schemas.microsoft.com/office/drawing/2014/main" id="{65FDD932-7E44-385E-BC4C-A51C2808B6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944" y="512064"/>
            <a:ext cx="4032000" cy="302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pic>
        <p:nvPicPr>
          <p:cNvPr id="5" name="Image 4" descr="Une image contenant plein air, nature, nuage, ciel&#10;&#10;Le contenu généré par l’IA peut être incorrect.">
            <a:extLst>
              <a:ext uri="{FF2B5EF4-FFF2-40B4-BE49-F238E27FC236}">
                <a16:creationId xmlns:a16="http://schemas.microsoft.com/office/drawing/2014/main" id="{B6292B71-6C1B-FE92-87B7-149AF0CA72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056" y="3429000"/>
            <a:ext cx="3960000" cy="297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63369433"/>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7AD22-2C5D-0F9E-43B8-1734D43F0A9A}"/>
            </a:ext>
          </a:extLst>
        </p:cNvPr>
        <p:cNvGrpSpPr/>
        <p:nvPr/>
      </p:nvGrpSpPr>
      <p:grpSpPr>
        <a:xfrm>
          <a:off x="0" y="0"/>
          <a:ext cx="0" cy="0"/>
          <a:chOff x="0" y="0"/>
          <a:chExt cx="0" cy="0"/>
        </a:xfrm>
      </p:grpSpPr>
      <p:pic>
        <p:nvPicPr>
          <p:cNvPr id="3" name="Image 2" descr="Une image contenant plein air, ciel, arbre, faire de la randonnée&#10;&#10;Le contenu généré par l’IA peut être incorrect.">
            <a:extLst>
              <a:ext uri="{FF2B5EF4-FFF2-40B4-BE49-F238E27FC236}">
                <a16:creationId xmlns:a16="http://schemas.microsoft.com/office/drawing/2014/main" id="{3BC6E02C-E0C1-72A2-2711-9279B8F785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3500" y="279000"/>
            <a:ext cx="472500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0492416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32102-9051-0489-F5BB-9335D5F241B8}"/>
            </a:ext>
          </a:extLst>
        </p:cNvPr>
        <p:cNvGrpSpPr/>
        <p:nvPr/>
      </p:nvGrpSpPr>
      <p:grpSpPr>
        <a:xfrm>
          <a:off x="0" y="0"/>
          <a:ext cx="0" cy="0"/>
          <a:chOff x="0" y="0"/>
          <a:chExt cx="0" cy="0"/>
        </a:xfrm>
      </p:grpSpPr>
      <p:pic>
        <p:nvPicPr>
          <p:cNvPr id="3" name="Image 2" descr="Une image contenant plein air, herbe, plante, ciel&#10;&#10;Le contenu généré par l’IA peut être incorrect.">
            <a:extLst>
              <a:ext uri="{FF2B5EF4-FFF2-40B4-BE49-F238E27FC236}">
                <a16:creationId xmlns:a16="http://schemas.microsoft.com/office/drawing/2014/main" id="{2B797093-5691-6A0A-A7A8-0D3B130ABF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4125" y="279000"/>
            <a:ext cx="354375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04393086"/>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56325-D908-62DA-48AA-B02CBB9E1E70}"/>
            </a:ext>
          </a:extLst>
        </p:cNvPr>
        <p:cNvGrpSpPr/>
        <p:nvPr/>
      </p:nvGrpSpPr>
      <p:grpSpPr>
        <a:xfrm>
          <a:off x="0" y="0"/>
          <a:ext cx="0" cy="0"/>
          <a:chOff x="0" y="0"/>
          <a:chExt cx="0" cy="0"/>
        </a:xfrm>
      </p:grpSpPr>
      <p:pic>
        <p:nvPicPr>
          <p:cNvPr id="5" name="Image 4" descr="Une image contenant bâtiment, grotte, dôme, plein air&#10;&#10;Le contenu généré par l’IA peut être incorrect.">
            <a:extLst>
              <a:ext uri="{FF2B5EF4-FFF2-40B4-BE49-F238E27FC236}">
                <a16:creationId xmlns:a16="http://schemas.microsoft.com/office/drawing/2014/main" id="{C4DE6EAA-C69F-23F8-F666-FCA62B2BC1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264" y="660721"/>
            <a:ext cx="3840000" cy="288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A77CE26-ABB8-88CB-245E-025991210019}"/>
              </a:ext>
            </a:extLst>
          </p:cNvPr>
          <p:cNvSpPr txBox="1"/>
          <p:nvPr/>
        </p:nvSpPr>
        <p:spPr>
          <a:xfrm>
            <a:off x="1224191" y="3540721"/>
            <a:ext cx="3555074" cy="461665"/>
          </a:xfrm>
          <a:prstGeom prst="rect">
            <a:avLst/>
          </a:prstGeom>
          <a:noFill/>
        </p:spPr>
        <p:txBody>
          <a:bodyPr wrap="square" rtlCol="0">
            <a:spAutoFit/>
          </a:bodyPr>
          <a:lstStyle/>
          <a:p>
            <a:r>
              <a:rPr lang="it-IT" sz="2400" b="1" dirty="0">
                <a:solidFill>
                  <a:srgbClr val="FFFF00"/>
                </a:solidFill>
              </a:rPr>
              <a:t>Tempio del Valadier</a:t>
            </a:r>
            <a:endParaRPr lang="fr-FR" sz="2400" b="1" dirty="0">
              <a:solidFill>
                <a:srgbClr val="FFFF00"/>
              </a:solidFill>
            </a:endParaRPr>
          </a:p>
        </p:txBody>
      </p:sp>
      <p:pic>
        <p:nvPicPr>
          <p:cNvPr id="8" name="Image 7" descr="Une image contenant nature, grotte, Stalagmite, eau&#10;&#10;Le contenu généré par l’IA peut être incorrect.">
            <a:extLst>
              <a:ext uri="{FF2B5EF4-FFF2-40B4-BE49-F238E27FC236}">
                <a16:creationId xmlns:a16="http://schemas.microsoft.com/office/drawing/2014/main" id="{B789ABF1-283D-223E-0AFF-229ADF23B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2736" y="3344833"/>
            <a:ext cx="3984000" cy="298800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65655560"/>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DBDBB-0323-561E-B5F8-FD64E235675E}"/>
            </a:ext>
          </a:extLst>
        </p:cNvPr>
        <p:cNvGrpSpPr/>
        <p:nvPr/>
      </p:nvGrpSpPr>
      <p:grpSpPr>
        <a:xfrm>
          <a:off x="0" y="0"/>
          <a:ext cx="0" cy="0"/>
          <a:chOff x="0" y="0"/>
          <a:chExt cx="0" cy="0"/>
        </a:xfrm>
      </p:grpSpPr>
      <p:pic>
        <p:nvPicPr>
          <p:cNvPr id="7" name="Image 6" descr="Une image contenant nature, grotte, Stalagmite, Spéléothème&#10;&#10;Le contenu généré par l’IA peut être incorrect.">
            <a:extLst>
              <a:ext uri="{FF2B5EF4-FFF2-40B4-BE49-F238E27FC236}">
                <a16:creationId xmlns:a16="http://schemas.microsoft.com/office/drawing/2014/main" id="{A7C86E93-8383-684F-7430-8D857C38E4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3294888"/>
            <a:ext cx="3888000" cy="2916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pic>
        <p:nvPicPr>
          <p:cNvPr id="9" name="Image 8" descr="Une image contenant nature, grotte, Spéléothème, Stalagmite&#10;&#10;Le contenu généré par l’IA peut être incorrect.">
            <a:extLst>
              <a:ext uri="{FF2B5EF4-FFF2-40B4-BE49-F238E27FC236}">
                <a16:creationId xmlns:a16="http://schemas.microsoft.com/office/drawing/2014/main" id="{11E3EC44-C537-E35C-5F8F-F1FD2D5ED4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3600" y="657606"/>
            <a:ext cx="4374000" cy="291600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7616453"/>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DCC44-2CB2-95D3-B234-B951C70DB194}"/>
            </a:ext>
          </a:extLst>
        </p:cNvPr>
        <p:cNvGrpSpPr/>
        <p:nvPr/>
      </p:nvGrpSpPr>
      <p:grpSpPr>
        <a:xfrm>
          <a:off x="0" y="0"/>
          <a:ext cx="0" cy="0"/>
          <a:chOff x="0" y="0"/>
          <a:chExt cx="0" cy="0"/>
        </a:xfrm>
      </p:grpSpPr>
      <p:pic>
        <p:nvPicPr>
          <p:cNvPr id="3" name="Image 2" descr="Une image contenant nature, grotte, Stalagmite, Spéléothème&#10;&#10;Le contenu généré par l’IA peut être incorrect.">
            <a:extLst>
              <a:ext uri="{FF2B5EF4-FFF2-40B4-BE49-F238E27FC236}">
                <a16:creationId xmlns:a16="http://schemas.microsoft.com/office/drawing/2014/main" id="{E278789C-88EF-D8B2-91DC-AA99450E5E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093" y="405000"/>
            <a:ext cx="4536000" cy="3024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péléothème, Stalagmite&#10;&#10;Le contenu généré par l’IA peut être incorrect.">
            <a:extLst>
              <a:ext uri="{FF2B5EF4-FFF2-40B4-BE49-F238E27FC236}">
                <a16:creationId xmlns:a16="http://schemas.microsoft.com/office/drawing/2014/main" id="{441E3559-B6BC-3278-E51D-3C786FF3A3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630953"/>
            <a:ext cx="5418959" cy="2880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24045731"/>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5E0FA-9096-C04B-DF0E-BD5FBDCBDC71}"/>
            </a:ext>
          </a:extLst>
        </p:cNvPr>
        <p:cNvGrpSpPr/>
        <p:nvPr/>
      </p:nvGrpSpPr>
      <p:grpSpPr>
        <a:xfrm>
          <a:off x="0" y="0"/>
          <a:ext cx="0" cy="0"/>
          <a:chOff x="0" y="0"/>
          <a:chExt cx="0" cy="0"/>
        </a:xfrm>
      </p:grpSpPr>
      <p:pic>
        <p:nvPicPr>
          <p:cNvPr id="3" name="Image 2" descr="Une image contenant grotte, nature, Spéléothème, Stalagmite&#10;&#10;Le contenu généré par l’IA peut être incorrect.">
            <a:extLst>
              <a:ext uri="{FF2B5EF4-FFF2-40B4-BE49-F238E27FC236}">
                <a16:creationId xmlns:a16="http://schemas.microsoft.com/office/drawing/2014/main" id="{5D35EDA8-2DC9-54CF-E5BC-84D274AD9E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548" y="3429000"/>
            <a:ext cx="4356000" cy="2904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péléothème, Stalagmite&#10;&#10;Le contenu généré par l’IA peut être incorrect.">
            <a:extLst>
              <a:ext uri="{FF2B5EF4-FFF2-40B4-BE49-F238E27FC236}">
                <a16:creationId xmlns:a16="http://schemas.microsoft.com/office/drawing/2014/main" id="{E06694EA-001F-A490-F014-61A847A1D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452" y="598920"/>
            <a:ext cx="4428000" cy="2952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14372493"/>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409C3-3C86-19C9-1121-94746C5197DC}"/>
            </a:ext>
          </a:extLst>
        </p:cNvPr>
        <p:cNvGrpSpPr/>
        <p:nvPr/>
      </p:nvGrpSpPr>
      <p:grpSpPr>
        <a:xfrm>
          <a:off x="0" y="0"/>
          <a:ext cx="0" cy="0"/>
          <a:chOff x="0" y="0"/>
          <a:chExt cx="0" cy="0"/>
        </a:xfrm>
      </p:grpSpPr>
      <p:pic>
        <p:nvPicPr>
          <p:cNvPr id="3" name="Image 2" descr="Une image contenant nature, grotte, Spéléothème, Stalagmite&#10;&#10;Le contenu généré par l’IA peut être incorrect.">
            <a:extLst>
              <a:ext uri="{FF2B5EF4-FFF2-40B4-BE49-F238E27FC236}">
                <a16:creationId xmlns:a16="http://schemas.microsoft.com/office/drawing/2014/main" id="{1AE1E988-386B-21AF-DE30-270D7C14EB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948" y="633984"/>
            <a:ext cx="4428000" cy="2952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talagmite, Spéléothème&#10;&#10;Le contenu généré par l’IA peut être incorrect.">
            <a:extLst>
              <a:ext uri="{FF2B5EF4-FFF2-40B4-BE49-F238E27FC236}">
                <a16:creationId xmlns:a16="http://schemas.microsoft.com/office/drawing/2014/main" id="{9C76B281-4A0B-2B83-1BC6-6A64FA1A6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7054" y="3328416"/>
            <a:ext cx="4553158" cy="2988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34387835"/>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AA3EF-13BF-4C86-9B7B-E4D2B99FE55F}"/>
            </a:ext>
          </a:extLst>
        </p:cNvPr>
        <p:cNvGrpSpPr/>
        <p:nvPr/>
      </p:nvGrpSpPr>
      <p:grpSpPr>
        <a:xfrm>
          <a:off x="0" y="0"/>
          <a:ext cx="0" cy="0"/>
          <a:chOff x="0" y="0"/>
          <a:chExt cx="0" cy="0"/>
        </a:xfrm>
      </p:grpSpPr>
      <p:pic>
        <p:nvPicPr>
          <p:cNvPr id="3" name="Image 2" descr="Une image contenant grotte, nature, Spéléothème, Stalagmite&#10;&#10;Le contenu généré par l’IA peut être incorrect.">
            <a:extLst>
              <a:ext uri="{FF2B5EF4-FFF2-40B4-BE49-F238E27FC236}">
                <a16:creationId xmlns:a16="http://schemas.microsoft.com/office/drawing/2014/main" id="{F3B412AC-B648-536C-30DF-374BC50F32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888" y="3429000"/>
            <a:ext cx="4368540" cy="291600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péléothème, Stalagmite&#10;&#10;Le contenu généré par l’IA peut être incorrect.">
            <a:extLst>
              <a:ext uri="{FF2B5EF4-FFF2-40B4-BE49-F238E27FC236}">
                <a16:creationId xmlns:a16="http://schemas.microsoft.com/office/drawing/2014/main" id="{0067B79A-FD83-7F86-FE0A-DB123B32D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0574" y="525000"/>
            <a:ext cx="4356000" cy="2904000"/>
          </a:xfrm>
          <a:prstGeom prst="rect">
            <a:avLst/>
          </a:prstGeom>
          <a:ln w="38100" cap="sq">
            <a:solidFill>
              <a:schemeClr val="accent6">
                <a:lumMod val="60000"/>
                <a:lumOff val="4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0209385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6D701-44E8-EC02-8CC1-93B25349FAEE}"/>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F8E71DF9-DCE2-2CD4-718B-6D6A336082C0}"/>
              </a:ext>
            </a:extLst>
          </p:cNvPr>
          <p:cNvSpPr txBox="1"/>
          <p:nvPr/>
        </p:nvSpPr>
        <p:spPr>
          <a:xfrm>
            <a:off x="1292352" y="865632"/>
            <a:ext cx="10265664" cy="2246769"/>
          </a:xfrm>
          <a:prstGeom prst="rect">
            <a:avLst/>
          </a:prstGeom>
          <a:noFill/>
        </p:spPr>
        <p:txBody>
          <a:bodyPr wrap="square" rtlCol="0">
            <a:spAutoFit/>
          </a:bodyPr>
          <a:lstStyle/>
          <a:p>
            <a:r>
              <a:rPr lang="fr-FR" sz="2800" b="1" dirty="0">
                <a:solidFill>
                  <a:srgbClr val="FFFF00"/>
                </a:solidFill>
              </a:rPr>
              <a:t>Lorient Vous A Présenté Les Grottes De </a:t>
            </a:r>
            <a:r>
              <a:rPr lang="fr-FR" sz="2800" b="1" dirty="0" err="1">
                <a:solidFill>
                  <a:srgbClr val="FFFF00"/>
                </a:solidFill>
              </a:rPr>
              <a:t>Frasassi</a:t>
            </a:r>
            <a:r>
              <a:rPr lang="fr-FR" sz="2800" b="1" dirty="0">
                <a:solidFill>
                  <a:srgbClr val="FFFF00"/>
                </a:solidFill>
              </a:rPr>
              <a:t> – Italienne </a:t>
            </a: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                             Sur La Suggestion De </a:t>
            </a:r>
            <a:r>
              <a:rPr lang="fr-FR" sz="2800" b="1" dirty="0" err="1">
                <a:solidFill>
                  <a:srgbClr val="FFFF00"/>
                </a:solidFill>
              </a:rPr>
              <a:t>JackDidier</a:t>
            </a:r>
            <a:endParaRPr lang="fr-FR" sz="2800" b="1" dirty="0">
              <a:solidFill>
                <a:srgbClr val="FFFF00"/>
              </a:solidFill>
            </a:endParaRPr>
          </a:p>
        </p:txBody>
      </p:sp>
      <p:sp>
        <p:nvSpPr>
          <p:cNvPr id="3" name="ZoneTexte 2">
            <a:extLst>
              <a:ext uri="{FF2B5EF4-FFF2-40B4-BE49-F238E27FC236}">
                <a16:creationId xmlns:a16="http://schemas.microsoft.com/office/drawing/2014/main" id="{DA10EF05-720F-1A69-4C84-90005C4D5277}"/>
              </a:ext>
            </a:extLst>
          </p:cNvPr>
          <p:cNvSpPr txBox="1"/>
          <p:nvPr/>
        </p:nvSpPr>
        <p:spPr>
          <a:xfrm>
            <a:off x="1292352" y="3986784"/>
            <a:ext cx="9741408" cy="523220"/>
          </a:xfrm>
          <a:prstGeom prst="rect">
            <a:avLst/>
          </a:prstGeom>
          <a:noFill/>
        </p:spPr>
        <p:txBody>
          <a:bodyPr wrap="square" rtlCol="0">
            <a:spAutoFit/>
          </a:bodyPr>
          <a:lstStyle/>
          <a:p>
            <a:r>
              <a:rPr lang="fr-FR" sz="2800" b="1" dirty="0">
                <a:solidFill>
                  <a:srgbClr val="FFFF00"/>
                </a:solidFill>
              </a:rPr>
              <a:t>                               Les Images Et Le Son Du Net </a:t>
            </a:r>
          </a:p>
        </p:txBody>
      </p:sp>
      <p:sp>
        <p:nvSpPr>
          <p:cNvPr id="4" name="ZoneTexte 3">
            <a:extLst>
              <a:ext uri="{FF2B5EF4-FFF2-40B4-BE49-F238E27FC236}">
                <a16:creationId xmlns:a16="http://schemas.microsoft.com/office/drawing/2014/main" id="{E1D46270-0317-A600-978C-69A518BD9AF7}"/>
              </a:ext>
            </a:extLst>
          </p:cNvPr>
          <p:cNvSpPr txBox="1"/>
          <p:nvPr/>
        </p:nvSpPr>
        <p:spPr>
          <a:xfrm>
            <a:off x="3560064" y="4950988"/>
            <a:ext cx="5059680" cy="954107"/>
          </a:xfrm>
          <a:prstGeom prst="rect">
            <a:avLst/>
          </a:prstGeom>
          <a:noFill/>
        </p:spPr>
        <p:txBody>
          <a:bodyPr wrap="square" rtlCol="0">
            <a:spAutoFit/>
          </a:bodyPr>
          <a:lstStyle/>
          <a:p>
            <a:endParaRPr/>
          </a:p>
          <a:p>
            <a:r>
              <a:rPr lang="fr-FR" sz="2800" b="1" dirty="0">
                <a:solidFill>
                  <a:srgbClr val="FFFF00"/>
                </a:solidFill>
              </a:rPr>
              <a:t>                         Daniel</a:t>
            </a:r>
          </a:p>
        </p:txBody>
      </p:sp>
    </p:spTree>
    <p:extLst>
      <p:ext uri="{BB962C8B-B14F-4D97-AF65-F5344CB8AC3E}">
        <p14:creationId xmlns:p14="http://schemas.microsoft.com/office/powerpoint/2010/main" val="3839850248"/>
      </p:ext>
    </p:extLst>
  </p:cSld>
  <p:clrMapOvr>
    <a:masterClrMapping/>
  </p:clrMapOvr>
  <mc:AlternateContent xmlns:mc="http://schemas.openxmlformats.org/markup-compatibility/2006">
    <mc:Choice xmlns:p14="http://schemas.microsoft.com/office/powerpoint/2010/main" Requires="p14">
      <p:transition spd="slow" p14:dur="5000" advClick="0" advTm="10000">
        <p:fade/>
      </p:transition>
    </mc:Choice>
    <mc:Fallback>
      <p:transition spd="slow" advClick="0" advTm="10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TotalTime>
  <Words>140</Words>
  <Application>Microsoft Office PowerPoint</Application>
  <PresentationFormat>Grand écran</PresentationFormat>
  <Paragraphs>19</Paragraphs>
  <Slides>20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2025-09-26T08:08:38Z</dcterms:created>
  <dcterms:modified xsi:type="dcterms:W3CDTF">2025-09-28T07:56:13Z</dcterms:modified>
</cp:coreProperties>
</file>