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9" r:id="rId4"/>
    <p:sldId id="258"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4" r:id="rId22"/>
    <p:sldId id="277" r:id="rId23"/>
    <p:sldId id="278" r:id="rId24"/>
    <p:sldId id="279" r:id="rId25"/>
    <p:sldId id="280" r:id="rId26"/>
    <p:sldId id="281" r:id="rId27"/>
    <p:sldId id="282" r:id="rId28"/>
    <p:sldId id="283"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4" autoAdjust="0"/>
    <p:restoredTop sz="94660"/>
  </p:normalViewPr>
  <p:slideViewPr>
    <p:cSldViewPr snapToGrid="0">
      <p:cViewPr varScale="1">
        <p:scale>
          <a:sx n="77" d="100"/>
          <a:sy n="77" d="100"/>
        </p:scale>
        <p:origin x="702"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146D65-816C-43AC-84D4-32D36EC72913}" type="datetimeFigureOut">
              <a:rPr lang="fr-FR" smtClean="0"/>
              <a:t>24/09/2025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BD2141-B9E7-4BA4-BF7A-47EA50600361}" type="slidenum">
              <a:rPr lang="fr-FR" smtClean="0"/>
              <a:t>‹N°›</a:t>
            </a:fld>
            <a:endParaRPr lang="fr-FR"/>
          </a:p>
        </p:txBody>
      </p:sp>
    </p:spTree>
    <p:extLst>
      <p:ext uri="{BB962C8B-B14F-4D97-AF65-F5344CB8AC3E}">
        <p14:creationId xmlns:p14="http://schemas.microsoft.com/office/powerpoint/2010/main" val="20913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7BD2141-B9E7-4BA4-BF7A-47EA50600361}" type="slidenum">
              <a:rPr lang="fr-FR" smtClean="0"/>
              <a:t>15</a:t>
            </a:fld>
            <a:endParaRPr lang="fr-FR"/>
          </a:p>
        </p:txBody>
      </p:sp>
    </p:spTree>
    <p:extLst>
      <p:ext uri="{BB962C8B-B14F-4D97-AF65-F5344CB8AC3E}">
        <p14:creationId xmlns:p14="http://schemas.microsoft.com/office/powerpoint/2010/main" val="3374595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417898-D9DA-2430-94F8-792B3F1CC7F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D48D0D7-5581-3FFC-B58C-38E4B7F86A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33635B0-3BC7-6C52-8C27-A1898113E84B}"/>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5" name="Espace réservé du pied de page 4">
            <a:extLst>
              <a:ext uri="{FF2B5EF4-FFF2-40B4-BE49-F238E27FC236}">
                <a16:creationId xmlns:a16="http://schemas.microsoft.com/office/drawing/2014/main" id="{6FA3AE52-B48E-FECC-615C-14826966AF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F4EB8B-B9FD-2358-C675-3A8BFB366273}"/>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316491464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DE68C2-5F0C-0265-FE6F-52446F27BB0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A02F493-A074-C5E9-362D-18DE4E42556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2F1BDB-60A7-F693-6C7A-D4D125F04E31}"/>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5" name="Espace réservé du pied de page 4">
            <a:extLst>
              <a:ext uri="{FF2B5EF4-FFF2-40B4-BE49-F238E27FC236}">
                <a16:creationId xmlns:a16="http://schemas.microsoft.com/office/drawing/2014/main" id="{A13DBDC1-60B1-363C-0494-ED3ADBE95CC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9A91AA-A998-FCBC-7D6A-E189A23449BE}"/>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344432513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FDA7E6-1278-E68C-6060-A23B7774B4C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45D0E53-C364-C0CF-59A2-A992D08C85F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87F7DD3-B404-397E-C7A2-BC1BD969BD31}"/>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5" name="Espace réservé du pied de page 4">
            <a:extLst>
              <a:ext uri="{FF2B5EF4-FFF2-40B4-BE49-F238E27FC236}">
                <a16:creationId xmlns:a16="http://schemas.microsoft.com/office/drawing/2014/main" id="{77F1769A-0DDC-672E-4921-9E1ED9B289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CE72DE-A465-736E-22D8-44E6DC2AB784}"/>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405649561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BD00E-E90F-08C3-FB21-2E503117FB8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A015959-C880-E502-C40C-39BB3CAE992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85ABA82-F029-FB97-6A5E-EA3762F8DC1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F6D1784-0B79-EAF8-4424-2DF722B26E16}"/>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6" name="Espace réservé du pied de page 5">
            <a:extLst>
              <a:ext uri="{FF2B5EF4-FFF2-40B4-BE49-F238E27FC236}">
                <a16:creationId xmlns:a16="http://schemas.microsoft.com/office/drawing/2014/main" id="{1F023F2A-6007-B0A5-9081-85851E8B12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03F59F-5E25-E76C-AF58-4998ACC8082F}"/>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338227218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23EEF6-99F9-DDE9-8F82-B28C62AFC05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53CA6D3-E641-0848-A9B0-110F349A26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7FDC3C7-926E-1226-F740-C0B453D5E35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BF99033-D5E2-639F-BBBC-530A629382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A5F96F3-0608-AEE9-0D08-59D975875CC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7290B7E-F5F5-02CE-FF8F-4F03939BB85F}"/>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8" name="Espace réservé du pied de page 7">
            <a:extLst>
              <a:ext uri="{FF2B5EF4-FFF2-40B4-BE49-F238E27FC236}">
                <a16:creationId xmlns:a16="http://schemas.microsoft.com/office/drawing/2014/main" id="{913BBC35-1981-51CB-8891-EF2126CC91B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9C95E98-52E2-B0DF-A7D6-2A0826F17159}"/>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416224532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CBB521-8644-78E0-9961-FFB701F08F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F8446B0-E915-922D-120F-7D51F33FA9BA}"/>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4" name="Espace réservé du pied de page 3">
            <a:extLst>
              <a:ext uri="{FF2B5EF4-FFF2-40B4-BE49-F238E27FC236}">
                <a16:creationId xmlns:a16="http://schemas.microsoft.com/office/drawing/2014/main" id="{B6EE2C4D-6885-A0EB-2C29-61B0BAEDF55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910D770-6182-5A00-3F8C-1A9AB0E43B21}"/>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188576360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D5EBABF-76F1-DF34-A3A3-1541BB067EC6}"/>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3" name="Espace réservé du pied de page 2">
            <a:extLst>
              <a:ext uri="{FF2B5EF4-FFF2-40B4-BE49-F238E27FC236}">
                <a16:creationId xmlns:a16="http://schemas.microsoft.com/office/drawing/2014/main" id="{1E870FC8-3732-8520-3364-0B3B8ED553E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8E23427-053F-25EB-C879-A24B7ACBBF77}"/>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319431211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50A91E-A4C4-4834-F9A8-98D4A96391B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0689823-CF45-7AFF-36FD-7BDC1F82EF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2B4E85E-56DB-32A5-688D-E140866D20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4191C21-DC6E-F5F3-AD07-FCE6BEE4EFB7}"/>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6" name="Espace réservé du pied de page 5">
            <a:extLst>
              <a:ext uri="{FF2B5EF4-FFF2-40B4-BE49-F238E27FC236}">
                <a16:creationId xmlns:a16="http://schemas.microsoft.com/office/drawing/2014/main" id="{7C85C803-D64F-DD73-F0FD-04360382A7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2D57716-0DD1-A384-501F-248D252E03A2}"/>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204550037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9B4861-1E9F-3290-0215-1C7C35A986C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511897F-D78D-F67B-3C21-C59E8BF0B8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800E7EE-E272-879E-BB6D-063D8D0B04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D06DC8-050C-6909-B2EC-F99EFB1D7BDE}"/>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6" name="Espace réservé du pied de page 5">
            <a:extLst>
              <a:ext uri="{FF2B5EF4-FFF2-40B4-BE49-F238E27FC236}">
                <a16:creationId xmlns:a16="http://schemas.microsoft.com/office/drawing/2014/main" id="{E51582D1-81BB-8B30-508D-7DF825B173A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0CA7538-0ABB-B976-0FAA-FF7C6B608B7E}"/>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427069456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3B44D8-5FD3-FBFD-88F8-4ECF5B0FC41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8DEB3FA-1124-349E-70CA-EF1B4282E6B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7E1C87-77A2-2811-12B7-AAC3A0D8ADD0}"/>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5" name="Espace réservé du pied de page 4">
            <a:extLst>
              <a:ext uri="{FF2B5EF4-FFF2-40B4-BE49-F238E27FC236}">
                <a16:creationId xmlns:a16="http://schemas.microsoft.com/office/drawing/2014/main" id="{0EFCD8C6-66C9-0F68-1AAD-818E2B2D66F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5EBC37-7499-D5AC-293D-F7109140954E}"/>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361060128"/>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1065460-E985-BCB3-534B-3957BF5D21A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08A3806-1300-BC3E-18B5-1EB14F4DC57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6EBD7E9-45C1-FCAA-978C-E0940BF7D1AB}"/>
              </a:ext>
            </a:extLst>
          </p:cNvPr>
          <p:cNvSpPr>
            <a:spLocks noGrp="1"/>
          </p:cNvSpPr>
          <p:nvPr>
            <p:ph type="dt" sz="half" idx="10"/>
          </p:nvPr>
        </p:nvSpPr>
        <p:spPr/>
        <p:txBody>
          <a:bodyPr/>
          <a:lstStyle/>
          <a:p>
            <a:fld id="{EBFD207C-71F7-4BFC-A429-2DE48B04FF1E}" type="datetimeFigureOut">
              <a:rPr lang="fr-FR" smtClean="0"/>
              <a:t>24/09/2025</a:t>
            </a:fld>
            <a:endParaRPr lang="fr-FR"/>
          </a:p>
        </p:txBody>
      </p:sp>
      <p:sp>
        <p:nvSpPr>
          <p:cNvPr id="5" name="Espace réservé du pied de page 4">
            <a:extLst>
              <a:ext uri="{FF2B5EF4-FFF2-40B4-BE49-F238E27FC236}">
                <a16:creationId xmlns:a16="http://schemas.microsoft.com/office/drawing/2014/main" id="{D642DD4C-613C-9BE9-B66C-D7A6C8A88B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62D6A85-84BB-5388-2472-63249BD2F503}"/>
              </a:ext>
            </a:extLst>
          </p:cNvPr>
          <p:cNvSpPr>
            <a:spLocks noGrp="1"/>
          </p:cNvSpPr>
          <p:nvPr>
            <p:ph type="sldNum" sz="quarter" idx="12"/>
          </p:nvPr>
        </p:nvSpPr>
        <p:spPr/>
        <p:txBody>
          <a:bodyPr/>
          <a:lstStyle/>
          <a:p>
            <a:fld id="{EB8C3C46-939F-4353-9C8A-0615D04C0269}" type="slidenum">
              <a:rPr lang="fr-FR" smtClean="0"/>
              <a:t>‹N°›</a:t>
            </a:fld>
            <a:endParaRPr lang="fr-FR"/>
          </a:p>
        </p:txBody>
      </p:sp>
    </p:spTree>
    <p:extLst>
      <p:ext uri="{BB962C8B-B14F-4D97-AF65-F5344CB8AC3E}">
        <p14:creationId xmlns:p14="http://schemas.microsoft.com/office/powerpoint/2010/main" val="233574494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FE9015A-64B5-359E-67C3-194B55A992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4C922A5-DB7E-635C-694A-60C90677DB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C8982AC-B3EB-8B15-0FB4-8E16CE6F0F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BFD207C-71F7-4BFC-A429-2DE48B04FF1E}" type="datetimeFigureOut">
              <a:rPr lang="fr-FR" smtClean="0"/>
              <a:t>24/09/2025</a:t>
            </a:fld>
            <a:endParaRPr lang="fr-FR"/>
          </a:p>
        </p:txBody>
      </p:sp>
      <p:sp>
        <p:nvSpPr>
          <p:cNvPr id="5" name="Espace réservé du pied de page 4">
            <a:extLst>
              <a:ext uri="{FF2B5EF4-FFF2-40B4-BE49-F238E27FC236}">
                <a16:creationId xmlns:a16="http://schemas.microsoft.com/office/drawing/2014/main" id="{9C82CCBF-58BF-AC73-3E1A-E276819318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41F97FA-D18E-D8C0-30D1-5FEBBB1020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B8C3C46-939F-4353-9C8A-0615D04C0269}" type="slidenum">
              <a:rPr lang="fr-FR" smtClean="0"/>
              <a:t>‹N°›</a:t>
            </a:fld>
            <a:endParaRPr lang="fr-FR"/>
          </a:p>
        </p:txBody>
      </p:sp>
    </p:spTree>
    <p:extLst>
      <p:ext uri="{BB962C8B-B14F-4D97-AF65-F5344CB8AC3E}">
        <p14:creationId xmlns:p14="http://schemas.microsoft.com/office/powerpoint/2010/main" val="1358373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34.jpg"/></Relationships>
</file>

<file path=ppt/slides/_rels/slide2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bâtiment&#10;&#10;Le contenu généré par l’IA peut être incorrect.">
            <a:extLst>
              <a:ext uri="{FF2B5EF4-FFF2-40B4-BE49-F238E27FC236}">
                <a16:creationId xmlns:a16="http://schemas.microsoft.com/office/drawing/2014/main" id="{3B12B01E-C063-622D-8B43-4241885032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387" y="279000"/>
            <a:ext cx="9442634"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0065795-3E5D-A620-5183-F63B30E102A0}"/>
              </a:ext>
            </a:extLst>
          </p:cNvPr>
          <p:cNvSpPr txBox="1"/>
          <p:nvPr/>
        </p:nvSpPr>
        <p:spPr>
          <a:xfrm>
            <a:off x="2074399" y="592151"/>
            <a:ext cx="5963882" cy="584775"/>
          </a:xfrm>
          <a:prstGeom prst="rect">
            <a:avLst/>
          </a:prstGeom>
          <a:solidFill>
            <a:srgbClr val="FFC000"/>
          </a:solidFill>
        </p:spPr>
        <p:txBody>
          <a:bodyPr wrap="square" rtlCol="0">
            <a:spAutoFit/>
          </a:bodyPr>
          <a:lstStyle/>
          <a:p>
            <a:r>
              <a:rPr lang="fr-FR" sz="3200" b="1" dirty="0"/>
              <a:t>Alba, province de Cuneo, Italie.</a:t>
            </a:r>
          </a:p>
        </p:txBody>
      </p:sp>
      <p:sp>
        <p:nvSpPr>
          <p:cNvPr id="2" name="ZoneTexte 1">
            <a:extLst>
              <a:ext uri="{FF2B5EF4-FFF2-40B4-BE49-F238E27FC236}">
                <a16:creationId xmlns:a16="http://schemas.microsoft.com/office/drawing/2014/main" id="{CAB51FD7-CEDA-1C02-8E4B-0EF5027F5305}"/>
              </a:ext>
            </a:extLst>
          </p:cNvPr>
          <p:cNvSpPr txBox="1"/>
          <p:nvPr/>
        </p:nvSpPr>
        <p:spPr>
          <a:xfrm>
            <a:off x="10146082" y="3429000"/>
            <a:ext cx="1941534" cy="523220"/>
          </a:xfrm>
          <a:prstGeom prst="rect">
            <a:avLst/>
          </a:prstGeom>
          <a:noFill/>
        </p:spPr>
        <p:txBody>
          <a:bodyPr wrap="square" rtlCol="0">
            <a:spAutoFit/>
          </a:bodyPr>
          <a:lstStyle/>
          <a:p>
            <a:r>
              <a:rPr lang="fr-FR" sz="2800" b="1" dirty="0">
                <a:solidFill>
                  <a:schemeClr val="bg1"/>
                </a:solidFill>
              </a:rPr>
              <a:t>Cliquez</a:t>
            </a:r>
          </a:p>
        </p:txBody>
      </p:sp>
      <p:sp>
        <p:nvSpPr>
          <p:cNvPr id="5" name="ZoneTexte 4">
            <a:extLst>
              <a:ext uri="{FF2B5EF4-FFF2-40B4-BE49-F238E27FC236}">
                <a16:creationId xmlns:a16="http://schemas.microsoft.com/office/drawing/2014/main" id="{99F00E3D-1D10-01A1-4E58-F365EC366004}"/>
              </a:ext>
            </a:extLst>
          </p:cNvPr>
          <p:cNvSpPr txBox="1"/>
          <p:nvPr/>
        </p:nvSpPr>
        <p:spPr>
          <a:xfrm>
            <a:off x="10146082" y="3952220"/>
            <a:ext cx="1828800" cy="1569660"/>
          </a:xfrm>
          <a:prstGeom prst="rect">
            <a:avLst/>
          </a:prstGeom>
          <a:noFill/>
        </p:spPr>
        <p:txBody>
          <a:bodyPr wrap="square" rtlCol="0">
            <a:spAutoFit/>
          </a:bodyPr>
          <a:lstStyle/>
          <a:p>
            <a:r>
              <a:rPr lang="fr-FR" sz="2400" b="1" dirty="0">
                <a:solidFill>
                  <a:schemeClr val="bg1"/>
                </a:solidFill>
              </a:rPr>
              <a:t>Gauche</a:t>
            </a:r>
          </a:p>
          <a:p>
            <a:r>
              <a:rPr lang="fr-FR" sz="2400" b="1" dirty="0">
                <a:solidFill>
                  <a:schemeClr val="bg1"/>
                </a:solidFill>
              </a:rPr>
              <a:t>PPS En</a:t>
            </a:r>
          </a:p>
          <a:p>
            <a:r>
              <a:rPr lang="fr-FR" sz="2400" b="1" dirty="0">
                <a:solidFill>
                  <a:schemeClr val="bg1"/>
                </a:solidFill>
              </a:rPr>
              <a:t>Manuel</a:t>
            </a:r>
          </a:p>
          <a:p>
            <a:r>
              <a:rPr lang="fr-FR" sz="2400" b="1" dirty="0">
                <a:solidFill>
                  <a:schemeClr val="bg1"/>
                </a:solidFill>
              </a:rPr>
              <a:t>Merci</a:t>
            </a:r>
          </a:p>
        </p:txBody>
      </p:sp>
    </p:spTree>
    <p:extLst>
      <p:ext uri="{BB962C8B-B14F-4D97-AF65-F5344CB8AC3E}">
        <p14:creationId xmlns:p14="http://schemas.microsoft.com/office/powerpoint/2010/main" val="2368824477"/>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Elena Yerevan - L'Italiano.wav"/>
          </p:stSnd>
        </p:sndAc>
      </p:transition>
    </mc:Choice>
    <mc:Fallback xmlns="">
      <p:transition spd="slow">
        <p:wheel spokes="1"/>
        <p:sndAc>
          <p:stSnd loop="1">
            <p:snd r:embed="rId4" name="Elena Yerevan - L'Ital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D68F4-DBE3-0541-B4F5-6A798C8471CF}"/>
            </a:ext>
          </a:extLst>
        </p:cNvPr>
        <p:cNvGrpSpPr/>
        <p:nvPr/>
      </p:nvGrpSpPr>
      <p:grpSpPr>
        <a:xfrm>
          <a:off x="0" y="0"/>
          <a:ext cx="0" cy="0"/>
          <a:chOff x="0" y="0"/>
          <a:chExt cx="0" cy="0"/>
        </a:xfrm>
      </p:grpSpPr>
      <p:pic>
        <p:nvPicPr>
          <p:cNvPr id="3" name="Image 2" descr="Une image contenant plein air, ciel, bâtiment, tour&#10;&#10;Le contenu généré par l’IA peut être incorrect.">
            <a:extLst>
              <a:ext uri="{FF2B5EF4-FFF2-40B4-BE49-F238E27FC236}">
                <a16:creationId xmlns:a16="http://schemas.microsoft.com/office/drawing/2014/main" id="{54134CE4-9E8E-2E4B-1BE1-B7B270E0BC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42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5C327E1-B666-2C9D-2C15-2F09A3F79CF9}"/>
              </a:ext>
            </a:extLst>
          </p:cNvPr>
          <p:cNvSpPr txBox="1"/>
          <p:nvPr/>
        </p:nvSpPr>
        <p:spPr>
          <a:xfrm>
            <a:off x="2542981" y="5835512"/>
            <a:ext cx="2906038" cy="830997"/>
          </a:xfrm>
          <a:prstGeom prst="rect">
            <a:avLst/>
          </a:prstGeom>
          <a:noFill/>
        </p:spPr>
        <p:txBody>
          <a:bodyPr wrap="square" rtlCol="0">
            <a:spAutoFit/>
          </a:bodyPr>
          <a:lstStyle/>
          <a:p>
            <a:r>
              <a:rPr lang="fr-FR" sz="2400" b="1">
                <a:solidFill>
                  <a:schemeClr val="bg1"/>
                </a:solidFill>
              </a:rPr>
              <a:t>Les tours autour de la place centrale.</a:t>
            </a:r>
            <a:endParaRPr lang="fr-FR" sz="2400" b="1" dirty="0">
              <a:solidFill>
                <a:schemeClr val="bg1"/>
              </a:solidFill>
            </a:endParaRPr>
          </a:p>
        </p:txBody>
      </p:sp>
      <p:sp>
        <p:nvSpPr>
          <p:cNvPr id="5" name="ZoneTexte 4">
            <a:extLst>
              <a:ext uri="{FF2B5EF4-FFF2-40B4-BE49-F238E27FC236}">
                <a16:creationId xmlns:a16="http://schemas.microsoft.com/office/drawing/2014/main" id="{FA1CD0BC-BC45-45F0-D26B-36AE641480CA}"/>
              </a:ext>
            </a:extLst>
          </p:cNvPr>
          <p:cNvSpPr txBox="1"/>
          <p:nvPr/>
        </p:nvSpPr>
        <p:spPr>
          <a:xfrm>
            <a:off x="6475956" y="1434307"/>
            <a:ext cx="5336088" cy="4401205"/>
          </a:xfrm>
          <a:prstGeom prst="rect">
            <a:avLst/>
          </a:prstGeom>
          <a:noFill/>
        </p:spPr>
        <p:txBody>
          <a:bodyPr wrap="square" rtlCol="0">
            <a:spAutoFit/>
          </a:bodyPr>
          <a:lstStyle/>
          <a:p>
            <a:r>
              <a:rPr lang="fr-FR" sz="2800" b="1">
                <a:solidFill>
                  <a:schemeClr val="bg1"/>
                </a:solidFill>
              </a:rPr>
              <a:t>Alba (en français Albe) est une ville d'environ 31 000 habitants, située dans la province de Coni dans le Piémont en Italie.</a:t>
            </a:r>
          </a:p>
          <a:p>
            <a:endParaRPr lang="fr-FR" sz="2800" b="1">
              <a:solidFill>
                <a:schemeClr val="bg1"/>
              </a:solidFill>
            </a:endParaRPr>
          </a:p>
          <a:p>
            <a:r>
              <a:rPr lang="fr-FR" sz="2800" b="1">
                <a:solidFill>
                  <a:schemeClr val="bg1"/>
                </a:solidFill>
              </a:rPr>
              <a:t>Elle est considérée comme la capitale de la zone de collines des Langhe, et est célèbre pour la truffe blanche, la pêche et la production de vin.</a:t>
            </a:r>
            <a:endParaRPr lang="fr-FR" sz="2800" b="1" dirty="0">
              <a:solidFill>
                <a:schemeClr val="bg1"/>
              </a:solidFill>
            </a:endParaRPr>
          </a:p>
        </p:txBody>
      </p:sp>
    </p:spTree>
    <p:extLst>
      <p:ext uri="{BB962C8B-B14F-4D97-AF65-F5344CB8AC3E}">
        <p14:creationId xmlns:p14="http://schemas.microsoft.com/office/powerpoint/2010/main" val="121769384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57123-F65A-9B9C-62F4-5F56FA9763AD}"/>
            </a:ext>
          </a:extLst>
        </p:cNvPr>
        <p:cNvGrpSpPr/>
        <p:nvPr/>
      </p:nvGrpSpPr>
      <p:grpSpPr>
        <a:xfrm>
          <a:off x="0" y="0"/>
          <a:ext cx="0" cy="0"/>
          <a:chOff x="0" y="0"/>
          <a:chExt cx="0" cy="0"/>
        </a:xfrm>
      </p:grpSpPr>
      <p:pic>
        <p:nvPicPr>
          <p:cNvPr id="3" name="Image 2" descr="Une image contenant bâtiment, ciel, plein air, nuage&#10;&#10;Le contenu généré par l’IA peut être incorrect.">
            <a:extLst>
              <a:ext uri="{FF2B5EF4-FFF2-40B4-BE49-F238E27FC236}">
                <a16:creationId xmlns:a16="http://schemas.microsoft.com/office/drawing/2014/main" id="{07D885CC-1BEE-F64F-B34F-AC03A0464B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7856" y="983294"/>
            <a:ext cx="2746656" cy="367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B058363-3CAD-FB7B-E81B-0291B4CF6C30}"/>
              </a:ext>
            </a:extLst>
          </p:cNvPr>
          <p:cNvSpPr txBox="1"/>
          <p:nvPr/>
        </p:nvSpPr>
        <p:spPr>
          <a:xfrm>
            <a:off x="1853852" y="4655294"/>
            <a:ext cx="3594970" cy="461665"/>
          </a:xfrm>
          <a:prstGeom prst="rect">
            <a:avLst/>
          </a:prstGeom>
          <a:noFill/>
        </p:spPr>
        <p:txBody>
          <a:bodyPr wrap="square" rtlCol="0">
            <a:spAutoFit/>
          </a:bodyPr>
          <a:lstStyle/>
          <a:p>
            <a:r>
              <a:rPr lang="fr-FR" sz="2400" b="1" dirty="0">
                <a:solidFill>
                  <a:schemeClr val="bg1"/>
                </a:solidFill>
              </a:rPr>
              <a:t>Le campanile.</a:t>
            </a:r>
          </a:p>
        </p:txBody>
      </p:sp>
      <p:pic>
        <p:nvPicPr>
          <p:cNvPr id="6" name="Image 5" descr="Une image contenant plein air, horloge, ciel, ville&#10;&#10;Le contenu généré par l’IA peut être incorrect.">
            <a:extLst>
              <a:ext uri="{FF2B5EF4-FFF2-40B4-BE49-F238E27FC236}">
                <a16:creationId xmlns:a16="http://schemas.microsoft.com/office/drawing/2014/main" id="{09E1F50E-F1AE-EA4A-5457-5D034547CF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6658" y="2293201"/>
            <a:ext cx="2717486" cy="345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DE7CDB9-0E22-B873-23D3-757AC472DEE3}"/>
              </a:ext>
            </a:extLst>
          </p:cNvPr>
          <p:cNvSpPr txBox="1"/>
          <p:nvPr/>
        </p:nvSpPr>
        <p:spPr>
          <a:xfrm>
            <a:off x="8016658" y="5832849"/>
            <a:ext cx="3432132" cy="830997"/>
          </a:xfrm>
          <a:prstGeom prst="rect">
            <a:avLst/>
          </a:prstGeom>
          <a:noFill/>
        </p:spPr>
        <p:txBody>
          <a:bodyPr wrap="square" rtlCol="0">
            <a:spAutoFit/>
          </a:bodyPr>
          <a:lstStyle/>
          <a:p>
            <a:r>
              <a:rPr lang="fr-FR" sz="2400" b="1" dirty="0">
                <a:solidFill>
                  <a:schemeClr val="bg1"/>
                </a:solidFill>
              </a:rPr>
              <a:t>	Via Vittorio Emanuele à Alba</a:t>
            </a:r>
          </a:p>
        </p:txBody>
      </p:sp>
    </p:spTree>
    <p:extLst>
      <p:ext uri="{BB962C8B-B14F-4D97-AF65-F5344CB8AC3E}">
        <p14:creationId xmlns:p14="http://schemas.microsoft.com/office/powerpoint/2010/main" val="413946731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695DF-576F-8546-A9AD-094FA868B353}"/>
            </a:ext>
          </a:extLst>
        </p:cNvPr>
        <p:cNvGrpSpPr/>
        <p:nvPr/>
      </p:nvGrpSpPr>
      <p:grpSpPr>
        <a:xfrm>
          <a:off x="0" y="0"/>
          <a:ext cx="0" cy="0"/>
          <a:chOff x="0" y="0"/>
          <a:chExt cx="0" cy="0"/>
        </a:xfrm>
      </p:grpSpPr>
      <p:pic>
        <p:nvPicPr>
          <p:cNvPr id="5" name="Image 4" descr="Une image contenant plein air, voiture, Véhicule terrestre, véhicule&#10;&#10;Le contenu généré par l’IA peut être incorrect.">
            <a:extLst>
              <a:ext uri="{FF2B5EF4-FFF2-40B4-BE49-F238E27FC236}">
                <a16:creationId xmlns:a16="http://schemas.microsoft.com/office/drawing/2014/main" id="{9B4EF41D-0BB5-32E2-7767-9B0ECF998C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605"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6404EEF-E417-19F4-9631-AF4DAEDD8683}"/>
              </a:ext>
            </a:extLst>
          </p:cNvPr>
          <p:cNvSpPr txBox="1"/>
          <p:nvPr/>
        </p:nvSpPr>
        <p:spPr>
          <a:xfrm>
            <a:off x="9093896" y="4326843"/>
            <a:ext cx="3098104" cy="461665"/>
          </a:xfrm>
          <a:prstGeom prst="rect">
            <a:avLst/>
          </a:prstGeom>
          <a:noFill/>
        </p:spPr>
        <p:txBody>
          <a:bodyPr wrap="square" rtlCol="0">
            <a:spAutoFit/>
          </a:bodyPr>
          <a:lstStyle/>
          <a:p>
            <a:r>
              <a:rPr lang="fr-FR" sz="2400" b="1">
                <a:solidFill>
                  <a:schemeClr val="bg1"/>
                </a:solidFill>
              </a:rPr>
              <a:t> Hôtel de ville</a:t>
            </a:r>
            <a:endParaRPr lang="fr-FR" sz="2400" b="1" dirty="0">
              <a:solidFill>
                <a:schemeClr val="bg1"/>
              </a:solidFill>
            </a:endParaRPr>
          </a:p>
        </p:txBody>
      </p:sp>
    </p:spTree>
    <p:extLst>
      <p:ext uri="{BB962C8B-B14F-4D97-AF65-F5344CB8AC3E}">
        <p14:creationId xmlns:p14="http://schemas.microsoft.com/office/powerpoint/2010/main" val="284790828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38226-0A6C-0FE5-0235-4C7B7102826C}"/>
            </a:ext>
          </a:extLst>
        </p:cNvPr>
        <p:cNvGrpSpPr/>
        <p:nvPr/>
      </p:nvGrpSpPr>
      <p:grpSpPr>
        <a:xfrm>
          <a:off x="0" y="0"/>
          <a:ext cx="0" cy="0"/>
          <a:chOff x="0" y="0"/>
          <a:chExt cx="0" cy="0"/>
        </a:xfrm>
      </p:grpSpPr>
      <p:pic>
        <p:nvPicPr>
          <p:cNvPr id="3" name="Image 2" descr="Une image contenant plein air, ciel, bâtiment, mission&#10;&#10;Le contenu généré par l’IA peut être incorrect.">
            <a:extLst>
              <a:ext uri="{FF2B5EF4-FFF2-40B4-BE49-F238E27FC236}">
                <a16:creationId xmlns:a16="http://schemas.microsoft.com/office/drawing/2014/main" id="{E17B8DFB-31B4-C784-8183-D46CD49511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5326"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2114D07-923D-1044-2CCE-A249C931D17E}"/>
              </a:ext>
            </a:extLst>
          </p:cNvPr>
          <p:cNvSpPr txBox="1"/>
          <p:nvPr/>
        </p:nvSpPr>
        <p:spPr>
          <a:xfrm>
            <a:off x="212942" y="4183693"/>
            <a:ext cx="2968669" cy="830997"/>
          </a:xfrm>
          <a:prstGeom prst="rect">
            <a:avLst/>
          </a:prstGeom>
          <a:noFill/>
        </p:spPr>
        <p:txBody>
          <a:bodyPr wrap="square" rtlCol="0">
            <a:spAutoFit/>
          </a:bodyPr>
          <a:lstStyle/>
          <a:p>
            <a:r>
              <a:rPr lang="fr-FR" sz="2400" b="1">
                <a:solidFill>
                  <a:schemeClr val="bg1"/>
                </a:solidFill>
              </a:rPr>
              <a:t>L'église Saint-Jean-Baptiste.</a:t>
            </a:r>
            <a:endParaRPr lang="fr-FR" sz="2400" b="1" dirty="0">
              <a:solidFill>
                <a:schemeClr val="bg1"/>
              </a:solidFill>
            </a:endParaRPr>
          </a:p>
        </p:txBody>
      </p:sp>
    </p:spTree>
    <p:extLst>
      <p:ext uri="{BB962C8B-B14F-4D97-AF65-F5344CB8AC3E}">
        <p14:creationId xmlns:p14="http://schemas.microsoft.com/office/powerpoint/2010/main" val="270703923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2C537-9A13-3C1A-FE02-EDA14F637362}"/>
            </a:ext>
          </a:extLst>
        </p:cNvPr>
        <p:cNvGrpSpPr/>
        <p:nvPr/>
      </p:nvGrpSpPr>
      <p:grpSpPr>
        <a:xfrm>
          <a:off x="0" y="0"/>
          <a:ext cx="0" cy="0"/>
          <a:chOff x="0" y="0"/>
          <a:chExt cx="0" cy="0"/>
        </a:xfrm>
      </p:grpSpPr>
      <p:pic>
        <p:nvPicPr>
          <p:cNvPr id="3" name="Image 2" descr="Une image contenant bâtiment, plein air, ciel, arche&#10;&#10;Le contenu généré par l’IA peut être incorrect.">
            <a:extLst>
              <a:ext uri="{FF2B5EF4-FFF2-40B4-BE49-F238E27FC236}">
                <a16:creationId xmlns:a16="http://schemas.microsoft.com/office/drawing/2014/main" id="{52DE8D91-1995-A5A5-C360-CAA89F046A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340" y="369000"/>
            <a:ext cx="8160000" cy="612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164FE2-0012-E5D3-0EAF-1C565D1281C5}"/>
              </a:ext>
            </a:extLst>
          </p:cNvPr>
          <p:cNvSpPr txBox="1"/>
          <p:nvPr/>
        </p:nvSpPr>
        <p:spPr>
          <a:xfrm>
            <a:off x="8855901" y="3983277"/>
            <a:ext cx="3336099" cy="830997"/>
          </a:xfrm>
          <a:prstGeom prst="rect">
            <a:avLst/>
          </a:prstGeom>
          <a:noFill/>
        </p:spPr>
        <p:txBody>
          <a:bodyPr wrap="square" rtlCol="0">
            <a:spAutoFit/>
          </a:bodyPr>
          <a:lstStyle/>
          <a:p>
            <a:r>
              <a:rPr lang="fr-FR" sz="2400" b="1">
                <a:solidFill>
                  <a:schemeClr val="bg1"/>
                </a:solidFill>
              </a:rPr>
              <a:t>L'église Saint-Dominique.</a:t>
            </a:r>
            <a:endParaRPr lang="fr-FR" sz="2400" b="1" dirty="0">
              <a:solidFill>
                <a:schemeClr val="bg1"/>
              </a:solidFill>
            </a:endParaRPr>
          </a:p>
        </p:txBody>
      </p:sp>
    </p:spTree>
    <p:extLst>
      <p:ext uri="{BB962C8B-B14F-4D97-AF65-F5344CB8AC3E}">
        <p14:creationId xmlns:p14="http://schemas.microsoft.com/office/powerpoint/2010/main" val="100006051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25733-59D7-6803-D295-DCA4B7A0B420}"/>
            </a:ext>
          </a:extLst>
        </p:cNvPr>
        <p:cNvGrpSpPr/>
        <p:nvPr/>
      </p:nvGrpSpPr>
      <p:grpSpPr>
        <a:xfrm>
          <a:off x="0" y="0"/>
          <a:ext cx="0" cy="0"/>
          <a:chOff x="0" y="0"/>
          <a:chExt cx="0" cy="0"/>
        </a:xfrm>
      </p:grpSpPr>
      <p:pic>
        <p:nvPicPr>
          <p:cNvPr id="3" name="Image 2" descr="Une image contenant plein air, bâtiment, ciel, fenêtre&#10;&#10;Le contenu généré par l’IA peut être incorrect.">
            <a:extLst>
              <a:ext uri="{FF2B5EF4-FFF2-40B4-BE49-F238E27FC236}">
                <a16:creationId xmlns:a16="http://schemas.microsoft.com/office/drawing/2014/main" id="{5374B81F-FF3A-0CF3-3473-B4CC6258BD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9217" y="279000"/>
            <a:ext cx="4022347"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5D2D66A-0F53-9EFD-B3F8-24A346021A71}"/>
              </a:ext>
            </a:extLst>
          </p:cNvPr>
          <p:cNvSpPr txBox="1"/>
          <p:nvPr/>
        </p:nvSpPr>
        <p:spPr>
          <a:xfrm>
            <a:off x="1201069" y="4809995"/>
            <a:ext cx="2718148" cy="830997"/>
          </a:xfrm>
          <a:prstGeom prst="rect">
            <a:avLst/>
          </a:prstGeom>
          <a:noFill/>
        </p:spPr>
        <p:txBody>
          <a:bodyPr wrap="square" rtlCol="0">
            <a:spAutoFit/>
          </a:bodyPr>
          <a:lstStyle/>
          <a:p>
            <a:r>
              <a:rPr lang="fr-FR" sz="2400" b="1">
                <a:solidFill>
                  <a:schemeClr val="bg1"/>
                </a:solidFill>
              </a:rPr>
              <a:t>La façade du Duomo</a:t>
            </a:r>
            <a:endParaRPr lang="fr-FR" sz="2400" b="1" dirty="0">
              <a:solidFill>
                <a:schemeClr val="bg1"/>
              </a:solidFill>
            </a:endParaRPr>
          </a:p>
        </p:txBody>
      </p:sp>
    </p:spTree>
    <p:extLst>
      <p:ext uri="{BB962C8B-B14F-4D97-AF65-F5344CB8AC3E}">
        <p14:creationId xmlns:p14="http://schemas.microsoft.com/office/powerpoint/2010/main" val="335302309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3FF77-B132-FDC8-70FE-C0281B67F5C0}"/>
            </a:ext>
          </a:extLst>
        </p:cNvPr>
        <p:cNvGrpSpPr/>
        <p:nvPr/>
      </p:nvGrpSpPr>
      <p:grpSpPr>
        <a:xfrm>
          <a:off x="0" y="0"/>
          <a:ext cx="0" cy="0"/>
          <a:chOff x="0" y="0"/>
          <a:chExt cx="0" cy="0"/>
        </a:xfrm>
      </p:grpSpPr>
      <p:pic>
        <p:nvPicPr>
          <p:cNvPr id="3" name="Image 2" descr="Une image contenant bâtiment, ciel, plein air, tour&#10;&#10;Le contenu généré par l’IA peut être incorrect.">
            <a:extLst>
              <a:ext uri="{FF2B5EF4-FFF2-40B4-BE49-F238E27FC236}">
                <a16:creationId xmlns:a16="http://schemas.microsoft.com/office/drawing/2014/main" id="{552D67E5-89C0-BFA8-F9AC-CD06414B48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447" y="281318"/>
            <a:ext cx="4082040" cy="612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bâtiment, chapelle, cathédrale, Lieux sacrés&#10;&#10;Le contenu généré par l’IA peut être incorrect.">
            <a:extLst>
              <a:ext uri="{FF2B5EF4-FFF2-40B4-BE49-F238E27FC236}">
                <a16:creationId xmlns:a16="http://schemas.microsoft.com/office/drawing/2014/main" id="{E32A5E82-9055-5427-991C-E4E47A4D47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181" y="281318"/>
            <a:ext cx="4082040" cy="612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653C8D6-4A1B-F7F9-CBAB-1902C303C0AA}"/>
              </a:ext>
            </a:extLst>
          </p:cNvPr>
          <p:cNvSpPr txBox="1"/>
          <p:nvPr/>
        </p:nvSpPr>
        <p:spPr>
          <a:xfrm>
            <a:off x="4836055" y="2371822"/>
            <a:ext cx="2868460" cy="1938992"/>
          </a:xfrm>
          <a:prstGeom prst="rect">
            <a:avLst/>
          </a:prstGeom>
          <a:noFill/>
        </p:spPr>
        <p:txBody>
          <a:bodyPr wrap="square" rtlCol="0">
            <a:spAutoFit/>
          </a:bodyPr>
          <a:lstStyle/>
          <a:p>
            <a:r>
              <a:rPr lang="fr-FR" sz="2400" b="1" dirty="0">
                <a:solidFill>
                  <a:schemeClr val="bg1"/>
                </a:solidFill>
              </a:rPr>
              <a:t>La cathédrale d’Alba est l’édifice religieux le plus imposant de la ville </a:t>
            </a:r>
          </a:p>
        </p:txBody>
      </p:sp>
    </p:spTree>
    <p:extLst>
      <p:ext uri="{BB962C8B-B14F-4D97-AF65-F5344CB8AC3E}">
        <p14:creationId xmlns:p14="http://schemas.microsoft.com/office/powerpoint/2010/main" val="23482814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2EBD0-8853-6A59-1478-40D33DD7F6D8}"/>
            </a:ext>
          </a:extLst>
        </p:cNvPr>
        <p:cNvGrpSpPr/>
        <p:nvPr/>
      </p:nvGrpSpPr>
      <p:grpSpPr>
        <a:xfrm>
          <a:off x="0" y="0"/>
          <a:ext cx="0" cy="0"/>
          <a:chOff x="0" y="0"/>
          <a:chExt cx="0" cy="0"/>
        </a:xfrm>
      </p:grpSpPr>
      <p:pic>
        <p:nvPicPr>
          <p:cNvPr id="3" name="Image 2" descr="Une image contenant Lieux sacrés, lieu de culte, église, chapelle&#10;&#10;Le contenu généré par l’IA peut être incorrect.">
            <a:extLst>
              <a:ext uri="{FF2B5EF4-FFF2-40B4-BE49-F238E27FC236}">
                <a16:creationId xmlns:a16="http://schemas.microsoft.com/office/drawing/2014/main" id="{63AC63AF-BA88-3FAD-8E56-27BF1E1B08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669" y="451611"/>
            <a:ext cx="4536000"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bâtiment, Sculpture, art, église&#10;&#10;Le contenu généré par l’IA peut être incorrect.">
            <a:extLst>
              <a:ext uri="{FF2B5EF4-FFF2-40B4-BE49-F238E27FC236}">
                <a16:creationId xmlns:a16="http://schemas.microsoft.com/office/drawing/2014/main" id="{A35B922C-4EC6-B9BB-96E2-F5377FC887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4331" y="3429000"/>
            <a:ext cx="4536000"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118788A-D28B-8A6D-D18A-06D5CC698FBF}"/>
              </a:ext>
            </a:extLst>
          </p:cNvPr>
          <p:cNvSpPr txBox="1"/>
          <p:nvPr/>
        </p:nvSpPr>
        <p:spPr>
          <a:xfrm>
            <a:off x="5373665" y="2678771"/>
            <a:ext cx="6087650" cy="461665"/>
          </a:xfrm>
          <a:prstGeom prst="rect">
            <a:avLst/>
          </a:prstGeom>
          <a:noFill/>
        </p:spPr>
        <p:txBody>
          <a:bodyPr wrap="square" rtlCol="0">
            <a:spAutoFit/>
          </a:bodyPr>
          <a:lstStyle/>
          <a:p>
            <a:r>
              <a:rPr lang="fr-FR" sz="2400" b="1" dirty="0">
                <a:solidFill>
                  <a:schemeClr val="bg1"/>
                </a:solidFill>
              </a:rPr>
              <a:t>Cathédrale San Lorenzo d’Alba 1et 2</a:t>
            </a:r>
          </a:p>
        </p:txBody>
      </p:sp>
    </p:spTree>
    <p:extLst>
      <p:ext uri="{BB962C8B-B14F-4D97-AF65-F5344CB8AC3E}">
        <p14:creationId xmlns:p14="http://schemas.microsoft.com/office/powerpoint/2010/main" val="253033489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94E9B-EF33-94C9-171C-FF6A822BEF93}"/>
            </a:ext>
          </a:extLst>
        </p:cNvPr>
        <p:cNvGrpSpPr/>
        <p:nvPr/>
      </p:nvGrpSpPr>
      <p:grpSpPr>
        <a:xfrm>
          <a:off x="0" y="0"/>
          <a:ext cx="0" cy="0"/>
          <a:chOff x="0" y="0"/>
          <a:chExt cx="0" cy="0"/>
        </a:xfrm>
      </p:grpSpPr>
      <p:pic>
        <p:nvPicPr>
          <p:cNvPr id="3" name="Image 2" descr="Une image contenant plein air, bâtiment, horloge, ciel&#10;&#10;Le contenu généré par l’IA peut être incorrect.">
            <a:extLst>
              <a:ext uri="{FF2B5EF4-FFF2-40B4-BE49-F238E27FC236}">
                <a16:creationId xmlns:a16="http://schemas.microsoft.com/office/drawing/2014/main" id="{2C7B8632-9959-A2EA-193C-4DCCD028CD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871" y="638851"/>
            <a:ext cx="2952000" cy="442578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029E8A5-72ED-FE9B-4879-2ACB7A6C01EB}"/>
              </a:ext>
            </a:extLst>
          </p:cNvPr>
          <p:cNvSpPr txBox="1"/>
          <p:nvPr/>
        </p:nvSpPr>
        <p:spPr>
          <a:xfrm>
            <a:off x="3302697" y="5203184"/>
            <a:ext cx="4914377" cy="461665"/>
          </a:xfrm>
          <a:prstGeom prst="rect">
            <a:avLst/>
          </a:prstGeom>
          <a:noFill/>
        </p:spPr>
        <p:txBody>
          <a:bodyPr wrap="square" rtlCol="0">
            <a:spAutoFit/>
          </a:bodyPr>
          <a:lstStyle/>
          <a:p>
            <a:r>
              <a:rPr lang="fr-FR" sz="2400" b="1" dirty="0">
                <a:solidFill>
                  <a:schemeClr val="bg1"/>
                </a:solidFill>
              </a:rPr>
              <a:t>Piazza Risorgimento à Alba 1et 2</a:t>
            </a:r>
          </a:p>
        </p:txBody>
      </p:sp>
      <p:pic>
        <p:nvPicPr>
          <p:cNvPr id="6" name="Image 5" descr="Une image contenant plein air, ciel, bâtiment, horloge&#10;&#10;Le contenu généré par l’IA peut être incorrect.">
            <a:extLst>
              <a:ext uri="{FF2B5EF4-FFF2-40B4-BE49-F238E27FC236}">
                <a16:creationId xmlns:a16="http://schemas.microsoft.com/office/drawing/2014/main" id="{CD47EE7D-8679-FE6A-5717-DF13144791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0129" y="1572499"/>
            <a:ext cx="3060000" cy="4587707"/>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689158178"/>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69A5-A65C-18EF-8958-EFB8BA5107B1}"/>
            </a:ext>
          </a:extLst>
        </p:cNvPr>
        <p:cNvGrpSpPr/>
        <p:nvPr/>
      </p:nvGrpSpPr>
      <p:grpSpPr>
        <a:xfrm>
          <a:off x="0" y="0"/>
          <a:ext cx="0" cy="0"/>
          <a:chOff x="0" y="0"/>
          <a:chExt cx="0" cy="0"/>
        </a:xfrm>
      </p:grpSpPr>
      <p:pic>
        <p:nvPicPr>
          <p:cNvPr id="3" name="Image 2" descr="Une image contenant église, Lieux sacrés, chapelle, intérieur&#10;&#10;Le contenu généré par l’IA peut être incorrect.">
            <a:extLst>
              <a:ext uri="{FF2B5EF4-FFF2-40B4-BE49-F238E27FC236}">
                <a16:creationId xmlns:a16="http://schemas.microsoft.com/office/drawing/2014/main" id="{673DB4E5-6BE0-7C02-4C15-797987E3CB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401" y="551145"/>
            <a:ext cx="4536000"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bâtiment, ciel, horloge&#10;&#10;Le contenu généré par l’IA peut être incorrect.">
            <a:extLst>
              <a:ext uri="{FF2B5EF4-FFF2-40B4-BE49-F238E27FC236}">
                <a16:creationId xmlns:a16="http://schemas.microsoft.com/office/drawing/2014/main" id="{25C9A313-6560-4CBA-82A6-3864576D16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9599" y="3429000"/>
            <a:ext cx="44280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587D768-BFF8-D687-4CAF-A770FB70A35B}"/>
              </a:ext>
            </a:extLst>
          </p:cNvPr>
          <p:cNvSpPr txBox="1"/>
          <p:nvPr/>
        </p:nvSpPr>
        <p:spPr>
          <a:xfrm>
            <a:off x="5364793" y="2730674"/>
            <a:ext cx="6162806" cy="461665"/>
          </a:xfrm>
          <a:prstGeom prst="rect">
            <a:avLst/>
          </a:prstGeom>
          <a:noFill/>
        </p:spPr>
        <p:txBody>
          <a:bodyPr wrap="square" rtlCol="0">
            <a:spAutoFit/>
          </a:bodyPr>
          <a:lstStyle/>
          <a:p>
            <a:r>
              <a:rPr lang="fr-FR" sz="2400" b="1" dirty="0">
                <a:solidFill>
                  <a:schemeClr val="bg1"/>
                </a:solidFill>
              </a:rPr>
              <a:t> église San Giovanni Battista 1 et 2</a:t>
            </a:r>
          </a:p>
        </p:txBody>
      </p:sp>
    </p:spTree>
    <p:extLst>
      <p:ext uri="{BB962C8B-B14F-4D97-AF65-F5344CB8AC3E}">
        <p14:creationId xmlns:p14="http://schemas.microsoft.com/office/powerpoint/2010/main" val="301704876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AA427-4732-8C29-BD1F-8A1DCBE9704B}"/>
            </a:ext>
          </a:extLst>
        </p:cNvPr>
        <p:cNvGrpSpPr/>
        <p:nvPr/>
      </p:nvGrpSpPr>
      <p:grpSpPr>
        <a:xfrm>
          <a:off x="0" y="0"/>
          <a:ext cx="0" cy="0"/>
          <a:chOff x="0" y="0"/>
          <a:chExt cx="0" cy="0"/>
        </a:xfrm>
      </p:grpSpPr>
      <p:pic>
        <p:nvPicPr>
          <p:cNvPr id="3" name="Image 2" descr="Une image contenant plein air, ciel, pot de fleurs, bâtiment&#10;&#10;Le contenu généré par l’IA peut être incorrect.">
            <a:extLst>
              <a:ext uri="{FF2B5EF4-FFF2-40B4-BE49-F238E27FC236}">
                <a16:creationId xmlns:a16="http://schemas.microsoft.com/office/drawing/2014/main" id="{D3D16BD2-9A1F-F0BD-01E9-5728C1D6C3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074" y="279000"/>
            <a:ext cx="945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72399C-7BA3-35FD-B39E-9E76EA43A66B}"/>
              </a:ext>
            </a:extLst>
          </p:cNvPr>
          <p:cNvSpPr txBox="1"/>
          <p:nvPr/>
        </p:nvSpPr>
        <p:spPr>
          <a:xfrm>
            <a:off x="10108504" y="3832964"/>
            <a:ext cx="2083496" cy="830997"/>
          </a:xfrm>
          <a:prstGeom prst="rect">
            <a:avLst/>
          </a:prstGeom>
          <a:noFill/>
        </p:spPr>
        <p:txBody>
          <a:bodyPr wrap="square" rtlCol="0">
            <a:spAutoFit/>
          </a:bodyPr>
          <a:lstStyle/>
          <a:p>
            <a:r>
              <a:rPr lang="fr-FR" sz="2400" b="1">
                <a:solidFill>
                  <a:schemeClr val="bg1"/>
                </a:solidFill>
              </a:rPr>
              <a:t>Chiesa San Domenico</a:t>
            </a:r>
            <a:endParaRPr lang="fr-FR" sz="2400" b="1" dirty="0">
              <a:solidFill>
                <a:schemeClr val="bg1"/>
              </a:solidFill>
            </a:endParaRPr>
          </a:p>
        </p:txBody>
      </p:sp>
    </p:spTree>
    <p:extLst>
      <p:ext uri="{BB962C8B-B14F-4D97-AF65-F5344CB8AC3E}">
        <p14:creationId xmlns:p14="http://schemas.microsoft.com/office/powerpoint/2010/main" val="403137956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E0A22F-5B1C-6F66-8F3F-9DC6BF254D76}"/>
            </a:ext>
          </a:extLst>
        </p:cNvPr>
        <p:cNvGrpSpPr/>
        <p:nvPr/>
      </p:nvGrpSpPr>
      <p:grpSpPr>
        <a:xfrm>
          <a:off x="0" y="0"/>
          <a:ext cx="0" cy="0"/>
          <a:chOff x="0" y="0"/>
          <a:chExt cx="0" cy="0"/>
        </a:xfrm>
      </p:grpSpPr>
      <p:pic>
        <p:nvPicPr>
          <p:cNvPr id="3" name="Image 2" descr="Une image contenant intérieur, mur, Moulures, meubles&#10;&#10;Le contenu généré par l’IA peut être incorrect.">
            <a:extLst>
              <a:ext uri="{FF2B5EF4-FFF2-40B4-BE49-F238E27FC236}">
                <a16:creationId xmlns:a16="http://schemas.microsoft.com/office/drawing/2014/main" id="{B868D167-8133-F61D-40C0-6EA6134A2D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297" y="576221"/>
            <a:ext cx="2988000" cy="4479761"/>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Lieux sacrés, sanctuaire, bâtiment, art&#10;&#10;Le contenu généré par l’IA peut être incorrect.">
            <a:extLst>
              <a:ext uri="{FF2B5EF4-FFF2-40B4-BE49-F238E27FC236}">
                <a16:creationId xmlns:a16="http://schemas.microsoft.com/office/drawing/2014/main" id="{B6629C48-1E8A-C13D-8E31-A08ED966F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1704" y="1841349"/>
            <a:ext cx="3024000" cy="4533734"/>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A893AE7-9B25-00B1-23FD-B2384C07EF5B}"/>
              </a:ext>
            </a:extLst>
          </p:cNvPr>
          <p:cNvSpPr txBox="1"/>
          <p:nvPr/>
        </p:nvSpPr>
        <p:spPr>
          <a:xfrm>
            <a:off x="3970751" y="1653436"/>
            <a:ext cx="4446739" cy="3785652"/>
          </a:xfrm>
          <a:prstGeom prst="rect">
            <a:avLst/>
          </a:prstGeom>
          <a:noFill/>
        </p:spPr>
        <p:txBody>
          <a:bodyPr wrap="square" rtlCol="0">
            <a:spAutoFit/>
          </a:bodyPr>
          <a:lstStyle/>
          <a:p>
            <a:r>
              <a:rPr lang="fr-FR" sz="2400" b="1" dirty="0">
                <a:solidFill>
                  <a:schemeClr val="bg1"/>
                </a:solidFill>
              </a:rPr>
              <a:t>Cette église dédiée à Marie Madeleine (disciple de Jésus Christ) est sur l’artère piétonne principale via Vittorio Emanuele II. L’aspect extérieur de la façade en brique rouge est assez vétuste mais je vous conseille d’y entrer car l’intérieur de style baroque est très joli</a:t>
            </a:r>
          </a:p>
        </p:txBody>
      </p:sp>
      <p:sp>
        <p:nvSpPr>
          <p:cNvPr id="7" name="ZoneTexte 6">
            <a:extLst>
              <a:ext uri="{FF2B5EF4-FFF2-40B4-BE49-F238E27FC236}">
                <a16:creationId xmlns:a16="http://schemas.microsoft.com/office/drawing/2014/main" id="{FA888C6F-5255-B5CE-45CA-B43184B8568D}"/>
              </a:ext>
            </a:extLst>
          </p:cNvPr>
          <p:cNvSpPr txBox="1"/>
          <p:nvPr/>
        </p:nvSpPr>
        <p:spPr>
          <a:xfrm>
            <a:off x="3782860" y="864296"/>
            <a:ext cx="5110619" cy="461665"/>
          </a:xfrm>
          <a:prstGeom prst="rect">
            <a:avLst/>
          </a:prstGeom>
          <a:noFill/>
        </p:spPr>
        <p:txBody>
          <a:bodyPr wrap="square" rtlCol="0">
            <a:spAutoFit/>
          </a:bodyPr>
          <a:lstStyle/>
          <a:p>
            <a:r>
              <a:rPr lang="it-IT" sz="2400" b="1">
                <a:solidFill>
                  <a:schemeClr val="bg1"/>
                </a:solidFill>
              </a:rPr>
              <a:t>Chiesa di Santa Maria Maddalena</a:t>
            </a:r>
            <a:endParaRPr lang="it-IT" sz="2400" b="1" dirty="0">
              <a:solidFill>
                <a:schemeClr val="bg1"/>
              </a:solidFill>
            </a:endParaRPr>
          </a:p>
        </p:txBody>
      </p:sp>
    </p:spTree>
    <p:extLst>
      <p:ext uri="{BB962C8B-B14F-4D97-AF65-F5344CB8AC3E}">
        <p14:creationId xmlns:p14="http://schemas.microsoft.com/office/powerpoint/2010/main" val="338707275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FA38C-F8A3-2B7A-0155-7A8EC0C1AD8A}"/>
            </a:ext>
          </a:extLst>
        </p:cNvPr>
        <p:cNvGrpSpPr/>
        <p:nvPr/>
      </p:nvGrpSpPr>
      <p:grpSpPr>
        <a:xfrm>
          <a:off x="0" y="0"/>
          <a:ext cx="0" cy="0"/>
          <a:chOff x="0" y="0"/>
          <a:chExt cx="0" cy="0"/>
        </a:xfrm>
      </p:grpSpPr>
      <p:pic>
        <p:nvPicPr>
          <p:cNvPr id="3" name="Image 2" descr="Une image contenant bâtiment, plein air, ciel, ville&#10;&#10;Le contenu généré par l’IA peut être incorrect.">
            <a:extLst>
              <a:ext uri="{FF2B5EF4-FFF2-40B4-BE49-F238E27FC236}">
                <a16:creationId xmlns:a16="http://schemas.microsoft.com/office/drawing/2014/main" id="{7753FFF6-35C9-53D7-1C9A-2DA67E7EDE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3825" y="495000"/>
            <a:ext cx="8802000" cy="586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1AF00CE-C76A-B8E5-0799-495A73597DB9}"/>
              </a:ext>
            </a:extLst>
          </p:cNvPr>
          <p:cNvSpPr txBox="1"/>
          <p:nvPr/>
        </p:nvSpPr>
        <p:spPr>
          <a:xfrm>
            <a:off x="333967" y="603838"/>
            <a:ext cx="2709858" cy="5940088"/>
          </a:xfrm>
          <a:prstGeom prst="rect">
            <a:avLst/>
          </a:prstGeom>
          <a:noFill/>
        </p:spPr>
        <p:txBody>
          <a:bodyPr wrap="square" rtlCol="0">
            <a:spAutoFit/>
          </a:bodyPr>
          <a:lstStyle/>
          <a:p>
            <a:r>
              <a:rPr lang="fr-FR" sz="2000" b="1" dirty="0">
                <a:solidFill>
                  <a:schemeClr val="bg1"/>
                </a:solidFill>
              </a:rPr>
              <a:t> les choses à faire à Alba, la via Vittorio Emanuele II est l’artère piétonne principale du centre historique. Elle est bordée de boutiques (dont pas mal d’enseignes internationales), d’épiceries gastronomiques (où l’on trouve notamment de la truffe), de pâtisseries et de cafés. C’est l’un des passages incontournables pour visiter Alba.</a:t>
            </a:r>
          </a:p>
        </p:txBody>
      </p:sp>
    </p:spTree>
    <p:extLst>
      <p:ext uri="{BB962C8B-B14F-4D97-AF65-F5344CB8AC3E}">
        <p14:creationId xmlns:p14="http://schemas.microsoft.com/office/powerpoint/2010/main" val="121704136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0CF6B-8DBF-FF27-21FB-10A54DE55192}"/>
            </a:ext>
          </a:extLst>
        </p:cNvPr>
        <p:cNvGrpSpPr/>
        <p:nvPr/>
      </p:nvGrpSpPr>
      <p:grpSpPr>
        <a:xfrm>
          <a:off x="0" y="0"/>
          <a:ext cx="0" cy="0"/>
          <a:chOff x="0" y="0"/>
          <a:chExt cx="0" cy="0"/>
        </a:xfrm>
      </p:grpSpPr>
      <p:pic>
        <p:nvPicPr>
          <p:cNvPr id="3" name="Image 2" descr="Une image contenant bâtiment, plein air, vélo, ciel&#10;&#10;Le contenu généré par l’IA peut être incorrect.">
            <a:extLst>
              <a:ext uri="{FF2B5EF4-FFF2-40B4-BE49-F238E27FC236}">
                <a16:creationId xmlns:a16="http://schemas.microsoft.com/office/drawing/2014/main" id="{75DF9741-14D3-B470-710B-D32F08A9A3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673" y="279000"/>
            <a:ext cx="945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FA8D240-F019-DB9B-20E0-95DA195F3768}"/>
              </a:ext>
            </a:extLst>
          </p:cNvPr>
          <p:cNvSpPr txBox="1"/>
          <p:nvPr/>
        </p:nvSpPr>
        <p:spPr>
          <a:xfrm>
            <a:off x="10008296" y="4797469"/>
            <a:ext cx="2183704" cy="1200329"/>
          </a:xfrm>
          <a:prstGeom prst="rect">
            <a:avLst/>
          </a:prstGeom>
          <a:noFill/>
        </p:spPr>
        <p:txBody>
          <a:bodyPr wrap="square" rtlCol="0">
            <a:spAutoFit/>
          </a:bodyPr>
          <a:lstStyle/>
          <a:p>
            <a:r>
              <a:rPr lang="fr-FR" sz="2400" b="1">
                <a:solidFill>
                  <a:schemeClr val="bg1"/>
                </a:solidFill>
              </a:rPr>
              <a:t>Piazza Michele Ferrero</a:t>
            </a:r>
            <a:endParaRPr lang="fr-FR" sz="2400" b="1" dirty="0">
              <a:solidFill>
                <a:schemeClr val="bg1"/>
              </a:solidFill>
            </a:endParaRPr>
          </a:p>
        </p:txBody>
      </p:sp>
    </p:spTree>
    <p:extLst>
      <p:ext uri="{BB962C8B-B14F-4D97-AF65-F5344CB8AC3E}">
        <p14:creationId xmlns:p14="http://schemas.microsoft.com/office/powerpoint/2010/main" val="106681357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FEBC8-897C-5CE6-5DD7-D21C4F12205F}"/>
            </a:ext>
          </a:extLst>
        </p:cNvPr>
        <p:cNvGrpSpPr/>
        <p:nvPr/>
      </p:nvGrpSpPr>
      <p:grpSpPr>
        <a:xfrm>
          <a:off x="0" y="0"/>
          <a:ext cx="0" cy="0"/>
          <a:chOff x="0" y="0"/>
          <a:chExt cx="0" cy="0"/>
        </a:xfrm>
      </p:grpSpPr>
      <p:pic>
        <p:nvPicPr>
          <p:cNvPr id="3" name="Image 2" descr="Une image contenant plein air, colline, arbre, montagne&#10;&#10;Le contenu généré par l’IA peut être incorrect.">
            <a:extLst>
              <a:ext uri="{FF2B5EF4-FFF2-40B4-BE49-F238E27FC236}">
                <a16:creationId xmlns:a16="http://schemas.microsoft.com/office/drawing/2014/main" id="{DFF94A16-EB4C-2E24-DB26-DC704E3273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000" y="639000"/>
            <a:ext cx="11160000" cy="558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D73B143-4C34-6A78-4FA7-FADCAF2EA55C}"/>
              </a:ext>
            </a:extLst>
          </p:cNvPr>
          <p:cNvSpPr txBox="1"/>
          <p:nvPr/>
        </p:nvSpPr>
        <p:spPr>
          <a:xfrm>
            <a:off x="4037556" y="5757335"/>
            <a:ext cx="8254652" cy="461665"/>
          </a:xfrm>
          <a:prstGeom prst="rect">
            <a:avLst/>
          </a:prstGeom>
          <a:noFill/>
        </p:spPr>
        <p:txBody>
          <a:bodyPr wrap="square" rtlCol="0">
            <a:spAutoFit/>
          </a:bodyPr>
          <a:lstStyle/>
          <a:p>
            <a:r>
              <a:rPr lang="fr-FR" sz="2400" b="1">
                <a:solidFill>
                  <a:schemeClr val="bg1"/>
                </a:solidFill>
              </a:rPr>
              <a:t>Les paysages des Langhe</a:t>
            </a:r>
            <a:endParaRPr lang="fr-FR" sz="2400" b="1" dirty="0">
              <a:solidFill>
                <a:schemeClr val="bg1"/>
              </a:solidFill>
            </a:endParaRPr>
          </a:p>
        </p:txBody>
      </p:sp>
    </p:spTree>
    <p:extLst>
      <p:ext uri="{BB962C8B-B14F-4D97-AF65-F5344CB8AC3E}">
        <p14:creationId xmlns:p14="http://schemas.microsoft.com/office/powerpoint/2010/main" val="103549153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BFA21-62BD-1FEE-6EBA-5FC43EEAC75C}"/>
            </a:ext>
          </a:extLst>
        </p:cNvPr>
        <p:cNvGrpSpPr/>
        <p:nvPr/>
      </p:nvGrpSpPr>
      <p:grpSpPr>
        <a:xfrm>
          <a:off x="0" y="0"/>
          <a:ext cx="0" cy="0"/>
          <a:chOff x="0" y="0"/>
          <a:chExt cx="0" cy="0"/>
        </a:xfrm>
      </p:grpSpPr>
      <p:pic>
        <p:nvPicPr>
          <p:cNvPr id="3" name="Image 2" descr="Une image contenant plein air, bâtiment, ciel, scène&#10;&#10;Le contenu généré par l’IA peut être incorrect.">
            <a:extLst>
              <a:ext uri="{FF2B5EF4-FFF2-40B4-BE49-F238E27FC236}">
                <a16:creationId xmlns:a16="http://schemas.microsoft.com/office/drawing/2014/main" id="{19C3B2A2-B593-6405-D96A-949BD63BF1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5956" y="459000"/>
            <a:ext cx="9560087" cy="59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6B979CF-4C35-E993-7C4B-73D4906069E4}"/>
              </a:ext>
            </a:extLst>
          </p:cNvPr>
          <p:cNvSpPr txBox="1"/>
          <p:nvPr/>
        </p:nvSpPr>
        <p:spPr>
          <a:xfrm>
            <a:off x="2404997" y="5875780"/>
            <a:ext cx="8567803" cy="523220"/>
          </a:xfrm>
          <a:prstGeom prst="rect">
            <a:avLst/>
          </a:prstGeom>
          <a:noFill/>
        </p:spPr>
        <p:txBody>
          <a:bodyPr wrap="square" rtlCol="0">
            <a:spAutoFit/>
          </a:bodyPr>
          <a:lstStyle/>
          <a:p>
            <a:r>
              <a:rPr lang="fr-FR" sz="2800" b="1">
                <a:solidFill>
                  <a:schemeClr val="bg1"/>
                </a:solidFill>
              </a:rPr>
              <a:t>La vieille ville médiévale d’Asti au Piémont</a:t>
            </a:r>
            <a:endParaRPr lang="fr-FR" sz="2800" b="1" dirty="0">
              <a:solidFill>
                <a:schemeClr val="bg1"/>
              </a:solidFill>
            </a:endParaRPr>
          </a:p>
        </p:txBody>
      </p:sp>
    </p:spTree>
    <p:extLst>
      <p:ext uri="{BB962C8B-B14F-4D97-AF65-F5344CB8AC3E}">
        <p14:creationId xmlns:p14="http://schemas.microsoft.com/office/powerpoint/2010/main" val="293731303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4D6D8-0B18-8A39-A7CF-B673897C223D}"/>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5006CFA5-511E-188F-8512-7B267D40CB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976" y="279000"/>
            <a:ext cx="9453718"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0221346-DA75-E0A8-39AB-2143D19563AC}"/>
              </a:ext>
            </a:extLst>
          </p:cNvPr>
          <p:cNvSpPr txBox="1"/>
          <p:nvPr/>
        </p:nvSpPr>
        <p:spPr>
          <a:xfrm>
            <a:off x="162090" y="4171166"/>
            <a:ext cx="2228886" cy="1200329"/>
          </a:xfrm>
          <a:prstGeom prst="rect">
            <a:avLst/>
          </a:prstGeom>
          <a:noFill/>
        </p:spPr>
        <p:txBody>
          <a:bodyPr wrap="square" rtlCol="0">
            <a:spAutoFit/>
          </a:bodyPr>
          <a:lstStyle/>
          <a:p>
            <a:r>
              <a:rPr lang="fr-FR" sz="2400" b="1" dirty="0">
                <a:solidFill>
                  <a:schemeClr val="bg1"/>
                </a:solidFill>
              </a:rPr>
              <a:t>Alba : le marché ouvert le samedi</a:t>
            </a:r>
          </a:p>
        </p:txBody>
      </p:sp>
    </p:spTree>
    <p:extLst>
      <p:ext uri="{BB962C8B-B14F-4D97-AF65-F5344CB8AC3E}">
        <p14:creationId xmlns:p14="http://schemas.microsoft.com/office/powerpoint/2010/main" val="153747084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0A6EA-A024-9447-B5C7-62FAC4EB87FF}"/>
            </a:ext>
          </a:extLst>
        </p:cNvPr>
        <p:cNvGrpSpPr/>
        <p:nvPr/>
      </p:nvGrpSpPr>
      <p:grpSpPr>
        <a:xfrm>
          <a:off x="0" y="0"/>
          <a:ext cx="0" cy="0"/>
          <a:chOff x="0" y="0"/>
          <a:chExt cx="0" cy="0"/>
        </a:xfrm>
      </p:grpSpPr>
      <p:pic>
        <p:nvPicPr>
          <p:cNvPr id="5" name="Image 4" descr="Une image contenant personne, plein air, habits, Snack&#10;&#10;Le contenu généré par l’IA peut être incorrect.">
            <a:extLst>
              <a:ext uri="{FF2B5EF4-FFF2-40B4-BE49-F238E27FC236}">
                <a16:creationId xmlns:a16="http://schemas.microsoft.com/office/drawing/2014/main" id="{5D70B334-057A-97AE-0F81-4B0B74D5E3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9792" y="639000"/>
            <a:ext cx="9952415" cy="558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C6ADB08-AB47-3437-0002-F7771241CC5F}"/>
              </a:ext>
            </a:extLst>
          </p:cNvPr>
          <p:cNvSpPr txBox="1"/>
          <p:nvPr/>
        </p:nvSpPr>
        <p:spPr>
          <a:xfrm>
            <a:off x="2519818" y="6219000"/>
            <a:ext cx="9006214" cy="461665"/>
          </a:xfrm>
          <a:prstGeom prst="rect">
            <a:avLst/>
          </a:prstGeom>
          <a:noFill/>
        </p:spPr>
        <p:txBody>
          <a:bodyPr wrap="square" rtlCol="0">
            <a:spAutoFit/>
          </a:bodyPr>
          <a:lstStyle/>
          <a:p>
            <a:r>
              <a:rPr lang="fr-FR" sz="2400" b="1">
                <a:solidFill>
                  <a:schemeClr val="bg1"/>
                </a:solidFill>
              </a:rPr>
              <a:t> la foire internationale de la truffe blanche d’Alba</a:t>
            </a:r>
            <a:endParaRPr lang="fr-FR" sz="2400" b="1" dirty="0">
              <a:solidFill>
                <a:schemeClr val="bg1"/>
              </a:solidFill>
            </a:endParaRPr>
          </a:p>
        </p:txBody>
      </p:sp>
    </p:spTree>
    <p:extLst>
      <p:ext uri="{BB962C8B-B14F-4D97-AF65-F5344CB8AC3E}">
        <p14:creationId xmlns:p14="http://schemas.microsoft.com/office/powerpoint/2010/main" val="54318932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62372-1945-897B-5C5B-76E54AE08A01}"/>
            </a:ext>
          </a:extLst>
        </p:cNvPr>
        <p:cNvGrpSpPr/>
        <p:nvPr/>
      </p:nvGrpSpPr>
      <p:grpSpPr>
        <a:xfrm>
          <a:off x="0" y="0"/>
          <a:ext cx="0" cy="0"/>
          <a:chOff x="0" y="0"/>
          <a:chExt cx="0" cy="0"/>
        </a:xfrm>
      </p:grpSpPr>
      <p:pic>
        <p:nvPicPr>
          <p:cNvPr id="3" name="Image 2" descr="Une image contenant scène, plein air, place de marché, marché&#10;&#10;Le contenu généré par l’IA peut être incorrect.">
            <a:extLst>
              <a:ext uri="{FF2B5EF4-FFF2-40B4-BE49-F238E27FC236}">
                <a16:creationId xmlns:a16="http://schemas.microsoft.com/office/drawing/2014/main" id="{C4E7358A-846D-516E-6278-2B838B154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000" y="536516"/>
            <a:ext cx="9972000" cy="5588475"/>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7973D56-4E94-F303-4237-560AFB7BB276}"/>
              </a:ext>
            </a:extLst>
          </p:cNvPr>
          <p:cNvSpPr txBox="1"/>
          <p:nvPr/>
        </p:nvSpPr>
        <p:spPr>
          <a:xfrm>
            <a:off x="3244241" y="6124991"/>
            <a:ext cx="8530224" cy="461665"/>
          </a:xfrm>
          <a:prstGeom prst="rect">
            <a:avLst/>
          </a:prstGeom>
          <a:noFill/>
        </p:spPr>
        <p:txBody>
          <a:bodyPr wrap="square" rtlCol="0">
            <a:spAutoFit/>
          </a:bodyPr>
          <a:lstStyle/>
          <a:p>
            <a:r>
              <a:rPr lang="fr-FR" sz="2400" b="1">
                <a:solidFill>
                  <a:schemeClr val="bg1"/>
                </a:solidFill>
              </a:rPr>
              <a:t> le plein de saveurs au marché d’Alba</a:t>
            </a:r>
            <a:endParaRPr lang="fr-FR" sz="2400" b="1" dirty="0">
              <a:solidFill>
                <a:schemeClr val="bg1"/>
              </a:solidFill>
            </a:endParaRPr>
          </a:p>
        </p:txBody>
      </p:sp>
    </p:spTree>
    <p:extLst>
      <p:ext uri="{BB962C8B-B14F-4D97-AF65-F5344CB8AC3E}">
        <p14:creationId xmlns:p14="http://schemas.microsoft.com/office/powerpoint/2010/main" val="78607237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B39B1-9D9F-33FA-2329-9263283168E1}"/>
            </a:ext>
          </a:extLst>
        </p:cNvPr>
        <p:cNvGrpSpPr/>
        <p:nvPr/>
      </p:nvGrpSpPr>
      <p:grpSpPr>
        <a:xfrm>
          <a:off x="0" y="0"/>
          <a:ext cx="0" cy="0"/>
          <a:chOff x="0" y="0"/>
          <a:chExt cx="0" cy="0"/>
        </a:xfrm>
      </p:grpSpPr>
      <p:pic>
        <p:nvPicPr>
          <p:cNvPr id="3" name="Image 2" descr="Une image contenant plein air, herbe, arbre, Photographie aérienne&#10;&#10;Le contenu généré par l’IA peut être incorrect.">
            <a:extLst>
              <a:ext uri="{FF2B5EF4-FFF2-40B4-BE49-F238E27FC236}">
                <a16:creationId xmlns:a16="http://schemas.microsoft.com/office/drawing/2014/main" id="{AEC16C13-877A-2C87-6DCC-1A9CF9AA5E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78" y="459000"/>
            <a:ext cx="7920000" cy="59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9C30B5-358E-F4AB-E8CC-E2AF3E18E429}"/>
              </a:ext>
            </a:extLst>
          </p:cNvPr>
          <p:cNvSpPr txBox="1"/>
          <p:nvPr/>
        </p:nvSpPr>
        <p:spPr>
          <a:xfrm>
            <a:off x="8442542" y="4020855"/>
            <a:ext cx="3557392" cy="830997"/>
          </a:xfrm>
          <a:prstGeom prst="rect">
            <a:avLst/>
          </a:prstGeom>
          <a:noFill/>
        </p:spPr>
        <p:txBody>
          <a:bodyPr wrap="square" rtlCol="0">
            <a:spAutoFit/>
          </a:bodyPr>
          <a:lstStyle/>
          <a:p>
            <a:r>
              <a:rPr lang="fr-FR" sz="2400" b="1">
                <a:solidFill>
                  <a:schemeClr val="bg1"/>
                </a:solidFill>
              </a:rPr>
              <a:t> la vue depuis le Belvédère de La Morra</a:t>
            </a:r>
            <a:endParaRPr lang="fr-FR" sz="2400" b="1" dirty="0">
              <a:solidFill>
                <a:schemeClr val="bg1"/>
              </a:solidFill>
            </a:endParaRPr>
          </a:p>
        </p:txBody>
      </p:sp>
    </p:spTree>
    <p:extLst>
      <p:ext uri="{BB962C8B-B14F-4D97-AF65-F5344CB8AC3E}">
        <p14:creationId xmlns:p14="http://schemas.microsoft.com/office/powerpoint/2010/main" val="218906643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5BA342-C9D4-092F-8D6C-578F48E37631}"/>
            </a:ext>
          </a:extLst>
        </p:cNvPr>
        <p:cNvGrpSpPr/>
        <p:nvPr/>
      </p:nvGrpSpPr>
      <p:grpSpPr>
        <a:xfrm>
          <a:off x="0" y="0"/>
          <a:ext cx="0" cy="0"/>
          <a:chOff x="0" y="0"/>
          <a:chExt cx="0" cy="0"/>
        </a:xfrm>
      </p:grpSpPr>
      <p:pic>
        <p:nvPicPr>
          <p:cNvPr id="3" name="Image 2" descr="Une image contenant plein air, vignoble, lever de soleil, agriculture&#10;&#10;Le contenu généré par l’IA peut être incorrect.">
            <a:extLst>
              <a:ext uri="{FF2B5EF4-FFF2-40B4-BE49-F238E27FC236}">
                <a16:creationId xmlns:a16="http://schemas.microsoft.com/office/drawing/2014/main" id="{B8A82307-780E-1F4E-59AD-E5CF3AC4B5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285" y="564715"/>
            <a:ext cx="448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B560E3-8467-2C43-8F15-AA0345220742}"/>
              </a:ext>
            </a:extLst>
          </p:cNvPr>
          <p:cNvSpPr txBox="1"/>
          <p:nvPr/>
        </p:nvSpPr>
        <p:spPr>
          <a:xfrm>
            <a:off x="578285" y="3552715"/>
            <a:ext cx="5073041" cy="461665"/>
          </a:xfrm>
          <a:prstGeom prst="rect">
            <a:avLst/>
          </a:prstGeom>
          <a:noFill/>
        </p:spPr>
        <p:txBody>
          <a:bodyPr wrap="square" rtlCol="0">
            <a:spAutoFit/>
          </a:bodyPr>
          <a:lstStyle/>
          <a:p>
            <a:r>
              <a:rPr lang="fr-FR" sz="2400" b="1">
                <a:solidFill>
                  <a:schemeClr val="bg1"/>
                </a:solidFill>
              </a:rPr>
              <a:t>Faire un tour des vins de Barolo</a:t>
            </a:r>
            <a:endParaRPr lang="fr-FR" sz="2400" b="1" dirty="0">
              <a:solidFill>
                <a:schemeClr val="bg1"/>
              </a:solidFill>
            </a:endParaRPr>
          </a:p>
        </p:txBody>
      </p:sp>
      <p:pic>
        <p:nvPicPr>
          <p:cNvPr id="6" name="Image 5" descr="Une image contenant plein air, bâtiment, ciel, place de marché&#10;&#10;Le contenu généré par l’IA peut être incorrect.">
            <a:extLst>
              <a:ext uri="{FF2B5EF4-FFF2-40B4-BE49-F238E27FC236}">
                <a16:creationId xmlns:a16="http://schemas.microsoft.com/office/drawing/2014/main" id="{73475065-A016-38A2-E1E5-90F8DBDB6C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7715" y="3241109"/>
            <a:ext cx="4176000" cy="313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08209150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6B582-429B-F480-DBE7-A2D496AF1B5F}"/>
            </a:ext>
          </a:extLst>
        </p:cNvPr>
        <p:cNvGrpSpPr/>
        <p:nvPr/>
      </p:nvGrpSpPr>
      <p:grpSpPr>
        <a:xfrm>
          <a:off x="0" y="0"/>
          <a:ext cx="0" cy="0"/>
          <a:chOff x="0" y="0"/>
          <a:chExt cx="0" cy="0"/>
        </a:xfrm>
      </p:grpSpPr>
      <p:pic>
        <p:nvPicPr>
          <p:cNvPr id="3" name="Image 2" descr="Une image contenant plein air, arbre, sol, Espace public&#10;&#10;Le contenu généré par l’IA peut être incorrect.">
            <a:extLst>
              <a:ext uri="{FF2B5EF4-FFF2-40B4-BE49-F238E27FC236}">
                <a16:creationId xmlns:a16="http://schemas.microsoft.com/office/drawing/2014/main" id="{AB44ECFD-5F21-6A04-62B9-221D397BB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755" y="3253635"/>
            <a:ext cx="3996000" cy="2997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bâtiment, ciel, tente&#10;&#10;Le contenu généré par l’IA peut être incorrect.">
            <a:extLst>
              <a:ext uri="{FF2B5EF4-FFF2-40B4-BE49-F238E27FC236}">
                <a16:creationId xmlns:a16="http://schemas.microsoft.com/office/drawing/2014/main" id="{C2DCF581-60F7-FF88-8FE1-751F66E429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3979" y="635740"/>
            <a:ext cx="4356000" cy="291852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68678578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CA8D3-7E52-FFE9-A11B-E7028BE00B19}"/>
            </a:ext>
          </a:extLst>
        </p:cNvPr>
        <p:cNvGrpSpPr/>
        <p:nvPr/>
      </p:nvGrpSpPr>
      <p:grpSpPr>
        <a:xfrm>
          <a:off x="0" y="0"/>
          <a:ext cx="0" cy="0"/>
          <a:chOff x="0" y="0"/>
          <a:chExt cx="0" cy="0"/>
        </a:xfrm>
      </p:grpSpPr>
      <p:pic>
        <p:nvPicPr>
          <p:cNvPr id="3" name="Image 2" descr="Une image contenant plein air, habits, bâtiment, ciel&#10;&#10;Le contenu généré par l’IA peut être incorrect.">
            <a:extLst>
              <a:ext uri="{FF2B5EF4-FFF2-40B4-BE49-F238E27FC236}">
                <a16:creationId xmlns:a16="http://schemas.microsoft.com/office/drawing/2014/main" id="{00854AAC-3A05-B3F1-B8F7-E6823F6F45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438" y="313151"/>
            <a:ext cx="3888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marché, nourriture, place de marché, intérieur&#10;&#10;Le contenu généré par l’IA peut être incorrect.">
            <a:extLst>
              <a:ext uri="{FF2B5EF4-FFF2-40B4-BE49-F238E27FC236}">
                <a16:creationId xmlns:a16="http://schemas.microsoft.com/office/drawing/2014/main" id="{47D7B325-1D67-8981-AE0D-E5AD4F9C2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1562" y="313151"/>
            <a:ext cx="2988000" cy="398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7" name="Image 6" descr="Une image contenant marché, plein air, personne, habits&#10;&#10;Le contenu généré par l’IA peut être incorrect.">
            <a:extLst>
              <a:ext uri="{FF2B5EF4-FFF2-40B4-BE49-F238E27FC236}">
                <a16:creationId xmlns:a16="http://schemas.microsoft.com/office/drawing/2014/main" id="{DB95E665-1779-9E21-A2D9-F787AD5875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3260" y="3659338"/>
            <a:ext cx="5112000" cy="2885511"/>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E6BDA9BF-7A8A-6558-CCE0-F8EB82E66473}"/>
              </a:ext>
            </a:extLst>
          </p:cNvPr>
          <p:cNvSpPr txBox="1"/>
          <p:nvPr/>
        </p:nvSpPr>
        <p:spPr>
          <a:xfrm>
            <a:off x="8567803" y="4722312"/>
            <a:ext cx="3281819" cy="830997"/>
          </a:xfrm>
          <a:prstGeom prst="rect">
            <a:avLst/>
          </a:prstGeom>
          <a:noFill/>
        </p:spPr>
        <p:txBody>
          <a:bodyPr wrap="square" rtlCol="0">
            <a:spAutoFit/>
          </a:bodyPr>
          <a:lstStyle/>
          <a:p>
            <a:r>
              <a:rPr lang="fr-FR" sz="2400" b="1">
                <a:solidFill>
                  <a:schemeClr val="bg1"/>
                </a:solidFill>
              </a:rPr>
              <a:t>Saison de la truffe blanche</a:t>
            </a:r>
            <a:endParaRPr lang="fr-FR" sz="2400" b="1" dirty="0">
              <a:solidFill>
                <a:schemeClr val="bg1"/>
              </a:solidFill>
            </a:endParaRPr>
          </a:p>
        </p:txBody>
      </p:sp>
    </p:spTree>
    <p:extLst>
      <p:ext uri="{BB962C8B-B14F-4D97-AF65-F5344CB8AC3E}">
        <p14:creationId xmlns:p14="http://schemas.microsoft.com/office/powerpoint/2010/main" val="750643495"/>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AA028-06B2-A849-17D0-5820A2AD5452}"/>
            </a:ext>
          </a:extLst>
        </p:cNvPr>
        <p:cNvGrpSpPr/>
        <p:nvPr/>
      </p:nvGrpSpPr>
      <p:grpSpPr>
        <a:xfrm>
          <a:off x="0" y="0"/>
          <a:ext cx="0" cy="0"/>
          <a:chOff x="0" y="0"/>
          <a:chExt cx="0" cy="0"/>
        </a:xfrm>
      </p:grpSpPr>
      <p:pic>
        <p:nvPicPr>
          <p:cNvPr id="3" name="Image 2" descr="Une image contenant habits, personne, plein air, bâtiment&#10;&#10;Le contenu généré par l’IA peut être incorrect.">
            <a:extLst>
              <a:ext uri="{FF2B5EF4-FFF2-40B4-BE49-F238E27FC236}">
                <a16:creationId xmlns:a16="http://schemas.microsoft.com/office/drawing/2014/main" id="{11F7414E-BFB7-32E7-3611-483A19CEF4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5527" y="1592958"/>
            <a:ext cx="5292000" cy="2988437"/>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58F6C3E-CA15-100A-4A1A-9F25A2FEBAF5}"/>
              </a:ext>
            </a:extLst>
          </p:cNvPr>
          <p:cNvSpPr txBox="1"/>
          <p:nvPr/>
        </p:nvSpPr>
        <p:spPr>
          <a:xfrm>
            <a:off x="3387990" y="4709786"/>
            <a:ext cx="5416020" cy="830997"/>
          </a:xfrm>
          <a:prstGeom prst="rect">
            <a:avLst/>
          </a:prstGeom>
          <a:noFill/>
        </p:spPr>
        <p:txBody>
          <a:bodyPr wrap="square" rtlCol="0">
            <a:spAutoFit/>
          </a:bodyPr>
          <a:lstStyle/>
          <a:p>
            <a:r>
              <a:rPr lang="fr-FR" sz="2400" b="1">
                <a:solidFill>
                  <a:schemeClr val="bg1"/>
                </a:solidFill>
              </a:rPr>
              <a:t>Les incontournables foires à la truffe blanche en Italie</a:t>
            </a:r>
            <a:endParaRPr lang="fr-FR" sz="2400" b="1" dirty="0">
              <a:solidFill>
                <a:schemeClr val="bg1"/>
              </a:solidFill>
            </a:endParaRPr>
          </a:p>
        </p:txBody>
      </p:sp>
    </p:spTree>
    <p:extLst>
      <p:ext uri="{BB962C8B-B14F-4D97-AF65-F5344CB8AC3E}">
        <p14:creationId xmlns:p14="http://schemas.microsoft.com/office/powerpoint/2010/main" val="90218259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2B9AA3-5884-A9DD-AFDC-93EACFE524ED}"/>
            </a:ext>
          </a:extLst>
        </p:cNvPr>
        <p:cNvGrpSpPr/>
        <p:nvPr/>
      </p:nvGrpSpPr>
      <p:grpSpPr>
        <a:xfrm>
          <a:off x="0" y="0"/>
          <a:ext cx="0" cy="0"/>
          <a:chOff x="0" y="0"/>
          <a:chExt cx="0" cy="0"/>
        </a:xfrm>
      </p:grpSpPr>
      <p:pic>
        <p:nvPicPr>
          <p:cNvPr id="3" name="Image 2" descr="Une image contenant galerie, intérieur, mur, scène&#10;&#10;Le contenu généré par l’IA peut être incorrect.">
            <a:extLst>
              <a:ext uri="{FF2B5EF4-FFF2-40B4-BE49-F238E27FC236}">
                <a16:creationId xmlns:a16="http://schemas.microsoft.com/office/drawing/2014/main" id="{9A1D5395-467F-E309-80E9-8BEF9ED1DE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721" y="509391"/>
            <a:ext cx="5355000" cy="306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2271EA6-ABFB-7DE6-4321-9F1F673F63AF}"/>
              </a:ext>
            </a:extLst>
          </p:cNvPr>
          <p:cNvSpPr txBox="1"/>
          <p:nvPr/>
        </p:nvSpPr>
        <p:spPr>
          <a:xfrm>
            <a:off x="1572278" y="3569391"/>
            <a:ext cx="5513279" cy="461665"/>
          </a:xfrm>
          <a:prstGeom prst="rect">
            <a:avLst/>
          </a:prstGeom>
          <a:noFill/>
        </p:spPr>
        <p:txBody>
          <a:bodyPr wrap="square" rtlCol="0">
            <a:spAutoFit/>
          </a:bodyPr>
          <a:lstStyle/>
          <a:p>
            <a:r>
              <a:rPr lang="fr-FR" sz="2400" b="1" dirty="0">
                <a:solidFill>
                  <a:schemeClr val="bg1"/>
                </a:solidFill>
              </a:rPr>
              <a:t>Le Musée Le </a:t>
            </a:r>
            <a:r>
              <a:rPr lang="fr-FR" sz="2400" b="1" dirty="0" err="1">
                <a:solidFill>
                  <a:schemeClr val="bg1"/>
                </a:solidFill>
              </a:rPr>
              <a:t>Mudet</a:t>
            </a:r>
            <a:endParaRPr lang="fr-FR" sz="2400" b="1" dirty="0">
              <a:solidFill>
                <a:schemeClr val="bg1"/>
              </a:solidFill>
            </a:endParaRPr>
          </a:p>
        </p:txBody>
      </p:sp>
      <p:pic>
        <p:nvPicPr>
          <p:cNvPr id="6" name="Image 5" descr="Une image contenant plein air, paysage, nuage, ciel&#10;&#10;Le contenu généré par l’IA peut être incorrect.">
            <a:extLst>
              <a:ext uri="{FF2B5EF4-FFF2-40B4-BE49-F238E27FC236}">
                <a16:creationId xmlns:a16="http://schemas.microsoft.com/office/drawing/2014/main" id="{740B2771-ED52-D521-E8D9-BBCF47695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8496" y="3429000"/>
            <a:ext cx="5380783"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258D7D9-F823-AEFF-ED1F-9220ADF1E572}"/>
              </a:ext>
            </a:extLst>
          </p:cNvPr>
          <p:cNvSpPr txBox="1"/>
          <p:nvPr/>
        </p:nvSpPr>
        <p:spPr>
          <a:xfrm>
            <a:off x="7490565" y="2874056"/>
            <a:ext cx="5380783" cy="461665"/>
          </a:xfrm>
          <a:prstGeom prst="rect">
            <a:avLst/>
          </a:prstGeom>
          <a:noFill/>
        </p:spPr>
        <p:txBody>
          <a:bodyPr wrap="square" rtlCol="0">
            <a:spAutoFit/>
          </a:bodyPr>
          <a:lstStyle/>
          <a:p>
            <a:r>
              <a:rPr lang="fr-FR" sz="2400" b="1">
                <a:solidFill>
                  <a:schemeClr val="bg1"/>
                </a:solidFill>
              </a:rPr>
              <a:t>Limone Piemonte</a:t>
            </a:r>
            <a:endParaRPr lang="fr-FR" sz="2400" b="1" dirty="0">
              <a:solidFill>
                <a:schemeClr val="bg1"/>
              </a:solidFill>
            </a:endParaRPr>
          </a:p>
        </p:txBody>
      </p:sp>
    </p:spTree>
    <p:extLst>
      <p:ext uri="{BB962C8B-B14F-4D97-AF65-F5344CB8AC3E}">
        <p14:creationId xmlns:p14="http://schemas.microsoft.com/office/powerpoint/2010/main" val="154048186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9B93E-940D-2331-E69E-9D63C92ADDFA}"/>
            </a:ext>
          </a:extLst>
        </p:cNvPr>
        <p:cNvGrpSpPr/>
        <p:nvPr/>
      </p:nvGrpSpPr>
      <p:grpSpPr>
        <a:xfrm>
          <a:off x="0" y="0"/>
          <a:ext cx="0" cy="0"/>
          <a:chOff x="0" y="0"/>
          <a:chExt cx="0" cy="0"/>
        </a:xfrm>
      </p:grpSpPr>
      <p:pic>
        <p:nvPicPr>
          <p:cNvPr id="5" name="Image 4" descr="Une image contenant bâtiment, plein air, ciel, ville&#10;&#10;Le contenu généré par l’IA peut être incorrect.">
            <a:extLst>
              <a:ext uri="{FF2B5EF4-FFF2-40B4-BE49-F238E27FC236}">
                <a16:creationId xmlns:a16="http://schemas.microsoft.com/office/drawing/2014/main" id="{5FC5AF08-01F9-4769-124E-D46C77116F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169" y="2689965"/>
            <a:ext cx="4176000" cy="290232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55E21B6-18D7-DB03-5EBE-4DA96D31A706}"/>
              </a:ext>
            </a:extLst>
          </p:cNvPr>
          <p:cNvSpPr txBox="1"/>
          <p:nvPr/>
        </p:nvSpPr>
        <p:spPr>
          <a:xfrm>
            <a:off x="1127343" y="2065461"/>
            <a:ext cx="4373682" cy="461665"/>
          </a:xfrm>
          <a:prstGeom prst="rect">
            <a:avLst/>
          </a:prstGeom>
          <a:noFill/>
        </p:spPr>
        <p:txBody>
          <a:bodyPr wrap="square" rtlCol="0">
            <a:spAutoFit/>
          </a:bodyPr>
          <a:lstStyle/>
          <a:p>
            <a:r>
              <a:rPr lang="fr-FR" sz="2400" b="1">
                <a:solidFill>
                  <a:schemeClr val="bg1"/>
                </a:solidFill>
              </a:rPr>
              <a:t>Centre historique</a:t>
            </a:r>
            <a:endParaRPr lang="fr-FR" sz="2400" b="1" dirty="0">
              <a:solidFill>
                <a:schemeClr val="bg1"/>
              </a:solidFill>
            </a:endParaRPr>
          </a:p>
        </p:txBody>
      </p:sp>
      <p:pic>
        <p:nvPicPr>
          <p:cNvPr id="8" name="Image 7" descr="Une image contenant nourriture, assiette, plat, Cuisine&#10;&#10;Le contenu généré par l’IA peut être incorrect.">
            <a:extLst>
              <a:ext uri="{FF2B5EF4-FFF2-40B4-BE49-F238E27FC236}">
                <a16:creationId xmlns:a16="http://schemas.microsoft.com/office/drawing/2014/main" id="{547B9A1D-4B5D-B16E-0606-38DAD7FCE8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2643" y="477000"/>
            <a:ext cx="42731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0C043F8C-0DE5-F871-C866-F32285270765}"/>
              </a:ext>
            </a:extLst>
          </p:cNvPr>
          <p:cNvSpPr txBox="1"/>
          <p:nvPr/>
        </p:nvSpPr>
        <p:spPr>
          <a:xfrm>
            <a:off x="5047989" y="3429000"/>
            <a:ext cx="6964471" cy="3416320"/>
          </a:xfrm>
          <a:prstGeom prst="rect">
            <a:avLst/>
          </a:prstGeom>
          <a:noFill/>
        </p:spPr>
        <p:txBody>
          <a:bodyPr wrap="square" rtlCol="0">
            <a:spAutoFit/>
          </a:bodyPr>
          <a:lstStyle/>
          <a:p>
            <a:r>
              <a:rPr lang="fr-FR" sz="2400" b="1" dirty="0">
                <a:solidFill>
                  <a:schemeClr val="bg1"/>
                </a:solidFill>
              </a:rPr>
              <a:t>Impossible de parler d’Alba sans parler de gastronomie!</a:t>
            </a:r>
          </a:p>
          <a:p>
            <a:endParaRPr lang="fr-FR" sz="2400" b="1" dirty="0">
              <a:solidFill>
                <a:schemeClr val="bg1"/>
              </a:solidFill>
            </a:endParaRPr>
          </a:p>
          <a:p>
            <a:r>
              <a:rPr lang="fr-FR" sz="2400" b="1" dirty="0">
                <a:solidFill>
                  <a:schemeClr val="bg1"/>
                </a:solidFill>
              </a:rPr>
              <a:t>Dans les nombreux et excellents restaurants de la région, vous pourrez déguster des spécialités locales telles que la viande crue, les agnolotti </a:t>
            </a:r>
            <a:r>
              <a:rPr lang="fr-FR" sz="2400" b="1" dirty="0" err="1">
                <a:solidFill>
                  <a:schemeClr val="bg1"/>
                </a:solidFill>
              </a:rPr>
              <a:t>delplin</a:t>
            </a:r>
            <a:r>
              <a:rPr lang="fr-FR" sz="2400" b="1" dirty="0">
                <a:solidFill>
                  <a:schemeClr val="bg1"/>
                </a:solidFill>
              </a:rPr>
              <a:t>, le </a:t>
            </a:r>
            <a:r>
              <a:rPr lang="fr-FR" sz="2400" b="1" dirty="0" err="1">
                <a:solidFill>
                  <a:schemeClr val="bg1"/>
                </a:solidFill>
              </a:rPr>
              <a:t>tajarin</a:t>
            </a:r>
            <a:r>
              <a:rPr lang="fr-FR" sz="2400" b="1" dirty="0">
                <a:solidFill>
                  <a:schemeClr val="bg1"/>
                </a:solidFill>
              </a:rPr>
              <a:t> (seul ou enrichi d’une râpure de truffe), le </a:t>
            </a:r>
            <a:r>
              <a:rPr lang="fr-FR" sz="2400" b="1" dirty="0" err="1">
                <a:solidFill>
                  <a:schemeClr val="bg1"/>
                </a:solidFill>
              </a:rPr>
              <a:t>vitellotonnato</a:t>
            </a:r>
            <a:r>
              <a:rPr lang="fr-FR" sz="2400" b="1" dirty="0">
                <a:solidFill>
                  <a:schemeClr val="bg1"/>
                </a:solidFill>
              </a:rPr>
              <a:t>, la bagna cauda et la viande de bœuf braisée.</a:t>
            </a:r>
          </a:p>
        </p:txBody>
      </p:sp>
    </p:spTree>
    <p:extLst>
      <p:ext uri="{BB962C8B-B14F-4D97-AF65-F5344CB8AC3E}">
        <p14:creationId xmlns:p14="http://schemas.microsoft.com/office/powerpoint/2010/main" val="25939840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D5036-0660-F6E8-D7A1-CDF3D7FBBF6F}"/>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A0B66B7A-1D04-805F-A7EB-8743242D5073}"/>
              </a:ext>
            </a:extLst>
          </p:cNvPr>
          <p:cNvSpPr txBox="1"/>
          <p:nvPr/>
        </p:nvSpPr>
        <p:spPr>
          <a:xfrm>
            <a:off x="2843409" y="901873"/>
            <a:ext cx="11361107" cy="461665"/>
          </a:xfrm>
          <a:prstGeom prst="rect">
            <a:avLst/>
          </a:prstGeom>
          <a:noFill/>
        </p:spPr>
        <p:txBody>
          <a:bodyPr wrap="square" rtlCol="0">
            <a:spAutoFit/>
          </a:bodyPr>
          <a:lstStyle/>
          <a:p>
            <a:r>
              <a:rPr lang="fr-FR" sz="2400" b="1" dirty="0">
                <a:solidFill>
                  <a:schemeClr val="bg1"/>
                </a:solidFill>
              </a:rPr>
              <a:t>Lorient Vous A Présenté La Ville D’Alba Italie </a:t>
            </a:r>
          </a:p>
        </p:txBody>
      </p:sp>
      <p:sp>
        <p:nvSpPr>
          <p:cNvPr id="3" name="ZoneTexte 2">
            <a:extLst>
              <a:ext uri="{FF2B5EF4-FFF2-40B4-BE49-F238E27FC236}">
                <a16:creationId xmlns:a16="http://schemas.microsoft.com/office/drawing/2014/main" id="{557783AB-FEEE-7D57-9257-B4EE7FF24B5E}"/>
              </a:ext>
            </a:extLst>
          </p:cNvPr>
          <p:cNvSpPr txBox="1"/>
          <p:nvPr/>
        </p:nvSpPr>
        <p:spPr>
          <a:xfrm>
            <a:off x="3707704" y="2586624"/>
            <a:ext cx="6739003" cy="461665"/>
          </a:xfrm>
          <a:prstGeom prst="rect">
            <a:avLst/>
          </a:prstGeom>
          <a:noFill/>
        </p:spPr>
        <p:txBody>
          <a:bodyPr wrap="square" rtlCol="0">
            <a:spAutoFit/>
          </a:bodyPr>
          <a:lstStyle/>
          <a:p>
            <a:r>
              <a:rPr lang="fr-FR" sz="2400" b="1" dirty="0">
                <a:solidFill>
                  <a:schemeClr val="bg1"/>
                </a:solidFill>
              </a:rPr>
              <a:t>Sur Une Suggestion De </a:t>
            </a:r>
            <a:r>
              <a:rPr lang="fr-FR" sz="2400" b="1" dirty="0" err="1">
                <a:solidFill>
                  <a:schemeClr val="bg1"/>
                </a:solidFill>
              </a:rPr>
              <a:t>JackDidier</a:t>
            </a:r>
            <a:endParaRPr lang="fr-FR" sz="2400" b="1" dirty="0">
              <a:solidFill>
                <a:schemeClr val="bg1"/>
              </a:solidFill>
            </a:endParaRPr>
          </a:p>
        </p:txBody>
      </p:sp>
      <p:sp>
        <p:nvSpPr>
          <p:cNvPr id="5" name="ZoneTexte 4">
            <a:extLst>
              <a:ext uri="{FF2B5EF4-FFF2-40B4-BE49-F238E27FC236}">
                <a16:creationId xmlns:a16="http://schemas.microsoft.com/office/drawing/2014/main" id="{5E27790B-ADA4-7FEC-B6A3-F33327CC19E7}"/>
              </a:ext>
            </a:extLst>
          </p:cNvPr>
          <p:cNvSpPr txBox="1"/>
          <p:nvPr/>
        </p:nvSpPr>
        <p:spPr>
          <a:xfrm>
            <a:off x="3964487" y="4146114"/>
            <a:ext cx="6225436" cy="1200329"/>
          </a:xfrm>
          <a:prstGeom prst="rect">
            <a:avLst/>
          </a:prstGeom>
          <a:noFill/>
        </p:spPr>
        <p:txBody>
          <a:bodyPr wrap="square" rtlCol="0">
            <a:spAutoFit/>
          </a:bodyPr>
          <a:lstStyle/>
          <a:p>
            <a:r>
              <a:rPr lang="fr-FR" sz="2400" b="1" dirty="0">
                <a:solidFill>
                  <a:schemeClr val="bg1"/>
                </a:solidFill>
              </a:rPr>
              <a:t>Les Images Et Le Son Du Net</a:t>
            </a:r>
          </a:p>
          <a:p>
            <a:endParaRPr lang="fr-FR" sz="2400" b="1" dirty="0">
              <a:solidFill>
                <a:schemeClr val="bg1"/>
              </a:solidFill>
            </a:endParaRPr>
          </a:p>
          <a:p>
            <a:r>
              <a:rPr lang="fr-FR" sz="2400" b="1" dirty="0">
                <a:solidFill>
                  <a:schemeClr val="bg1"/>
                </a:solidFill>
              </a:rPr>
              <a:t>                         Daniel</a:t>
            </a:r>
          </a:p>
        </p:txBody>
      </p:sp>
      <p:sp>
        <p:nvSpPr>
          <p:cNvPr id="4" name="ZoneTexte 3">
            <a:extLst>
              <a:ext uri="{FF2B5EF4-FFF2-40B4-BE49-F238E27FC236}">
                <a16:creationId xmlns:a16="http://schemas.microsoft.com/office/drawing/2014/main" id="{E9BCFDD8-3D20-1DFE-8835-711EC0529BE5}"/>
              </a:ext>
            </a:extLst>
          </p:cNvPr>
          <p:cNvSpPr txBox="1"/>
          <p:nvPr/>
        </p:nvSpPr>
        <p:spPr>
          <a:xfrm>
            <a:off x="4661770" y="5346443"/>
            <a:ext cx="2868460" cy="857660"/>
          </a:xfrm>
          <a:prstGeom prst="rect">
            <a:avLst/>
          </a:prstGeom>
          <a:solidFill>
            <a:srgbClr val="FFC000"/>
          </a:solidFill>
        </p:spPr>
        <p:txBody>
          <a:bodyPr wrap="square" rtlCol="0">
            <a:spAutoFit/>
          </a:bodyPr>
          <a:lstStyle/>
          <a:p>
            <a:endParaRPr lang="fr-FR" dirty="0"/>
          </a:p>
        </p:txBody>
      </p:sp>
      <p:pic>
        <p:nvPicPr>
          <p:cNvPr id="7" name="Image 6" descr="Une image contenant Police, Graphique, écriture manuscrite, texte&#10;&#10;Le contenu généré par l’IA peut être incorrect.">
            <a:extLst>
              <a:ext uri="{FF2B5EF4-FFF2-40B4-BE49-F238E27FC236}">
                <a16:creationId xmlns:a16="http://schemas.microsoft.com/office/drawing/2014/main" id="{E10AF5FB-9D60-5969-94C8-C42D8C02CC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9330" y="5465058"/>
            <a:ext cx="2047875" cy="714375"/>
          </a:xfrm>
          <a:prstGeom prst="rect">
            <a:avLst/>
          </a:prstGeom>
        </p:spPr>
      </p:pic>
    </p:spTree>
    <p:extLst>
      <p:ext uri="{BB962C8B-B14F-4D97-AF65-F5344CB8AC3E}">
        <p14:creationId xmlns:p14="http://schemas.microsoft.com/office/powerpoint/2010/main" val="335289365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122</TotalTime>
  <Words>405</Words>
  <Application>Microsoft Office PowerPoint</Application>
  <PresentationFormat>Grand écran</PresentationFormat>
  <Paragraphs>46</Paragraphs>
  <Slides>28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2025-09-23T09:51:24Z</dcterms:created>
  <dcterms:modified xsi:type="dcterms:W3CDTF">2025-09-24T07:17:57Z</dcterms:modified>
</cp:coreProperties>
</file>