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E3F6DF-83E6-FCDE-4B85-CA4BD23DE8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49AC01-5248-ED4A-6BE7-F7852BAAFE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9D7A01-F47E-6D68-F4A1-AA5ED18D0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8C809E-6654-C1FA-7938-297F92507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1B3193-534D-8F2D-33A7-AD1A2B54F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38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D6275-756F-DB41-D670-B55007876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E0DD7-4A33-FBE4-34E7-D372B6733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1AD85D-C83B-F19B-14E4-0F58A05AF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30B23-133D-B8E2-8023-FD297A772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EC9544-BA6E-42AB-4E44-B37EF6B88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81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948AD7-A237-B449-4B1D-74DDD687E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4B57DA-5DBF-141E-EB9D-BFFE531CE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D3591B-5940-A737-83B4-18245C152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14807B-D3F7-F579-B830-F44C00635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529168-FAFD-5ED9-BE2F-455374BC3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873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EE312F-85AC-3DB3-7BF8-0D3796C01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A3505-3B0D-B6A1-F463-7A97707E9B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00BAE7-091E-452C-7839-EB17DA8D2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637FE3-8F05-7704-8349-15B68BC89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4A74CA-6C3D-D878-2D51-796DCFF9E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AEEB11-D53A-4871-FF16-84D099CA4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35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B6103-B489-6C32-ADA0-EE48217D9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398021-7CF7-E413-C72F-849F1B4F4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2B3EB28-F249-4E8A-3203-4E10E52C3A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6919915-06B0-8CF5-E9DE-ECE9386966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9EBBC7F-2704-50F4-CF31-8BC7E65B57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5320FC-F4B3-7FCD-0CAD-33B89CBE5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A6A364B-54C0-076D-51E7-F57CE0174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785D9A0-204F-B1AC-5EBB-4BF82362D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3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16FAD3-B9F4-01CF-7BF6-D4254B473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507A5EA-A65E-5ED2-9338-494DFC805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E637DCB-FDAA-277E-430A-D90AE6D33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EF3086-5327-29FE-5DC3-8BFA4226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62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2BF61AE-24E1-DD22-9F71-16658DE04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EDDA06E-56A6-156B-C6AF-617A4DC62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903F1-FC3D-E951-19BD-5E639B80E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56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1794F-536B-F472-7729-D8FBEA6A9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0AA645-F1CD-26BC-B4C8-A5AF37DCD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435F42-60C0-C473-792B-CF90748EF5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CE435D-74AF-12A5-D8AD-7D39DEFD5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58C8A7-D618-CA9F-4CEA-9B13817B1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6EF7FB-A1B8-AC7C-627B-E85308DF0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7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A19AF-1E9F-38C2-1DD8-5E2DF6BEA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A85A65B-54D5-9777-F8A1-6A9395B6DD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6FD2814-EC03-12FC-F616-24E71917DF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86CCFA-F347-949A-314A-01FF03B5B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8EA7242-426A-F52D-C6D3-E89B7DD38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132A87-31F1-E090-5476-BA9062B12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446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CD205-767D-BDC4-D15C-B810EF8C9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DB3067B-44CC-B36E-B8A7-C96D4C3F59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B13DF6-74B4-E49B-0297-9950F724B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DB5960-D88A-0A7F-E814-33CE1FBAA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D70B07-E0B6-8AC7-B4A1-65F515987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00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D4AF764-4E62-45DA-A930-4C31858BFE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90694A-9DD9-2C50-0351-CEDE9BFF94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EE9CBE-0E2E-7077-829C-568CDADF9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C88171-E161-1AF9-AD2B-2E1EA3E49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4D5413-48A8-A339-6C43-6298766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96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ED2A91A-691E-495D-9F9B-E8B6803D4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6D572A-3272-1CB6-8B3A-370C44448E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F78878-73D0-C49F-1F20-5F555E073A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BA238F-9349-460D-8D1E-309634ED246F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FDB541-55B5-F893-C39D-DB80E307B6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004B84-0A0A-F430-E5ED-A12790DA0A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F073BD-CE28-4628-B5FD-9F3E02B1A7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44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Graphique, graphisme, clipart, conception&#10;&#10;Le contenu généré par l’IA peut être incorrect.">
            <a:extLst>
              <a:ext uri="{FF2B5EF4-FFF2-40B4-BE49-F238E27FC236}">
                <a16:creationId xmlns:a16="http://schemas.microsoft.com/office/drawing/2014/main" id="{C84DF0EB-4D55-7DE4-1DDA-ED29F1E784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00" y="1580493"/>
            <a:ext cx="11196000" cy="3697013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0CB772-E98A-B98D-0D48-EC96EE1373CB}"/>
              </a:ext>
            </a:extLst>
          </p:cNvPr>
          <p:cNvSpPr txBox="1"/>
          <p:nvPr/>
        </p:nvSpPr>
        <p:spPr>
          <a:xfrm>
            <a:off x="4156731" y="5277506"/>
            <a:ext cx="7537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Logo Ville de Lyon.</a:t>
            </a:r>
          </a:p>
        </p:txBody>
      </p:sp>
    </p:spTree>
    <p:extLst>
      <p:ext uri="{BB962C8B-B14F-4D97-AF65-F5344CB8AC3E}">
        <p14:creationId xmlns:p14="http://schemas.microsoft.com/office/powerpoint/2010/main" val="311914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sndAc>
          <p:stSnd loop="1">
            <p:snd r:embed="rId2" name="lyon ma belle.wav"/>
          </p:stSnd>
        </p:sndAc>
      </p:transition>
    </mc:Choice>
    <mc:Fallback>
      <p:transition spd="slow" advClick="0" advTm="10000">
        <p:sndAc>
          <p:stSnd loop="1">
            <p:snd r:embed="rId2" name="lyon ma bell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57BE5-5AD2-7275-3123-4E75C48B6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A1DA49D-CB38-95DD-4570-0EBE6E13BD87}"/>
              </a:ext>
            </a:extLst>
          </p:cNvPr>
          <p:cNvSpPr txBox="1"/>
          <p:nvPr/>
        </p:nvSpPr>
        <p:spPr>
          <a:xfrm>
            <a:off x="701040" y="335845"/>
            <a:ext cx="107899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Lyon (prononcé /</a:t>
            </a:r>
            <a:r>
              <a:rPr lang="fr-FR" sz="3600" b="1" dirty="0" err="1"/>
              <a:t>ljɔ</a:t>
            </a:r>
            <a:r>
              <a:rPr lang="fr-FR" sz="3600" b="1" dirty="0"/>
              <a:t>̃/[1] ou /</a:t>
            </a:r>
            <a:r>
              <a:rPr lang="fr-FR" sz="3600" b="1" dirty="0" err="1"/>
              <a:t>liɔ</a:t>
            </a:r>
            <a:r>
              <a:rPr lang="fr-FR" sz="3600" b="1" dirty="0"/>
              <a:t>̃/ Écouterⓘ[2]) est une commune française située dans le quart sud-est de la France, au confluent du Rhône et de la Saône. Siège du conseil de la métropole de Lyon[Note 1], à laquelle son statut particulier confère à la fois les attributions d'une métropole et d'un département, elle est aussi le chef-lieu de l'arrondissement de Lyon, celui de la circonscription départementale du Rhône et celui de la région Auvergne-Rhône-Alpes. Ses habitants sont appelés les Lyonnais.</a:t>
            </a:r>
          </a:p>
        </p:txBody>
      </p:sp>
    </p:spTree>
    <p:extLst>
      <p:ext uri="{BB962C8B-B14F-4D97-AF65-F5344CB8AC3E}">
        <p14:creationId xmlns:p14="http://schemas.microsoft.com/office/powerpoint/2010/main" val="363586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B39DA-A821-39C6-D486-7BE5C2D1D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llage, bâtiment&#10;&#10;Le contenu généré par l’IA peut être incorrect.">
            <a:extLst>
              <a:ext uri="{FF2B5EF4-FFF2-40B4-BE49-F238E27FC236}">
                <a16:creationId xmlns:a16="http://schemas.microsoft.com/office/drawing/2014/main" id="{44EF4CC7-EF7E-9D86-A2D3-315C4E569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750" y="279000"/>
            <a:ext cx="5118753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B48174-48E9-C800-AF6B-22EE0FB6FE2A}"/>
              </a:ext>
            </a:extLst>
          </p:cNvPr>
          <p:cNvSpPr txBox="1"/>
          <p:nvPr/>
        </p:nvSpPr>
        <p:spPr>
          <a:xfrm>
            <a:off x="8512629" y="4427140"/>
            <a:ext cx="5332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Montage Sur Lyon</a:t>
            </a:r>
          </a:p>
        </p:txBody>
      </p:sp>
    </p:spTree>
    <p:extLst>
      <p:ext uri="{BB962C8B-B14F-4D97-AF65-F5344CB8AC3E}">
        <p14:creationId xmlns:p14="http://schemas.microsoft.com/office/powerpoint/2010/main" val="114500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7330B-2100-4817-A815-4199EA9F4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bâtiment&#10;&#10;Le contenu généré par l’IA peut être incorrect.">
            <a:extLst>
              <a:ext uri="{FF2B5EF4-FFF2-40B4-BE49-F238E27FC236}">
                <a16:creationId xmlns:a16="http://schemas.microsoft.com/office/drawing/2014/main" id="{58BF5834-44AB-6779-4BD3-03997F40C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B4ABDF-0381-5F82-B0BF-97394ECE16F6}"/>
              </a:ext>
            </a:extLst>
          </p:cNvPr>
          <p:cNvSpPr txBox="1"/>
          <p:nvPr/>
        </p:nvSpPr>
        <p:spPr>
          <a:xfrm>
            <a:off x="1018902" y="279000"/>
            <a:ext cx="106770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colline de Fourvière prise depuis la colline de La Croix-Rousse, avec le Vieux Lyon et la Saône au centre-gauche ; et les monts du Pilat en arrière-plan.</a:t>
            </a:r>
          </a:p>
        </p:txBody>
      </p:sp>
    </p:spTree>
    <p:extLst>
      <p:ext uri="{BB962C8B-B14F-4D97-AF65-F5344CB8AC3E}">
        <p14:creationId xmlns:p14="http://schemas.microsoft.com/office/powerpoint/2010/main" val="309672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D9DA0D-4953-491D-B101-0A5425FEE5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C4D7BBFB-C206-6F12-25E6-387134B3F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397" y="340197"/>
            <a:ext cx="9216000" cy="617760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A2CCE4-7EF4-3A4A-FB56-22A6873D28E0}"/>
              </a:ext>
            </a:extLst>
          </p:cNvPr>
          <p:cNvSpPr txBox="1"/>
          <p:nvPr/>
        </p:nvSpPr>
        <p:spPr>
          <a:xfrm>
            <a:off x="166225" y="3788186"/>
            <a:ext cx="23034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Défilé de la Saône entre les collines de la Croix-Rousse (à gauche) et Fourvière (à droite).</a:t>
            </a:r>
          </a:p>
          <a:p>
            <a:endParaRPr lang="fr-FR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61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2C19A-3DD6-1D39-6D02-F3C77D288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iel, coucher de soleil, plein air&#10;&#10;Le contenu généré par l’IA peut être incorrect.">
            <a:extLst>
              <a:ext uri="{FF2B5EF4-FFF2-40B4-BE49-F238E27FC236}">
                <a16:creationId xmlns:a16="http://schemas.microsoft.com/office/drawing/2014/main" id="{7445168B-E672-4CDD-E3ED-9D6EF25C5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46" y="729000"/>
            <a:ext cx="8103112" cy="54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F789D1-4AE8-D314-1722-A59FC9F202F2}"/>
              </a:ext>
            </a:extLst>
          </p:cNvPr>
          <p:cNvSpPr txBox="1"/>
          <p:nvPr/>
        </p:nvSpPr>
        <p:spPr>
          <a:xfrm>
            <a:off x="2390503" y="6230983"/>
            <a:ext cx="9357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mont Blanc est parfaitement visible par jour de beau temps.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86655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D86890-4BDA-68E7-8009-922C4AC88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ive&#10;&#10;Le contenu généré par l’IA peut être incorrect.">
            <a:extLst>
              <a:ext uri="{FF2B5EF4-FFF2-40B4-BE49-F238E27FC236}">
                <a16:creationId xmlns:a16="http://schemas.microsoft.com/office/drawing/2014/main" id="{0B543597-9E73-0348-F762-537A7225B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95" y="279000"/>
            <a:ext cx="869904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292935-50A7-0236-C5DE-52CAE3C2E893}"/>
              </a:ext>
            </a:extLst>
          </p:cNvPr>
          <p:cNvSpPr txBox="1"/>
          <p:nvPr/>
        </p:nvSpPr>
        <p:spPr>
          <a:xfrm>
            <a:off x="9261566" y="4023360"/>
            <a:ext cx="27562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confluence du Rhône (à gauche) et de la Saône (à droite).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48828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E0B856-401A-1217-0CEE-CC5ACC75A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Le contenu généré par l’IA peut être incorrect.">
            <a:extLst>
              <a:ext uri="{FF2B5EF4-FFF2-40B4-BE49-F238E27FC236}">
                <a16:creationId xmlns:a16="http://schemas.microsoft.com/office/drawing/2014/main" id="{A54B4626-2008-B001-94C4-A287B0388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738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ADFEED-2A8D-593E-EEA2-B8CE7205BF25}"/>
              </a:ext>
            </a:extLst>
          </p:cNvPr>
          <p:cNvSpPr txBox="1"/>
          <p:nvPr/>
        </p:nvSpPr>
        <p:spPr>
          <a:xfrm>
            <a:off x="343988" y="4975328"/>
            <a:ext cx="28085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Lyon et la Saône gelée durant la vague de froid de février 2012.</a:t>
            </a:r>
          </a:p>
        </p:txBody>
      </p:sp>
    </p:spTree>
    <p:extLst>
      <p:ext uri="{BB962C8B-B14F-4D97-AF65-F5344CB8AC3E}">
        <p14:creationId xmlns:p14="http://schemas.microsoft.com/office/powerpoint/2010/main" val="301878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9A8C5-9706-2570-B7D1-3F113E9EA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1DF7F3C5-C3B2-ECD6-86D0-A20107CC3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00" y="1644637"/>
            <a:ext cx="11196000" cy="356872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5C8FD3-839D-C1C9-4550-66B8DF9AF3DE}"/>
              </a:ext>
            </a:extLst>
          </p:cNvPr>
          <p:cNvSpPr txBox="1"/>
          <p:nvPr/>
        </p:nvSpPr>
        <p:spPr>
          <a:xfrm>
            <a:off x="1267098" y="5336179"/>
            <a:ext cx="93791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Panorama du centre-ville de Lyon, depuis la basilique Notre-Dame de Fourvière.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87828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83DE2-18AC-7931-0819-C4591878E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20285D1B-D98B-0158-0F4F-085A3911E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2BC1BB-6CCB-36F6-A209-A1C3C0DAD747}"/>
              </a:ext>
            </a:extLst>
          </p:cNvPr>
          <p:cNvSpPr txBox="1"/>
          <p:nvPr/>
        </p:nvSpPr>
        <p:spPr>
          <a:xfrm>
            <a:off x="9013371" y="5055325"/>
            <a:ext cx="31786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Les berges du Rhône, réaménagées en 2007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80329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88ED2-5B57-40E2-BB3C-E5BCAB4E8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lac&#10;&#10;Le contenu généré par l’IA peut être incorrect.">
            <a:extLst>
              <a:ext uri="{FF2B5EF4-FFF2-40B4-BE49-F238E27FC236}">
                <a16:creationId xmlns:a16="http://schemas.microsoft.com/office/drawing/2014/main" id="{63C01EEC-95A3-5CED-C37A-C65A573A4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365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FD2CF7-9DF8-6507-9284-34BA333B9F4D}"/>
              </a:ext>
            </a:extLst>
          </p:cNvPr>
          <p:cNvSpPr txBox="1"/>
          <p:nvPr/>
        </p:nvSpPr>
        <p:spPr>
          <a:xfrm>
            <a:off x="169817" y="4545875"/>
            <a:ext cx="30828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bassin nautique de la Confluence, ouvert en 2010.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69670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09132D-57BD-8944-9A21-EA59EC803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r, ciel&#10;&#10;Le contenu généré par l’IA peut être incorrect.">
            <a:extLst>
              <a:ext uri="{FF2B5EF4-FFF2-40B4-BE49-F238E27FC236}">
                <a16:creationId xmlns:a16="http://schemas.microsoft.com/office/drawing/2014/main" id="{B83ECC74-8E92-F846-240E-E4B4B2C92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4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FAB62D-D7FB-C465-DC1A-8F9D6BAFA078}"/>
              </a:ext>
            </a:extLst>
          </p:cNvPr>
          <p:cNvSpPr txBox="1"/>
          <p:nvPr/>
        </p:nvSpPr>
        <p:spPr>
          <a:xfrm>
            <a:off x="8974183" y="4735285"/>
            <a:ext cx="3217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nouveau quartier du Carré de Soie.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90621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44B93-3B5D-A376-6AB1-9C99E16CD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oiture, bâtiment&#10;&#10;Le contenu généré par l’IA peut être incorrect.">
            <a:extLst>
              <a:ext uri="{FF2B5EF4-FFF2-40B4-BE49-F238E27FC236}">
                <a16:creationId xmlns:a16="http://schemas.microsoft.com/office/drawing/2014/main" id="{6ED5368B-C3EE-DD6F-F461-557312AE1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538" y="279000"/>
            <a:ext cx="9453694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8BFE84-C26B-06D4-89BD-08E121848E3C}"/>
              </a:ext>
            </a:extLst>
          </p:cNvPr>
          <p:cNvSpPr txBox="1"/>
          <p:nvPr/>
        </p:nvSpPr>
        <p:spPr>
          <a:xfrm>
            <a:off x="284292" y="3579223"/>
            <a:ext cx="21292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L'autoroute A7 désormais déclassée en M7 et en attente d'un futur aménagement en boulevard urbain.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00458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D7700-F9DD-2D2E-195D-2556931F9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train, Ferroviaire, gare ferroviaire&#10;&#10;Le contenu généré par l’IA peut être incorrect.">
            <a:extLst>
              <a:ext uri="{FF2B5EF4-FFF2-40B4-BE49-F238E27FC236}">
                <a16:creationId xmlns:a16="http://schemas.microsoft.com/office/drawing/2014/main" id="{1245D825-12A3-CD84-6D91-FCF703B32E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30" y="546120"/>
            <a:ext cx="11558540" cy="54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9C90F3-DB1C-AF26-E69B-3E5094322C60}"/>
              </a:ext>
            </a:extLst>
          </p:cNvPr>
          <p:cNvSpPr txBox="1"/>
          <p:nvPr/>
        </p:nvSpPr>
        <p:spPr>
          <a:xfrm>
            <a:off x="472440" y="5957937"/>
            <a:ext cx="11247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Deux rames automatiques MPL 16 sur la ligne B du métro de Lyon, à la station Saint-Genis-Laval - Hôpital Lyon Sud.</a:t>
            </a:r>
          </a:p>
        </p:txBody>
      </p:sp>
    </p:spTree>
    <p:extLst>
      <p:ext uri="{BB962C8B-B14F-4D97-AF65-F5344CB8AC3E}">
        <p14:creationId xmlns:p14="http://schemas.microsoft.com/office/powerpoint/2010/main" val="216256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59D6A6-6D50-2FBD-D74F-1A8A25E31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s en commun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2FF5EC13-9BD5-7689-4F89-B13356A59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CBC8B1-F94E-61DE-C521-D7B3C431EAF8}"/>
              </a:ext>
            </a:extLst>
          </p:cNvPr>
          <p:cNvSpPr txBox="1"/>
          <p:nvPr/>
        </p:nvSpPr>
        <p:spPr>
          <a:xfrm>
            <a:off x="4425857" y="6178890"/>
            <a:ext cx="5921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ligne T6 du tramway</a:t>
            </a:r>
          </a:p>
        </p:txBody>
      </p:sp>
    </p:spTree>
    <p:extLst>
      <p:ext uri="{BB962C8B-B14F-4D97-AF65-F5344CB8AC3E}">
        <p14:creationId xmlns:p14="http://schemas.microsoft.com/office/powerpoint/2010/main" val="155365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4AD7D-28A9-A2A1-536F-882FEB469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route&#10;&#10;Le contenu généré par l’IA peut être incorrect.">
            <a:extLst>
              <a:ext uri="{FF2B5EF4-FFF2-40B4-BE49-F238E27FC236}">
                <a16:creationId xmlns:a16="http://schemas.microsoft.com/office/drawing/2014/main" id="{0A57F2AC-3EF8-4CA7-95F4-C9EF3F67C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172" y="279000"/>
            <a:ext cx="8689655" cy="630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328382-6D49-D694-5345-75F8B5A16D76}"/>
              </a:ext>
            </a:extLst>
          </p:cNvPr>
          <p:cNvSpPr txBox="1"/>
          <p:nvPr/>
        </p:nvSpPr>
        <p:spPr>
          <a:xfrm>
            <a:off x="8873283" y="5871114"/>
            <a:ext cx="3135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Hess </a:t>
            </a:r>
            <a:r>
              <a:rPr lang="fr-FR" sz="2000" b="1" dirty="0" err="1"/>
              <a:t>Lightram</a:t>
            </a:r>
            <a:r>
              <a:rPr lang="fr-FR" sz="2000" b="1" dirty="0"/>
              <a:t> 19 DC en service sur la ligne C13</a:t>
            </a:r>
          </a:p>
        </p:txBody>
      </p:sp>
    </p:spTree>
    <p:extLst>
      <p:ext uri="{BB962C8B-B14F-4D97-AF65-F5344CB8AC3E}">
        <p14:creationId xmlns:p14="http://schemas.microsoft.com/office/powerpoint/2010/main" val="271151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46FBD-B1A2-C16E-F0EB-0D7534750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te, transports en commun, bâtiment&#10;&#10;Le contenu généré par l’IA peut être incorrect.">
            <a:extLst>
              <a:ext uri="{FF2B5EF4-FFF2-40B4-BE49-F238E27FC236}">
                <a16:creationId xmlns:a16="http://schemas.microsoft.com/office/drawing/2014/main" id="{F5A414B3-DBCF-87E9-DF59-FF041548B0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737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0EE9BB-855B-2D04-E615-FCC92FE4AD71}"/>
              </a:ext>
            </a:extLst>
          </p:cNvPr>
          <p:cNvSpPr txBox="1"/>
          <p:nvPr/>
        </p:nvSpPr>
        <p:spPr>
          <a:xfrm>
            <a:off x="143691" y="4702628"/>
            <a:ext cx="2952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/>
          </a:p>
          <a:p>
            <a:r>
              <a:rPr lang="fr-FR" sz="2000" b="1"/>
              <a:t>rame du Funiculaire F2 vers Vieux Lyon (ancienne rénovation)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711019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EB73D-79BE-E54D-8D1D-7F662B2E1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ue, route&#10;&#10;Le contenu généré par l’IA peut être incorrect.">
            <a:extLst>
              <a:ext uri="{FF2B5EF4-FFF2-40B4-BE49-F238E27FC236}">
                <a16:creationId xmlns:a16="http://schemas.microsoft.com/office/drawing/2014/main" id="{3779F97E-C29C-1324-4FED-A37F3D5DC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E7ECC4-8E59-728A-8257-F39074AEC4C6}"/>
              </a:ext>
            </a:extLst>
          </p:cNvPr>
          <p:cNvSpPr txBox="1"/>
          <p:nvPr/>
        </p:nvSpPr>
        <p:spPr>
          <a:xfrm>
            <a:off x="8934994" y="4480560"/>
            <a:ext cx="30828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Voie Lyonnaise 1 sur le Quai Claude-Bernard (Lyon 7e)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83372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B245E-87B9-1423-06C4-B5337B54E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train, bâtiment&#10;&#10;Le contenu généré par l’IA peut être incorrect.">
            <a:extLst>
              <a:ext uri="{FF2B5EF4-FFF2-40B4-BE49-F238E27FC236}">
                <a16:creationId xmlns:a16="http://schemas.microsoft.com/office/drawing/2014/main" id="{06F7B616-DE54-4336-6AFF-D7AD64D44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00" y="903287"/>
            <a:ext cx="10440000" cy="505142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1A4CC8-B329-0998-7638-D16356C3A05F}"/>
              </a:ext>
            </a:extLst>
          </p:cNvPr>
          <p:cNvSpPr txBox="1"/>
          <p:nvPr/>
        </p:nvSpPr>
        <p:spPr>
          <a:xfrm>
            <a:off x="1097280" y="6074229"/>
            <a:ext cx="10607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: Trenitalia, voie I, Gare de Lyon-Part-Dieu...de la concurrence italienne pour la SNCF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383596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8E610-177F-C3E5-B056-B2E0C5355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arche&#10;&#10;Le contenu généré par l’IA peut être incorrect.">
            <a:extLst>
              <a:ext uri="{FF2B5EF4-FFF2-40B4-BE49-F238E27FC236}">
                <a16:creationId xmlns:a16="http://schemas.microsoft.com/office/drawing/2014/main" id="{1E2474FC-D55C-9553-C719-AF9DB01A3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896" y="279000"/>
            <a:ext cx="9453714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B1A593-46C0-2817-537E-A4C74BAFB374}"/>
              </a:ext>
            </a:extLst>
          </p:cNvPr>
          <p:cNvSpPr txBox="1"/>
          <p:nvPr/>
        </p:nvSpPr>
        <p:spPr>
          <a:xfrm>
            <a:off x="0" y="4062549"/>
            <a:ext cx="206393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Gare de Lyon-Saint-Exupéry TGV par Santiago Calatrava.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71206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C27AC-1B6B-9DDD-475A-B8171B8B4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E0319F7B-286C-5F63-1680-1BC75656B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6F4637-C007-655D-E108-40B35DD134BA}"/>
              </a:ext>
            </a:extLst>
          </p:cNvPr>
          <p:cNvSpPr txBox="1"/>
          <p:nvPr/>
        </p:nvSpPr>
        <p:spPr>
          <a:xfrm>
            <a:off x="3095897" y="6239524"/>
            <a:ext cx="768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L'aéroport international de Lyon Saint-Exupéry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9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8E579-2158-FEAF-5EBC-0283553CA4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122EBFFB-0AAF-8659-B8CB-7BC399FA3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72" y="1089000"/>
            <a:ext cx="10904855" cy="46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8D71D33-F463-50F8-49A9-A51CFFF4C720}"/>
              </a:ext>
            </a:extLst>
          </p:cNvPr>
          <p:cNvSpPr txBox="1"/>
          <p:nvPr/>
        </p:nvSpPr>
        <p:spPr>
          <a:xfrm>
            <a:off x="2547258" y="5795796"/>
            <a:ext cx="10725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Coucher de soleil sur la Basilique Notre-Dame de Fourvière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21468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F0062-79A2-B36C-3AE3-6DC193D93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lion, Sculpture en bronze, noir&#10;&#10;Le contenu généré par l’IA peut être incorrect.">
            <a:extLst>
              <a:ext uri="{FF2B5EF4-FFF2-40B4-BE49-F238E27FC236}">
                <a16:creationId xmlns:a16="http://schemas.microsoft.com/office/drawing/2014/main" id="{588C5158-848A-F122-B77B-AF3809EEF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29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72AD59-8C47-0FB5-D831-8ECBE3378C14}"/>
              </a:ext>
            </a:extLst>
          </p:cNvPr>
          <p:cNvSpPr txBox="1"/>
          <p:nvPr/>
        </p:nvSpPr>
        <p:spPr>
          <a:xfrm>
            <a:off x="8826721" y="3873138"/>
            <a:ext cx="3225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lion, très représenté dans la ville, est le symbole de Lyon.</a:t>
            </a:r>
          </a:p>
        </p:txBody>
      </p:sp>
    </p:spTree>
    <p:extLst>
      <p:ext uri="{BB962C8B-B14F-4D97-AF65-F5344CB8AC3E}">
        <p14:creationId xmlns:p14="http://schemas.microsoft.com/office/powerpoint/2010/main" val="5090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4B86B-1AFB-145C-0869-DECC3471B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Buste, musée&#10;&#10;Le contenu généré par l’IA peut être incorrect.">
            <a:extLst>
              <a:ext uri="{FF2B5EF4-FFF2-40B4-BE49-F238E27FC236}">
                <a16:creationId xmlns:a16="http://schemas.microsoft.com/office/drawing/2014/main" id="{F961C4AE-199D-D843-9661-C6734ECF9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81890D-BE12-D92C-07A2-67C2F0372A4B}"/>
              </a:ext>
            </a:extLst>
          </p:cNvPr>
          <p:cNvSpPr txBox="1"/>
          <p:nvPr/>
        </p:nvSpPr>
        <p:spPr>
          <a:xfrm>
            <a:off x="117566" y="4271554"/>
            <a:ext cx="33963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Buste supposé de Lucius Munatius Plancus, fondateur de la cité en 43 av. J.-C.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01743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56EDBF-D762-5EE4-0FFC-164FAB028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C71AC416-088B-7310-7508-1C432B328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03" y="279000"/>
            <a:ext cx="9453704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8B713F-91C8-2CE6-89EA-6624C295D3AC}"/>
              </a:ext>
            </a:extLst>
          </p:cNvPr>
          <p:cNvSpPr txBox="1"/>
          <p:nvPr/>
        </p:nvSpPr>
        <p:spPr>
          <a:xfrm>
            <a:off x="10084526" y="3827417"/>
            <a:ext cx="18549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théâtre antique de Lyon, adossé à la colline de Fourvière.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549942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119B9-82C3-46AE-3A0D-0CEEC4111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uste, Artefac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2BD13310-8772-9F61-6EE7-25F2022C9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474" y="279000"/>
            <a:ext cx="4158401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B6FFF5-946B-47E4-15E8-A2D9B1BE647F}"/>
              </a:ext>
            </a:extLst>
          </p:cNvPr>
          <p:cNvSpPr txBox="1"/>
          <p:nvPr/>
        </p:nvSpPr>
        <p:spPr>
          <a:xfrm>
            <a:off x="940525" y="4519749"/>
            <a:ext cx="33440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Buste de Claude, empereur romain né à Lyon.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90674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699FC-B8CB-2278-4B49-1C942AF808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église&#10;&#10;Le contenu généré par l’IA peut être incorrect.">
            <a:extLst>
              <a:ext uri="{FF2B5EF4-FFF2-40B4-BE49-F238E27FC236}">
                <a16:creationId xmlns:a16="http://schemas.microsoft.com/office/drawing/2014/main" id="{B8880A83-DA33-76E6-90AF-28E0F674A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45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9D622-55C4-B57A-FAAD-D33E85975332}"/>
              </a:ext>
            </a:extLst>
          </p:cNvPr>
          <p:cNvSpPr txBox="1"/>
          <p:nvPr/>
        </p:nvSpPr>
        <p:spPr>
          <a:xfrm>
            <a:off x="9052560" y="3429000"/>
            <a:ext cx="3139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Vestiges de l'église Saint-Étienne, première église de Lyon au sein du groupe cathédral.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10022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A1FBE-A709-DDBC-C8C4-0EBDAE1B2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C3965458-651B-8984-F014-11BCDAF18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13" y="2183256"/>
            <a:ext cx="11476773" cy="212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3C2DD-338C-02B4-F51B-56522FFBBD4B}"/>
              </a:ext>
            </a:extLst>
          </p:cNvPr>
          <p:cNvSpPr txBox="1"/>
          <p:nvPr/>
        </p:nvSpPr>
        <p:spPr>
          <a:xfrm>
            <a:off x="1606730" y="4307256"/>
            <a:ext cx="10345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L'église Notre-Dame de l'île Barbe, autrefois intégrée dans une grande abbaye.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66022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7B2FA-F1AB-2BC3-293F-CEF58AC60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8865772B-5E25-EE01-FD32-E94448FAC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095" y="369000"/>
            <a:ext cx="9183604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3E29E8-2AA4-22C1-6FB8-1F1DBBEA0304}"/>
              </a:ext>
            </a:extLst>
          </p:cNvPr>
          <p:cNvSpPr txBox="1"/>
          <p:nvPr/>
        </p:nvSpPr>
        <p:spPr>
          <a:xfrm>
            <a:off x="140592" y="4127863"/>
            <a:ext cx="23905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basilique d'Ainay, ancienne église abbatiale.</a:t>
            </a:r>
          </a:p>
        </p:txBody>
      </p:sp>
    </p:spTree>
    <p:extLst>
      <p:ext uri="{BB962C8B-B14F-4D97-AF65-F5344CB8AC3E}">
        <p14:creationId xmlns:p14="http://schemas.microsoft.com/office/powerpoint/2010/main" val="380960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3DA6A-0C76-4295-49F2-A6A635F31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8C340381-2291-BB62-4232-C77ABC4ED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83" y="279000"/>
            <a:ext cx="840000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D6961-2FC9-041E-3874-F9D82E8D0FBC}"/>
              </a:ext>
            </a:extLst>
          </p:cNvPr>
          <p:cNvSpPr txBox="1"/>
          <p:nvPr/>
        </p:nvSpPr>
        <p:spPr>
          <a:xfrm>
            <a:off x="9052560" y="3670663"/>
            <a:ext cx="29913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flèche gauche de l'église Saint-Nizier accueillit le premier beffroi de la ville.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43877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ville&#10;&#10;Le contenu généré par l’IA peut être incorrect.">
            <a:extLst>
              <a:ext uri="{FF2B5EF4-FFF2-40B4-BE49-F238E27FC236}">
                <a16:creationId xmlns:a16="http://schemas.microsoft.com/office/drawing/2014/main" id="{54292A45-DAF1-3377-804A-7472F8688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955" y="657000"/>
            <a:ext cx="7392000" cy="5544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BEAB18-47BB-FD38-5C43-C2BE6E9F45D6}"/>
              </a:ext>
            </a:extLst>
          </p:cNvPr>
          <p:cNvSpPr txBox="1"/>
          <p:nvPr/>
        </p:nvSpPr>
        <p:spPr>
          <a:xfrm>
            <a:off x="209006" y="1959429"/>
            <a:ext cx="4820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La </a:t>
            </a:r>
          </a:p>
          <a:p>
            <a:r>
              <a:rPr lang="fr-FR" sz="2400" b="1" dirty="0"/>
              <a:t>Ville De Lyon  - Rhône - Alpes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A66BA5E-E300-B807-4F66-45E7D1CD0C79}"/>
              </a:ext>
            </a:extLst>
          </p:cNvPr>
          <p:cNvSpPr txBox="1"/>
          <p:nvPr/>
        </p:nvSpPr>
        <p:spPr>
          <a:xfrm>
            <a:off x="115389" y="4034047"/>
            <a:ext cx="4402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0E62B48-A653-072F-EA64-AF383AA86249}"/>
              </a:ext>
            </a:extLst>
          </p:cNvPr>
          <p:cNvSpPr txBox="1"/>
          <p:nvPr/>
        </p:nvSpPr>
        <p:spPr>
          <a:xfrm>
            <a:off x="209006" y="4859383"/>
            <a:ext cx="3683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408384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486</Words>
  <Application>Microsoft Office PowerPoint</Application>
  <PresentationFormat>Grand écran</PresentationFormat>
  <Paragraphs>35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</cp:revision>
  <dcterms:created xsi:type="dcterms:W3CDTF">2025-09-14T07:13:28Z</dcterms:created>
  <dcterms:modified xsi:type="dcterms:W3CDTF">2025-09-14T08:44:15Z</dcterms:modified>
</cp:coreProperties>
</file>