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9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267CD8-BA08-E2B2-023C-5EB56609CF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E0CD730-3833-6533-D7B2-5E0389F315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39606B-9059-69E8-93D6-E1FED8D0B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1FE043-FE17-3C8F-AE78-1A9EAE75E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9D073C-3A0C-F83E-E557-65B021BA3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695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936260-C856-1AB7-6768-3BF3DDC7B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812EAA0-7530-C5C5-915A-F8FA23F423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80E7E0-C44A-5D3B-5760-FBFC1B5F4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E20EDF-D7CC-86A0-4EEE-CE1F808CF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3D9E9F-4084-5E08-A977-4632A1F7B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32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47F978-9C97-17C9-7F4B-B12602A3C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49218C5-A86E-ED19-07AE-872838FAD2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7EA8D1-958D-793F-49D9-1B4732D47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288D80-8319-6B76-CD52-60CC4D81E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9AC649-AE4D-B2CC-374E-4554E33B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596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4E63A5-7E60-77BA-2911-8512B4B42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53DFD1-0366-9B3F-7B82-1529CEB28E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3B52F16-CC30-34FF-CAEC-F58F1EAD9C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5BCDF0-B2FD-B9D4-D4FE-D51BF5D49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9F8CD1-7371-3811-C871-BF719E7A5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7C9DBF3-7BCD-7771-0725-3D4C3AC2D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3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668F9-5DD0-6686-4E61-D0412CD37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63BD7F-E6D9-0C76-6DAA-F0B98EF87A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7095297-40A9-00B7-A9AB-69286CAE1F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68B73A-81D7-9508-F8EE-FD1AB52F21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BD6A1D0-5A72-69A5-F5B8-96D477A744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C5C2F36-BEDF-BB5C-521B-D3AC33044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459D159-15EE-471D-67E4-8CE193919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50280B0-DC6B-BBAA-E532-DE5CB8FB6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27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CBC5F3-D0D0-1289-19E4-DC93ECF8F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DBB354C-EB6C-C3AF-9B24-D18D8E3C9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A9EEF34-2688-C350-BA31-6487585E1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CC1C27C-93D2-484D-B281-56B368711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90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5AE8359-01FF-1648-2961-00D6B475D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7DBEAF5-9C18-7E61-8602-2F95A4E22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AFD72D4-40A0-2500-B6B3-C4E826FCA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42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EF1BF9-1637-E016-69CD-10B8E41C1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B7F21F-3C21-7C69-133E-4C89960E45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A2C4380-7CD6-CBAE-EE12-0246F2CE1B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3F3702C-07B6-BB8D-0A78-26AE4304F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BF4D53-BED1-1CD8-4D44-5DBE146EA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205C8B0-9CC1-B2B4-8454-68A50D3AF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61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34991D-B5B5-46E0-B620-69CCD59CE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4269C1F-8CCC-7860-1F15-4316EBC0EF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064D47E-15FF-8F25-F9A7-E603E538B9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F854B92-0119-2F0E-6878-357AB7ABD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67DB6A0-B1C7-AE08-BB6A-D14FF4292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C68187-594A-A398-98DC-5156422B9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522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F326B7-C0F8-BA7A-7052-2FEF259B8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5518E8B-A01E-0246-48C5-D647C469FC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F65CD7-5450-F432-CA00-2C7C7B4B2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C90A84-FAC7-A397-74E8-59CD5B68F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4B5B1E-EE82-01F9-E3C8-66C66B6F3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999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07F294C-7738-50FA-D025-E6A08535E5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ED6B77F-3C5A-EAC6-6497-9B851C822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BC23E6-7ACE-13F0-20A7-0C26FC244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5B5066-2678-749C-56BB-1833FE032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EB4CED-AA32-DB2F-5345-058ACD498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7857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5B5F045-4044-087A-1283-99309029C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73B416-9BC4-E485-5E93-3D63D08BF3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1401AA-7B31-DCBE-A92E-4201A59CFE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0BF479-8BDD-4D14-9E33-B0E7A2874DDA}" type="datetimeFigureOut">
              <a:rPr lang="fr-FR" smtClean="0"/>
              <a:t>23/09/2025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ED28D6-9C58-BBD8-128B-5C82A37B99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AB3231-8B7F-1CF9-9F66-99B19E37EB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ED86CD-7F14-4D0E-909F-0D1B87F735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328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Le contenu généré par l’IA peut être incorrect.">
            <a:extLst>
              <a:ext uri="{FF2B5EF4-FFF2-40B4-BE49-F238E27FC236}">
                <a16:creationId xmlns:a16="http://schemas.microsoft.com/office/drawing/2014/main" id="{6CC11479-FB6C-04E2-59A4-E20A99240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04" y="477000"/>
            <a:ext cx="10437991" cy="5904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F4C6F3-3E63-3C3A-C30E-45931A53B818}"/>
              </a:ext>
            </a:extLst>
          </p:cNvPr>
          <p:cNvSpPr txBox="1"/>
          <p:nvPr/>
        </p:nvSpPr>
        <p:spPr>
          <a:xfrm>
            <a:off x="4004447" y="892202"/>
            <a:ext cx="435896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Paris Palais Garnier  -N°1</a:t>
            </a:r>
          </a:p>
        </p:txBody>
      </p:sp>
    </p:spTree>
    <p:extLst>
      <p:ext uri="{BB962C8B-B14F-4D97-AF65-F5344CB8AC3E}">
        <p14:creationId xmlns:p14="http://schemas.microsoft.com/office/powerpoint/2010/main" val="3371163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  <p:sndAc>
          <p:stSnd loop="1">
            <p:snd r:embed="rId2" name="Choeurs de l'Opéra national de Paris - Nabucco de Giuseppe Verdi.wav"/>
          </p:stSnd>
        </p:sndAc>
      </p:transition>
    </mc:Choice>
    <mc:Fallback>
      <p:transition spd="slow" advClick="0" advTm="15000">
        <p:fade/>
        <p:sndAc>
          <p:stSnd loop="1">
            <p:snd r:embed="rId2" name="Choeurs de l'Opéra national de Paris - Nabucco de Giuseppe Verd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BD3921C-4DC6-EA38-552F-2CCEF2259F21}"/>
              </a:ext>
            </a:extLst>
          </p:cNvPr>
          <p:cNvSpPr txBox="1"/>
          <p:nvPr/>
        </p:nvSpPr>
        <p:spPr>
          <a:xfrm>
            <a:off x="880946" y="335845"/>
            <a:ext cx="1066056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</a:rPr>
              <a:t>L'opéra Garnier[a], ou palais Garnier[a], est un théâtre national qui a la vocation d'être une académie de musique, de chorégraphie et de poésie lyrique ; il est un élément majeur du patrimoine du 9e arrondissement de Paris et de la capitale. Il est situé place de l'Opéra, à l'extrémité nord de l'avenue de l'Opéra et au carrefour de nombreuses voies[b].</a:t>
            </a:r>
          </a:p>
        </p:txBody>
      </p:sp>
    </p:spTree>
    <p:extLst>
      <p:ext uri="{BB962C8B-B14F-4D97-AF65-F5344CB8AC3E}">
        <p14:creationId xmlns:p14="http://schemas.microsoft.com/office/powerpoint/2010/main" val="405549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40B6B-BFAE-1D7E-FB33-F0106DA83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plaque, Plaque commémorative&#10;&#10;Le contenu généré par l’IA peut être incorrect.">
            <a:extLst>
              <a:ext uri="{FF2B5EF4-FFF2-40B4-BE49-F238E27FC236}">
                <a16:creationId xmlns:a16="http://schemas.microsoft.com/office/drawing/2014/main" id="{8083FD94-95B5-6B7F-12DB-1438788AD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990" y="279000"/>
            <a:ext cx="4723526" cy="630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D49D54-A08A-28D3-CE13-1EDCDAF87AD9}"/>
              </a:ext>
            </a:extLst>
          </p:cNvPr>
          <p:cNvSpPr txBox="1"/>
          <p:nvPr/>
        </p:nvSpPr>
        <p:spPr>
          <a:xfrm>
            <a:off x="9585919" y="3942469"/>
            <a:ext cx="28594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Panneau Histoire de Paris.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4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B040F3-38B9-5B98-5248-73485481F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bâtiment, Sculpture sur pierre, monument&#10;&#10;Le contenu généré par l’IA peut être incorrect.">
            <a:extLst>
              <a:ext uri="{FF2B5EF4-FFF2-40B4-BE49-F238E27FC236}">
                <a16:creationId xmlns:a16="http://schemas.microsoft.com/office/drawing/2014/main" id="{8E7280A1-E6DE-4189-5BB2-03E0E8D1EF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803" y="279000"/>
            <a:ext cx="4723524" cy="630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B3028D-5506-080E-633F-C2C557D1E22A}"/>
              </a:ext>
            </a:extLst>
          </p:cNvPr>
          <p:cNvSpPr txBox="1"/>
          <p:nvPr/>
        </p:nvSpPr>
        <p:spPr>
          <a:xfrm>
            <a:off x="391886" y="4239490"/>
            <a:ext cx="29925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La_Poesie_Francois_Jouffroy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27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3E7443-A970-BE28-F52C-770ADD8287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art, Sculpture, soulagement&#10;&#10;Le contenu généré par l’IA peut être incorrect.">
            <a:extLst>
              <a:ext uri="{FF2B5EF4-FFF2-40B4-BE49-F238E27FC236}">
                <a16:creationId xmlns:a16="http://schemas.microsoft.com/office/drawing/2014/main" id="{EB5334DA-C70C-1298-4DB8-E2BAC8664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102" y="369000"/>
            <a:ext cx="4016407" cy="612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515BFB-6C17-FEC2-867C-D575E88B52A7}"/>
              </a:ext>
            </a:extLst>
          </p:cNvPr>
          <p:cNvSpPr txBox="1"/>
          <p:nvPr/>
        </p:nvSpPr>
        <p:spPr>
          <a:xfrm>
            <a:off x="7932717" y="3182587"/>
            <a:ext cx="3087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Instrumental_music_Guillaume_Palais_Garnier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47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6E057-7C37-ABD3-8BD8-A11F8C6B1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Sculpture sur pierre, monument, Sculpture classique, Sculpture&#10;&#10;Le contenu généré par l’IA peut être incorrect.">
            <a:extLst>
              <a:ext uri="{FF2B5EF4-FFF2-40B4-BE49-F238E27FC236}">
                <a16:creationId xmlns:a16="http://schemas.microsoft.com/office/drawing/2014/main" id="{2A30A11B-14E6-7F23-F7DF-ED2DB056F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476" y="279000"/>
            <a:ext cx="4077671" cy="630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0D01ECE-0D90-E862-169D-D1925FEEEE09}"/>
              </a:ext>
            </a:extLst>
          </p:cNvPr>
          <p:cNvSpPr txBox="1"/>
          <p:nvPr/>
        </p:nvSpPr>
        <p:spPr>
          <a:xfrm>
            <a:off x="457199" y="3429000"/>
            <a:ext cx="32896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Copie de la Danse par Paul Belmondo (original de Jean-Baptiste Carpeaux).</a:t>
            </a:r>
          </a:p>
        </p:txBody>
      </p:sp>
    </p:spTree>
    <p:extLst>
      <p:ext uri="{BB962C8B-B14F-4D97-AF65-F5344CB8AC3E}">
        <p14:creationId xmlns:p14="http://schemas.microsoft.com/office/powerpoint/2010/main" val="2275290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3FED8-C4EA-3C33-2D38-C0753EEFC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bâtiment, monument&#10;&#10;Le contenu généré par l’IA peut être incorrect.">
            <a:extLst>
              <a:ext uri="{FF2B5EF4-FFF2-40B4-BE49-F238E27FC236}">
                <a16:creationId xmlns:a16="http://schemas.microsoft.com/office/drawing/2014/main" id="{050E102D-0484-598B-4A20-E98A3CA460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64" y="279000"/>
            <a:ext cx="4151568" cy="630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481D88-8D71-6363-E463-D9EA664AEFB3}"/>
              </a:ext>
            </a:extLst>
          </p:cNvPr>
          <p:cNvSpPr txBox="1"/>
          <p:nvPr/>
        </p:nvSpPr>
        <p:spPr>
          <a:xfrm>
            <a:off x="8129239" y="3289610"/>
            <a:ext cx="3579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Lyrical_drama_Perraud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56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6C0FBC-533E-DF92-16D2-517C4FCFF2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éhicule terrestre, ciel&#10;&#10;Le contenu généré par l’IA peut être incorrect.">
            <a:extLst>
              <a:ext uri="{FF2B5EF4-FFF2-40B4-BE49-F238E27FC236}">
                <a16:creationId xmlns:a16="http://schemas.microsoft.com/office/drawing/2014/main" id="{1443A685-8DA2-8E73-1D7F-197587902D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00" y="786506"/>
            <a:ext cx="10548000" cy="5284988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C8BB96-355A-55E0-3A96-A8F92E7D9691}"/>
              </a:ext>
            </a:extLst>
          </p:cNvPr>
          <p:cNvSpPr txBox="1"/>
          <p:nvPr/>
        </p:nvSpPr>
        <p:spPr>
          <a:xfrm>
            <a:off x="3289609" y="6169967"/>
            <a:ext cx="7660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Façade_Ouest_de_l'Opéra_Garnier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7475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332E6-EBCA-387B-0B72-946F88FAA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classique&#10;&#10;Le contenu généré par l’IA peut être incorrect.">
            <a:extLst>
              <a:ext uri="{FF2B5EF4-FFF2-40B4-BE49-F238E27FC236}">
                <a16:creationId xmlns:a16="http://schemas.microsoft.com/office/drawing/2014/main" id="{AA45A637-435C-6BA7-82B2-8AA4F1EA73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443" y="279000"/>
            <a:ext cx="4186046" cy="630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04DCCC-8E4E-D3E1-7ACC-CFE5F38E6E38}"/>
              </a:ext>
            </a:extLst>
          </p:cNvPr>
          <p:cNvSpPr txBox="1"/>
          <p:nvPr/>
        </p:nvSpPr>
        <p:spPr>
          <a:xfrm>
            <a:off x="178420" y="3267307"/>
            <a:ext cx="33119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Pavillon de l'Empereur, rampe carrossable et entrée de la bibliothèque sur la façade ouest.</a:t>
            </a:r>
          </a:p>
        </p:txBody>
      </p:sp>
    </p:spTree>
    <p:extLst>
      <p:ext uri="{BB962C8B-B14F-4D97-AF65-F5344CB8AC3E}">
        <p14:creationId xmlns:p14="http://schemas.microsoft.com/office/powerpoint/2010/main" val="169638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FCA2B-79BD-7870-DE3C-9EF9919C23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A80E33-7EE3-1864-8F34-AE4AE57F7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490" y="279000"/>
            <a:ext cx="4367413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0B9581-6515-5A60-39CD-4EAC945D6E54}"/>
              </a:ext>
            </a:extLst>
          </p:cNvPr>
          <p:cNvSpPr txBox="1"/>
          <p:nvPr/>
        </p:nvSpPr>
        <p:spPr>
          <a:xfrm>
            <a:off x="8285355" y="4103649"/>
            <a:ext cx="35237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Bibliothèque de l'Opéra.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29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ED104-6E29-4ADE-2519-B15ABF1F8A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2748F3-44BE-6E88-2A21-FA8862371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161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8A015E-C4D8-84E5-4784-731050C53504}"/>
              </a:ext>
            </a:extLst>
          </p:cNvPr>
          <p:cNvSpPr txBox="1"/>
          <p:nvPr/>
        </p:nvSpPr>
        <p:spPr>
          <a:xfrm>
            <a:off x="267629" y="4315522"/>
            <a:ext cx="3033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Ancien pavillon des Abonnés. Rotonde du Glacier.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34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0E107D-1083-BD81-84BD-F710E5EBF9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397AD7-D449-34D8-B6E3-42F9C00C9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68" y="279000"/>
            <a:ext cx="8559782" cy="630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2DED46-9173-3E3F-6826-F232A04F9674}"/>
              </a:ext>
            </a:extLst>
          </p:cNvPr>
          <p:cNvSpPr txBox="1"/>
          <p:nvPr/>
        </p:nvSpPr>
        <p:spPr>
          <a:xfrm>
            <a:off x="9355872" y="4516244"/>
            <a:ext cx="30256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Mezzanine du restaurant.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218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22D6A9-C127-7DD5-33D6-54E1989E9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iver, plein air, façade&#10;&#10;Le contenu généré par l’IA peut être incorrect.">
            <a:extLst>
              <a:ext uri="{FF2B5EF4-FFF2-40B4-BE49-F238E27FC236}">
                <a16:creationId xmlns:a16="http://schemas.microsoft.com/office/drawing/2014/main" id="{D16BA250-3B8B-6B5C-7CE8-537F966FE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155" y="279000"/>
            <a:ext cx="4410003" cy="630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758BF5-5B77-D253-1FFE-1EEBC5F3AA63}"/>
              </a:ext>
            </a:extLst>
          </p:cNvPr>
          <p:cNvSpPr txBox="1"/>
          <p:nvPr/>
        </p:nvSpPr>
        <p:spPr>
          <a:xfrm>
            <a:off x="657921" y="3858322"/>
            <a:ext cx="30712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Bâtiments de l'administration et fronton nord de la cage de scène.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98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7321B2-2D97-3979-7D60-72AFEB851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bâtiment, ciel&#10;&#10;Le contenu généré par l’IA peut être incorrect.">
            <a:extLst>
              <a:ext uri="{FF2B5EF4-FFF2-40B4-BE49-F238E27FC236}">
                <a16:creationId xmlns:a16="http://schemas.microsoft.com/office/drawing/2014/main" id="{5B7352FC-3CDE-9580-10AC-55EF5FD200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783" y="279000"/>
            <a:ext cx="4468085" cy="630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02BBCA-AFEA-C164-AAD4-A8148F9C663E}"/>
              </a:ext>
            </a:extLst>
          </p:cNvPr>
          <p:cNvSpPr txBox="1"/>
          <p:nvPr/>
        </p:nvSpPr>
        <p:spPr>
          <a:xfrm>
            <a:off x="8385717" y="4081346"/>
            <a:ext cx="3189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L'Harmonie par Charles Gumery.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275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14509E-DBF9-FDAF-0944-C83306FD71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7405D059-4697-A90E-21ED-3888DC4D78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237" y="279000"/>
            <a:ext cx="4158414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18094C-C161-79EA-784C-CFA5AA42CA5F}"/>
              </a:ext>
            </a:extLst>
          </p:cNvPr>
          <p:cNvSpPr txBox="1"/>
          <p:nvPr/>
        </p:nvSpPr>
        <p:spPr>
          <a:xfrm>
            <a:off x="691375" y="3869472"/>
            <a:ext cx="30520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groupe d'Apollon avec la Musique et la Poésie par Aimé Millet.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60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B86027-55B4-D3A1-2330-739BFF2BCF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classique&#10;&#10;Le contenu généré par l’IA peut être incorrect.">
            <a:extLst>
              <a:ext uri="{FF2B5EF4-FFF2-40B4-BE49-F238E27FC236}">
                <a16:creationId xmlns:a16="http://schemas.microsoft.com/office/drawing/2014/main" id="{DF025757-D2FE-44D2-DE95-0FD1D7A6C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06" y="279000"/>
            <a:ext cx="8408768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FA268B-85E9-5156-C364-6DE3690712BD}"/>
              </a:ext>
            </a:extLst>
          </p:cNvPr>
          <p:cNvSpPr txBox="1"/>
          <p:nvPr/>
        </p:nvSpPr>
        <p:spPr>
          <a:xfrm>
            <a:off x="8932127" y="4170556"/>
            <a:ext cx="31223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Dôme du Glacier (gauche) sur le studio Chauviré.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93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EDEE2-A3B0-644E-818F-48EB332E1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culpture, ciel&#10;&#10;Le contenu généré par l’IA peut être incorrect.">
            <a:extLst>
              <a:ext uri="{FF2B5EF4-FFF2-40B4-BE49-F238E27FC236}">
                <a16:creationId xmlns:a16="http://schemas.microsoft.com/office/drawing/2014/main" id="{55808E5B-7850-DAB5-61F3-2EDB360A0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298" y="279000"/>
            <a:ext cx="5502183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10D42CF-D3C9-59B7-805B-B5378D860452}"/>
              </a:ext>
            </a:extLst>
          </p:cNvPr>
          <p:cNvSpPr txBox="1"/>
          <p:nvPr/>
        </p:nvSpPr>
        <p:spPr>
          <a:xfrm>
            <a:off x="346888" y="3334214"/>
            <a:ext cx="2832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Poésie par Charles Gumery.</a:t>
            </a:r>
          </a:p>
        </p:txBody>
      </p:sp>
    </p:spTree>
    <p:extLst>
      <p:ext uri="{BB962C8B-B14F-4D97-AF65-F5344CB8AC3E}">
        <p14:creationId xmlns:p14="http://schemas.microsoft.com/office/powerpoint/2010/main" val="4193884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79EEF-767F-4600-9D36-11A12DA32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plein air, monument, bâtiment&#10;&#10;Le contenu généré par l’IA peut être incorrect.">
            <a:extLst>
              <a:ext uri="{FF2B5EF4-FFF2-40B4-BE49-F238E27FC236}">
                <a16:creationId xmlns:a16="http://schemas.microsoft.com/office/drawing/2014/main" id="{61707ED7-2387-BFE5-9694-5D67D84ED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10" y="279000"/>
            <a:ext cx="63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9E5B23-BAB7-1DE8-6540-BAB848D772D9}"/>
              </a:ext>
            </a:extLst>
          </p:cNvPr>
          <p:cNvSpPr txBox="1"/>
          <p:nvPr/>
        </p:nvSpPr>
        <p:spPr>
          <a:xfrm>
            <a:off x="6858000" y="3802566"/>
            <a:ext cx="46946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Renommée retenant Pégase (côté ouest) par Eugène Lequesne.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3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5DBE40-D269-A86A-60FC-BD83352D4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ffre, arcad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6D9550AE-2EF3-7774-DB1B-665C769A3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951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2D964A-F078-B627-5C90-240C7D6D05FA}"/>
              </a:ext>
            </a:extLst>
          </p:cNvPr>
          <p:cNvSpPr txBox="1"/>
          <p:nvPr/>
        </p:nvSpPr>
        <p:spPr>
          <a:xfrm>
            <a:off x="397726" y="4694663"/>
            <a:ext cx="2966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grand vestibule.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86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E0C7E4-F108-C25C-12B3-E0EAB9CE2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, Sculpture sur pierre, art&#10;&#10;Le contenu généré par l’IA peut être incorrect.">
            <a:extLst>
              <a:ext uri="{FF2B5EF4-FFF2-40B4-BE49-F238E27FC236}">
                <a16:creationId xmlns:a16="http://schemas.microsoft.com/office/drawing/2014/main" id="{AB91D1AB-2C29-B821-E8C9-8E3ECB9FD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204" y="279000"/>
            <a:ext cx="4723533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6762DD-C0E9-6819-7D9C-26EB48CF3562}"/>
              </a:ext>
            </a:extLst>
          </p:cNvPr>
          <p:cNvSpPr txBox="1"/>
          <p:nvPr/>
        </p:nvSpPr>
        <p:spPr>
          <a:xfrm>
            <a:off x="8408020" y="3546088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Rameau_Opéra_de_Paris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32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8B7763-B1C3-15FD-89ED-E51732401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bâtiment, Sculpture&#10;&#10;Le contenu généré par l’IA peut être incorrect.">
            <a:extLst>
              <a:ext uri="{FF2B5EF4-FFF2-40B4-BE49-F238E27FC236}">
                <a16:creationId xmlns:a16="http://schemas.microsoft.com/office/drawing/2014/main" id="{03BF1011-4071-FF8A-1E1D-B8ECC09ED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070" y="279000"/>
            <a:ext cx="4573507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8739BA-61AA-448F-C880-06BE480DBE91}"/>
              </a:ext>
            </a:extLst>
          </p:cNvPr>
          <p:cNvSpPr txBox="1"/>
          <p:nvPr/>
        </p:nvSpPr>
        <p:spPr>
          <a:xfrm>
            <a:off x="272494" y="4092497"/>
            <a:ext cx="343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Christoph </a:t>
            </a:r>
            <a:r>
              <a:rPr lang="fr-FR" sz="2400" b="1" dirty="0" err="1">
                <a:solidFill>
                  <a:srgbClr val="FFFF00"/>
                </a:solidFill>
              </a:rPr>
              <a:t>Willibald</a:t>
            </a:r>
            <a:r>
              <a:rPr lang="fr-FR" sz="2400" b="1" dirty="0">
                <a:solidFill>
                  <a:srgbClr val="FFFF00"/>
                </a:solidFill>
              </a:rPr>
              <a:t> Gluck à l'Opéra de Paris</a:t>
            </a:r>
          </a:p>
        </p:txBody>
      </p:sp>
    </p:spTree>
    <p:extLst>
      <p:ext uri="{BB962C8B-B14F-4D97-AF65-F5344CB8AC3E}">
        <p14:creationId xmlns:p14="http://schemas.microsoft.com/office/powerpoint/2010/main" val="2935063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275C4B-5BB6-565D-1759-60697A78E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A529FBA4-681B-03D0-5D4A-FBED1274B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415" y="279000"/>
            <a:ext cx="4723527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DD16893-9A89-704D-22FB-00D1F791FCF6}"/>
              </a:ext>
            </a:extLst>
          </p:cNvPr>
          <p:cNvSpPr txBox="1"/>
          <p:nvPr/>
        </p:nvSpPr>
        <p:spPr>
          <a:xfrm>
            <a:off x="8675649" y="3746810"/>
            <a:ext cx="33453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Statue de Georg Friedrich Haendel à l'Opéra de Paris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349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B402A8-8124-0BA6-F73C-4E5E9B2C3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mur, pièce&#10;&#10;Le contenu généré par l’IA peut être incorrect.">
            <a:extLst>
              <a:ext uri="{FF2B5EF4-FFF2-40B4-BE49-F238E27FC236}">
                <a16:creationId xmlns:a16="http://schemas.microsoft.com/office/drawing/2014/main" id="{641308D5-FB25-7F3D-6825-80BF6B5E7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900" y="279000"/>
            <a:ext cx="9446293" cy="6300000"/>
          </a:xfrm>
          <a:prstGeom prst="rect">
            <a:avLst/>
          </a:prstGeom>
          <a:ln w="889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585308-724D-662F-EBBC-480A5804BADD}"/>
              </a:ext>
            </a:extLst>
          </p:cNvPr>
          <p:cNvSpPr txBox="1"/>
          <p:nvPr/>
        </p:nvSpPr>
        <p:spPr>
          <a:xfrm>
            <a:off x="167268" y="4293220"/>
            <a:ext cx="1940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Vestibule du contrôle.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81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A303AF-74B5-7D0A-C86E-37605067A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gie, statue, église, intérieur&#10;&#10;Le contenu généré par l’IA peut être incorrect.">
            <a:extLst>
              <a:ext uri="{FF2B5EF4-FFF2-40B4-BE49-F238E27FC236}">
                <a16:creationId xmlns:a16="http://schemas.microsoft.com/office/drawing/2014/main" id="{9B5AA0E4-746A-BF1B-5F59-3411BCCB48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10" y="333000"/>
            <a:ext cx="8256000" cy="6192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1AE25AB-9AF4-C54C-F8D1-14CA84570550}"/>
              </a:ext>
            </a:extLst>
          </p:cNvPr>
          <p:cNvSpPr txBox="1"/>
          <p:nvPr/>
        </p:nvSpPr>
        <p:spPr>
          <a:xfrm>
            <a:off x="8664498" y="3735659"/>
            <a:ext cx="33676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Bassin de la Pythie sous l'escalier d'honneur.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90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4B7A2F-1D06-8C3E-FEAF-7D7DD0CB1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étrie, art, cercle, Moulures&#10;&#10;Le contenu généré par l’IA peut être incorrect.">
            <a:extLst>
              <a:ext uri="{FF2B5EF4-FFF2-40B4-BE49-F238E27FC236}">
                <a16:creationId xmlns:a16="http://schemas.microsoft.com/office/drawing/2014/main" id="{873B19C8-3ED9-011E-CBB2-453B80EF91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133" y="369000"/>
            <a:ext cx="9176394" cy="612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DD2B47-7ADD-AB74-9099-759BF9E97E44}"/>
              </a:ext>
            </a:extLst>
          </p:cNvPr>
          <p:cNvSpPr txBox="1"/>
          <p:nvPr/>
        </p:nvSpPr>
        <p:spPr>
          <a:xfrm>
            <a:off x="218528" y="4135101"/>
            <a:ext cx="23306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Médaillon et signature en arabesques.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7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0BB50-B089-C76D-8ABE-67FBE51B8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éclairage, Moulures, coffre&#10;&#10;Le contenu généré par l’IA peut être incorrect.">
            <a:extLst>
              <a:ext uri="{FF2B5EF4-FFF2-40B4-BE49-F238E27FC236}">
                <a16:creationId xmlns:a16="http://schemas.microsoft.com/office/drawing/2014/main" id="{00DA14C6-F5CE-12FC-FB8A-782CC9704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13" y="279000"/>
            <a:ext cx="9442635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442CDB-306F-386D-3F76-FE0016A9A0BB}"/>
              </a:ext>
            </a:extLst>
          </p:cNvPr>
          <p:cNvSpPr txBox="1"/>
          <p:nvPr/>
        </p:nvSpPr>
        <p:spPr>
          <a:xfrm>
            <a:off x="10080702" y="3429000"/>
            <a:ext cx="18176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Vestibule et voûte de la rotonde des abonnés.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88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3790B-C148-0735-DC05-25EB611E4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ll, colonne, plafond&#10;&#10;Le contenu généré par l’IA peut être incorrect.">
            <a:extLst>
              <a:ext uri="{FF2B5EF4-FFF2-40B4-BE49-F238E27FC236}">
                <a16:creationId xmlns:a16="http://schemas.microsoft.com/office/drawing/2014/main" id="{5F1052E3-C9EB-1AC4-D5F2-6F87C69B0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649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D60011-3AC3-1F8F-4AF8-A26235BE6E4B}"/>
              </a:ext>
            </a:extLst>
          </p:cNvPr>
          <p:cNvSpPr txBox="1"/>
          <p:nvPr/>
        </p:nvSpPr>
        <p:spPr>
          <a:xfrm>
            <a:off x="100361" y="4248615"/>
            <a:ext cx="29996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Colonnade circulaire en pierre rouge de Sampans.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45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88A7C-2CF9-9346-339A-D3A5FF8E04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oulures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7F2751B9-4C37-C853-D435-F3EE94FDB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353" y="279000"/>
            <a:ext cx="3485477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894D86-D19F-4FA9-8308-0993C6131792}"/>
              </a:ext>
            </a:extLst>
          </p:cNvPr>
          <p:cNvSpPr txBox="1"/>
          <p:nvPr/>
        </p:nvSpPr>
        <p:spPr>
          <a:xfrm>
            <a:off x="8095786" y="5073805"/>
            <a:ext cx="34854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rotonde du Glacier.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157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8DC0C2-8D3F-A724-B220-037F1F7C59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offre, art, église&#10;&#10;Le contenu généré par l’IA peut être incorrect.">
            <a:extLst>
              <a:ext uri="{FF2B5EF4-FFF2-40B4-BE49-F238E27FC236}">
                <a16:creationId xmlns:a16="http://schemas.microsoft.com/office/drawing/2014/main" id="{A26F9315-9D56-F06D-198E-8B77FD5EA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237" y="279000"/>
            <a:ext cx="4723526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4AE669-1284-6639-997D-151E97667E96}"/>
              </a:ext>
            </a:extLst>
          </p:cNvPr>
          <p:cNvSpPr txBox="1"/>
          <p:nvPr/>
        </p:nvSpPr>
        <p:spPr>
          <a:xfrm>
            <a:off x="880946" y="4460488"/>
            <a:ext cx="26762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Opéra Garnier - Avant-foyer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080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25506-A483-24C9-0D00-57FB89899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lustre, hall, Plafonnier&#10;&#10;Le contenu généré par l’IA peut être incorrect.">
            <a:extLst>
              <a:ext uri="{FF2B5EF4-FFF2-40B4-BE49-F238E27FC236}">
                <a16:creationId xmlns:a16="http://schemas.microsoft.com/office/drawing/2014/main" id="{EA7B81F4-ADF2-145E-1CAA-C942FCA347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31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A19EE9-5FB5-EFCF-C3DC-013D424F40FB}"/>
              </a:ext>
            </a:extLst>
          </p:cNvPr>
          <p:cNvSpPr txBox="1"/>
          <p:nvPr/>
        </p:nvSpPr>
        <p:spPr>
          <a:xfrm>
            <a:off x="9039923" y="4348976"/>
            <a:ext cx="27283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Opéra_Garnier_-_</a:t>
            </a:r>
            <a:r>
              <a:rPr lang="fr-FR" sz="2400" b="1" dirty="0" err="1">
                <a:solidFill>
                  <a:srgbClr val="FFFF00"/>
                </a:solidFill>
              </a:rPr>
              <a:t>le_Grand_Foyer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069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FC4028-98E9-521E-BEB8-6C0D9750F3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intérieur, Style Napoléon iii, mythologie&#10;&#10;Le contenu généré par l’IA peut être incorrect.">
            <a:extLst>
              <a:ext uri="{FF2B5EF4-FFF2-40B4-BE49-F238E27FC236}">
                <a16:creationId xmlns:a16="http://schemas.microsoft.com/office/drawing/2014/main" id="{D90E5D35-210B-8235-74E9-6AE13FA9E1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263" y="369000"/>
            <a:ext cx="10325473" cy="612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49E827-3A82-4F4D-9DE1-8463FF1BA58C}"/>
              </a:ext>
            </a:extLst>
          </p:cNvPr>
          <p:cNvSpPr txBox="1"/>
          <p:nvPr/>
        </p:nvSpPr>
        <p:spPr>
          <a:xfrm>
            <a:off x="4401013" y="6027335"/>
            <a:ext cx="3389971" cy="46166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Plafond du grand foyer.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94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774123F-A335-CF5A-2522-6594B5948677}"/>
              </a:ext>
            </a:extLst>
          </p:cNvPr>
          <p:cNvSpPr txBox="1"/>
          <p:nvPr/>
        </p:nvSpPr>
        <p:spPr>
          <a:xfrm>
            <a:off x="1661531" y="1248937"/>
            <a:ext cx="10337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L’Opéra – Garnier – Paris   N°1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22E7A16-CCF5-A1B5-934B-E06B6673FC94}"/>
              </a:ext>
            </a:extLst>
          </p:cNvPr>
          <p:cNvSpPr txBox="1"/>
          <p:nvPr/>
        </p:nvSpPr>
        <p:spPr>
          <a:xfrm>
            <a:off x="3869474" y="2498760"/>
            <a:ext cx="8028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E913555-543F-F037-0B9D-789F64F4C500}"/>
              </a:ext>
            </a:extLst>
          </p:cNvPr>
          <p:cNvSpPr txBox="1"/>
          <p:nvPr/>
        </p:nvSpPr>
        <p:spPr>
          <a:xfrm>
            <a:off x="5586761" y="3836021"/>
            <a:ext cx="3735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45117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flip dir="r"/>
      </p:transition>
    </mc:Choice>
    <mc:Fallback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327</Words>
  <Application>Microsoft Office PowerPoint</Application>
  <PresentationFormat>Grand écran</PresentationFormat>
  <Paragraphs>34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2025-09-22T08:55:00Z</dcterms:created>
  <dcterms:modified xsi:type="dcterms:W3CDTF">2025-09-23T04:48:45Z</dcterms:modified>
</cp:coreProperties>
</file>