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8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4" autoAdjust="0"/>
    <p:restoredTop sz="94660"/>
  </p:normalViewPr>
  <p:slideViewPr>
    <p:cSldViewPr snapToGrid="0">
      <p:cViewPr varScale="1">
        <p:scale>
          <a:sx n="77" d="100"/>
          <a:sy n="77" d="100"/>
        </p:scale>
        <p:origin x="738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5BAA30-A65D-4BD7-914A-89765F9750AF}" type="datetimeFigureOut">
              <a:rPr lang="fr-FR" smtClean="0"/>
              <a:t>23/09/2025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BA979-3979-4E85-AF2A-EC396B7234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2385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ABA979-3979-4E85-AF2A-EC396B7234D2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72378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097A0C-13CA-4C11-0ED9-4A9A2A7F0F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4E8433F-AA07-A6DC-CE88-9E776B37CC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24843B-1F3F-8AAA-F08C-6069ADEC9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C8E51-5559-48F8-9BBE-A9FA57515524}" type="datetimeFigureOut">
              <a:rPr lang="fr-FR" smtClean="0"/>
              <a:t>23/09/2025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AD7E90A-8A70-3CD0-D900-4E9E40425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694758-27FD-C56F-048E-075440BAE0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0B55-3B48-45F0-B2E1-13B490693F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088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28F658-39C8-F405-7227-A984691F5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4CF6B4E-77D8-8402-8771-420AD3539B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F979EC-1ECE-182A-9BD3-F6C75585E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C8E51-5559-48F8-9BBE-A9FA57515524}" type="datetimeFigureOut">
              <a:rPr lang="fr-FR" smtClean="0"/>
              <a:t>23/09/2025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0316A7-2A90-5CEB-D4A4-08577986A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57FB7A9-8FD1-5314-DCA3-094BCB9C3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0B55-3B48-45F0-B2E1-13B490693F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556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C6E298-E1B4-852D-B82F-8402855C6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F1A9604-CF90-5099-00A0-1A8B4667C3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4DC0D15-C1AC-0B06-53AE-2D6AD13D9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C8E51-5559-48F8-9BBE-A9FA57515524}" type="datetimeFigureOut">
              <a:rPr lang="fr-FR" smtClean="0"/>
              <a:t>23/09/2025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4227C38-071C-D730-EF6B-A96FEE558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D33A35-77F0-6E81-B10B-042155759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0B55-3B48-45F0-B2E1-13B490693F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857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42AEFA-76EC-973F-818A-03AEA8BB7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592EE6D-3D7C-2D5E-3594-9665545FD0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C8D34B3-4EDB-8878-251E-70D094973E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9D580E3-A2C5-B6D6-11E5-BF0B0DF5CC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C8E51-5559-48F8-9BBE-A9FA57515524}" type="datetimeFigureOut">
              <a:rPr lang="fr-FR" smtClean="0"/>
              <a:t>23/09/2025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975FB1A-A573-D042-C518-55062C882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B4FFF18-17D4-C7AF-2EF6-127D22875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0B55-3B48-45F0-B2E1-13B490693F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44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B530D-F875-EA4A-31DF-D3DF547C99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CD91408-FC96-2BFA-30CF-132E020023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EF5D9BD-DA6A-6A7D-FCB4-353303974D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1102839-AF4B-4E6D-B932-F871337F64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57CF06E-BED8-486A-7BC0-B4F479F5C1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0DE74B4-3E00-A0E7-9D8F-CAE40E0B2A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C8E51-5559-48F8-9BBE-A9FA57515524}" type="datetimeFigureOut">
              <a:rPr lang="fr-FR" smtClean="0"/>
              <a:t>23/09/2025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EEE2A69-A04F-BBE4-335B-4F30FB69B1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A36B58C-A23A-E7D2-B1B4-935BA4149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0B55-3B48-45F0-B2E1-13B490693F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4633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442799-A261-B6B3-60A4-C3DA4FEBE0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FB14F82-3B7B-8915-E746-D595FA2F9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C8E51-5559-48F8-9BBE-A9FA57515524}" type="datetimeFigureOut">
              <a:rPr lang="fr-FR" smtClean="0"/>
              <a:t>23/09/2025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4CDF26F-1968-822C-F901-1C06C0B64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867283D-985F-0579-0712-B46555B39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0B55-3B48-45F0-B2E1-13B490693F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143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3242D8B-E1D2-F271-48E3-579A6C133A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C8E51-5559-48F8-9BBE-A9FA57515524}" type="datetimeFigureOut">
              <a:rPr lang="fr-FR" smtClean="0"/>
              <a:t>23/09/2025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3267B53-AD04-6DF3-E6CA-8195371815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2C1CADF-217E-D148-9AEE-5E29DE01F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0B55-3B48-45F0-B2E1-13B490693F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1944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B0FA7A-C7D5-F7B1-276D-1633D2BB4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671E9B0-D24A-B85C-478A-A9F708BF96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2FF1628-06B5-FB6A-0E0D-0C5E8B1F8B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A9197D9-6153-28C8-16C0-32A8B7516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C8E51-5559-48F8-9BBE-A9FA57515524}" type="datetimeFigureOut">
              <a:rPr lang="fr-FR" smtClean="0"/>
              <a:t>23/09/2025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CD93EE6-A50F-F9AA-F51B-38FC2348F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5F29DDD-931E-C27C-2D76-5D4BA4B57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0B55-3B48-45F0-B2E1-13B490693F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25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A34A95-D74F-9CF4-AD55-92B0A32299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1B62FB6-38C5-8A30-4067-21E7236E80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8FDC288-7122-B415-8A89-08DBC84F9F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2ECBAC9-95E4-2552-CAFC-53CF80538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C8E51-5559-48F8-9BBE-A9FA57515524}" type="datetimeFigureOut">
              <a:rPr lang="fr-FR" smtClean="0"/>
              <a:t>23/09/2025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8E6E0CA-1846-E26A-51FF-305607B24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80E678D-9F73-B2E8-96E6-A68CDB2E7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0B55-3B48-45F0-B2E1-13B490693F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517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3271EB-65F6-4AFA-A397-891D3B60AB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0572EE2-12F7-C1E3-9E16-5B019FB41C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A5C740D-96F7-86CC-3759-F715FE10CD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C8E51-5559-48F8-9BBE-A9FA57515524}" type="datetimeFigureOut">
              <a:rPr lang="fr-FR" smtClean="0"/>
              <a:t>23/09/2025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2DC37C-CCC9-5A21-AC66-ED02BB943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9A416F-2ECB-61D1-96A1-0C4BAC61D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0B55-3B48-45F0-B2E1-13B490693F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6961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581632D-C886-4401-C996-5132D186CF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84016CC-3FD0-931F-5856-A93B5105A2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4435C32-D2D8-64BC-A29A-A86F62494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C8E51-5559-48F8-9BBE-A9FA57515524}" type="datetimeFigureOut">
              <a:rPr lang="fr-FR" smtClean="0"/>
              <a:t>23/09/2025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181A731-1F1B-1C6F-4276-174AB8AD6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CA5332B-F714-790C-BBE5-2E985C3F2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0B55-3B48-45F0-B2E1-13B490693F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0992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E9D0326-1A4E-F77F-10FF-215FB228A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6944D97-F1E0-964D-0796-E4452E7B68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DA917A-AD81-A1C7-0741-8394E4CAEA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7BC8E51-5559-48F8-9BBE-A9FA57515524}" type="datetimeFigureOut">
              <a:rPr lang="fr-FR" smtClean="0"/>
              <a:t>23/09/2025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69C213-ADEA-357E-2D6C-43C9865342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93C2F1-4362-9476-6C48-02CEA49C58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A4E0B55-3B48-45F0-B2E1-13B490693F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9112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ille&#10;&#10;Le contenu généré par l’IA peut être incorrect.">
            <a:extLst>
              <a:ext uri="{FF2B5EF4-FFF2-40B4-BE49-F238E27FC236}">
                <a16:creationId xmlns:a16="http://schemas.microsoft.com/office/drawing/2014/main" id="{53BD9866-5CA1-7FA8-AE7F-E020DF7B2B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059" y="369000"/>
            <a:ext cx="10819882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493068-7F14-B0F2-3C49-7184B1323008}"/>
              </a:ext>
            </a:extLst>
          </p:cNvPr>
          <p:cNvSpPr txBox="1"/>
          <p:nvPr/>
        </p:nvSpPr>
        <p:spPr>
          <a:xfrm>
            <a:off x="4302826" y="459884"/>
            <a:ext cx="3586347" cy="95410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fr-FR" sz="2800" b="1" dirty="0" err="1"/>
              <a:t>Paris_Palais_Garnier</a:t>
            </a:r>
            <a:r>
              <a:rPr lang="fr-FR" sz="2800" b="1" dirty="0"/>
              <a:t>_             </a:t>
            </a:r>
            <a:r>
              <a:rPr lang="fr-FR" sz="2800" b="1" dirty="0" err="1"/>
              <a:t>Fance</a:t>
            </a:r>
            <a:r>
              <a:rPr lang="fr-FR" sz="2800" b="1" dirty="0"/>
              <a:t> N°2</a:t>
            </a:r>
          </a:p>
        </p:txBody>
      </p:sp>
    </p:spTree>
    <p:extLst>
      <p:ext uri="{BB962C8B-B14F-4D97-AF65-F5344CB8AC3E}">
        <p14:creationId xmlns:p14="http://schemas.microsoft.com/office/powerpoint/2010/main" val="4252688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  <p:sndAc>
          <p:stSnd loop="1">
            <p:snd r:embed="rId2" name="Luis Mariano - Rossignol de mes amours.wav"/>
          </p:stSnd>
        </p:sndAc>
      </p:transition>
    </mc:Choice>
    <mc:Fallback>
      <p:transition spd="slow" advClick="0" advTm="18000">
        <p:fade/>
        <p:sndAc>
          <p:stSnd loop="1">
            <p:snd r:embed="rId2" name="Luis Mariano - Rossignol de mes amour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A61913-48DC-45EB-A522-6D4268AE82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264DA14-0EBD-1155-F7B0-3F05EE2B6963}"/>
              </a:ext>
            </a:extLst>
          </p:cNvPr>
          <p:cNvSpPr txBox="1"/>
          <p:nvPr/>
        </p:nvSpPr>
        <p:spPr>
          <a:xfrm>
            <a:off x="455221" y="335845"/>
            <a:ext cx="1128155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>
                <a:solidFill>
                  <a:schemeClr val="bg1"/>
                </a:solidFill>
              </a:rPr>
              <a:t>Cet opéra a été appelé « opéra de Paris » jusqu'en 1989, date à laquelle l'ouverture de l'opéra Bastille, également opéra de Paris, a influé sur son appellation. On le désigne désormais par le seul nom de son architecte : « opéra Garnier » ou « palais Garnier ». Les deux opéras sont aujourd'hui regroupés au sein de l'établissement public à caractère industriel et commercial « Opéra national de Paris », institution publique française dont la mission est de mettre en œuvre la représentation de spectacles lyriques ou de ballet, de haute qualité artistique.</a:t>
            </a:r>
            <a:endParaRPr lang="fr-F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6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F0AB0F-E336-0C40-5C3C-72E1C8A5A4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bronze, Style Napoléon iii, statue&#10;&#10;Le contenu généré par l’IA peut être incorrect.">
            <a:extLst>
              <a:ext uri="{FF2B5EF4-FFF2-40B4-BE49-F238E27FC236}">
                <a16:creationId xmlns:a16="http://schemas.microsoft.com/office/drawing/2014/main" id="{675F2260-CC51-1E47-887F-1F1C70520A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719" y="279000"/>
            <a:ext cx="418604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4B62B7-30DD-42D3-5604-44BA44B44DB6}"/>
              </a:ext>
            </a:extLst>
          </p:cNvPr>
          <p:cNvSpPr txBox="1"/>
          <p:nvPr/>
        </p:nvSpPr>
        <p:spPr>
          <a:xfrm>
            <a:off x="8122722" y="4334494"/>
            <a:ext cx="34200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Lyre_au_Palais_Garnier_(Paris,_France)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1573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0D2E40-44C7-194A-E99F-EA14DAE121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ymétrie, art, bâtiment, église&#10;&#10;Le contenu généré par l’IA peut être incorrect.">
            <a:extLst>
              <a:ext uri="{FF2B5EF4-FFF2-40B4-BE49-F238E27FC236}">
                <a16:creationId xmlns:a16="http://schemas.microsoft.com/office/drawing/2014/main" id="{5E71DBB9-0078-4D6C-CA81-79B35ED59E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944" y="279000"/>
            <a:ext cx="804788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17C7C2-BABF-3F0E-E469-08BEAF1E4564}"/>
              </a:ext>
            </a:extLst>
          </p:cNvPr>
          <p:cNvSpPr txBox="1"/>
          <p:nvPr/>
        </p:nvSpPr>
        <p:spPr>
          <a:xfrm>
            <a:off x="273134" y="4405745"/>
            <a:ext cx="3520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Plafond du salon de la Lune.</a:t>
            </a:r>
          </a:p>
        </p:txBody>
      </p:sp>
    </p:spTree>
    <p:extLst>
      <p:ext uri="{BB962C8B-B14F-4D97-AF65-F5344CB8AC3E}">
        <p14:creationId xmlns:p14="http://schemas.microsoft.com/office/powerpoint/2010/main" val="1403109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8DC826-75AC-FDEE-0E5D-3609F10604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Pièce auto, métal, voiture&#10;&#10;Le contenu généré par l’IA peut être incorrect.">
            <a:extLst>
              <a:ext uri="{FF2B5EF4-FFF2-40B4-BE49-F238E27FC236}">
                <a16:creationId xmlns:a16="http://schemas.microsoft.com/office/drawing/2014/main" id="{BF7C24AA-AA2C-D671-594B-F09BBFB790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719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34F1BF-EAE4-5B8A-6691-5E06979F6C76}"/>
              </a:ext>
            </a:extLst>
          </p:cNvPr>
          <p:cNvSpPr txBox="1"/>
          <p:nvPr/>
        </p:nvSpPr>
        <p:spPr>
          <a:xfrm>
            <a:off x="9048997" y="3657600"/>
            <a:ext cx="2826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Palais_Garnier_-_Salon_de_la_lune-_plafond_</a:t>
            </a:r>
          </a:p>
        </p:txBody>
      </p:sp>
    </p:spTree>
    <p:extLst>
      <p:ext uri="{BB962C8B-B14F-4D97-AF65-F5344CB8AC3E}">
        <p14:creationId xmlns:p14="http://schemas.microsoft.com/office/powerpoint/2010/main" val="2298938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EA6ADE-0B15-1328-0697-EA67A4123A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hall, lobby, mur&#10;&#10;Le contenu généré par l’IA peut être incorrect.">
            <a:extLst>
              <a:ext uri="{FF2B5EF4-FFF2-40B4-BE49-F238E27FC236}">
                <a16:creationId xmlns:a16="http://schemas.microsoft.com/office/drawing/2014/main" id="{EFF540EA-0820-AE80-F357-7A1D3BEEFB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7212" y="279000"/>
            <a:ext cx="789815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072589-5D04-9D20-95A7-69C1D1165291}"/>
              </a:ext>
            </a:extLst>
          </p:cNvPr>
          <p:cNvSpPr txBox="1"/>
          <p:nvPr/>
        </p:nvSpPr>
        <p:spPr>
          <a:xfrm>
            <a:off x="237507" y="3706883"/>
            <a:ext cx="3372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grand escalier d'apparat menant à la salle de spectacle, aux salons et aux foyers.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614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21F9BC-15DE-E59C-344A-60D7CE1391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hall, pièce, bougie&#10;&#10;Le contenu généré par l’IA peut être incorrect.">
            <a:extLst>
              <a:ext uri="{FF2B5EF4-FFF2-40B4-BE49-F238E27FC236}">
                <a16:creationId xmlns:a16="http://schemas.microsoft.com/office/drawing/2014/main" id="{92974ED5-21CB-E38B-1680-8EF0087EED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280" y="279000"/>
            <a:ext cx="419344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BFC660-CC9D-BF12-9C8D-BBCCE9A68260}"/>
              </a:ext>
            </a:extLst>
          </p:cNvPr>
          <p:cNvSpPr txBox="1"/>
          <p:nvPr/>
        </p:nvSpPr>
        <p:spPr>
          <a:xfrm>
            <a:off x="8419605" y="3942608"/>
            <a:ext cx="29450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Escalier_du_palais_Garnier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637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DFB299-8EF6-F7F6-0321-0BD5784DBE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dre photo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44804153-6499-97BE-3A97-6F9DB2DFB4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005" y="279000"/>
            <a:ext cx="849375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2B5CB2-DD95-3C20-7372-0D4D02932814}"/>
              </a:ext>
            </a:extLst>
          </p:cNvPr>
          <p:cNvSpPr txBox="1"/>
          <p:nvPr/>
        </p:nvSpPr>
        <p:spPr>
          <a:xfrm>
            <a:off x="273132" y="4263242"/>
            <a:ext cx="29094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La_salle_vue_de_la_scène_en_1936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372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84E6B3-7DAB-9FD1-D395-220E363AD3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orte de maison, porte, intérieur&#10;&#10;Le contenu généré par l’IA peut être incorrect.">
            <a:extLst>
              <a:ext uri="{FF2B5EF4-FFF2-40B4-BE49-F238E27FC236}">
                <a16:creationId xmlns:a16="http://schemas.microsoft.com/office/drawing/2014/main" id="{5011A860-159D-EA78-71FD-06F239A9E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18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049729-515D-F129-7F5D-2EA86FE2DBC2}"/>
              </a:ext>
            </a:extLst>
          </p:cNvPr>
          <p:cNvSpPr txBox="1"/>
          <p:nvPr/>
        </p:nvSpPr>
        <p:spPr>
          <a:xfrm>
            <a:off x="9048997" y="4346369"/>
            <a:ext cx="30163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Opéra Garnier porte de l'orchestre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849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ABB92A-49C9-0A3C-AF41-1F41C2EC58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porte, intérieur, sol&#10;&#10;Le contenu généré par l’IA peut être incorrect.">
            <a:extLst>
              <a:ext uri="{FF2B5EF4-FFF2-40B4-BE49-F238E27FC236}">
                <a16:creationId xmlns:a16="http://schemas.microsoft.com/office/drawing/2014/main" id="{69DF33D4-7153-FE8C-6AFE-909600DC2D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027" y="279000"/>
            <a:ext cx="9453707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4E0E2A-1F27-441A-95E5-0FBA3CA083BA}"/>
              </a:ext>
            </a:extLst>
          </p:cNvPr>
          <p:cNvSpPr txBox="1"/>
          <p:nvPr/>
        </p:nvSpPr>
        <p:spPr>
          <a:xfrm>
            <a:off x="190006" y="4180113"/>
            <a:ext cx="27075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Opéra Garnier, Paris, France.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809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B7C236-50F1-1EA4-8266-1AD9B7CC25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Théâtre, théâtre, Centre des arts de la scène&#10;&#10;Le contenu généré par l’IA peut être incorrect.">
            <a:extLst>
              <a:ext uri="{FF2B5EF4-FFF2-40B4-BE49-F238E27FC236}">
                <a16:creationId xmlns:a16="http://schemas.microsoft.com/office/drawing/2014/main" id="{924677B5-D0CC-BCD9-7D94-FA3370716C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999" y="357493"/>
            <a:ext cx="9180000" cy="614301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B9C327-A4E3-C99D-FB97-3738E8103B86}"/>
              </a:ext>
            </a:extLst>
          </p:cNvPr>
          <p:cNvSpPr txBox="1"/>
          <p:nvPr/>
        </p:nvSpPr>
        <p:spPr>
          <a:xfrm>
            <a:off x="2679865" y="6038842"/>
            <a:ext cx="95121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Balcon_et_loges_de_côté_de_l'opéra_Garnier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993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62C09A-01A2-5EF7-650D-19D6087386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Salle de spectacles, théâtre, Théâtre&#10;&#10;Le contenu généré par l’IA peut être incorrect.">
            <a:extLst>
              <a:ext uri="{FF2B5EF4-FFF2-40B4-BE49-F238E27FC236}">
                <a16:creationId xmlns:a16="http://schemas.microsoft.com/office/drawing/2014/main" id="{AA2903F1-8F33-B85D-9BB1-B4F73EF2C7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104" y="279000"/>
            <a:ext cx="421579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8004347-2D46-B65E-8CBD-A6748E0F89BF}"/>
              </a:ext>
            </a:extLst>
          </p:cNvPr>
          <p:cNvSpPr txBox="1"/>
          <p:nvPr/>
        </p:nvSpPr>
        <p:spPr>
          <a:xfrm>
            <a:off x="8372104" y="3895106"/>
            <a:ext cx="28263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Balcon_de_l'opéra_Garnier</a:t>
            </a:r>
            <a:r>
              <a:rPr lang="fr-FR" sz="2400" b="1" dirty="0">
                <a:solidFill>
                  <a:srgbClr val="FFFF00"/>
                </a:solidFill>
              </a:rPr>
              <a:t>_-</a:t>
            </a:r>
          </a:p>
        </p:txBody>
      </p:sp>
    </p:spTree>
    <p:extLst>
      <p:ext uri="{BB962C8B-B14F-4D97-AF65-F5344CB8AC3E}">
        <p14:creationId xmlns:p14="http://schemas.microsoft.com/office/powerpoint/2010/main" val="1142061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F1C477-C7A4-B809-9A24-60109371E7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alle de spectacles, salle de concert, Centre des arts de la scène, intérieur&#10;&#10;Le contenu généré par l’IA peut être incorrect.">
            <a:extLst>
              <a:ext uri="{FF2B5EF4-FFF2-40B4-BE49-F238E27FC236}">
                <a16:creationId xmlns:a16="http://schemas.microsoft.com/office/drawing/2014/main" id="{3498E950-DB5E-A2A1-D582-32935E68E2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877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E242D0-A3E4-CBF0-EF11-A5878277FD78}"/>
              </a:ext>
            </a:extLst>
          </p:cNvPr>
          <p:cNvSpPr txBox="1"/>
          <p:nvPr/>
        </p:nvSpPr>
        <p:spPr>
          <a:xfrm>
            <a:off x="592300" y="4085112"/>
            <a:ext cx="28025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Loges (2es, 3es, 4es, 5es) face et côté - Amphithéâtre.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748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F88421-3922-04DD-FA0B-C04FFB9B4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art, peinture&#10;&#10;Le contenu généré par l’IA peut être incorrect.">
            <a:extLst>
              <a:ext uri="{FF2B5EF4-FFF2-40B4-BE49-F238E27FC236}">
                <a16:creationId xmlns:a16="http://schemas.microsoft.com/office/drawing/2014/main" id="{680460DA-8C94-1F1C-E6BB-25D5358574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634" y="279000"/>
            <a:ext cx="638873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21BBE9-2FBB-0ECB-7256-24DC667DB7B2}"/>
              </a:ext>
            </a:extLst>
          </p:cNvPr>
          <p:cNvSpPr txBox="1"/>
          <p:nvPr/>
        </p:nvSpPr>
        <p:spPr>
          <a:xfrm>
            <a:off x="9524010" y="3785260"/>
            <a:ext cx="2541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Maquette du plafond de Lenepveu.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342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542D03-1352-A69C-5793-AD2C593565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ustre, Plafonnier, éclairage, intérieur&#10;&#10;Le contenu généré par l’IA peut être incorrect.">
            <a:extLst>
              <a:ext uri="{FF2B5EF4-FFF2-40B4-BE49-F238E27FC236}">
                <a16:creationId xmlns:a16="http://schemas.microsoft.com/office/drawing/2014/main" id="{384C8D99-7C93-7388-031C-BD2E363D35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7174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EF38CB-0F0F-010C-8010-DD536FBE9F0B}"/>
              </a:ext>
            </a:extLst>
          </p:cNvPr>
          <p:cNvSpPr txBox="1"/>
          <p:nvPr/>
        </p:nvSpPr>
        <p:spPr>
          <a:xfrm>
            <a:off x="201881" y="4096987"/>
            <a:ext cx="29569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Lustre_de_l'Opéra_Garnier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262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304AD4-E192-9585-BB69-CBD65A658E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rouge, rideau, mur&#10;&#10;Le contenu généré par l’IA peut être incorrect.">
            <a:extLst>
              <a:ext uri="{FF2B5EF4-FFF2-40B4-BE49-F238E27FC236}">
                <a16:creationId xmlns:a16="http://schemas.microsoft.com/office/drawing/2014/main" id="{38C35ACC-55FC-B950-5944-6AC27FB406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37" y="279000"/>
            <a:ext cx="966908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BE059C-B86B-8578-6D6C-B1E4355C30AC}"/>
              </a:ext>
            </a:extLst>
          </p:cNvPr>
          <p:cNvSpPr txBox="1"/>
          <p:nvPr/>
        </p:nvSpPr>
        <p:spPr>
          <a:xfrm>
            <a:off x="10295906" y="4029164"/>
            <a:ext cx="17812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rideau d'avant-scène.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4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B8F6B4-98EA-2AD6-FFBC-C60BC27C45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orde, métal, vitesse, bois&#10;&#10;Le contenu généré par l’IA peut être incorrect.">
            <a:extLst>
              <a:ext uri="{FF2B5EF4-FFF2-40B4-BE49-F238E27FC236}">
                <a16:creationId xmlns:a16="http://schemas.microsoft.com/office/drawing/2014/main" id="{B9C4AF36-1256-95E2-FED9-891E6A34D6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521" y="279000"/>
            <a:ext cx="945370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E0FD44-1534-F6AA-8074-5B134F2256E9}"/>
              </a:ext>
            </a:extLst>
          </p:cNvPr>
          <p:cNvSpPr txBox="1"/>
          <p:nvPr/>
        </p:nvSpPr>
        <p:spPr>
          <a:xfrm>
            <a:off x="202112" y="3429000"/>
            <a:ext cx="192380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Opéra Garnier - Salle des treuils, sous la scène (sous-sol)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0986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12C28E-3911-6702-A91E-815456ABC4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illage, Treillage, fer, cage&#10;&#10;Le contenu généré par l’IA peut être incorrect.">
            <a:extLst>
              <a:ext uri="{FF2B5EF4-FFF2-40B4-BE49-F238E27FC236}">
                <a16:creationId xmlns:a16="http://schemas.microsoft.com/office/drawing/2014/main" id="{A7C55176-FFFA-E106-0232-1A48A1E128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24" y="406188"/>
            <a:ext cx="9072000" cy="604562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E83560-0C81-8C71-BD8A-615C375C70B5}"/>
              </a:ext>
            </a:extLst>
          </p:cNvPr>
          <p:cNvSpPr txBox="1"/>
          <p:nvPr/>
        </p:nvSpPr>
        <p:spPr>
          <a:xfrm>
            <a:off x="9654639" y="3800103"/>
            <a:ext cx="25373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: Opéra Garnier - Cuve / Réservoir (sous-sol)</a:t>
            </a:r>
          </a:p>
        </p:txBody>
      </p:sp>
    </p:spTree>
    <p:extLst>
      <p:ext uri="{BB962C8B-B14F-4D97-AF65-F5344CB8AC3E}">
        <p14:creationId xmlns:p14="http://schemas.microsoft.com/office/powerpoint/2010/main" val="1533022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FE74BD-12F7-4006-7800-68683CF6E5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robe de mariée, ivoire, lustre&#10;&#10;Le contenu généré par l’IA peut être incorrect.">
            <a:extLst>
              <a:ext uri="{FF2B5EF4-FFF2-40B4-BE49-F238E27FC236}">
                <a16:creationId xmlns:a16="http://schemas.microsoft.com/office/drawing/2014/main" id="{AFCE2A52-7F5E-AAC6-3C48-75946EE5A6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294" y="279000"/>
            <a:ext cx="487941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5BC6AE-0AC1-1DE0-9B98-A649BEFD4118}"/>
              </a:ext>
            </a:extLst>
          </p:cNvPr>
          <p:cNvSpPr txBox="1"/>
          <p:nvPr/>
        </p:nvSpPr>
        <p:spPr>
          <a:xfrm>
            <a:off x="760020" y="4334493"/>
            <a:ext cx="31825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Foyer de la danse - Miroir côté nord.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566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76E0F8-37E8-A97F-32EA-16B37233BD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bâtiment, Éclairage naturel, hall&#10;&#10;Le contenu généré par l’IA peut être incorrect.">
            <a:extLst>
              <a:ext uri="{FF2B5EF4-FFF2-40B4-BE49-F238E27FC236}">
                <a16:creationId xmlns:a16="http://schemas.microsoft.com/office/drawing/2014/main" id="{CC44541A-9D45-43F7-A678-ADB693BD45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505" y="279000"/>
            <a:ext cx="1180098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2FD940-6931-8F86-6EE1-47B414BC7537}"/>
              </a:ext>
            </a:extLst>
          </p:cNvPr>
          <p:cNvSpPr txBox="1"/>
          <p:nvPr/>
        </p:nvSpPr>
        <p:spPr>
          <a:xfrm>
            <a:off x="2252353" y="6117335"/>
            <a:ext cx="824543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2400" b="1"/>
              <a:t>Le studio Petipa sous les structures de la grande coupole.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182873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BC4085-13A2-C339-72FE-8EEE58BF0B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Éclairage naturel, fenêtre&#10;&#10;Le contenu généré par l’IA peut être incorrect.">
            <a:extLst>
              <a:ext uri="{FF2B5EF4-FFF2-40B4-BE49-F238E27FC236}">
                <a16:creationId xmlns:a16="http://schemas.microsoft.com/office/drawing/2014/main" id="{2A497213-C0AF-CC6F-A4FC-5976D796B9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C4067A-9ACA-CB18-4131-908924BB0EB4}"/>
              </a:ext>
            </a:extLst>
          </p:cNvPr>
          <p:cNvSpPr txBox="1"/>
          <p:nvPr/>
        </p:nvSpPr>
        <p:spPr>
          <a:xfrm>
            <a:off x="3716977" y="6117335"/>
            <a:ext cx="6626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Opéra_Garnier_-_Salle_Zambelli</a:t>
            </a:r>
          </a:p>
        </p:txBody>
      </p:sp>
    </p:spTree>
    <p:extLst>
      <p:ext uri="{BB962C8B-B14F-4D97-AF65-F5344CB8AC3E}">
        <p14:creationId xmlns:p14="http://schemas.microsoft.com/office/powerpoint/2010/main" val="4027541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9CC31D-72A9-E8A4-839A-322D0E42B3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sol, plafond, mur&#10;&#10;Le contenu généré par l’IA peut être incorrect.">
            <a:extLst>
              <a:ext uri="{FF2B5EF4-FFF2-40B4-BE49-F238E27FC236}">
                <a16:creationId xmlns:a16="http://schemas.microsoft.com/office/drawing/2014/main" id="{FB17F3D9-E722-408C-9B91-3D5462F968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153" y="279000"/>
            <a:ext cx="945369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D28511-A137-E73D-73AA-729C7A8A89EC}"/>
              </a:ext>
            </a:extLst>
          </p:cNvPr>
          <p:cNvSpPr txBox="1"/>
          <p:nvPr/>
        </p:nvSpPr>
        <p:spPr>
          <a:xfrm>
            <a:off x="3226130" y="6117335"/>
            <a:ext cx="7410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Opéra Garnier - Vestiaire des figurants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45BA7A-82A2-F2D6-64FE-6F3CB3CEDB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, sol, mur&#10;&#10;Le contenu généré par l’IA peut être incorrect.">
            <a:extLst>
              <a:ext uri="{FF2B5EF4-FFF2-40B4-BE49-F238E27FC236}">
                <a16:creationId xmlns:a16="http://schemas.microsoft.com/office/drawing/2014/main" id="{9C962B62-2511-C923-48FA-C241DF1C9B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141" y="279000"/>
            <a:ext cx="945371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0862AA-313F-DB1B-C187-3A25D1A42423}"/>
              </a:ext>
            </a:extLst>
          </p:cNvPr>
          <p:cNvSpPr txBox="1"/>
          <p:nvPr/>
        </p:nvSpPr>
        <p:spPr>
          <a:xfrm>
            <a:off x="4267680" y="6117335"/>
            <a:ext cx="65551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Ancienne salle de classe.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375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4C9B5C-27FB-7FB9-FBD3-238B8F6926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miroir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98D1DA41-A60B-3319-CC1F-249BB4EEE2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9214" y="279000"/>
            <a:ext cx="4375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96767BC-EEE2-9051-3865-1D710A94CFC0}"/>
              </a:ext>
            </a:extLst>
          </p:cNvPr>
          <p:cNvSpPr txBox="1"/>
          <p:nvPr/>
        </p:nvSpPr>
        <p:spPr>
          <a:xfrm>
            <a:off x="7362702" y="4275117"/>
            <a:ext cx="40851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Opéra_Garnier_-_Ascenseur_de_l'Aga_Khan</a:t>
            </a:r>
          </a:p>
        </p:txBody>
      </p:sp>
    </p:spTree>
    <p:extLst>
      <p:ext uri="{BB962C8B-B14F-4D97-AF65-F5344CB8AC3E}">
        <p14:creationId xmlns:p14="http://schemas.microsoft.com/office/powerpoint/2010/main" val="2027366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E4D5DE5-ACCE-32DB-3336-E13A8BFB9B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noir, Police, conception&#10;&#10;Le contenu généré par l’IA peut être incorrect.">
            <a:extLst>
              <a:ext uri="{FF2B5EF4-FFF2-40B4-BE49-F238E27FC236}">
                <a16:creationId xmlns:a16="http://schemas.microsoft.com/office/drawing/2014/main" id="{808E3AE5-61F1-CE21-699D-E65BAA2FBB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438" y="2129494"/>
            <a:ext cx="10973405" cy="3132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B7F4D9-64A4-479F-8FA1-A481DDACCAD3}"/>
              </a:ext>
            </a:extLst>
          </p:cNvPr>
          <p:cNvSpPr txBox="1"/>
          <p:nvPr/>
        </p:nvSpPr>
        <p:spPr>
          <a:xfrm>
            <a:off x="1218595" y="388284"/>
            <a:ext cx="109734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L’Opéra Garnier  - Paris N°2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89320D7-0765-1E80-30BA-3BC19D012E9B}"/>
              </a:ext>
            </a:extLst>
          </p:cNvPr>
          <p:cNvSpPr txBox="1"/>
          <p:nvPr/>
        </p:nvSpPr>
        <p:spPr>
          <a:xfrm>
            <a:off x="3566160" y="1304118"/>
            <a:ext cx="9914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14E1C8C-266B-5DAF-A6D9-CBD2C7206238}"/>
              </a:ext>
            </a:extLst>
          </p:cNvPr>
          <p:cNvSpPr txBox="1"/>
          <p:nvPr/>
        </p:nvSpPr>
        <p:spPr>
          <a:xfrm>
            <a:off x="5652654" y="5261494"/>
            <a:ext cx="4512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13485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/>
      </p:transition>
    </mc:Choice>
    <mc:Fallback>
      <p:transition spd="slow" advClick="0" advTm="1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344</Words>
  <Application>Microsoft Office PowerPoint</Application>
  <PresentationFormat>Grand écran</PresentationFormat>
  <Paragraphs>28</Paragraphs>
  <Slides>25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11</cp:revision>
  <dcterms:created xsi:type="dcterms:W3CDTF">2025-09-23T05:24:01Z</dcterms:created>
  <dcterms:modified xsi:type="dcterms:W3CDTF">2025-09-23T09:06:20Z</dcterms:modified>
</cp:coreProperties>
</file>