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8" r:id="rId1"/>
    <p:sldMasterId id="2147484140" r:id="rId2"/>
  </p:sldMasterIdLst>
  <p:notesMasterIdLst>
    <p:notesMasterId r:id="rId41"/>
  </p:notesMasterIdLst>
  <p:sldIdLst>
    <p:sldId id="506" r:id="rId3"/>
    <p:sldId id="507" r:id="rId4"/>
    <p:sldId id="516" r:id="rId5"/>
    <p:sldId id="510" r:id="rId6"/>
    <p:sldId id="511" r:id="rId7"/>
    <p:sldId id="512" r:id="rId8"/>
    <p:sldId id="513" r:id="rId9"/>
    <p:sldId id="514" r:id="rId10"/>
    <p:sldId id="515" r:id="rId11"/>
    <p:sldId id="517" r:id="rId12"/>
    <p:sldId id="518" r:id="rId13"/>
    <p:sldId id="519" r:id="rId14"/>
    <p:sldId id="521" r:id="rId15"/>
    <p:sldId id="522" r:id="rId16"/>
    <p:sldId id="523" r:id="rId17"/>
    <p:sldId id="526" r:id="rId18"/>
    <p:sldId id="527" r:id="rId19"/>
    <p:sldId id="528" r:id="rId20"/>
    <p:sldId id="529" r:id="rId21"/>
    <p:sldId id="544" r:id="rId22"/>
    <p:sldId id="531" r:id="rId23"/>
    <p:sldId id="532" r:id="rId24"/>
    <p:sldId id="533" r:id="rId25"/>
    <p:sldId id="534" r:id="rId26"/>
    <p:sldId id="536" r:id="rId27"/>
    <p:sldId id="537" r:id="rId28"/>
    <p:sldId id="539" r:id="rId29"/>
    <p:sldId id="538" r:id="rId30"/>
    <p:sldId id="525" r:id="rId31"/>
    <p:sldId id="520" r:id="rId32"/>
    <p:sldId id="509" r:id="rId33"/>
    <p:sldId id="535" r:id="rId34"/>
    <p:sldId id="524" r:id="rId35"/>
    <p:sldId id="541" r:id="rId36"/>
    <p:sldId id="530" r:id="rId37"/>
    <p:sldId id="542" r:id="rId38"/>
    <p:sldId id="540" r:id="rId39"/>
    <p:sldId id="508" r:id="rId40"/>
  </p:sldIdLst>
  <p:sldSz cx="7740650" cy="5761038"/>
  <p:notesSz cx="6858000" cy="9144000"/>
  <p:defaultTextStyle>
    <a:defPPr>
      <a:defRPr lang="fr-FR"/>
    </a:defPPr>
    <a:lvl1pPr marL="0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28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567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846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12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412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69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197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263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tCl1UMAr5idG4O7St9TTw==" hashData="xZclKD36757mxGwCpLFEJZWar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EFB90"/>
    <a:srgbClr val="FDF70F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762" y="-72"/>
      </p:cViewPr>
      <p:guideLst>
        <p:guide orient="horz" pos="1815"/>
        <p:guide pos="2439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5800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765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529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294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057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821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586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351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116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25538" y="685800"/>
            <a:ext cx="46069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52" y="1789834"/>
            <a:ext cx="657955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248" y="3264589"/>
            <a:ext cx="541845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62" y="3702056"/>
            <a:ext cx="6579553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62" y="2441780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149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7" y="1344393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6" y="1289576"/>
            <a:ext cx="3420132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6" y="1827000"/>
            <a:ext cx="3420132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262" y="1289576"/>
            <a:ext cx="342147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262" y="1827000"/>
            <a:ext cx="3421476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46" y="229555"/>
            <a:ext cx="2546619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405" y="229428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46" y="1205551"/>
            <a:ext cx="2546619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50" y="4032781"/>
            <a:ext cx="4644390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50" y="51495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50" y="4508823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098" y="230762"/>
            <a:ext cx="1741645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5" y="230762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74" y="1789675"/>
            <a:ext cx="6579553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099" y="3264612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77" y="3702019"/>
            <a:ext cx="6579553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77" y="2441793"/>
            <a:ext cx="6579553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049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6" y="1344264"/>
            <a:ext cx="3418788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50" y="1289583"/>
            <a:ext cx="3420131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50" y="1827021"/>
            <a:ext cx="3420131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161" y="1289583"/>
            <a:ext cx="342147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161" y="1827021"/>
            <a:ext cx="3421475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59" y="229396"/>
            <a:ext cx="2546620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397" y="229379"/>
            <a:ext cx="4327239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59" y="1205568"/>
            <a:ext cx="2546620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40" y="4032728"/>
            <a:ext cx="4644390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40" y="514784"/>
            <a:ext cx="4644390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40" y="4508815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1972" y="230713"/>
            <a:ext cx="1741646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50" y="230713"/>
            <a:ext cx="509592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65" y="230885"/>
            <a:ext cx="6966585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65" y="1344393"/>
            <a:ext cx="6966585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163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8065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80651"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855" y="5339683"/>
            <a:ext cx="2451206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8065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598" y="5339683"/>
            <a:ext cx="1806151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8065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8065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41" y="230730"/>
            <a:ext cx="6966585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41" y="1344264"/>
            <a:ext cx="6966585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049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740" y="5339641"/>
            <a:ext cx="2451206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482" y="5339641"/>
            <a:ext cx="1806151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ransition spd="slow" advTm="4000">
    <p:dissolve/>
  </p:transition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96030" y="485106"/>
            <a:ext cx="3608390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pPr defTabSz="980651"/>
            <a:r>
              <a:rPr lang="fr-FR" sz="79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062730"/>
            <a:ext cx="7740650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 defTabSz="980651"/>
            <a:r>
              <a:rPr lang="fr-FR" sz="53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300" dirty="0" smtClean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11" y="0"/>
            <a:ext cx="1970960" cy="3234780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 defTabSz="980651"/>
            <a:r>
              <a:rPr lang="fr-FR" sz="2900" b="1" dirty="0" smtClean="0">
                <a:solidFill>
                  <a:prstClr val="white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 defTabSz="980651"/>
            <a:r>
              <a:rPr lang="fr-FR" sz="2900" b="1" dirty="0" smtClean="0">
                <a:solidFill>
                  <a:prstClr val="white"/>
                </a:solidFill>
                <a:latin typeface="Chiller" pitchFamily="82" charset="0"/>
              </a:rPr>
              <a:t>Plus elle vous en dit, moins vous en savez.</a:t>
            </a:r>
            <a:endParaRPr lang="fr-FR" sz="29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2610" y="3132000"/>
            <a:ext cx="2048232" cy="1098700"/>
          </a:xfrm>
          <a:prstGeom prst="rect">
            <a:avLst/>
          </a:prstGeom>
          <a:noFill/>
        </p:spPr>
        <p:txBody>
          <a:bodyPr wrap="square" lIns="82235" tIns="41117" rIns="82235" bIns="41117" rtlCol="0">
            <a:spAutoFit/>
          </a:bodyPr>
          <a:lstStyle/>
          <a:p>
            <a:pPr algn="ctr" defTabSz="980651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</a:p>
          <a:p>
            <a:pPr algn="ctr" defTabSz="980651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un randonneur  </a:t>
            </a:r>
          </a:p>
          <a:p>
            <a:pPr algn="ctr" defTabSz="980651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</a:t>
            </a:r>
          </a:p>
          <a:p>
            <a:pPr algn="ctr" defTabSz="980651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38369" y="2016000"/>
            <a:ext cx="1049725" cy="89877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pPr defTabSz="980651"/>
            <a:r>
              <a:rPr lang="fr-FR" sz="5300" dirty="0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28</a:t>
            </a:r>
            <a:endParaRPr lang="fr-FR" dirty="0">
              <a:ln w="38100">
                <a:solidFill>
                  <a:prstClr val="black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0518" y="60638"/>
            <a:ext cx="1149439" cy="75797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851019"/>
            <a:ext cx="7740650" cy="821838"/>
          </a:xfrm>
          <a:prstGeom prst="rect">
            <a:avLst/>
          </a:prstGeom>
        </p:spPr>
        <p:txBody>
          <a:bodyPr wrap="square" lIns="82369" tIns="41185" rIns="82369" bIns="41185">
            <a:spAutoFit/>
          </a:bodyPr>
          <a:lstStyle/>
          <a:p>
            <a:pPr algn="ctr" defTabSz="980651"/>
            <a:r>
              <a:rPr lang="fr-FR" sz="4800" dirty="0" smtClean="0">
                <a:ln w="19050">
                  <a:solidFill>
                    <a:schemeClr val="tx1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et sa cascade </a:t>
            </a:r>
            <a:r>
              <a:rPr lang="fr-FR" sz="4800" dirty="0" err="1" smtClean="0">
                <a:ln w="19050">
                  <a:solidFill>
                    <a:schemeClr val="tx1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Mencke</a:t>
            </a:r>
            <a:endParaRPr lang="fr-FR" sz="4800" dirty="0">
              <a:ln w="19050">
                <a:solidFill>
                  <a:schemeClr val="tx1"/>
                </a:solidFill>
              </a:ln>
              <a:solidFill>
                <a:srgbClr val="00B0F0"/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5596" y="1910209"/>
            <a:ext cx="1026347" cy="121275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580891" y="3312567"/>
            <a:ext cx="40701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1905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Romanswiller</a:t>
            </a:r>
            <a:endParaRPr lang="fr-FR" sz="2800" dirty="0">
              <a:ln w="19050">
                <a:solidFill>
                  <a:prstClr val="black"/>
                </a:solidFill>
              </a:ln>
            </a:endParaRPr>
          </a:p>
        </p:txBody>
      </p:sp>
      <p:pic>
        <p:nvPicPr>
          <p:cNvPr id="16" name="AFRICAN 10 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10  MUSIC FOR MEDITATION III KORA INSPIRATIONS.wav"/>
          </p:nvPr>
        </p:nvPicPr>
        <p:blipFill>
          <a:blip r:embed="rId7" cstate="print"/>
          <a:stretch>
            <a:fillRect/>
          </a:stretch>
        </p:blipFill>
        <p:spPr>
          <a:xfrm>
            <a:off x="7182693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9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5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48000"/>
            <a:ext cx="774065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Romanswiller est une commune française située dans la circonscription administrative du Bas-Rhin et, depuis le 1er janvier 2021, dans le territoire de la Collectivité européenne d'Alsace, en région Grand Est. </a:t>
            </a: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Elle est drainée par la </a:t>
            </a:r>
            <a:r>
              <a:rPr lang="fr-FR" sz="1800" b="1" dirty="0" err="1" smtClean="0">
                <a:solidFill>
                  <a:schemeClr val="bg1"/>
                </a:solidFill>
              </a:rPr>
              <a:t>Mossig</a:t>
            </a:r>
            <a:r>
              <a:rPr lang="fr-FR" sz="1800" b="1" dirty="0" smtClean="0">
                <a:solidFill>
                  <a:schemeClr val="bg1"/>
                </a:solidFill>
              </a:rPr>
              <a:t>, </a:t>
            </a:r>
            <a:r>
              <a:rPr lang="fr-FR" sz="1800" dirty="0" smtClean="0">
                <a:solidFill>
                  <a:schemeClr val="bg1"/>
                </a:solidFill>
              </a:rPr>
              <a:t>le ruisseau de la </a:t>
            </a:r>
            <a:r>
              <a:rPr lang="fr-FR" sz="1800" dirty="0" err="1" smtClean="0">
                <a:solidFill>
                  <a:schemeClr val="bg1"/>
                </a:solidFill>
              </a:rPr>
              <a:t>Sommerau</a:t>
            </a:r>
            <a:r>
              <a:rPr lang="fr-FR" sz="1800" dirty="0" smtClean="0">
                <a:solidFill>
                  <a:schemeClr val="bg1"/>
                </a:solidFill>
              </a:rPr>
              <a:t> et le ruisseau le </a:t>
            </a:r>
            <a:r>
              <a:rPr lang="fr-FR" sz="1800" dirty="0" err="1" smtClean="0">
                <a:solidFill>
                  <a:schemeClr val="bg1"/>
                </a:solidFill>
              </a:rPr>
              <a:t>Ziegbach</a:t>
            </a:r>
            <a:r>
              <a:rPr lang="fr-FR" sz="1800" dirty="0" smtClean="0">
                <a:solidFill>
                  <a:schemeClr val="bg1"/>
                </a:solidFill>
              </a:rPr>
              <a:t>. </a:t>
            </a:r>
            <a:r>
              <a:rPr lang="fr-FR" sz="1800" b="1" dirty="0" smtClean="0">
                <a:solidFill>
                  <a:schemeClr val="bg1"/>
                </a:solidFill>
              </a:rPr>
              <a:t>La </a:t>
            </a:r>
            <a:r>
              <a:rPr lang="fr-FR" sz="1800" b="1" dirty="0" err="1" smtClean="0">
                <a:solidFill>
                  <a:schemeClr val="bg1"/>
                </a:solidFill>
              </a:rPr>
              <a:t>Mossig</a:t>
            </a:r>
            <a:r>
              <a:rPr lang="fr-FR" sz="1800" dirty="0" smtClean="0">
                <a:solidFill>
                  <a:schemeClr val="bg1"/>
                </a:solidFill>
              </a:rPr>
              <a:t>, d'une longueur totale de 33,1 km, prend sa source dans </a:t>
            </a: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la commune de </a:t>
            </a:r>
            <a:r>
              <a:rPr lang="fr-FR" sz="1800" dirty="0" err="1" smtClean="0">
                <a:solidFill>
                  <a:schemeClr val="bg1"/>
                </a:solidFill>
              </a:rPr>
              <a:t>Wangenbourg</a:t>
            </a:r>
            <a:r>
              <a:rPr lang="fr-FR" sz="1800" dirty="0" smtClean="0">
                <a:solidFill>
                  <a:schemeClr val="bg1"/>
                </a:solidFill>
              </a:rPr>
              <a:t>-</a:t>
            </a:r>
            <a:r>
              <a:rPr lang="fr-FR" sz="1800" dirty="0" err="1" smtClean="0">
                <a:solidFill>
                  <a:schemeClr val="bg1"/>
                </a:solidFill>
              </a:rPr>
              <a:t>Engenthal</a:t>
            </a:r>
            <a:r>
              <a:rPr lang="fr-FR" sz="1800" dirty="0" smtClean="0">
                <a:solidFill>
                  <a:schemeClr val="bg1"/>
                </a:solidFill>
              </a:rPr>
              <a:t> et se jette dans la Bruche à </a:t>
            </a:r>
            <a:r>
              <a:rPr lang="fr-FR" sz="1800" dirty="0" err="1" smtClean="0">
                <a:solidFill>
                  <a:schemeClr val="bg1"/>
                </a:solidFill>
              </a:rPr>
              <a:t>Avolsheim</a:t>
            </a:r>
            <a:r>
              <a:rPr lang="fr-FR" sz="1800" dirty="0" smtClean="0">
                <a:solidFill>
                  <a:schemeClr val="bg1"/>
                </a:solidFill>
              </a:rPr>
              <a:t>, après avoir traversé 13 communes.</a:t>
            </a:r>
            <a:r>
              <a:rPr lang="fr-FR" sz="1800" dirty="0" smtClean="0">
                <a:solidFill>
                  <a:srgbClr val="1F1F1F"/>
                </a:solidFill>
                <a:latin typeface="Google Sans"/>
              </a:rPr>
              <a:t> </a:t>
            </a:r>
          </a:p>
          <a:p>
            <a:pPr algn="ctr"/>
            <a:endParaRPr lang="fr-FR" sz="1800" dirty="0" smtClean="0">
              <a:solidFill>
                <a:srgbClr val="1F1F1F"/>
              </a:solidFill>
              <a:latin typeface="Google Sans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Google Sans"/>
              </a:rPr>
              <a:t>Cascade du Rocher Otto </a:t>
            </a:r>
            <a:r>
              <a:rPr lang="fr-FR" sz="3200" b="1" dirty="0" err="1" smtClean="0">
                <a:solidFill>
                  <a:schemeClr val="bg1"/>
                </a:solidFill>
                <a:latin typeface="Google Sans"/>
              </a:rPr>
              <a:t>Mencke</a:t>
            </a:r>
            <a:endParaRPr lang="fr-FR" sz="3200" b="1" dirty="0" smtClean="0">
              <a:solidFill>
                <a:schemeClr val="bg1"/>
              </a:solidFill>
              <a:latin typeface="Google Sans"/>
            </a:endParaRPr>
          </a:p>
          <a:p>
            <a:pPr algn="ctr"/>
            <a:endParaRPr lang="fr-FR" sz="1800" dirty="0" smtClean="0">
              <a:solidFill>
                <a:schemeClr val="bg1"/>
              </a:solidFill>
            </a:endParaRP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Cascade artificielle qui résulte du détournement du </a:t>
            </a:r>
            <a:r>
              <a:rPr lang="fr-FR" sz="1800" dirty="0" err="1" smtClean="0">
                <a:solidFill>
                  <a:schemeClr val="bg1"/>
                </a:solidFill>
              </a:rPr>
              <a:t>Ziegbach</a:t>
            </a:r>
            <a:r>
              <a:rPr lang="fr-FR" sz="1800" dirty="0" smtClean="0">
                <a:solidFill>
                  <a:schemeClr val="bg1"/>
                </a:solidFill>
              </a:rPr>
              <a:t> par le rocher </a:t>
            </a:r>
            <a:r>
              <a:rPr lang="fr-FR" sz="1800" dirty="0" err="1" smtClean="0">
                <a:solidFill>
                  <a:schemeClr val="bg1"/>
                </a:solidFill>
              </a:rPr>
              <a:t>Mencke</a:t>
            </a:r>
            <a:r>
              <a:rPr lang="fr-FR" sz="1800" dirty="0" smtClean="0">
                <a:solidFill>
                  <a:schemeClr val="bg1"/>
                </a:solidFill>
              </a:rPr>
              <a:t>. Cet artifice n'enlève rien à la magie du lieu qui selon la saison, </a:t>
            </a: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peut passer d'un franc jet d'eau en ruissellement. La cascade est accessible à </a:t>
            </a: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pied à partir de la maison forestière du </a:t>
            </a:r>
            <a:r>
              <a:rPr lang="fr-FR" sz="1800" dirty="0" err="1" smtClean="0">
                <a:solidFill>
                  <a:schemeClr val="bg1"/>
                </a:solidFill>
              </a:rPr>
              <a:t>Fuschloch</a:t>
            </a:r>
            <a:r>
              <a:rPr lang="fr-FR" sz="1800" dirty="0" smtClean="0">
                <a:solidFill>
                  <a:schemeClr val="bg1"/>
                </a:solidFill>
              </a:rPr>
              <a:t>, (environ 1 km après Romanswiller en direction de </a:t>
            </a:r>
            <a:r>
              <a:rPr lang="fr-FR" sz="1800" dirty="0" err="1" smtClean="0">
                <a:solidFill>
                  <a:schemeClr val="bg1"/>
                </a:solidFill>
              </a:rPr>
              <a:t>Wangenbourg</a:t>
            </a:r>
            <a:r>
              <a:rPr lang="fr-FR" sz="1800" dirty="0" smtClean="0">
                <a:solidFill>
                  <a:schemeClr val="bg1"/>
                </a:solidFill>
              </a:rPr>
              <a:t>), il faut prendre la petite route </a:t>
            </a: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en bordure du parking, puis la croix bleue. Parking au départ et abri </a:t>
            </a:r>
          </a:p>
          <a:p>
            <a:pPr algn="ctr"/>
            <a:r>
              <a:rPr lang="fr-FR" sz="1800" dirty="0" smtClean="0">
                <a:solidFill>
                  <a:schemeClr val="bg1"/>
                </a:solidFill>
              </a:rPr>
              <a:t>pique-nique au sommet de la cascade.</a:t>
            </a:r>
            <a:endParaRPr lang="fr-FR" sz="1800" b="1" dirty="0" smtClean="0">
              <a:solidFill>
                <a:schemeClr val="bg1"/>
              </a:solidFill>
              <a:latin typeface="Google Sans"/>
            </a:endParaRPr>
          </a:p>
          <a:p>
            <a:pPr algn="ctr"/>
            <a:endParaRPr lang="fr-FR" sz="2800" b="1" dirty="0" smtClean="0">
              <a:solidFill>
                <a:schemeClr val="bg1"/>
              </a:solidFill>
              <a:latin typeface="Google Sans"/>
            </a:endParaRPr>
          </a:p>
          <a:p>
            <a:pPr algn="ctr"/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514" y="1"/>
            <a:ext cx="7379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>
                <a:solidFill>
                  <a:schemeClr val="bg1"/>
                </a:solidFill>
              </a:rPr>
              <a:t>ROMANSWILLER</a:t>
            </a:r>
            <a:r>
              <a:rPr lang="fr-FR" sz="2300" b="1" dirty="0" smtClean="0">
                <a:solidFill>
                  <a:schemeClr val="bg1"/>
                </a:solidFill>
              </a:rPr>
              <a:t>  </a:t>
            </a:r>
            <a:r>
              <a:rPr lang="fr-FR" sz="2400" b="1" dirty="0" smtClean="0">
                <a:solidFill>
                  <a:srgbClr val="00B050"/>
                </a:solidFill>
              </a:rPr>
              <a:t>  </a:t>
            </a:r>
            <a:endParaRPr lang="fr-FR" sz="2400" dirty="0">
              <a:solidFill>
                <a:srgbClr val="00B050"/>
              </a:solidFill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8391" y="5436000"/>
            <a:ext cx="298588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69036_1988285391700405_467764878964367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938501_1988285498367061_5760393169609795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941805_1988284311700513_5115556783694759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979560_1988287055033572_1056588192456718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46432_1988284848367126_2945848451863278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57045_1988285495033728_3281102027075457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68558_1988284828367128_1030088202516523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79304_1988284625033815_5575722917503044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85754_1988289631699981_8245222370444737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247467_1988283635033914_9083165852043232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302152_1988289261700018_1284521288881637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311275_1988289528366658_694028720906838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369814_1988289198366691_2030547291658186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492718_1988288231700121_7438873943699886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498841_1988288581700086_3227633004973200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542133_1988286275033650_4368498508934480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575376_1988288541700090_4211871593316206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57616_1988289738366637_465931524127455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84009_1988289375033340_7582044578662002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85055_1988288801700064_1811606956203741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8703503_1988289048366706_3152459842004006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855257_1988286065033671_2404213917766347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884936_1988288405033437_5835494062449505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906425_1988285775033700_447427017225531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931049_1988287135033564_3799939144621900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8914643_1988288138366797_4908520792861588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463480_1988287298366881_4043130295809099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247760_1988288838366727_5924247645451219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936252_1988286975033580_5125358352151703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856862_1988289078366703_344377302732112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382847_1988292538366357_85216600892965558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021553_1988288391700105_3174282940762971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80133_1988289821699962_5230463065881578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063687_1988289635033314_1762053353558205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938152_1988292281699716_1142188633911143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6427" y="3880817"/>
            <a:ext cx="1194888" cy="1515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019" y="4932000"/>
            <a:ext cx="1419152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1959" y="2334719"/>
            <a:ext cx="106424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4128368" y="3456604"/>
            <a:ext cx="959434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smtClean="0">
                <a:solidFill>
                  <a:srgbClr val="FF0000"/>
                </a:solidFill>
                <a:latin typeface="Rockwell" pitchFamily="18" charset="0"/>
              </a:rPr>
              <a:t>2554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67358" y="2941163"/>
            <a:ext cx="971619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 smtClean="0">
                <a:solidFill>
                  <a:srgbClr val="FF0000"/>
                </a:solidFill>
              </a:rPr>
              <a:t>04.08.2025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9609" y="5076002"/>
            <a:ext cx="2058775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39185" y="2016426"/>
            <a:ext cx="1926061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940" y="303190"/>
            <a:ext cx="4243482" cy="1329904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  </a:t>
            </a:r>
            <a:r>
              <a:rPr lang="en-US" sz="40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Inspirations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637765" y="272807"/>
            <a:ext cx="1773743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966563" y="5305802"/>
            <a:ext cx="2613619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pPr defTabSz="980651"/>
            <a:r>
              <a:rPr lang="fr-FR" dirty="0" smtClean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93139" y="3790186"/>
            <a:ext cx="1724502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pPr defTabSz="980651"/>
            <a:r>
              <a:rPr lang="fr-FR" dirty="0" smtClean="0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prstClr val="black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2259" y="2160439"/>
            <a:ext cx="2676923" cy="1634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80651"/>
            <a:endParaRPr lang="fr-FR" sz="1600">
              <a:solidFill>
                <a:prstClr val="white"/>
              </a:solidFill>
            </a:endParaRPr>
          </a:p>
        </p:txBody>
      </p:sp>
      <p:pic>
        <p:nvPicPr>
          <p:cNvPr id="19" name="Image 18" descr="baba_the_storytell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0177" y="1849563"/>
            <a:ext cx="2246675" cy="2577104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2936</TotalTime>
  <Words>58</Words>
  <Application>Microsoft Office PowerPoint</Application>
  <PresentationFormat>Personnalisé</PresentationFormat>
  <Paragraphs>32</Paragraphs>
  <Slides>38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38</vt:i4>
      </vt:variant>
    </vt:vector>
  </HeadingPairs>
  <TitlesOfParts>
    <vt:vector size="40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435</cp:revision>
  <dcterms:created xsi:type="dcterms:W3CDTF">2020-05-12T17:47:43Z</dcterms:created>
  <dcterms:modified xsi:type="dcterms:W3CDTF">2025-08-12T18:46:25Z</dcterms:modified>
</cp:coreProperties>
</file>