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35"/>
  </p:notesMasterIdLst>
  <p:sldIdLst>
    <p:sldId id="426" r:id="rId3"/>
    <p:sldId id="464" r:id="rId4"/>
    <p:sldId id="463" r:id="rId5"/>
    <p:sldId id="472" r:id="rId6"/>
    <p:sldId id="468" r:id="rId7"/>
    <p:sldId id="465" r:id="rId8"/>
    <p:sldId id="466" r:id="rId9"/>
    <p:sldId id="483" r:id="rId10"/>
    <p:sldId id="496" r:id="rId11"/>
    <p:sldId id="481" r:id="rId12"/>
    <p:sldId id="469" r:id="rId13"/>
    <p:sldId id="495" r:id="rId14"/>
    <p:sldId id="479" r:id="rId15"/>
    <p:sldId id="470" r:id="rId16"/>
    <p:sldId id="484" r:id="rId17"/>
    <p:sldId id="485" r:id="rId18"/>
    <p:sldId id="471" r:id="rId19"/>
    <p:sldId id="473" r:id="rId20"/>
    <p:sldId id="475" r:id="rId21"/>
    <p:sldId id="476" r:id="rId22"/>
    <p:sldId id="477" r:id="rId23"/>
    <p:sldId id="478" r:id="rId24"/>
    <p:sldId id="467" r:id="rId25"/>
    <p:sldId id="480" r:id="rId26"/>
    <p:sldId id="493" r:id="rId27"/>
    <p:sldId id="482" r:id="rId28"/>
    <p:sldId id="486" r:id="rId29"/>
    <p:sldId id="487" r:id="rId30"/>
    <p:sldId id="488" r:id="rId31"/>
    <p:sldId id="489" r:id="rId32"/>
    <p:sldId id="494" r:id="rId33"/>
    <p:sldId id="390" r:id="rId34"/>
  </p:sldIdLst>
  <p:sldSz cx="7704138"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xDPp/PD3qX0vVGHCicKYBA==" hashData="GfJ1ZSt2SMDcOxOlMqQlMNIlv2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86387" autoAdjust="0"/>
  </p:normalViewPr>
  <p:slideViewPr>
    <p:cSldViewPr>
      <p:cViewPr varScale="1">
        <p:scale>
          <a:sx n="46" d="100"/>
          <a:sy n="46" d="100"/>
        </p:scale>
        <p:origin x="-1488" y="-72"/>
      </p:cViewPr>
      <p:guideLst>
        <p:guide orient="horz" pos="1815"/>
        <p:guide pos="2427"/>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27/09/2025</a:t>
            </a:fld>
            <a:endParaRPr lang="fr-FR"/>
          </a:p>
        </p:txBody>
      </p:sp>
      <p:sp>
        <p:nvSpPr>
          <p:cNvPr id="4" name="Espace réservé de l'image des diapositives 3"/>
          <p:cNvSpPr>
            <a:spLocks noGrp="1" noRot="1" noChangeAspect="1"/>
          </p:cNvSpPr>
          <p:nvPr>
            <p:ph type="sldImg" idx="2"/>
          </p:nvPr>
        </p:nvSpPr>
        <p:spPr>
          <a:xfrm>
            <a:off x="1136650" y="685800"/>
            <a:ext cx="45847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36650" y="685800"/>
            <a:ext cx="45847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77813" y="1789834"/>
            <a:ext cx="654851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55770" y="3264589"/>
            <a:ext cx="5392897"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08578" y="3702056"/>
            <a:ext cx="6548518" cy="1144206"/>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08578" y="2441779"/>
            <a:ext cx="6548518"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85323" y="1344392"/>
            <a:ext cx="3402662"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16277" y="1344392"/>
            <a:ext cx="3402662"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85230" y="1289576"/>
            <a:ext cx="3404000"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85230" y="1827000"/>
            <a:ext cx="3404000"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13713" y="1289576"/>
            <a:ext cx="3405337"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13713" y="1827000"/>
            <a:ext cx="3405337"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85220" y="229555"/>
            <a:ext cx="2534607"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12130" y="229428"/>
            <a:ext cx="4306828"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85220" y="1205551"/>
            <a:ext cx="2534607"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10093" y="4032781"/>
            <a:ext cx="4622483" cy="47608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10093" y="514953"/>
            <a:ext cx="4622483"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10093" y="4508822"/>
            <a:ext cx="4622483"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585626" y="230762"/>
            <a:ext cx="1733430"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85229" y="230762"/>
            <a:ext cx="507189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77835" y="1789674"/>
            <a:ext cx="6548518"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55621" y="3264612"/>
            <a:ext cx="5392897"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08593" y="3702018"/>
            <a:ext cx="6548518" cy="1144207"/>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08593" y="2441793"/>
            <a:ext cx="6548518"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85223" y="1344263"/>
            <a:ext cx="3402662"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16276" y="1344263"/>
            <a:ext cx="3402662"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85224" y="1289583"/>
            <a:ext cx="3403999"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85224" y="1827020"/>
            <a:ext cx="3403999"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13613" y="1289583"/>
            <a:ext cx="3405336"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13613" y="1827020"/>
            <a:ext cx="3405336"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85233" y="229396"/>
            <a:ext cx="2534608"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12122" y="229379"/>
            <a:ext cx="4306828"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85233" y="1205568"/>
            <a:ext cx="2534608"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10083" y="4032727"/>
            <a:ext cx="4622483" cy="476087"/>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10083" y="514783"/>
            <a:ext cx="4622483"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10083" y="4508814"/>
            <a:ext cx="4622483"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585500" y="230713"/>
            <a:ext cx="1733431"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85224" y="230713"/>
            <a:ext cx="507189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85239" y="230885"/>
            <a:ext cx="6933724" cy="960174"/>
          </a:xfrm>
          <a:prstGeom prst="rect">
            <a:avLst/>
          </a:prstGeom>
        </p:spPr>
        <p:txBody>
          <a:bodyPr vert="horz" lIns="98064" tIns="49028" rIns="98064" bIns="4902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85239" y="1344392"/>
            <a:ext cx="6933724" cy="3802019"/>
          </a:xfrm>
          <a:prstGeom prst="rect">
            <a:avLst/>
          </a:prstGeom>
        </p:spPr>
        <p:txBody>
          <a:bodyPr vert="horz" lIns="98064" tIns="49028" rIns="98064" bIns="4902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85337" y="5339683"/>
            <a:ext cx="1797632"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27/09/2025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32379" y="5339683"/>
            <a:ext cx="2439644"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21430" y="5339683"/>
            <a:ext cx="1797632"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85215" y="230729"/>
            <a:ext cx="6933724" cy="960173"/>
          </a:xfrm>
          <a:prstGeom prst="rect">
            <a:avLst/>
          </a:prstGeom>
        </p:spPr>
        <p:txBody>
          <a:bodyPr vert="horz" lIns="97852" tIns="48925" rIns="97852" bIns="4892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85215" y="1344263"/>
            <a:ext cx="6933724" cy="3802019"/>
          </a:xfrm>
          <a:prstGeom prst="rect">
            <a:avLst/>
          </a:prstGeom>
        </p:spPr>
        <p:txBody>
          <a:bodyPr vert="horz" lIns="97852" tIns="48925" rIns="97852" bIns="4892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85223" y="5339641"/>
            <a:ext cx="1797632"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27/09/2025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32265" y="5339641"/>
            <a:ext cx="2439644"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21315" y="5339641"/>
            <a:ext cx="1797632"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18.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484256" y="485105"/>
            <a:ext cx="3591370" cy="3135479"/>
          </a:xfrm>
          <a:prstGeom prst="rect">
            <a:avLst/>
          </a:prstGeom>
          <a:noFill/>
        </p:spPr>
        <p:txBody>
          <a:bodyPr wrap="none" lIns="82235" tIns="41117" rIns="82235" bIns="41117" rtlCol="0">
            <a:prstTxWarp prst="textArchUpPour">
              <a:avLst/>
            </a:prstTxWarp>
            <a:spAutoFit/>
          </a:bodyPr>
          <a:lstStyle/>
          <a:p>
            <a:r>
              <a:rPr lang="fr-FR" sz="7900" dirty="0" smtClean="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0" y="4062729"/>
            <a:ext cx="7704138" cy="880893"/>
          </a:xfrm>
          <a:prstGeom prst="rect">
            <a:avLst/>
          </a:prstGeom>
          <a:noFill/>
        </p:spPr>
        <p:txBody>
          <a:bodyPr wrap="none" lIns="82235" tIns="41117" rIns="82235" bIns="41117" rtlCol="0">
            <a:prstTxWarp prst="textPlain">
              <a:avLst/>
            </a:prstTxWarp>
            <a:spAutoFit/>
          </a:bodyPr>
          <a:lstStyle/>
          <a:p>
            <a:pPr algn="ctr"/>
            <a:r>
              <a:rPr lang="fr-FR" sz="5300" dirty="0" smtClean="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0979" y="0"/>
            <a:ext cx="1961663" cy="3234780"/>
          </a:xfrm>
          <a:prstGeom prst="rect">
            <a:avLst/>
          </a:prstGeom>
        </p:spPr>
        <p:txBody>
          <a:bodyPr wrap="square" lIns="109772" tIns="54888" rIns="109772" bIns="54888">
            <a:spAutoFit/>
          </a:bodyPr>
          <a:lstStyle/>
          <a:p>
            <a:pPr algn="ctr"/>
            <a:r>
              <a:rPr lang="fr-FR" sz="2900" b="1" dirty="0" smtClean="0">
                <a:solidFill>
                  <a:schemeClr val="bg1"/>
                </a:solidFill>
                <a:latin typeface="Chiller" pitchFamily="82" charset="0"/>
              </a:rPr>
              <a:t>Une photographie est un secret sur un secret. </a:t>
            </a:r>
          </a:p>
          <a:p>
            <a:pPr algn="ctr"/>
            <a:r>
              <a:rPr lang="fr-FR" sz="2900" b="1" dirty="0" smtClean="0">
                <a:solidFill>
                  <a:schemeClr val="bg1"/>
                </a:solidFill>
                <a:latin typeface="Chiller" pitchFamily="82" charset="0"/>
              </a:rPr>
              <a:t>Plus elle vous en dit, moins vous en savez.</a:t>
            </a:r>
            <a:endParaRPr lang="fr-FR" sz="2900" b="1" dirty="0">
              <a:solidFill>
                <a:schemeClr val="bg1"/>
              </a:solidFill>
              <a:latin typeface="Chiller" pitchFamily="82" charset="0"/>
            </a:endParaRPr>
          </a:p>
        </p:txBody>
      </p:sp>
      <p:sp>
        <p:nvSpPr>
          <p:cNvPr id="5" name="ZoneTexte 4"/>
          <p:cNvSpPr txBox="1"/>
          <p:nvPr/>
        </p:nvSpPr>
        <p:spPr>
          <a:xfrm>
            <a:off x="151889" y="3132000"/>
            <a:ext cx="2038571" cy="1098700"/>
          </a:xfrm>
          <a:prstGeom prst="rect">
            <a:avLst/>
          </a:prstGeom>
          <a:noFill/>
        </p:spPr>
        <p:txBody>
          <a:bodyPr wrap="square" lIns="82235" tIns="41117" rIns="82235" bIns="41117" rtlCol="0">
            <a:spAutoFit/>
          </a:bodyPr>
          <a:lstStyle/>
          <a:p>
            <a:pPr algn="ctr"/>
            <a:r>
              <a:rPr lang="fr-FR" sz="1600" b="1" dirty="0" smtClean="0">
                <a:ln w="1905">
                  <a:noFill/>
                </a:ln>
                <a:latin typeface="Courgette" pitchFamily="2" charset="0"/>
              </a:rPr>
              <a:t>Photos  prises par </a:t>
            </a:r>
          </a:p>
          <a:p>
            <a:pPr algn="ctr"/>
            <a:r>
              <a:rPr lang="fr-FR" sz="1600" b="1" dirty="0" smtClean="0">
                <a:ln w="1905">
                  <a:noFill/>
                </a:ln>
                <a:latin typeface="Courgette" pitchFamily="2" charset="0"/>
              </a:rPr>
              <a:t>un randonneur  </a:t>
            </a:r>
          </a:p>
          <a:p>
            <a:pPr algn="ctr"/>
            <a:r>
              <a:rPr lang="fr-FR" sz="1600" b="1" dirty="0" smtClean="0">
                <a:ln w="1905">
                  <a:noFill/>
                </a:ln>
                <a:latin typeface="Courgette" pitchFamily="2" charset="0"/>
              </a:rPr>
              <a:t> pour  le  plaisir </a:t>
            </a:r>
          </a:p>
          <a:p>
            <a:pPr algn="ctr"/>
            <a:r>
              <a:rPr lang="fr-FR" sz="1600" b="1" dirty="0" smtClean="0">
                <a:ln w="1905">
                  <a:noFill/>
                </a:ln>
                <a:latin typeface="Courgette" pitchFamily="2" charset="0"/>
              </a:rPr>
              <a:t> du  partage</a:t>
            </a:r>
            <a:r>
              <a:rPr lang="fr-FR" sz="1300" b="1" dirty="0" smtClean="0">
                <a:ln w="1905">
                  <a:noFill/>
                </a:ln>
                <a:latin typeface="Courgette" pitchFamily="2" charset="0"/>
              </a:rPr>
              <a:t>  </a:t>
            </a:r>
            <a:endParaRPr lang="fr-FR" sz="1300" b="1" dirty="0">
              <a:ln w="1905">
                <a:noFill/>
              </a:ln>
              <a:latin typeface="Courgette" pitchFamily="2" charset="0"/>
            </a:endParaRPr>
          </a:p>
        </p:txBody>
      </p:sp>
      <p:sp>
        <p:nvSpPr>
          <p:cNvPr id="9" name="Rectangle 8"/>
          <p:cNvSpPr/>
          <p:nvPr/>
        </p:nvSpPr>
        <p:spPr>
          <a:xfrm>
            <a:off x="6408000" y="2880000"/>
            <a:ext cx="1044774" cy="898772"/>
          </a:xfrm>
          <a:prstGeom prst="rect">
            <a:avLst/>
          </a:prstGeom>
        </p:spPr>
        <p:txBody>
          <a:bodyPr wrap="none" lIns="82360" tIns="41180" rIns="82360" bIns="41180">
            <a:spAutoFit/>
          </a:bodyPr>
          <a:lstStyle/>
          <a:p>
            <a:r>
              <a:rPr lang="fr-FR" sz="5300" dirty="0" smtClean="0">
                <a:ln w="38100">
                  <a:solidFill>
                    <a:prstClr val="black"/>
                  </a:solidFill>
                </a:ln>
                <a:solidFill>
                  <a:srgbClr val="C00000"/>
                </a:solidFill>
                <a:latin typeface="Broadway" pitchFamily="82" charset="0"/>
              </a:rPr>
              <a:t>27</a:t>
            </a:r>
            <a:endParaRPr lang="fr-FR" dirty="0">
              <a:ln w="38100">
                <a:solidFill>
                  <a:prstClr val="black"/>
                </a:solidFill>
              </a:ln>
              <a:solidFill>
                <a:srgbClr val="C00000"/>
              </a:solidFill>
            </a:endParaRPr>
          </a:p>
        </p:txBody>
      </p:sp>
      <p:pic>
        <p:nvPicPr>
          <p:cNvPr id="11" name="Image 10" descr="ar-logo.png"/>
          <p:cNvPicPr>
            <a:picLocks noChangeAspect="1"/>
          </p:cNvPicPr>
          <p:nvPr/>
        </p:nvPicPr>
        <p:blipFill>
          <a:blip r:embed="rId5" cstate="print"/>
          <a:stretch>
            <a:fillRect/>
          </a:stretch>
        </p:blipFill>
        <p:spPr>
          <a:xfrm>
            <a:off x="6489761" y="60638"/>
            <a:ext cx="1144017" cy="757972"/>
          </a:xfrm>
          <a:prstGeom prst="rect">
            <a:avLst/>
          </a:prstGeom>
        </p:spPr>
      </p:pic>
      <p:sp>
        <p:nvSpPr>
          <p:cNvPr id="14" name="Rectangle 13"/>
          <p:cNvSpPr/>
          <p:nvPr/>
        </p:nvSpPr>
        <p:spPr>
          <a:xfrm>
            <a:off x="0" y="4851019"/>
            <a:ext cx="7704138" cy="698728"/>
          </a:xfrm>
          <a:prstGeom prst="rect">
            <a:avLst/>
          </a:prstGeom>
        </p:spPr>
        <p:txBody>
          <a:bodyPr wrap="square" lIns="82369" tIns="41185" rIns="82369" bIns="41185">
            <a:spAutoFit/>
          </a:bodyPr>
          <a:lstStyle/>
          <a:p>
            <a:r>
              <a:rPr lang="fr-FR" sz="4000" dirty="0" smtClean="0">
                <a:ln w="22225">
                  <a:solidFill>
                    <a:schemeClr val="tx1"/>
                  </a:solidFill>
                </a:ln>
                <a:solidFill>
                  <a:srgbClr val="00B050"/>
                </a:solidFill>
                <a:latin typeface="Broadway" pitchFamily="82" charset="0"/>
              </a:rPr>
              <a:t> </a:t>
            </a:r>
            <a:r>
              <a:rPr lang="fr-FR" sz="3100" dirty="0" smtClean="0">
                <a:ln w="12700">
                  <a:solidFill>
                    <a:schemeClr val="bg1"/>
                  </a:solidFill>
                </a:ln>
                <a:solidFill>
                  <a:schemeClr val="accent6">
                    <a:lumMod val="50000"/>
                  </a:schemeClr>
                </a:solidFill>
                <a:latin typeface="Broadway" pitchFamily="82" charset="0"/>
              </a:rPr>
              <a:t>Le  petit  château  du  BIRKENFELS</a:t>
            </a:r>
            <a:endParaRPr lang="fr-FR" sz="3100" dirty="0">
              <a:ln w="12700">
                <a:solidFill>
                  <a:schemeClr val="bg1"/>
                </a:solidFill>
              </a:ln>
              <a:solidFill>
                <a:schemeClr val="accent6">
                  <a:lumMod val="50000"/>
                </a:schemeClr>
              </a:solidFill>
              <a:latin typeface="Broadway" pitchFamily="82" charset="0"/>
            </a:endParaRPr>
          </a:p>
        </p:txBody>
      </p:sp>
      <p:pic>
        <p:nvPicPr>
          <p:cNvPr id="12" name="Image 11" descr="0a0000004 souris-non.gif"/>
          <p:cNvPicPr>
            <a:picLocks noChangeAspect="1"/>
          </p:cNvPicPr>
          <p:nvPr/>
        </p:nvPicPr>
        <p:blipFill>
          <a:blip r:embed="rId6" cstate="print"/>
          <a:stretch>
            <a:fillRect/>
          </a:stretch>
        </p:blipFill>
        <p:spPr>
          <a:xfrm>
            <a:off x="3548777" y="1910208"/>
            <a:ext cx="1021506" cy="1212755"/>
          </a:xfrm>
          <a:prstGeom prst="rect">
            <a:avLst/>
          </a:prstGeom>
        </p:spPr>
      </p:pic>
      <p:pic>
        <p:nvPicPr>
          <p:cNvPr id="13" name="AFRICAN 21 MUSIC FOR MEDITATION III KORA INSPIRATIONS.wav">
            <a:hlinkClick r:id="" action="ppaction://media"/>
          </p:cNvPr>
          <p:cNvPicPr>
            <a:picLocks noRot="1" noChangeAspect="1"/>
          </p:cNvPicPr>
          <p:nvPr>
            <a:wavAudioFile r:embed="rId1" name="AFRICAN 21 MUSIC FOR MEDITATION III KORA INSPIRATIONS.wav"/>
          </p:nvPr>
        </p:nvPicPr>
        <p:blipFill>
          <a:blip r:embed="rId7" cstate="print"/>
          <a:stretch>
            <a:fillRect/>
          </a:stretch>
        </p:blipFill>
        <p:spPr>
          <a:xfrm>
            <a:off x="7020421" y="1440359"/>
            <a:ext cx="244475"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3"/>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7" presetClass="entr" presetSubtype="8" fill="hold" grpId="0" nodeType="afterEffect">
                                  <p:stCondLst>
                                    <p:cond delay="20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1000" fill="hold"/>
                                        <p:tgtEl>
                                          <p:spTgt spid="9"/>
                                        </p:tgtEl>
                                        <p:attrNameLst>
                                          <p:attrName>ppt_x</p:attrName>
                                        </p:attrNameLst>
                                      </p:cBhvr>
                                      <p:tavLst>
                                        <p:tav tm="0">
                                          <p:val>
                                            <p:strVal val="0-#ppt_w/2"/>
                                          </p:val>
                                        </p:tav>
                                        <p:tav tm="100000">
                                          <p:val>
                                            <p:strVal val="#ppt_x"/>
                                          </p:val>
                                        </p:tav>
                                      </p:tavLst>
                                    </p:anim>
                                    <p:anim calcmode="lin" valueType="num">
                                      <p:cBhvr additive="base">
                                        <p:cTn id="24" dur="10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9800"/>
                            </p:stCondLst>
                            <p:childTnLst>
                              <p:par>
                                <p:cTn id="26" presetID="40" presetClass="entr" presetSubtype="0" fill="hold" grpId="0" nodeType="afterEffect">
                                  <p:stCondLst>
                                    <p:cond delay="2000"/>
                                  </p:stCondLst>
                                  <p:iterate type="lt">
                                    <p:tmPct val="10000"/>
                                  </p:iterate>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1"/>
                                          </p:val>
                                        </p:tav>
                                        <p:tav tm="100000">
                                          <p:val>
                                            <p:strVal val="#ppt_x"/>
                                          </p:val>
                                        </p:tav>
                                      </p:tavLst>
                                    </p:anim>
                                    <p:anim calcmode="lin" valueType="num">
                                      <p:cBhvr>
                                        <p:cTn id="30" dur="10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153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93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21300"/>
                            </p:stCondLst>
                            <p:childTnLst>
                              <p:par>
                                <p:cTn id="40" presetID="24" presetClass="entr" presetSubtype="0" fill="hold" nodeType="afterEffect">
                                  <p:stCondLst>
                                    <p:cond delay="200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3"/>
                </p:tgtEl>
              </p:cMediaNode>
            </p:audio>
          </p:childTnLst>
        </p:cTn>
      </p:par>
    </p:tnLst>
    <p:bldLst>
      <p:bldP spid="2" grpId="0"/>
      <p:bldP spid="4" grpId="0"/>
      <p:bldP spid="5" grpId="0"/>
      <p:bldP spid="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64000"/>
            <a:ext cx="7704138" cy="4893647"/>
          </a:xfrm>
          <a:prstGeom prst="rect">
            <a:avLst/>
          </a:prstGeom>
        </p:spPr>
        <p:txBody>
          <a:bodyPr wrap="square">
            <a:spAutoFit/>
          </a:bodyPr>
          <a:lstStyle/>
          <a:p>
            <a:pPr algn="ctr"/>
            <a:r>
              <a:rPr lang="fr-FR" sz="2400" dirty="0" smtClean="0">
                <a:solidFill>
                  <a:schemeClr val="bg1"/>
                </a:solidFill>
              </a:rPr>
              <a:t>Le château du </a:t>
            </a:r>
            <a:r>
              <a:rPr lang="fr-FR" sz="2400" dirty="0" err="1" smtClean="0">
                <a:solidFill>
                  <a:schemeClr val="bg1"/>
                </a:solidFill>
              </a:rPr>
              <a:t>Birkenfels</a:t>
            </a:r>
            <a:r>
              <a:rPr lang="fr-FR" sz="2400" dirty="0" smtClean="0">
                <a:solidFill>
                  <a:schemeClr val="bg1"/>
                </a:solidFill>
              </a:rPr>
              <a:t> est un château situé dans la forêt d'Obernai, sur la commune d'</a:t>
            </a:r>
            <a:r>
              <a:rPr lang="fr-FR" sz="2400" dirty="0" err="1" smtClean="0">
                <a:solidFill>
                  <a:schemeClr val="bg1"/>
                </a:solidFill>
              </a:rPr>
              <a:t>Ottrott</a:t>
            </a:r>
            <a:r>
              <a:rPr lang="fr-FR" sz="2400" dirty="0" smtClean="0">
                <a:solidFill>
                  <a:schemeClr val="bg1"/>
                </a:solidFill>
              </a:rPr>
              <a:t> (Bas-Rhin). </a:t>
            </a:r>
          </a:p>
          <a:p>
            <a:pPr algn="ctr"/>
            <a:r>
              <a:rPr lang="fr-FR" sz="2400" b="1" dirty="0" smtClean="0">
                <a:solidFill>
                  <a:schemeClr val="bg1"/>
                </a:solidFill>
              </a:rPr>
              <a:t>Les ruines du château du </a:t>
            </a:r>
            <a:r>
              <a:rPr lang="fr-FR" sz="2400" b="1" dirty="0" err="1" smtClean="0">
                <a:solidFill>
                  <a:schemeClr val="bg1"/>
                </a:solidFill>
              </a:rPr>
              <a:t>Birkenfels</a:t>
            </a:r>
            <a:r>
              <a:rPr lang="fr-FR" sz="2400" b="1" dirty="0" smtClean="0">
                <a:solidFill>
                  <a:schemeClr val="bg1"/>
                </a:solidFill>
              </a:rPr>
              <a:t> sont classées </a:t>
            </a:r>
          </a:p>
          <a:p>
            <a:pPr algn="ctr"/>
            <a:r>
              <a:rPr lang="fr-FR" sz="2400" b="1" dirty="0" smtClean="0">
                <a:solidFill>
                  <a:schemeClr val="bg1"/>
                </a:solidFill>
              </a:rPr>
              <a:t>monument historique depuis le 16 novembre 1984</a:t>
            </a:r>
            <a:r>
              <a:rPr lang="fr-FR" sz="2400" dirty="0" smtClean="0">
                <a:solidFill>
                  <a:schemeClr val="bg1"/>
                </a:solidFill>
              </a:rPr>
              <a:t>. </a:t>
            </a:r>
          </a:p>
          <a:p>
            <a:pPr algn="ctr"/>
            <a:r>
              <a:rPr lang="fr-FR" sz="2400" dirty="0" smtClean="0">
                <a:solidFill>
                  <a:schemeClr val="bg1"/>
                </a:solidFill>
              </a:rPr>
              <a:t>Petit château résidentiel construit vers 1260 avec corps de logis à trois niveaux, percé de meurtrières à niche et de grandes baies à fenêtres multiples. Donjon pentagonal inachevé. </a:t>
            </a:r>
          </a:p>
          <a:p>
            <a:pPr algn="ctr"/>
            <a:r>
              <a:rPr lang="fr-FR" sz="2400" dirty="0" smtClean="0">
                <a:solidFill>
                  <a:schemeClr val="bg1"/>
                </a:solidFill>
              </a:rPr>
              <a:t>La première mention du château date de 1289 quand Rodolphe de Habsbourg régularise l'occupation du terrain contre un loyer annuel d'une livre de cire payable à la chapelle de la Vierge d'Obernai. </a:t>
            </a:r>
          </a:p>
          <a:p>
            <a:pPr algn="ctr"/>
            <a:endParaRPr lang="fr-FR" sz="2400" dirty="0"/>
          </a:p>
        </p:txBody>
      </p:sp>
      <p:sp>
        <p:nvSpPr>
          <p:cNvPr id="3" name="Rectangle 2"/>
          <p:cNvSpPr/>
          <p:nvPr/>
        </p:nvSpPr>
        <p:spPr>
          <a:xfrm>
            <a:off x="179662" y="0"/>
            <a:ext cx="7344816" cy="646331"/>
          </a:xfrm>
          <a:prstGeom prst="rect">
            <a:avLst/>
          </a:prstGeom>
        </p:spPr>
        <p:txBody>
          <a:bodyPr wrap="square">
            <a:spAutoFit/>
          </a:bodyPr>
          <a:lstStyle/>
          <a:p>
            <a:pPr algn="ctr"/>
            <a:r>
              <a:rPr lang="fr-FR" sz="3600" b="1" dirty="0" smtClean="0">
                <a:solidFill>
                  <a:schemeClr val="bg1"/>
                </a:solidFill>
              </a:rPr>
              <a:t>Le  petit  château  du  BIRKENFELS</a:t>
            </a:r>
            <a:r>
              <a:rPr lang="fr-FR" sz="2300" b="1" dirty="0" smtClean="0">
                <a:solidFill>
                  <a:schemeClr val="bg1"/>
                </a:solidFill>
              </a:rPr>
              <a:t>  </a:t>
            </a:r>
            <a:r>
              <a:rPr lang="fr-FR" sz="2400" b="1" dirty="0" smtClean="0">
                <a:solidFill>
                  <a:srgbClr val="00B050"/>
                </a:solidFill>
              </a:rPr>
              <a:t>  </a:t>
            </a:r>
            <a:endParaRPr lang="fr-FR" sz="2400" dirty="0">
              <a:solidFill>
                <a:srgbClr val="00B050"/>
              </a:solidFill>
            </a:endParaRPr>
          </a:p>
        </p:txBody>
      </p:sp>
      <p:pic>
        <p:nvPicPr>
          <p:cNvPr id="4" name="Image 3" descr="0a0000003.gif"/>
          <p:cNvPicPr>
            <a:picLocks noChangeAspect="1"/>
          </p:cNvPicPr>
          <p:nvPr/>
        </p:nvPicPr>
        <p:blipFill>
          <a:blip r:embed="rId2" cstate="print"/>
          <a:stretch>
            <a:fillRect/>
          </a:stretch>
        </p:blipFill>
        <p:spPr>
          <a:xfrm>
            <a:off x="7164437" y="5436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164437" y="5436000"/>
            <a:ext cx="297180" cy="297180"/>
          </a:xfrm>
          <a:prstGeom prst="rect">
            <a:avLst/>
          </a:prstGeom>
        </p:spPr>
      </p:pic>
      <p:sp>
        <p:nvSpPr>
          <p:cNvPr id="4" name="Rectangle 3"/>
          <p:cNvSpPr/>
          <p:nvPr/>
        </p:nvSpPr>
        <p:spPr>
          <a:xfrm>
            <a:off x="0" y="360239"/>
            <a:ext cx="7704138" cy="4893647"/>
          </a:xfrm>
          <a:prstGeom prst="rect">
            <a:avLst/>
          </a:prstGeom>
        </p:spPr>
        <p:txBody>
          <a:bodyPr wrap="square">
            <a:spAutoFit/>
          </a:bodyPr>
          <a:lstStyle/>
          <a:p>
            <a:pPr algn="ctr"/>
            <a:r>
              <a:rPr lang="fr-FR" sz="2400" dirty="0" smtClean="0">
                <a:solidFill>
                  <a:schemeClr val="bg1"/>
                </a:solidFill>
              </a:rPr>
              <a:t>Le château de </a:t>
            </a:r>
            <a:r>
              <a:rPr lang="fr-FR" sz="2400" dirty="0" err="1" smtClean="0">
                <a:solidFill>
                  <a:schemeClr val="bg1"/>
                </a:solidFill>
              </a:rPr>
              <a:t>Birkenfels</a:t>
            </a:r>
            <a:r>
              <a:rPr lang="fr-FR" sz="2400" dirty="0" smtClean="0">
                <a:solidFill>
                  <a:schemeClr val="bg1"/>
                </a:solidFill>
              </a:rPr>
              <a:t> ne présente aucune valeur stratégique et sa construction ne peut s'expliquer que par </a:t>
            </a:r>
          </a:p>
          <a:p>
            <a:pPr algn="ctr"/>
            <a:r>
              <a:rPr lang="fr-FR" sz="2400" dirty="0" smtClean="0">
                <a:solidFill>
                  <a:schemeClr val="bg1"/>
                </a:solidFill>
              </a:rPr>
              <a:t>un désir des </a:t>
            </a:r>
            <a:r>
              <a:rPr lang="fr-FR" sz="2400" dirty="0" err="1" smtClean="0">
                <a:solidFill>
                  <a:schemeClr val="bg1"/>
                </a:solidFill>
              </a:rPr>
              <a:t>Beger</a:t>
            </a:r>
            <a:r>
              <a:rPr lang="fr-FR" sz="2400" dirty="0" smtClean="0">
                <a:solidFill>
                  <a:schemeClr val="bg1"/>
                </a:solidFill>
              </a:rPr>
              <a:t>, une famille de ministériaux épiscopaux, </a:t>
            </a:r>
          </a:p>
          <a:p>
            <a:pPr algn="ctr"/>
            <a:r>
              <a:rPr lang="fr-FR" sz="2400" dirty="0" smtClean="0">
                <a:solidFill>
                  <a:schemeClr val="bg1"/>
                </a:solidFill>
              </a:rPr>
              <a:t>de matérialiser leur appartenance à la noblesse qu'ils devaient envier.  </a:t>
            </a:r>
          </a:p>
          <a:p>
            <a:pPr algn="ctr"/>
            <a:r>
              <a:rPr lang="fr-FR" sz="2400" dirty="0" smtClean="0">
                <a:solidFill>
                  <a:schemeClr val="bg1"/>
                </a:solidFill>
              </a:rPr>
              <a:t>De ce château incendié au XIVe, restauré au XVe et abandonné au XVIe siècle il ne reste que des vestiges. Nicolas </a:t>
            </a:r>
            <a:r>
              <a:rPr lang="fr-FR" sz="2400" dirty="0" err="1" smtClean="0">
                <a:solidFill>
                  <a:schemeClr val="bg1"/>
                </a:solidFill>
              </a:rPr>
              <a:t>Mengus</a:t>
            </a:r>
            <a:r>
              <a:rPr lang="fr-FR" sz="2400" dirty="0" smtClean="0">
                <a:solidFill>
                  <a:schemeClr val="bg1"/>
                </a:solidFill>
              </a:rPr>
              <a:t>, précise que son donjon pentagonal dont la construction débuta dans la seconde moitié du XIIIe siècle ne fut jamais achevé, comme le laissent supposer les blocs de pierre encore stockés dans le fossé. </a:t>
            </a:r>
          </a:p>
          <a:p>
            <a:pPr algn="ctr"/>
            <a:r>
              <a:rPr lang="fr-FR" sz="2400" dirty="0" smtClean="0">
                <a:solidFill>
                  <a:schemeClr val="bg1"/>
                </a:solidFill>
              </a:rPr>
              <a:t>Une pièce servant de geôle, accessible par une trappe et équipée d'une latrine est aménagée à la base du donjon. </a:t>
            </a:r>
            <a:endParaRPr lang="fr-FR" sz="2400"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309520_122152445666389131_481791967474710227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008619_122152445234389131_3867896932684060495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958785_122152446572389131_6625631089740395237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975875_122152445774389131_8893980704062392223_n.jpg"/>
          <p:cNvPicPr>
            <a:picLocks noChangeAspect="1"/>
          </p:cNvPicPr>
          <p:nvPr/>
        </p:nvPicPr>
        <p:blipFill>
          <a:blip r:embed="rId2" cstate="print"/>
          <a:stretch>
            <a:fillRect/>
          </a:stretch>
        </p:blipFill>
        <p:spPr>
          <a:xfrm>
            <a:off x="1691679"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770238_122152446356389131_4783717525681087035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73290_122152445294389131_1086936629089781665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700040_122152446158389131_3851341538896002450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43189_122152445696389131_1781253995836832803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55921_122152446110389131_1098859667490644109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46919_122152445804389131_298892839914504160_n.jpg"/>
          <p:cNvPicPr>
            <a:picLocks noChangeAspect="1"/>
          </p:cNvPicPr>
          <p:nvPr/>
        </p:nvPicPr>
        <p:blipFill>
          <a:blip r:embed="rId2" cstate="print"/>
          <a:stretch>
            <a:fillRect/>
          </a:stretch>
        </p:blipFill>
        <p:spPr>
          <a:xfrm>
            <a:off x="1691679"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46787_122152445330389131_9142167145784152357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4633_122152445960389131_8959248167034095359_n.jpg"/>
          <p:cNvPicPr>
            <a:picLocks noChangeAspect="1"/>
          </p:cNvPicPr>
          <p:nvPr/>
        </p:nvPicPr>
        <p:blipFill>
          <a:blip r:embed="rId2" cstate="print"/>
          <a:stretch>
            <a:fillRect/>
          </a:stretch>
        </p:blipFill>
        <p:spPr>
          <a:xfrm>
            <a:off x="1691679"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326_122152446464389131_6578166537943880445_n.jpg"/>
          <p:cNvPicPr>
            <a:picLocks noChangeAspect="1"/>
          </p:cNvPicPr>
          <p:nvPr/>
        </p:nvPicPr>
        <p:blipFill>
          <a:blip r:embed="rId2" cstate="print"/>
          <a:stretch>
            <a:fillRect/>
          </a:stretch>
        </p:blipFill>
        <p:spPr>
          <a:xfrm>
            <a:off x="1691679" y="0"/>
            <a:ext cx="4320779" cy="5761038"/>
          </a:xfrm>
          <a:prstGeom prst="rect">
            <a:avLst/>
          </a:prstGeom>
        </p:spPr>
      </p:pic>
      <p:sp>
        <p:nvSpPr>
          <p:cNvPr id="5" name="Rectangle 4"/>
          <p:cNvSpPr/>
          <p:nvPr/>
        </p:nvSpPr>
        <p:spPr>
          <a:xfrm>
            <a:off x="2195885" y="5184775"/>
            <a:ext cx="3752502" cy="461665"/>
          </a:xfrm>
          <a:prstGeom prst="rect">
            <a:avLst/>
          </a:prstGeom>
        </p:spPr>
        <p:txBody>
          <a:bodyPr wrap="none">
            <a:spAutoFit/>
          </a:bodyPr>
          <a:lstStyle/>
          <a:p>
            <a:r>
              <a:rPr lang="fr-FR" sz="2400" dirty="0" smtClean="0">
                <a:solidFill>
                  <a:prstClr val="white"/>
                </a:solidFill>
              </a:rPr>
              <a:t>Donjon pentagonal inachevé</a:t>
            </a:r>
            <a:endParaRPr lang="fr-FR" dirty="0"/>
          </a:p>
        </p:txBody>
      </p:sp>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86611_122152445084389131_4737522910815138220_n.jpg"/>
          <p:cNvPicPr>
            <a:picLocks noChangeAspect="1"/>
          </p:cNvPicPr>
          <p:nvPr/>
        </p:nvPicPr>
        <p:blipFill>
          <a:blip r:embed="rId2" cstate="print"/>
          <a:stretch>
            <a:fillRect/>
          </a:stretch>
        </p:blipFill>
        <p:spPr>
          <a:xfrm>
            <a:off x="1691679"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441028_122152445528389131_1422876740470304890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486658_122152445198389131_7716958972388507641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00394_122152445888389131_4909459807063391511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28640_122152445138389131_6949716705304631153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42134_122152446692389131_9121662993410195856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002260_122152446164389131_2403791431816040473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67773_122152445570389131_3171308540920635364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571907_122152445498389131_8484376269702223345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741826_122152446326389131_7991718403244783694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6050_122152446614389131_6977573014088801303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6068_122152445432389131_5810678290794620076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6169_122152445918389131_4241787844814051003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76418_122152446008389131_217822370964651048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661028_122152446386389131_3841076409061113549_n.jpg"/>
          <p:cNvPicPr>
            <a:picLocks noChangeAspect="1"/>
          </p:cNvPicPr>
          <p:nvPr/>
        </p:nvPicPr>
        <p:blipFill>
          <a:blip r:embed="rId2" cstate="print"/>
          <a:stretch>
            <a:fillRect/>
          </a:stretch>
        </p:blipFill>
        <p:spPr>
          <a:xfrm>
            <a:off x="11377"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13" name="Image 12" descr="Capture d’écran 2024-08-14 170536.png"/>
          <p:cNvPicPr>
            <a:picLocks noChangeAspect="1"/>
          </p:cNvPicPr>
          <p:nvPr/>
        </p:nvPicPr>
        <p:blipFill>
          <a:blip r:embed="rId3" cstate="print"/>
          <a:stretch>
            <a:fillRect/>
          </a:stretch>
        </p:blipFill>
        <p:spPr>
          <a:xfrm>
            <a:off x="5579982" y="3880816"/>
            <a:ext cx="1189252" cy="1515943"/>
          </a:xfrm>
          <a:prstGeom prst="rect">
            <a:avLst/>
          </a:prstGeom>
          <a:effectLst>
            <a:softEdge rad="127000"/>
          </a:effectLst>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28410" y="4932000"/>
            <a:ext cx="1412458" cy="73885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6521053" y="2334719"/>
            <a:ext cx="1059225" cy="1188000"/>
          </a:xfrm>
          <a:prstGeom prst="rect">
            <a:avLst/>
          </a:prstGeom>
        </p:spPr>
      </p:pic>
      <p:sp>
        <p:nvSpPr>
          <p:cNvPr id="7" name="Étoile à 12 branches 6"/>
          <p:cNvSpPr>
            <a:spLocks noChangeAspect="1"/>
          </p:cNvSpPr>
          <p:nvPr/>
        </p:nvSpPr>
        <p:spPr>
          <a:xfrm>
            <a:off x="4108895" y="3456604"/>
            <a:ext cx="954908"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smtClean="0">
                <a:solidFill>
                  <a:srgbClr val="FF0000"/>
                </a:solidFill>
                <a:latin typeface="Rockwell" pitchFamily="18" charset="0"/>
              </a:rPr>
              <a:t>2553</a:t>
            </a:r>
            <a:endParaRPr lang="fr-FR" sz="1200" dirty="0">
              <a:solidFill>
                <a:srgbClr val="FF0000"/>
              </a:solidFill>
              <a:latin typeface="Rockwell" pitchFamily="18" charset="0"/>
            </a:endParaRPr>
          </a:p>
        </p:txBody>
      </p:sp>
      <p:sp>
        <p:nvSpPr>
          <p:cNvPr id="8" name="ZoneTexte 7"/>
          <p:cNvSpPr txBox="1"/>
          <p:nvPr/>
        </p:nvSpPr>
        <p:spPr>
          <a:xfrm>
            <a:off x="4943927" y="2941163"/>
            <a:ext cx="967036"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smtClean="0">
                <a:solidFill>
                  <a:srgbClr val="FF0000"/>
                </a:solidFill>
              </a:rPr>
              <a:t>04.08.2025</a:t>
            </a:r>
            <a:endParaRPr lang="fr-FR" sz="1300" b="1" dirty="0">
              <a:solidFill>
                <a:srgbClr val="FF0000"/>
              </a:solidFill>
            </a:endParaRPr>
          </a:p>
        </p:txBody>
      </p:sp>
      <p:sp>
        <p:nvSpPr>
          <p:cNvPr id="11" name="ZoneTexte 10"/>
          <p:cNvSpPr txBox="1"/>
          <p:nvPr/>
        </p:nvSpPr>
        <p:spPr>
          <a:xfrm>
            <a:off x="1990177" y="5076001"/>
            <a:ext cx="2049064"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Création</a:t>
            </a:r>
            <a:endParaRPr lang="fr-FR" sz="4000" b="1" dirty="0">
              <a:ln w="19050">
                <a:solidFill>
                  <a:prstClr val="white"/>
                </a:solidFill>
              </a:ln>
              <a:solidFill>
                <a:prstClr val="black"/>
              </a:solidFill>
              <a:latin typeface="Franklin Gothic Medium" pitchFamily="34" charset="0"/>
            </a:endParaRPr>
          </a:p>
        </p:txBody>
      </p:sp>
      <p:sp>
        <p:nvSpPr>
          <p:cNvPr id="12" name="ZoneTexte 11"/>
          <p:cNvSpPr txBox="1"/>
          <p:nvPr/>
        </p:nvSpPr>
        <p:spPr>
          <a:xfrm>
            <a:off x="3821076" y="2016425"/>
            <a:ext cx="1916976"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0652" y="303190"/>
            <a:ext cx="4223466" cy="1329904"/>
          </a:xfrm>
          <a:prstGeom prst="rect">
            <a:avLst/>
          </a:prstGeom>
          <a:noFill/>
        </p:spPr>
        <p:txBody>
          <a:bodyPr wrap="square" lIns="97842" tIns="48921" rIns="97842" bIns="48921" rtlCol="0">
            <a:spAutoFit/>
          </a:bodyPr>
          <a:lstStyle/>
          <a:p>
            <a:pPr algn="ctr" defTabSz="853584"/>
            <a:r>
              <a:rPr lang="en-US" sz="4000" b="1" dirty="0" smtClean="0">
                <a:ln w="19050">
                  <a:solidFill>
                    <a:prstClr val="white"/>
                  </a:solidFill>
                </a:ln>
                <a:solidFill>
                  <a:prstClr val="black"/>
                </a:solidFill>
                <a:latin typeface="Franklin Gothic Medium" pitchFamily="34" charset="0"/>
              </a:rPr>
              <a:t>African  </a:t>
            </a:r>
            <a:r>
              <a:rPr lang="en-US" sz="4000" b="1" dirty="0" err="1" smtClean="0">
                <a:ln w="19050">
                  <a:solidFill>
                    <a:prstClr val="white"/>
                  </a:solidFill>
                </a:ln>
                <a:solidFill>
                  <a:prstClr val="black"/>
                </a:solidFill>
                <a:latin typeface="Franklin Gothic Medium" pitchFamily="34" charset="0"/>
              </a:rPr>
              <a:t>Kora</a:t>
            </a:r>
            <a:r>
              <a:rPr lang="en-US" sz="4000" b="1" dirty="0" smtClean="0">
                <a:ln w="19050">
                  <a:solidFill>
                    <a:prstClr val="white"/>
                  </a:solidFill>
                </a:ln>
                <a:solidFill>
                  <a:prstClr val="black"/>
                </a:solidFill>
                <a:latin typeface="Franklin Gothic Medium" pitchFamily="34" charset="0"/>
              </a:rPr>
              <a:t> Inspirations</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5611172" y="272807"/>
            <a:ext cx="1765376" cy="1980000"/>
          </a:xfrm>
          <a:prstGeom prst="rect">
            <a:avLst/>
          </a:prstGeom>
        </p:spPr>
      </p:pic>
      <p:sp>
        <p:nvSpPr>
          <p:cNvPr id="15" name="Rectangle 14"/>
          <p:cNvSpPr/>
          <p:nvPr/>
        </p:nvSpPr>
        <p:spPr>
          <a:xfrm>
            <a:off x="4943136" y="5305802"/>
            <a:ext cx="2601291" cy="375552"/>
          </a:xfrm>
          <a:prstGeom prst="rect">
            <a:avLst/>
          </a:prstGeom>
        </p:spPr>
        <p:txBody>
          <a:bodyPr wrap="none" lIns="82360" tIns="41180" rIns="82360" bIns="41180">
            <a:spAutoFit/>
          </a:bodyPr>
          <a:lstStyle/>
          <a:p>
            <a:r>
              <a:rPr lang="fr-FR" dirty="0" smtClean="0">
                <a:ln>
                  <a:solidFill>
                    <a:schemeClr val="tx1"/>
                  </a:solidFill>
                </a:ln>
                <a:solidFill>
                  <a:srgbClr val="FFFF00"/>
                </a:solidFill>
                <a:latin typeface="Permanent Marker" pitchFamily="2" charset="0"/>
                <a:ea typeface="Permanent Marker" pitchFamily="2" charset="0"/>
              </a:rPr>
              <a:t>Shannon  </a:t>
            </a:r>
            <a:r>
              <a:rPr lang="fr-FR" dirty="0" err="1" smtClean="0">
                <a:ln>
                  <a:solidFill>
                    <a:schemeClr val="tx1"/>
                  </a:solidFill>
                </a:ln>
                <a:solidFill>
                  <a:srgbClr val="FFFF00"/>
                </a:solidFill>
                <a:latin typeface="Permanent Marker" pitchFamily="2" charset="0"/>
                <a:ea typeface="Permanent Marker" pitchFamily="2" charset="0"/>
              </a:rPr>
              <a:t>cockinette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367700" y="3790186"/>
            <a:ext cx="1716368" cy="375552"/>
          </a:xfrm>
          <a:prstGeom prst="rect">
            <a:avLst/>
          </a:prstGeom>
        </p:spPr>
        <p:txBody>
          <a:bodyPr wrap="none" lIns="82360" tIns="41180" rIns="82360" bIns="41180">
            <a:spAutoFit/>
          </a:bodyPr>
          <a:lstStyle/>
          <a:p>
            <a:r>
              <a:rPr lang="fr-FR" dirty="0" smtClean="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39701" y="2160439"/>
            <a:ext cx="2664296"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20" name="Ellipse 19"/>
          <p:cNvSpPr>
            <a:spLocks noChangeAspect="1"/>
          </p:cNvSpPr>
          <p:nvPr/>
        </p:nvSpPr>
        <p:spPr>
          <a:xfrm>
            <a:off x="468000" y="2232000"/>
            <a:ext cx="2334907" cy="2160000"/>
          </a:xfrm>
          <a:prstGeom prst="ellipse">
            <a:avLst/>
          </a:prstGeom>
          <a:blipFill>
            <a:blip r:embed="rId7" cstate="print"/>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20"/>
                                        </p:tgtEl>
                                        <p:attrNameLst>
                                          <p:attrName>style.visibility</p:attrName>
                                        </p:attrNameLst>
                                      </p:cBhvr>
                                      <p:to>
                                        <p:strVal val="visible"/>
                                      </p:to>
                                    </p:set>
                                    <p:anim to="" calcmode="lin" valueType="num">
                                      <p:cBhvr>
                                        <p:cTn id="15" dur="1" fill="hold"/>
                                        <p:tgtEl>
                                          <p:spTgt spid="20"/>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nodeType="afterEffect">
                                  <p:stCondLst>
                                    <p:cond delay="2000"/>
                                  </p:stCondLst>
                                  <p:childTnLst>
                                    <p:set>
                                      <p:cBhvr>
                                        <p:cTn id="34" dur="1" fill="hold">
                                          <p:stCondLst>
                                            <p:cond delay="0"/>
                                          </p:stCondLst>
                                        </p:cTn>
                                        <p:tgtEl>
                                          <p:spTgt spid="13"/>
                                        </p:tgtEl>
                                        <p:attrNameLst>
                                          <p:attrName>style.visibility</p:attrName>
                                        </p:attrNameLst>
                                      </p:cBhvr>
                                      <p:to>
                                        <p:strVal val="visible"/>
                                      </p:to>
                                    </p:set>
                                    <p:anim to="" calcmode="lin" valueType="num">
                                      <p:cBhvr>
                                        <p:cTn id="35" dur="1" fill="hold"/>
                                        <p:tgtEl>
                                          <p:spTgt spid="13"/>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5"/>
                                        </p:tgtEl>
                                        <p:attrNameLst>
                                          <p:attrName>style.visibility</p:attrName>
                                        </p:attrNameLst>
                                      </p:cBhvr>
                                      <p:to>
                                        <p:strVal val="visible"/>
                                      </p:to>
                                    </p:set>
                                    <p:anim to="" calcmode="lin" valueType="num">
                                      <p:cBhvr>
                                        <p:cTn id="38" dur="1" fill="hold"/>
                                        <p:tgtEl>
                                          <p:spTgt spid="15"/>
                                        </p:tgtEl>
                                        <p:attrNameLst>
                                          <p:attrName/>
                                        </p:attrNameLst>
                                      </p:cBhvr>
                                    </p:anim>
                                  </p:childTnLst>
                                </p:cTn>
                              </p:par>
                            </p:childTnLst>
                          </p:cTn>
                        </p:par>
                        <p:par>
                          <p:cTn id="39" fill="hold">
                            <p:stCondLst>
                              <p:cond delay="160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par>
                                <p:cTn id="43" presetID="24" presetClass="entr" presetSubtype="0" fill="hold" grpId="0" nodeType="withEffect">
                                  <p:stCondLst>
                                    <p:cond delay="2000"/>
                                  </p:stCondLst>
                                  <p:childTnLst>
                                    <p:set>
                                      <p:cBhvr>
                                        <p:cTn id="44" dur="1" fill="hold">
                                          <p:stCondLst>
                                            <p:cond delay="0"/>
                                          </p:stCondLst>
                                        </p:cTn>
                                        <p:tgtEl>
                                          <p:spTgt spid="7"/>
                                        </p:tgtEl>
                                        <p:attrNameLst>
                                          <p:attrName>style.visibility</p:attrName>
                                        </p:attrNameLst>
                                      </p:cBhvr>
                                      <p:to>
                                        <p:strVal val="visible"/>
                                      </p:to>
                                    </p:set>
                                    <p:anim to="" calcmode="lin" valueType="num">
                                      <p:cBhvr>
                                        <p:cTn id="45" dur="1" fill="hold"/>
                                        <p:tgtEl>
                                          <p:spTgt spid="7"/>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20"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2850</TotalTime>
  <Words>105</Words>
  <Application>Microsoft Office PowerPoint</Application>
  <PresentationFormat>Personnalisé</PresentationFormat>
  <Paragraphs>31</Paragraphs>
  <Slides>32</Slides>
  <Notes>2</Notes>
  <HiddenSlides>0</HiddenSlides>
  <MMClips>1</MMClips>
  <ScaleCrop>false</ScaleCrop>
  <HeadingPairs>
    <vt:vector size="4" baseType="variant">
      <vt:variant>
        <vt:lpstr>Thème</vt:lpstr>
      </vt:variant>
      <vt:variant>
        <vt:i4>2</vt:i4>
      </vt:variant>
      <vt:variant>
        <vt:lpstr>Titres des diapositives</vt:lpstr>
      </vt:variant>
      <vt:variant>
        <vt:i4>32</vt:i4>
      </vt:variant>
    </vt:vector>
  </HeadingPairs>
  <TitlesOfParts>
    <vt:vector size="34"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422</cp:revision>
  <dcterms:created xsi:type="dcterms:W3CDTF">2020-05-12T17:47:43Z</dcterms:created>
  <dcterms:modified xsi:type="dcterms:W3CDTF">2025-09-27T17:06:33Z</dcterms:modified>
</cp:coreProperties>
</file>