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7"/>
  </p:notesMasterIdLst>
  <p:sldIdLst>
    <p:sldId id="426" r:id="rId3"/>
    <p:sldId id="463" r:id="rId4"/>
    <p:sldId id="474" r:id="rId5"/>
    <p:sldId id="464" r:id="rId6"/>
    <p:sldId id="477" r:id="rId7"/>
    <p:sldId id="480" r:id="rId8"/>
    <p:sldId id="465" r:id="rId9"/>
    <p:sldId id="466" r:id="rId10"/>
    <p:sldId id="467" r:id="rId11"/>
    <p:sldId id="468" r:id="rId12"/>
    <p:sldId id="469" r:id="rId13"/>
    <p:sldId id="470" r:id="rId14"/>
    <p:sldId id="471" r:id="rId15"/>
    <p:sldId id="475" r:id="rId16"/>
    <p:sldId id="472" r:id="rId17"/>
    <p:sldId id="473" r:id="rId18"/>
    <p:sldId id="476" r:id="rId19"/>
    <p:sldId id="478" r:id="rId20"/>
    <p:sldId id="479" r:id="rId21"/>
    <p:sldId id="501" r:id="rId22"/>
    <p:sldId id="494" r:id="rId23"/>
    <p:sldId id="481" r:id="rId24"/>
    <p:sldId id="482" r:id="rId25"/>
    <p:sldId id="483" r:id="rId26"/>
    <p:sldId id="484" r:id="rId27"/>
    <p:sldId id="485" r:id="rId28"/>
    <p:sldId id="486" r:id="rId29"/>
    <p:sldId id="487" r:id="rId30"/>
    <p:sldId id="488" r:id="rId31"/>
    <p:sldId id="489" r:id="rId32"/>
    <p:sldId id="490" r:id="rId33"/>
    <p:sldId id="491" r:id="rId34"/>
    <p:sldId id="492" r:id="rId35"/>
    <p:sldId id="493" r:id="rId36"/>
    <p:sldId id="495" r:id="rId37"/>
    <p:sldId id="496" r:id="rId38"/>
    <p:sldId id="497" r:id="rId39"/>
    <p:sldId id="499" r:id="rId40"/>
    <p:sldId id="500" r:id="rId41"/>
    <p:sldId id="502" r:id="rId42"/>
    <p:sldId id="503" r:id="rId43"/>
    <p:sldId id="504" r:id="rId44"/>
    <p:sldId id="505" r:id="rId45"/>
    <p:sldId id="390" r:id="rId46"/>
  </p:sldIdLst>
  <p:sldSz cx="7740650" cy="5761038"/>
  <p:notesSz cx="6858000" cy="9144000"/>
  <p:defaultTextStyle>
    <a:defPPr>
      <a:defRPr lang="fr-FR"/>
    </a:defPPr>
    <a:lvl1pPr marL="0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33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6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974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297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62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9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227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599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+HrsBMu4fZpJzcyBgRQkg==" hashData="wTvuFQ2qhAtYy1ml0+IuQG7wgj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1762" y="-72"/>
      </p:cViewPr>
      <p:guideLst>
        <p:guide orient="horz" pos="1815"/>
        <p:guide pos="2439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25538" y="685800"/>
            <a:ext cx="4606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8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6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399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1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9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7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5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3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25538" y="685800"/>
            <a:ext cx="46069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25538" y="685800"/>
            <a:ext cx="46069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25538" y="685800"/>
            <a:ext cx="46069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52" y="1789834"/>
            <a:ext cx="657955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248" y="3264589"/>
            <a:ext cx="541845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1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1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2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462" y="3702056"/>
            <a:ext cx="6579553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462" y="2441780"/>
            <a:ext cx="6579553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6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9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1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16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19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2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25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149" y="1344393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4837" y="1344393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56" y="1289576"/>
            <a:ext cx="3420132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056" y="1827000"/>
            <a:ext cx="3420132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262" y="1289576"/>
            <a:ext cx="3421476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262" y="1827000"/>
            <a:ext cx="3421476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046" y="229555"/>
            <a:ext cx="2546619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405" y="229428"/>
            <a:ext cx="4327239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046" y="1205551"/>
            <a:ext cx="2546619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50" y="4032781"/>
            <a:ext cx="4644390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50" y="514954"/>
            <a:ext cx="4644390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331" indent="0">
              <a:buNone/>
              <a:defRPr sz="3000"/>
            </a:lvl2pPr>
            <a:lvl3pPr marL="980651" indent="0">
              <a:buNone/>
              <a:defRPr sz="2600"/>
            </a:lvl3pPr>
            <a:lvl4pPr marL="1470974" indent="0">
              <a:buNone/>
              <a:defRPr sz="2200"/>
            </a:lvl4pPr>
            <a:lvl5pPr marL="1961297" indent="0">
              <a:buNone/>
              <a:defRPr sz="2200"/>
            </a:lvl5pPr>
            <a:lvl6pPr marL="2451623" indent="0">
              <a:buNone/>
              <a:defRPr sz="2200"/>
            </a:lvl6pPr>
            <a:lvl7pPr marL="2941951" indent="0">
              <a:buNone/>
              <a:defRPr sz="2200"/>
            </a:lvl7pPr>
            <a:lvl8pPr marL="3432273" indent="0">
              <a:buNone/>
              <a:defRPr sz="2200"/>
            </a:lvl8pPr>
            <a:lvl9pPr marL="392259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50" y="4508823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2098" y="230762"/>
            <a:ext cx="1741645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055" y="230762"/>
            <a:ext cx="5095928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74" y="1789675"/>
            <a:ext cx="6579553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099" y="3264612"/>
            <a:ext cx="541845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85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7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7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6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5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4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4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477" y="3702019"/>
            <a:ext cx="6579553" cy="1144207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477" y="2441793"/>
            <a:ext cx="6579553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92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85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77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7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62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55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48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40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049" y="1344264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4836" y="1344264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50" y="1289583"/>
            <a:ext cx="3420131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050" y="1827021"/>
            <a:ext cx="3420131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161" y="1289583"/>
            <a:ext cx="3421475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161" y="1827021"/>
            <a:ext cx="3421475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059" y="229396"/>
            <a:ext cx="2546620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397" y="229379"/>
            <a:ext cx="4327239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059" y="1205568"/>
            <a:ext cx="2546620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40" y="4032728"/>
            <a:ext cx="4644390" cy="47608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40" y="514784"/>
            <a:ext cx="4644390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9260" indent="0">
              <a:buNone/>
              <a:defRPr sz="3000"/>
            </a:lvl2pPr>
            <a:lvl3pPr marL="978518" indent="0">
              <a:buNone/>
              <a:defRPr sz="2600"/>
            </a:lvl3pPr>
            <a:lvl4pPr marL="1467778" indent="0">
              <a:buNone/>
              <a:defRPr sz="2200"/>
            </a:lvl4pPr>
            <a:lvl5pPr marL="1957037" indent="0">
              <a:buNone/>
              <a:defRPr sz="2200"/>
            </a:lvl5pPr>
            <a:lvl6pPr marL="2446296" indent="0">
              <a:buNone/>
              <a:defRPr sz="2200"/>
            </a:lvl6pPr>
            <a:lvl7pPr marL="2935555" indent="0">
              <a:buNone/>
              <a:defRPr sz="2200"/>
            </a:lvl7pPr>
            <a:lvl8pPr marL="3424814" indent="0">
              <a:buNone/>
              <a:defRPr sz="2200"/>
            </a:lvl8pPr>
            <a:lvl9pPr marL="3914073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40" y="4508815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1972" y="230713"/>
            <a:ext cx="1741646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050" y="230713"/>
            <a:ext cx="5095928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065" y="230885"/>
            <a:ext cx="6966585" cy="960174"/>
          </a:xfrm>
          <a:prstGeom prst="rect">
            <a:avLst/>
          </a:prstGeom>
        </p:spPr>
        <p:txBody>
          <a:bodyPr vert="horz" lIns="98064" tIns="49028" rIns="98064" bIns="490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65" y="1344393"/>
            <a:ext cx="6966585" cy="3802019"/>
          </a:xfrm>
          <a:prstGeom prst="rect">
            <a:avLst/>
          </a:prstGeom>
        </p:spPr>
        <p:txBody>
          <a:bodyPr vert="horz" lIns="98064" tIns="49028" rIns="98064" bIns="490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163" y="5339683"/>
            <a:ext cx="1806151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4855" y="5339683"/>
            <a:ext cx="2451206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7598" y="5339683"/>
            <a:ext cx="1806151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98065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753" indent="-367753" algn="l" defTabSz="98065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777" indent="-306455" algn="l" defTabSz="98065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810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6136" indent="-245171" algn="l" defTabSz="98065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6461" indent="-245171" algn="l" defTabSz="98065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6795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7112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436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7761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33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6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974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1297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162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19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227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2599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041" y="230730"/>
            <a:ext cx="6966585" cy="960173"/>
          </a:xfrm>
          <a:prstGeom prst="rect">
            <a:avLst/>
          </a:prstGeom>
        </p:spPr>
        <p:txBody>
          <a:bodyPr vert="horz" lIns="97852" tIns="48925" rIns="97852" bIns="4892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41" y="1344264"/>
            <a:ext cx="6966585" cy="3802019"/>
          </a:xfrm>
          <a:prstGeom prst="rect">
            <a:avLst/>
          </a:prstGeom>
        </p:spPr>
        <p:txBody>
          <a:bodyPr vert="horz" lIns="97852" tIns="48925" rIns="97852" bIns="4892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049" y="5339641"/>
            <a:ext cx="1806151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l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4740" y="5339641"/>
            <a:ext cx="2451206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ct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7482" y="5339641"/>
            <a:ext cx="1806151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97851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944" indent="-366944" algn="l" defTabSz="9785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046" indent="-305787" algn="l" defTabSz="97851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148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407" indent="-244629" algn="l" defTabSz="978518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1666" indent="-244629" algn="l" defTabSz="978518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092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018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9444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8702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26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851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777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7037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6296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5555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814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4073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496030" y="485106"/>
            <a:ext cx="3608390" cy="3135479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ArchUpPour">
              <a:avLst/>
            </a:prstTxWarp>
            <a:spAutoFit/>
          </a:bodyPr>
          <a:lstStyle/>
          <a:p>
            <a:r>
              <a:rPr lang="fr-FR" sz="79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9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062730"/>
            <a:ext cx="7740650" cy="880893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3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79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300" dirty="0" smtClean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11" y="90957"/>
            <a:ext cx="1970960" cy="3234780"/>
          </a:xfrm>
          <a:prstGeom prst="rect">
            <a:avLst/>
          </a:prstGeom>
        </p:spPr>
        <p:txBody>
          <a:bodyPr wrap="square" lIns="109772" tIns="54888" rIns="109772" bIns="54888">
            <a:spAutoFit/>
          </a:bodyPr>
          <a:lstStyle/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29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19204" y="2736503"/>
            <a:ext cx="1772196" cy="1067922"/>
          </a:xfrm>
          <a:prstGeom prst="rect">
            <a:avLst/>
          </a:prstGeom>
          <a:noFill/>
        </p:spPr>
        <p:txBody>
          <a:bodyPr wrap="square" lIns="82235" tIns="41117" rIns="82235" bIns="41117" rtlCol="0">
            <a:spAutoFit/>
          </a:bodyPr>
          <a:lstStyle/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3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90925" y="1152327"/>
            <a:ext cx="1049725" cy="89877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sz="5300" dirty="0" smtClean="0">
                <a:ln w="635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21</a:t>
            </a:r>
            <a:endParaRPr lang="fr-FR" dirty="0">
              <a:solidFill>
                <a:srgbClr val="C0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20518" y="60638"/>
            <a:ext cx="1149439" cy="75797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752000"/>
            <a:ext cx="7740650" cy="1006504"/>
          </a:xfrm>
          <a:prstGeom prst="rect">
            <a:avLst/>
          </a:prstGeom>
        </p:spPr>
        <p:txBody>
          <a:bodyPr wrap="square" lIns="82369" tIns="41185" rIns="82369" bIns="41185">
            <a:spAutoFit/>
          </a:bodyPr>
          <a:lstStyle/>
          <a:p>
            <a:pPr algn="ctr"/>
            <a:r>
              <a:rPr lang="fr-FR" sz="4000" dirty="0" smtClean="0">
                <a:ln w="22225">
                  <a:solidFill>
                    <a:schemeClr val="tx1"/>
                  </a:solidFill>
                </a:ln>
                <a:solidFill>
                  <a:srgbClr val="00B05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Barr  et  </a:t>
            </a:r>
            <a:r>
              <a:rPr lang="fr-FR" sz="6000" dirty="0" err="1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Neubois</a:t>
            </a:r>
            <a:endParaRPr lang="fr-FR" sz="6000" dirty="0">
              <a:ln w="3810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5596" y="1910209"/>
            <a:ext cx="1026347" cy="1212755"/>
          </a:xfrm>
          <a:prstGeom prst="rect">
            <a:avLst/>
          </a:prstGeom>
        </p:spPr>
      </p:pic>
      <p:pic>
        <p:nvPicPr>
          <p:cNvPr id="13" name="AFRICAN 17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17 MUSIC FOR MEDITATION III KORA INSPIRATIONS.wav"/>
          </p:nvPr>
        </p:nvPicPr>
        <p:blipFill>
          <a:blip r:embed="rId7" cstate="print"/>
          <a:stretch>
            <a:fillRect/>
          </a:stretch>
        </p:blipFill>
        <p:spPr>
          <a:xfrm>
            <a:off x="5317311" y="2304456"/>
            <a:ext cx="245634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2861" y="36000"/>
            <a:ext cx="73072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Barr  </a:t>
            </a:r>
            <a:r>
              <a:rPr lang="fr-FR" sz="2400" b="1" dirty="0" smtClean="0">
                <a:solidFill>
                  <a:srgbClr val="00B050"/>
                </a:solidFill>
              </a:rPr>
              <a:t> </a:t>
            </a:r>
            <a:endParaRPr lang="fr-FR" sz="2400" dirty="0">
              <a:solidFill>
                <a:srgbClr val="00B050"/>
              </a:solidFill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98391" y="5256783"/>
            <a:ext cx="298588" cy="2971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432000"/>
            <a:ext cx="774065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BARR</a:t>
            </a:r>
            <a:r>
              <a:rPr lang="fr-FR" dirty="0" smtClean="0">
                <a:solidFill>
                  <a:schemeClr val="bg1"/>
                </a:solidFill>
              </a:rPr>
              <a:t>  s’appuie sur les contreforts du massif des Vosges au pied du mont Sainte-Odile et à 8 km au sud d'Obernai.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Elle est traversée par la </a:t>
            </a:r>
            <a:r>
              <a:rPr lang="fr-FR" dirty="0" err="1" smtClean="0">
                <a:solidFill>
                  <a:schemeClr val="bg1"/>
                </a:solidFill>
              </a:rPr>
              <a:t>Kirneck</a:t>
            </a:r>
            <a:r>
              <a:rPr lang="fr-FR" dirty="0" smtClean="0">
                <a:solidFill>
                  <a:schemeClr val="bg1"/>
                </a:solidFill>
              </a:rPr>
              <a:t>, affluent de l’</a:t>
            </a:r>
            <a:r>
              <a:rPr lang="fr-FR" dirty="0" err="1" smtClean="0">
                <a:solidFill>
                  <a:schemeClr val="bg1"/>
                </a:solidFill>
              </a:rPr>
              <a:t>Andlau</a:t>
            </a:r>
            <a:r>
              <a:rPr lang="fr-FR" dirty="0" smtClean="0">
                <a:solidFill>
                  <a:schemeClr val="bg1"/>
                </a:solidFill>
              </a:rPr>
              <a:t> et sous-affluent de l’Ill.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Barr est capitale viticole d’Alsace avec sa plus ancienne foire aux vins d’Alsace (plus de 100 ans) et son historique « Fête des vendanges » qui se déroule traditionnellement le premier week-end d’octobre.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Même si la première trace écrite, mentionnant le village de Barr sous le nom de </a:t>
            </a:r>
            <a:r>
              <a:rPr lang="fr-FR" dirty="0" err="1" smtClean="0">
                <a:solidFill>
                  <a:schemeClr val="bg1"/>
                </a:solidFill>
              </a:rPr>
              <a:t>Barru</a:t>
            </a:r>
            <a:r>
              <a:rPr lang="fr-FR" dirty="0" smtClean="0">
                <a:solidFill>
                  <a:schemeClr val="bg1"/>
                </a:solidFill>
              </a:rPr>
              <a:t>, date de l’année 788, les historiens pensent que ce site a été occupé bien avant, comme le prouvent les nombreux vestiges préhistoriques de l’âge du fer et de l’âge du bronze découverts dans le secteur.</a:t>
            </a:r>
          </a:p>
          <a:p>
            <a:pPr algn="ctr"/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À l'origine propriété impériale, la ville fut cédée par les Habsbourg à Nicolas Ziegler en 1522, puis transformée en franc-alleu trois ans plus tard. Par la suite ses fils la vendirent à la ville de Strasbourg, dont elle dut épouser la cause dans la guerre qui opposa Strasbourg protestant aux Lorrains catholiques. En 1592, ceux-ci brûlèrent le château, la maison commune et soixante-dix habitations, et torturèrent plusieurs habitants.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852998_122151187646389131_5265553010030455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7069335_122151187724389131_5736009133543891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2354" y="0"/>
            <a:ext cx="325594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7203854_122151188078389131_5623650915331426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367544_122151187814389131_6724673578246343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4508" y="0"/>
            <a:ext cx="697163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366043_122151187820389131_6846187311152127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6155" y="0"/>
            <a:ext cx="578834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466955_122151188228389131_2806500671481079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40650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551941_122151187628389131_5679216741274773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555668_122151188372389131_9087579407267222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693825_122151187976389131_8342965966675979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40650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945994_122151187544389131_1136524140398530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812265_122151187496389131_5364199896835944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6852445_122151188024389131_738279378300633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2222"/>
            <a:ext cx="7740650" cy="529659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7043084_122151187460389131_5410959506801052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604"/>
            <a:ext cx="7740650" cy="537183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7076293_122151188192389131_2464106078870141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87203679_122151188150389131_4535085133630266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40650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2861" y="-72000"/>
            <a:ext cx="73072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b="1" dirty="0" err="1" smtClean="0">
                <a:solidFill>
                  <a:schemeClr val="bg1"/>
                </a:solidFill>
              </a:rPr>
              <a:t>Neubois</a:t>
            </a:r>
            <a:r>
              <a:rPr lang="fr-FR" sz="2800" b="1" dirty="0" smtClean="0">
                <a:solidFill>
                  <a:schemeClr val="bg1"/>
                </a:solidFill>
              </a:rPr>
              <a:t> </a:t>
            </a:r>
            <a:r>
              <a:rPr lang="fr-FR" sz="3600" b="1" dirty="0" smtClean="0"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solidFill>
                  <a:srgbClr val="00B050"/>
                </a:solidFill>
              </a:rPr>
              <a:t>  </a:t>
            </a:r>
            <a:endParaRPr lang="fr-FR" sz="4000" dirty="0">
              <a:solidFill>
                <a:srgbClr val="00B05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60001"/>
            <a:ext cx="774065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fr-FR" sz="700" dirty="0" smtClean="0">
              <a:solidFill>
                <a:schemeClr val="bg1"/>
              </a:solidFill>
            </a:endParaRPr>
          </a:p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NEUBOIS</a:t>
            </a:r>
            <a:r>
              <a:rPr lang="fr-FR" dirty="0" smtClean="0">
                <a:solidFill>
                  <a:schemeClr val="bg1"/>
                </a:solidFill>
              </a:rPr>
              <a:t> se trouve sur la rive droite du Giessen (le Comte-ban) un peu avant le confluent du val de Villé et du val de </a:t>
            </a:r>
            <a:r>
              <a:rPr lang="fr-FR" dirty="0" err="1" smtClean="0">
                <a:solidFill>
                  <a:schemeClr val="bg1"/>
                </a:solidFill>
              </a:rPr>
              <a:t>Lièpvre</a:t>
            </a:r>
            <a:r>
              <a:rPr lang="fr-FR" dirty="0" smtClean="0">
                <a:solidFill>
                  <a:schemeClr val="bg1"/>
                </a:solidFill>
              </a:rPr>
              <a:t>. </a:t>
            </a:r>
          </a:p>
          <a:p>
            <a:pPr algn="ctr"/>
            <a:r>
              <a:rPr lang="fr-FR" sz="2000" b="1" dirty="0" smtClean="0">
                <a:solidFill>
                  <a:schemeClr val="bg1"/>
                </a:solidFill>
              </a:rPr>
              <a:t>NEUBOIS </a:t>
            </a:r>
            <a:r>
              <a:rPr lang="fr-FR" dirty="0" smtClean="0">
                <a:solidFill>
                  <a:schemeClr val="bg1"/>
                </a:solidFill>
              </a:rPr>
              <a:t>domine d'une part les villages de </a:t>
            </a:r>
            <a:r>
              <a:rPr lang="fr-FR" dirty="0" err="1" smtClean="0">
                <a:solidFill>
                  <a:schemeClr val="bg1"/>
                </a:solidFill>
              </a:rPr>
              <a:t>Dieffenbach</a:t>
            </a:r>
            <a:r>
              <a:rPr lang="fr-FR" dirty="0" smtClean="0">
                <a:solidFill>
                  <a:schemeClr val="bg1"/>
                </a:solidFill>
              </a:rPr>
              <a:t>-au-Val, Neuve-Église et </a:t>
            </a:r>
            <a:r>
              <a:rPr lang="fr-FR" dirty="0" err="1" smtClean="0">
                <a:solidFill>
                  <a:schemeClr val="bg1"/>
                </a:solidFill>
              </a:rPr>
              <a:t>Breitenau</a:t>
            </a:r>
            <a:r>
              <a:rPr lang="fr-FR" dirty="0" smtClean="0">
                <a:solidFill>
                  <a:schemeClr val="bg1"/>
                </a:solidFill>
              </a:rPr>
              <a:t> et, d'autre part, les premières localités proches de la vallée de Sainte-Marie-aux-Mines : La </a:t>
            </a:r>
            <a:r>
              <a:rPr lang="fr-FR" dirty="0" err="1" smtClean="0">
                <a:solidFill>
                  <a:schemeClr val="bg1"/>
                </a:solidFill>
              </a:rPr>
              <a:t>Vancelle</a:t>
            </a:r>
            <a:r>
              <a:rPr lang="fr-FR" dirty="0" smtClean="0">
                <a:solidFill>
                  <a:schemeClr val="bg1"/>
                </a:solidFill>
              </a:rPr>
              <a:t>, </a:t>
            </a:r>
            <a:r>
              <a:rPr lang="fr-FR" dirty="0" err="1" smtClean="0">
                <a:solidFill>
                  <a:schemeClr val="bg1"/>
                </a:solidFill>
              </a:rPr>
              <a:t>Rombach</a:t>
            </a:r>
            <a:r>
              <a:rPr lang="fr-FR" dirty="0" smtClean="0">
                <a:solidFill>
                  <a:schemeClr val="bg1"/>
                </a:solidFill>
              </a:rPr>
              <a:t>-le-Franc. Cette configuration particulière, née de l'histoire ancienne (ancienne forêt du Comte-Ban) vaut à la commune de posséder avec ses 1 142 ha l'un des finages les plus vastes du canton, juste après ceux de </a:t>
            </a:r>
            <a:r>
              <a:rPr lang="fr-FR" dirty="0" err="1" smtClean="0">
                <a:solidFill>
                  <a:schemeClr val="bg1"/>
                </a:solidFill>
              </a:rPr>
              <a:t>Breitenbach</a:t>
            </a:r>
            <a:r>
              <a:rPr lang="fr-FR" dirty="0" smtClean="0">
                <a:solidFill>
                  <a:schemeClr val="bg1"/>
                </a:solidFill>
              </a:rPr>
              <a:t> et d'</a:t>
            </a:r>
            <a:r>
              <a:rPr lang="fr-FR" dirty="0" err="1" smtClean="0">
                <a:solidFill>
                  <a:schemeClr val="bg1"/>
                </a:solidFill>
              </a:rPr>
              <a:t>Urbeis</a:t>
            </a:r>
            <a:r>
              <a:rPr lang="fr-FR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L'endroit où eurent lieu les apparitions de la vierge Marie est à deux kilomètres du village de </a:t>
            </a:r>
            <a:r>
              <a:rPr lang="fr-FR" dirty="0" err="1" smtClean="0">
                <a:solidFill>
                  <a:schemeClr val="bg1"/>
                </a:solidFill>
              </a:rPr>
              <a:t>Neubois</a:t>
            </a:r>
            <a:r>
              <a:rPr lang="fr-FR" dirty="0" smtClean="0">
                <a:solidFill>
                  <a:schemeClr val="bg1"/>
                </a:solidFill>
              </a:rPr>
              <a:t>, appelé à l'époque </a:t>
            </a:r>
            <a:r>
              <a:rPr lang="fr-FR" dirty="0" err="1" smtClean="0">
                <a:solidFill>
                  <a:schemeClr val="bg1"/>
                </a:solidFill>
              </a:rPr>
              <a:t>Krüth</a:t>
            </a:r>
            <a:r>
              <a:rPr lang="fr-FR" dirty="0" smtClean="0">
                <a:solidFill>
                  <a:schemeClr val="bg1"/>
                </a:solidFill>
              </a:rPr>
              <a:t>, à mi-hauteur de la montagne, et à égale distance des ruines du château du </a:t>
            </a:r>
            <a:r>
              <a:rPr lang="fr-FR" dirty="0" err="1" smtClean="0">
                <a:solidFill>
                  <a:schemeClr val="bg1"/>
                </a:solidFill>
              </a:rPr>
              <a:t>Frankenbourg</a:t>
            </a:r>
            <a:r>
              <a:rPr lang="fr-FR" dirty="0" smtClean="0">
                <a:solidFill>
                  <a:schemeClr val="bg1"/>
                </a:solidFill>
              </a:rPr>
              <a:t>. Il y a à l'endroit une vaste clairière, au milieu de la forêt, d'où l'on jouit d'un magnifique panorama. D'un côté on aperçoit la commune de </a:t>
            </a:r>
            <a:r>
              <a:rPr lang="fr-FR" dirty="0" err="1" smtClean="0">
                <a:solidFill>
                  <a:schemeClr val="bg1"/>
                </a:solidFill>
              </a:rPr>
              <a:t>Scherwiller</a:t>
            </a:r>
            <a:r>
              <a:rPr lang="fr-FR" dirty="0" smtClean="0">
                <a:solidFill>
                  <a:schemeClr val="bg1"/>
                </a:solidFill>
              </a:rPr>
              <a:t> et le château de l'</a:t>
            </a:r>
            <a:r>
              <a:rPr lang="fr-FR" dirty="0" err="1" smtClean="0">
                <a:solidFill>
                  <a:schemeClr val="bg1"/>
                </a:solidFill>
              </a:rPr>
              <a:t>Ortenbourg</a:t>
            </a:r>
            <a:r>
              <a:rPr lang="fr-FR" dirty="0" smtClean="0">
                <a:solidFill>
                  <a:schemeClr val="bg1"/>
                </a:solidFill>
              </a:rPr>
              <a:t>. Avant d'entrer dans la clairière, on voit du regard de nombreux villages, dont </a:t>
            </a:r>
            <a:r>
              <a:rPr lang="fr-FR" dirty="0" err="1" smtClean="0">
                <a:solidFill>
                  <a:schemeClr val="bg1"/>
                </a:solidFill>
              </a:rPr>
              <a:t>Thanvillé</a:t>
            </a:r>
            <a:r>
              <a:rPr lang="fr-FR" dirty="0" smtClean="0">
                <a:solidFill>
                  <a:schemeClr val="bg1"/>
                </a:solidFill>
              </a:rPr>
              <a:t>, Saint-Pierre-Bois et l'église Saint-Gilles perchée un peu au-dessus des deux villages.</a:t>
            </a: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70294" y="5400000"/>
            <a:ext cx="298588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944498_1873189383210007_3343545542592366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617794_1873189413210004_25947909008336019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29118_1873189306543348_8918001657617464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38555_1873189799876632_4204570602223320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38729_1873189916543287_1620319053555964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38731_1873190016543277_436836662234703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45505_1873188916543387_2513325724411000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38555_1873189799876632_4204570602223320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38729_1873189916543287_1620319053555964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38731_1873190016543277_436836662234703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45505_1873188916543387_2513325724411000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873561_1873189309876681_405144016387454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918613_1873188886543390_7108642443511965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937689_1873188929876719_3134250236283343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6155" y="0"/>
            <a:ext cx="578834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955921_1873190353209910_7152573106892739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  <p:pic>
        <p:nvPicPr>
          <p:cNvPr id="4" name="Image 3" descr="A1F9DB-200D-2640-FE0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20000">
            <a:off x="3310136" y="810804"/>
            <a:ext cx="1085118" cy="10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4975247_1873190489876563_3111929292444383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5032876_1873189663209979_7991813468769429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5035780_1873190116543267_1715047085788839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5121025_1873189963209949_3451350788377116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  <p:pic>
        <p:nvPicPr>
          <p:cNvPr id="3" name="Image 2" descr="old-man-light-skin-tone-54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0000">
            <a:off x="3870256" y="1260000"/>
            <a:ext cx="578730" cy="5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5121123_1873190389876573_8966761273110965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5182559_1873190279876584_8449964073949525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5247373_1873189236543355_7040503702134309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BOIS465287896_1873189499876662_53648630770175045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  <p:pic>
        <p:nvPicPr>
          <p:cNvPr id="5" name="Image 4" descr="old-man-light-skin-tone-543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420000">
            <a:off x="4195656" y="2340000"/>
            <a:ext cx="506389" cy="468000"/>
          </a:xfrm>
          <a:prstGeom prst="rect">
            <a:avLst/>
          </a:prstGeom>
        </p:spPr>
      </p:pic>
      <p:pic>
        <p:nvPicPr>
          <p:cNvPr id="6" name="Image 5" descr="A1F9DB-200D-2640-FE0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000">
            <a:off x="3544720" y="2244794"/>
            <a:ext cx="723412" cy="7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06427" y="3880817"/>
            <a:ext cx="1194888" cy="15159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019" y="4932000"/>
            <a:ext cx="1419152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51959" y="2334719"/>
            <a:ext cx="106424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 noChangeAspect="1"/>
          </p:cNvSpPr>
          <p:nvPr/>
        </p:nvSpPr>
        <p:spPr>
          <a:xfrm>
            <a:off x="4128368" y="3456604"/>
            <a:ext cx="959434" cy="6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842" tIns="48922" rIns="97842" bIns="48922" rtlCol="0" anchor="ctr"/>
          <a:lstStyle/>
          <a:p>
            <a:pPr algn="ctr" defTabSz="978426"/>
            <a:r>
              <a:rPr lang="fr-FR" sz="1200" smtClean="0">
                <a:solidFill>
                  <a:srgbClr val="FF0000"/>
                </a:solidFill>
                <a:latin typeface="Rockwell" pitchFamily="18" charset="0"/>
              </a:rPr>
              <a:t>2550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967358" y="2941163"/>
            <a:ext cx="967036" cy="2988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7842" tIns="48922" rIns="97842" bIns="48922" rtlCol="0">
            <a:spAutoFit/>
          </a:bodyPr>
          <a:lstStyle/>
          <a:p>
            <a:pPr defTabSz="978426"/>
            <a:r>
              <a:rPr lang="fr-FR" sz="1300" b="1" dirty="0" smtClean="0">
                <a:solidFill>
                  <a:srgbClr val="FF0000"/>
                </a:solidFill>
              </a:rPr>
              <a:t>03.08.2025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99609" y="5076002"/>
            <a:ext cx="2058775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839185" y="2016426"/>
            <a:ext cx="1926061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0940" y="303190"/>
            <a:ext cx="4243482" cy="1329904"/>
          </a:xfrm>
          <a:prstGeom prst="rect">
            <a:avLst/>
          </a:prstGeom>
          <a:noFill/>
        </p:spPr>
        <p:txBody>
          <a:bodyPr wrap="square" lIns="97842" tIns="48921" rIns="97842" bIns="48921" rtlCol="0">
            <a:spAutoFit/>
          </a:bodyPr>
          <a:lstStyle/>
          <a:p>
            <a:pPr algn="ctr" defTabSz="853584"/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African  </a:t>
            </a:r>
            <a:r>
              <a:rPr lang="en-US" sz="40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Kora</a:t>
            </a:r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Inspirations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637765" y="272807"/>
            <a:ext cx="1773743" cy="19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966563" y="5305802"/>
            <a:ext cx="2613619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393139" y="3790186"/>
            <a:ext cx="1724502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42259" y="2160439"/>
            <a:ext cx="2676923" cy="16344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sp>
        <p:nvSpPr>
          <p:cNvPr id="20" name="Ellipse 19"/>
          <p:cNvSpPr>
            <a:spLocks noChangeAspect="1"/>
          </p:cNvSpPr>
          <p:nvPr/>
        </p:nvSpPr>
        <p:spPr>
          <a:xfrm>
            <a:off x="470218" y="2232000"/>
            <a:ext cx="2345973" cy="21600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  <p:bldP spid="20" grpId="0" animBg="1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2851</TotalTime>
  <Words>72</Words>
  <Application>Microsoft Office PowerPoint</Application>
  <PresentationFormat>Personnalisé</PresentationFormat>
  <Paragraphs>32</Paragraphs>
  <Slides>44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44</vt:i4>
      </vt:variant>
    </vt:vector>
  </HeadingPairs>
  <TitlesOfParts>
    <vt:vector size="46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421</cp:revision>
  <dcterms:created xsi:type="dcterms:W3CDTF">2020-05-12T17:47:43Z</dcterms:created>
  <dcterms:modified xsi:type="dcterms:W3CDTF">2025-08-12T18:31:36Z</dcterms:modified>
</cp:coreProperties>
</file>