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0" r:id="rId3"/>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418" autoAdjust="0"/>
    <p:restoredTop sz="94660"/>
  </p:normalViewPr>
  <p:slideViewPr>
    <p:cSldViewPr snapToGrid="0">
      <p:cViewPr varScale="1">
        <p:scale>
          <a:sx n="81" d="100"/>
          <a:sy n="81" d="100"/>
        </p:scale>
        <p:origin x="552"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2E1912-5782-51A6-AF84-62E376D13E4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DC1E5B2-A73E-1A06-C041-3700A37ED1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D4AB264-DCFB-ED15-68FA-8E478A09BD2F}"/>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6904AFC4-46A6-7630-A788-CE3CDC15DF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C98F38-5A8D-14B9-418D-316D57827E4B}"/>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3977356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B94C23-295D-ACF7-F547-9CA927201D9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AED5F5B-2387-75E4-1FBE-838923F2199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1CFC36-F4FE-8F7D-A9DA-8B0744A76C45}"/>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C432BC0B-C5BA-52B2-AA61-F562CB2891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0B226B-B9B6-2483-9904-AF54A5A9D0C7}"/>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39417338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95EAC1-D31A-3A4E-F1A5-EBF43B75B3F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7DC80CC-12BE-E022-C1DC-BA1CB154B8C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21829D6-3ADA-64BF-5A2D-2F41C7A1B176}"/>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078D3A16-C60F-6287-9301-FBDE3DD2B4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B3AABC-9506-9BF3-7E2D-99E825D4598C}"/>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35643527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B30C8E-F69B-6D17-6C75-FF15DE91171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168517E-5E7D-074F-666D-92CEA2B5F62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97FCD31-64D6-D4BF-6F40-6A91AB0507D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2F2F44-03E7-F16E-E811-0A8724889053}"/>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6" name="Espace réservé du pied de page 5">
            <a:extLst>
              <a:ext uri="{FF2B5EF4-FFF2-40B4-BE49-F238E27FC236}">
                <a16:creationId xmlns:a16="http://schemas.microsoft.com/office/drawing/2014/main" id="{B42C462B-9BE4-81F7-09D1-58AB6B1FD74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D135319-F4E4-D6CC-B45A-7453A5771ABB}"/>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21809638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77039-AA61-4A3C-5B97-69908522196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4412DF0-779A-4330-B2E8-0ADF1CC73E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04779A9-E536-1BD3-003A-CC3C45E85EE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577869D-417F-60C6-4069-B5BF5D65DE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71470C1-F95D-5EB5-EEE9-5E441F43393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95F77BA-B97D-3EB7-ACBB-0C325AF15B03}"/>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8" name="Espace réservé du pied de page 7">
            <a:extLst>
              <a:ext uri="{FF2B5EF4-FFF2-40B4-BE49-F238E27FC236}">
                <a16:creationId xmlns:a16="http://schemas.microsoft.com/office/drawing/2014/main" id="{9ACB955B-1157-C3B2-D82E-98B065963C8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2A8C07-03A7-BC65-4A95-FC9D6447B634}"/>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2090923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AEB7E7-0AE4-82B3-EF17-E60AEF71BA3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FCC7320-6AA2-6231-168D-262FBEC3BE97}"/>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4" name="Espace réservé du pied de page 3">
            <a:extLst>
              <a:ext uri="{FF2B5EF4-FFF2-40B4-BE49-F238E27FC236}">
                <a16:creationId xmlns:a16="http://schemas.microsoft.com/office/drawing/2014/main" id="{A4E3E511-5854-F35A-AFF8-F700A1F8D5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993674F-CB8E-4956-D6A9-4CDF1B528AE4}"/>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17849159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F3A0C3-9F7D-C2C0-00FD-FD73BC6582A2}"/>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3" name="Espace réservé du pied de page 2">
            <a:extLst>
              <a:ext uri="{FF2B5EF4-FFF2-40B4-BE49-F238E27FC236}">
                <a16:creationId xmlns:a16="http://schemas.microsoft.com/office/drawing/2014/main" id="{170AA3EC-F538-225D-26A1-658EA7CA0CF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05453A7-35BA-9C46-727B-D31511CC2EDF}"/>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3459237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BE43C9-8BA3-19A2-2AE3-70EC94F89F8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4A43BF7-18E5-B198-2065-AFF3231986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EDAB276-725B-AF36-6E0F-22FF9F6B4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2B935E-9445-CD9B-D2C1-5ECAFA35EFEB}"/>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6" name="Espace réservé du pied de page 5">
            <a:extLst>
              <a:ext uri="{FF2B5EF4-FFF2-40B4-BE49-F238E27FC236}">
                <a16:creationId xmlns:a16="http://schemas.microsoft.com/office/drawing/2014/main" id="{D64B3FD1-45E6-BE6C-14FF-7B7356871F8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84419A-4C89-350F-B187-82564B8590C6}"/>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24348186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69BE9-1DF2-2757-7E08-389B7A4374B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2A0D6D8-F2B7-A7EF-FE1E-93F634B76D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C78F000-A1E3-2CD5-F1E4-2E5912C53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81E4CF-03D5-0883-092F-F49412F02AF7}"/>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6" name="Espace réservé du pied de page 5">
            <a:extLst>
              <a:ext uri="{FF2B5EF4-FFF2-40B4-BE49-F238E27FC236}">
                <a16:creationId xmlns:a16="http://schemas.microsoft.com/office/drawing/2014/main" id="{3C44A82F-CD0D-B2C5-89DB-3ED34A0F69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3BFAA1-5C5D-AD96-9E0A-285C80649D8E}"/>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4265111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BEB700-CB6D-F920-1476-F51308CFD80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529203D-E0D9-AF5F-D98E-4D1938AE82B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43086D-01CF-5162-DB9C-951BAD7A20AB}"/>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0489ED28-B946-68BB-D335-94EAC5BF3C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70D162-D921-88CF-1870-4209C3D41299}"/>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1316931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4769C91-FA0D-32F3-9CE9-B7B6FA2AC4C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720722-614B-35BE-2F81-A6575AFF878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3382A2-858C-2B16-2EEC-13008D114F2B}"/>
              </a:ext>
            </a:extLst>
          </p:cNvPr>
          <p:cNvSpPr>
            <a:spLocks noGrp="1"/>
          </p:cNvSpPr>
          <p:nvPr>
            <p:ph type="dt" sz="half" idx="10"/>
          </p:nvPr>
        </p:nvSpPr>
        <p:spPr/>
        <p:txBody>
          <a:body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A2098A0B-BCEB-A51C-0E28-CD6689F756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3C9689-CBE2-1F24-E936-390510D61E2A}"/>
              </a:ext>
            </a:extLst>
          </p:cNvPr>
          <p:cNvSpPr>
            <a:spLocks noGrp="1"/>
          </p:cNvSpPr>
          <p:nvPr>
            <p:ph type="sldNum" sz="quarter" idx="12"/>
          </p:nvPr>
        </p:nvSpPr>
        <p:spPr/>
        <p:txBody>
          <a:bodyPr/>
          <a:lstStyle/>
          <a:p>
            <a:fld id="{18BA608A-5433-44B4-A752-93BAB9C3323E}" type="slidenum">
              <a:rPr lang="fr-FR" smtClean="0"/>
              <a:t>‹N°›</a:t>
            </a:fld>
            <a:endParaRPr lang="fr-FR"/>
          </a:p>
        </p:txBody>
      </p:sp>
    </p:spTree>
    <p:extLst>
      <p:ext uri="{BB962C8B-B14F-4D97-AF65-F5344CB8AC3E}">
        <p14:creationId xmlns:p14="http://schemas.microsoft.com/office/powerpoint/2010/main" val="691819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6A173-1C49-12A2-B180-2F7E2740E6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80B8680-5E63-57BD-97C5-9BCB89590E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83B7AB-B6F5-1001-356E-289B45E956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C513951-3887-417A-A217-72FC196B8F8F}" type="datetimeFigureOut">
              <a:rPr lang="fr-FR" smtClean="0"/>
              <a:t>22/09/2025</a:t>
            </a:fld>
            <a:endParaRPr lang="fr-FR"/>
          </a:p>
        </p:txBody>
      </p:sp>
      <p:sp>
        <p:nvSpPr>
          <p:cNvPr id="5" name="Espace réservé du pied de page 4">
            <a:extLst>
              <a:ext uri="{FF2B5EF4-FFF2-40B4-BE49-F238E27FC236}">
                <a16:creationId xmlns:a16="http://schemas.microsoft.com/office/drawing/2014/main" id="{92C149D4-F513-86C6-12E0-36469A64E1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98F7606-CF69-CBDF-B4C8-39E7FBDE1B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8BA608A-5433-44B4-A752-93BAB9C3323E}" type="slidenum">
              <a:rPr lang="fr-FR" smtClean="0"/>
              <a:t>‹N°›</a:t>
            </a:fld>
            <a:endParaRPr lang="fr-FR"/>
          </a:p>
        </p:txBody>
      </p:sp>
    </p:spTree>
    <p:extLst>
      <p:ext uri="{BB962C8B-B14F-4D97-AF65-F5344CB8AC3E}">
        <p14:creationId xmlns:p14="http://schemas.microsoft.com/office/powerpoint/2010/main" val="3742790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B8F22-E092-DCAF-4D47-5D1E3FDC2356}"/>
            </a:ext>
          </a:extLst>
        </p:cNvPr>
        <p:cNvGrpSpPr/>
        <p:nvPr/>
      </p:nvGrpSpPr>
      <p:grpSpPr>
        <a:xfrm>
          <a:off x="0" y="0"/>
          <a:ext cx="0" cy="0"/>
          <a:chOff x="0" y="0"/>
          <a:chExt cx="0" cy="0"/>
        </a:xfrm>
      </p:grpSpPr>
      <p:pic>
        <p:nvPicPr>
          <p:cNvPr id="3" name="Image 2" descr="Une image contenant voie ferrée, plein air, transport, train&#10;&#10;Le contenu généré par l’IA peut être incorrect.">
            <a:extLst>
              <a:ext uri="{FF2B5EF4-FFF2-40B4-BE49-F238E27FC236}">
                <a16:creationId xmlns:a16="http://schemas.microsoft.com/office/drawing/2014/main" id="{F3F668C2-6496-DDAF-89AE-6F3CF6D543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8335" y="401960"/>
            <a:ext cx="9404112"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46EB5F-9266-5AC9-4136-2079E17990C6}"/>
              </a:ext>
            </a:extLst>
          </p:cNvPr>
          <p:cNvSpPr txBox="1"/>
          <p:nvPr/>
        </p:nvSpPr>
        <p:spPr>
          <a:xfrm>
            <a:off x="1417341" y="6060295"/>
            <a:ext cx="9706099" cy="461665"/>
          </a:xfrm>
          <a:prstGeom prst="rect">
            <a:avLst/>
          </a:prstGeom>
          <a:solidFill>
            <a:schemeClr val="tx1"/>
          </a:solidFill>
        </p:spPr>
        <p:txBody>
          <a:bodyPr wrap="square" rtlCol="0">
            <a:spAutoFit/>
          </a:bodyPr>
          <a:lstStyle/>
          <a:p>
            <a:r>
              <a:rPr lang="fr-FR" sz="2400" b="1">
                <a:solidFill>
                  <a:schemeClr val="bg1"/>
                </a:solidFill>
              </a:rPr>
              <a:t>Un train au départ de Tournon, gare de correspondance avec la SNCF</a:t>
            </a:r>
            <a:endParaRPr lang="fr-FR" sz="2400" b="1" dirty="0">
              <a:solidFill>
                <a:schemeClr val="bg1"/>
              </a:solidFill>
            </a:endParaRPr>
          </a:p>
        </p:txBody>
      </p:sp>
      <p:sp>
        <p:nvSpPr>
          <p:cNvPr id="5" name="ZoneTexte 4">
            <a:extLst>
              <a:ext uri="{FF2B5EF4-FFF2-40B4-BE49-F238E27FC236}">
                <a16:creationId xmlns:a16="http://schemas.microsoft.com/office/drawing/2014/main" id="{D5BC2410-3245-576B-8312-80006A1F3D94}"/>
              </a:ext>
            </a:extLst>
          </p:cNvPr>
          <p:cNvSpPr txBox="1"/>
          <p:nvPr/>
        </p:nvSpPr>
        <p:spPr>
          <a:xfrm>
            <a:off x="4599709" y="5484599"/>
            <a:ext cx="2992581" cy="461665"/>
          </a:xfrm>
          <a:prstGeom prst="rect">
            <a:avLst/>
          </a:prstGeom>
          <a:solidFill>
            <a:schemeClr val="bg1"/>
          </a:solidFill>
        </p:spPr>
        <p:txBody>
          <a:bodyPr wrap="square" rtlCol="0">
            <a:spAutoFit/>
          </a:bodyPr>
          <a:lstStyle/>
          <a:p>
            <a:r>
              <a:rPr lang="fr-FR" sz="2400" b="1" dirty="0"/>
              <a:t>Le Train Du Vivarais</a:t>
            </a:r>
          </a:p>
        </p:txBody>
      </p:sp>
    </p:spTree>
    <p:extLst>
      <p:ext uri="{BB962C8B-B14F-4D97-AF65-F5344CB8AC3E}">
        <p14:creationId xmlns:p14="http://schemas.microsoft.com/office/powerpoint/2010/main" val="27665413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sndAc>
          <p:stSnd>
            <p:snd r:embed="rId2" name="Richard Anthony ~ Jentends Siffler Le Train  1962.wav"/>
          </p:stSnd>
        </p:sndAc>
      </p:transition>
    </mc:Choice>
    <mc:Fallback>
      <p:transition spd="slow" advClick="0" advTm="15000">
        <p:fade/>
        <p:sndAc>
          <p:stSnd>
            <p:snd r:embed="rId2" name="Richard Anthony ~ Jentends Siffler Le Train  1962.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029D5-5747-2190-30FB-8FA917C6C129}"/>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2958E790-D3B7-5914-CB67-A2AEB5C8A4B1}"/>
              </a:ext>
            </a:extLst>
          </p:cNvPr>
          <p:cNvSpPr txBox="1"/>
          <p:nvPr/>
        </p:nvSpPr>
        <p:spPr>
          <a:xfrm>
            <a:off x="591787" y="305068"/>
            <a:ext cx="11317185" cy="6247864"/>
          </a:xfrm>
          <a:prstGeom prst="rect">
            <a:avLst/>
          </a:prstGeom>
          <a:noFill/>
        </p:spPr>
        <p:txBody>
          <a:bodyPr wrap="square" rtlCol="0">
            <a:spAutoFit/>
          </a:bodyPr>
          <a:lstStyle/>
          <a:p>
            <a:r>
              <a:rPr lang="fr-FR" sz="4000" b="1" dirty="0">
                <a:solidFill>
                  <a:srgbClr val="FFFF00"/>
                </a:solidFill>
              </a:rPr>
              <a:t>Le chemin de fer du Vivarais (CFV) est un chemin de fer touristique à voie métrique se trouvant en Ardèche. Aujourd'hui, il relie Saint-Jean-de-Muzols (alt. 130 m) à Lamastre (alt. 373 m) en 28 km. Il possède la particularité d'être exploité en traction vapeur avec des locomotives de type Mallet. Jusqu'à la fermeture du réseau, ce chemin de fer était surnommé « Le </a:t>
            </a:r>
            <a:r>
              <a:rPr lang="fr-FR" sz="4000" b="1" dirty="0" err="1">
                <a:solidFill>
                  <a:srgbClr val="FFFF00"/>
                </a:solidFill>
              </a:rPr>
              <a:t>Mastrou</a:t>
            </a:r>
            <a:r>
              <a:rPr lang="fr-FR" sz="4000" b="1" dirty="0">
                <a:solidFill>
                  <a:srgbClr val="FFFF00"/>
                </a:solidFill>
              </a:rPr>
              <a:t> », appellation qu'il a conservé pour son exploitation touristique.</a:t>
            </a:r>
          </a:p>
        </p:txBody>
      </p:sp>
    </p:spTree>
    <p:extLst>
      <p:ext uri="{BB962C8B-B14F-4D97-AF65-F5344CB8AC3E}">
        <p14:creationId xmlns:p14="http://schemas.microsoft.com/office/powerpoint/2010/main" val="10153979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voie ferrée, arbre, piste&#10;&#10;Le contenu généré par l’IA peut être incorrect.">
            <a:extLst>
              <a:ext uri="{FF2B5EF4-FFF2-40B4-BE49-F238E27FC236}">
                <a16:creationId xmlns:a16="http://schemas.microsoft.com/office/drawing/2014/main" id="{A6705824-2EB0-1B51-8550-6ED46DB92B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1925" y="369000"/>
            <a:ext cx="4588564" cy="6120000"/>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CE4388C-DD9B-1D90-68F0-E6AE23C154F4}"/>
              </a:ext>
            </a:extLst>
          </p:cNvPr>
          <p:cNvSpPr txBox="1"/>
          <p:nvPr/>
        </p:nvSpPr>
        <p:spPr>
          <a:xfrm>
            <a:off x="4194759" y="6056287"/>
            <a:ext cx="3253839" cy="461665"/>
          </a:xfrm>
          <a:prstGeom prst="rect">
            <a:avLst/>
          </a:prstGeom>
          <a:noFill/>
        </p:spPr>
        <p:txBody>
          <a:bodyPr wrap="square" rtlCol="0">
            <a:spAutoFit/>
          </a:bodyPr>
          <a:lstStyle/>
          <a:p>
            <a:r>
              <a:rPr lang="fr-FR" sz="2400" b="1">
                <a:solidFill>
                  <a:schemeClr val="bg1"/>
                </a:solidFill>
              </a:rPr>
              <a:t>Vivaraistrainparcours</a:t>
            </a:r>
            <a:endParaRPr lang="fr-FR" sz="2400" b="1" dirty="0">
              <a:solidFill>
                <a:schemeClr val="bg1"/>
              </a:solidFill>
            </a:endParaRPr>
          </a:p>
        </p:txBody>
      </p:sp>
    </p:spTree>
    <p:extLst>
      <p:ext uri="{BB962C8B-B14F-4D97-AF65-F5344CB8AC3E}">
        <p14:creationId xmlns:p14="http://schemas.microsoft.com/office/powerpoint/2010/main" val="24776675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9C72B-A373-5318-CBB8-5FAAD1A21A0C}"/>
            </a:ext>
          </a:extLst>
        </p:cNvPr>
        <p:cNvGrpSpPr/>
        <p:nvPr/>
      </p:nvGrpSpPr>
      <p:grpSpPr>
        <a:xfrm>
          <a:off x="0" y="0"/>
          <a:ext cx="0" cy="0"/>
          <a:chOff x="0" y="0"/>
          <a:chExt cx="0" cy="0"/>
        </a:xfrm>
      </p:grpSpPr>
      <p:pic>
        <p:nvPicPr>
          <p:cNvPr id="3" name="Image 2" descr="Une image contenant voie ferrée, plein air, piste, transport&#10;&#10;Le contenu généré par l’IA peut être incorrect.">
            <a:extLst>
              <a:ext uri="{FF2B5EF4-FFF2-40B4-BE49-F238E27FC236}">
                <a16:creationId xmlns:a16="http://schemas.microsoft.com/office/drawing/2014/main" id="{8CBFA81F-CCFC-B94C-3D1B-3EE463BF94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406" y="369000"/>
            <a:ext cx="7833600"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BBDF6D8-5741-54BF-5328-0A6DDD584990}"/>
              </a:ext>
            </a:extLst>
          </p:cNvPr>
          <p:cNvSpPr txBox="1"/>
          <p:nvPr/>
        </p:nvSpPr>
        <p:spPr>
          <a:xfrm>
            <a:off x="8621486" y="3069771"/>
            <a:ext cx="3384467" cy="3046988"/>
          </a:xfrm>
          <a:prstGeom prst="rect">
            <a:avLst/>
          </a:prstGeom>
          <a:noFill/>
        </p:spPr>
        <p:txBody>
          <a:bodyPr wrap="square" rtlCol="0">
            <a:spAutoFit/>
          </a:bodyPr>
          <a:lstStyle/>
          <a:p>
            <a:r>
              <a:rPr lang="fr-FR" sz="2400" b="1">
                <a:solidFill>
                  <a:srgbClr val="FFFF00"/>
                </a:solidFill>
              </a:rPr>
              <a:t>Un train emmené par la Mallet 403 vient de quitter Tournon, et circule sur le tronc commun SNCF. On voit la file du troisième rail sur l'intérieur de la voie standard</a:t>
            </a:r>
            <a:endParaRPr lang="fr-FR" sz="2400" b="1" dirty="0">
              <a:solidFill>
                <a:srgbClr val="FFFF00"/>
              </a:solidFill>
            </a:endParaRPr>
          </a:p>
        </p:txBody>
      </p:sp>
    </p:spTree>
    <p:extLst>
      <p:ext uri="{BB962C8B-B14F-4D97-AF65-F5344CB8AC3E}">
        <p14:creationId xmlns:p14="http://schemas.microsoft.com/office/powerpoint/2010/main" val="13282107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628E1-9579-7541-AD46-2DEC1FDCD507}"/>
            </a:ext>
          </a:extLst>
        </p:cNvPr>
        <p:cNvGrpSpPr/>
        <p:nvPr/>
      </p:nvGrpSpPr>
      <p:grpSpPr>
        <a:xfrm>
          <a:off x="0" y="0"/>
          <a:ext cx="0" cy="0"/>
          <a:chOff x="0" y="0"/>
          <a:chExt cx="0" cy="0"/>
        </a:xfrm>
      </p:grpSpPr>
      <p:pic>
        <p:nvPicPr>
          <p:cNvPr id="3" name="Image 2" descr="Une image contenant voie ferrée, plein air, transport, piste&#10;&#10;Le contenu généré par l’IA peut être incorrect.">
            <a:extLst>
              <a:ext uri="{FF2B5EF4-FFF2-40B4-BE49-F238E27FC236}">
                <a16:creationId xmlns:a16="http://schemas.microsoft.com/office/drawing/2014/main" id="{CCBD61CA-45C1-D0F0-FCB0-4295BC8BDF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7164" y="369000"/>
            <a:ext cx="7295545"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A9374F-209D-D0E0-F82E-EFEE6F0F6197}"/>
              </a:ext>
            </a:extLst>
          </p:cNvPr>
          <p:cNvSpPr txBox="1"/>
          <p:nvPr/>
        </p:nvSpPr>
        <p:spPr>
          <a:xfrm>
            <a:off x="461725" y="3526971"/>
            <a:ext cx="3918857" cy="1938992"/>
          </a:xfrm>
          <a:prstGeom prst="rect">
            <a:avLst/>
          </a:prstGeom>
          <a:noFill/>
        </p:spPr>
        <p:txBody>
          <a:bodyPr wrap="square" rtlCol="0">
            <a:spAutoFit/>
          </a:bodyPr>
          <a:lstStyle/>
          <a:p>
            <a:r>
              <a:rPr lang="fr-FR" sz="2400" b="1">
                <a:solidFill>
                  <a:srgbClr val="FFFF00"/>
                </a:solidFill>
              </a:rPr>
              <a:t>: La locomotive Mallet N°414 du chemin de fer du Vivarais, arrive en gare de Lamastre (Ardèche) le 21 septembre 1975.</a:t>
            </a:r>
            <a:endParaRPr lang="fr-FR" sz="2400" b="1" dirty="0">
              <a:solidFill>
                <a:srgbClr val="FFFF00"/>
              </a:solidFill>
            </a:endParaRPr>
          </a:p>
        </p:txBody>
      </p:sp>
    </p:spTree>
    <p:extLst>
      <p:ext uri="{BB962C8B-B14F-4D97-AF65-F5344CB8AC3E}">
        <p14:creationId xmlns:p14="http://schemas.microsoft.com/office/powerpoint/2010/main" val="1930378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0115C-75B0-7992-99BA-586AACED9313}"/>
            </a:ext>
          </a:extLst>
        </p:cNvPr>
        <p:cNvGrpSpPr/>
        <p:nvPr/>
      </p:nvGrpSpPr>
      <p:grpSpPr>
        <a:xfrm>
          <a:off x="0" y="0"/>
          <a:ext cx="0" cy="0"/>
          <a:chOff x="0" y="0"/>
          <a:chExt cx="0" cy="0"/>
        </a:xfrm>
      </p:grpSpPr>
      <p:pic>
        <p:nvPicPr>
          <p:cNvPr id="3" name="Image 2" descr="Une image contenant plein air, voie ferrée, piste, montagne&#10;&#10;Le contenu généré par l’IA peut être incorrect.">
            <a:extLst>
              <a:ext uri="{FF2B5EF4-FFF2-40B4-BE49-F238E27FC236}">
                <a16:creationId xmlns:a16="http://schemas.microsoft.com/office/drawing/2014/main" id="{054819AD-9CD1-D373-7A29-F4D2166C56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535" y="369000"/>
            <a:ext cx="9098272"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B4DFEC-FEE6-B048-5278-DBF7FE737DE6}"/>
              </a:ext>
            </a:extLst>
          </p:cNvPr>
          <p:cNvSpPr txBox="1"/>
          <p:nvPr/>
        </p:nvSpPr>
        <p:spPr>
          <a:xfrm>
            <a:off x="9702140" y="2707575"/>
            <a:ext cx="2489860" cy="3416320"/>
          </a:xfrm>
          <a:prstGeom prst="rect">
            <a:avLst/>
          </a:prstGeom>
          <a:noFill/>
        </p:spPr>
        <p:txBody>
          <a:bodyPr wrap="square" rtlCol="0">
            <a:spAutoFit/>
          </a:bodyPr>
          <a:lstStyle/>
          <a:p>
            <a:r>
              <a:rPr lang="fr-FR" sz="2400" b="1" dirty="0">
                <a:solidFill>
                  <a:srgbClr val="FFFF00"/>
                </a:solidFill>
              </a:rPr>
              <a:t>Autorail Billard N°314 dans une tranchée ouverte du site rocheux, en aval de la halte de Clauzel et du tunnel de </a:t>
            </a:r>
            <a:r>
              <a:rPr lang="fr-FR" sz="2400" b="1" dirty="0" err="1">
                <a:solidFill>
                  <a:srgbClr val="FFFF00"/>
                </a:solidFill>
              </a:rPr>
              <a:t>Mordane</a:t>
            </a:r>
            <a:endParaRPr lang="fr-FR" sz="2400" b="1" dirty="0">
              <a:solidFill>
                <a:srgbClr val="FFFF00"/>
              </a:solidFill>
            </a:endParaRPr>
          </a:p>
        </p:txBody>
      </p:sp>
    </p:spTree>
    <p:extLst>
      <p:ext uri="{BB962C8B-B14F-4D97-AF65-F5344CB8AC3E}">
        <p14:creationId xmlns:p14="http://schemas.microsoft.com/office/powerpoint/2010/main" val="64205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18FF4-6116-4493-3D71-D23817675E77}"/>
            </a:ext>
          </a:extLst>
        </p:cNvPr>
        <p:cNvGrpSpPr/>
        <p:nvPr/>
      </p:nvGrpSpPr>
      <p:grpSpPr>
        <a:xfrm>
          <a:off x="0" y="0"/>
          <a:ext cx="0" cy="0"/>
          <a:chOff x="0" y="0"/>
          <a:chExt cx="0" cy="0"/>
        </a:xfrm>
      </p:grpSpPr>
      <p:pic>
        <p:nvPicPr>
          <p:cNvPr id="5" name="Image 4" descr="Une image contenant texte, lettre, écriture manuscrite, papier&#10;&#10;Le contenu généré par l’IA peut être incorrect.">
            <a:extLst>
              <a:ext uri="{FF2B5EF4-FFF2-40B4-BE49-F238E27FC236}">
                <a16:creationId xmlns:a16="http://schemas.microsoft.com/office/drawing/2014/main" id="{98CD86C5-3E3E-EA89-3033-24EC01A4C1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8370" y="369000"/>
            <a:ext cx="9495259" cy="6120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8554370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FED67-33F1-E39D-2AEB-A33A6B4E9ACB}"/>
            </a:ext>
          </a:extLst>
        </p:cNvPr>
        <p:cNvGrpSpPr/>
        <p:nvPr/>
      </p:nvGrpSpPr>
      <p:grpSpPr>
        <a:xfrm>
          <a:off x="0" y="0"/>
          <a:ext cx="0" cy="0"/>
          <a:chOff x="0" y="0"/>
          <a:chExt cx="0" cy="0"/>
        </a:xfrm>
      </p:grpSpPr>
      <p:pic>
        <p:nvPicPr>
          <p:cNvPr id="3" name="Image 2" descr="Une image contenant plein air, train, piste, voie ferrée&#10;&#10;Le contenu généré par l’IA peut être incorrect.">
            <a:extLst>
              <a:ext uri="{FF2B5EF4-FFF2-40B4-BE49-F238E27FC236}">
                <a16:creationId xmlns:a16="http://schemas.microsoft.com/office/drawing/2014/main" id="{6D8FE327-9DB2-B995-D8A1-D5558AB4C4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1931" y="369000"/>
            <a:ext cx="4588569"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6F6CBD-6DE5-224C-9BB8-95FEC1F8393C}"/>
              </a:ext>
            </a:extLst>
          </p:cNvPr>
          <p:cNvSpPr txBox="1"/>
          <p:nvPr/>
        </p:nvSpPr>
        <p:spPr>
          <a:xfrm>
            <a:off x="522514" y="3905923"/>
            <a:ext cx="2921330" cy="1569660"/>
          </a:xfrm>
          <a:prstGeom prst="rect">
            <a:avLst/>
          </a:prstGeom>
          <a:noFill/>
        </p:spPr>
        <p:txBody>
          <a:bodyPr wrap="square" rtlCol="0">
            <a:spAutoFit/>
          </a:bodyPr>
          <a:lstStyle/>
          <a:p>
            <a:r>
              <a:rPr lang="fr-FR" sz="2400" b="1">
                <a:solidFill>
                  <a:srgbClr val="FFFF00"/>
                </a:solidFill>
              </a:rPr>
              <a:t>Vue du passage du viaduc du train touristique de Tournon Lamastre</a:t>
            </a:r>
            <a:endParaRPr lang="fr-FR" sz="2400" b="1" dirty="0">
              <a:solidFill>
                <a:srgbClr val="FFFF00"/>
              </a:solidFill>
            </a:endParaRPr>
          </a:p>
        </p:txBody>
      </p:sp>
    </p:spTree>
    <p:extLst>
      <p:ext uri="{BB962C8B-B14F-4D97-AF65-F5344CB8AC3E}">
        <p14:creationId xmlns:p14="http://schemas.microsoft.com/office/powerpoint/2010/main" val="4152571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2547-41F3-99CB-DD00-894F277F2B09}"/>
            </a:ext>
          </a:extLst>
        </p:cNvPr>
        <p:cNvGrpSpPr/>
        <p:nvPr/>
      </p:nvGrpSpPr>
      <p:grpSpPr>
        <a:xfrm>
          <a:off x="0" y="0"/>
          <a:ext cx="0" cy="0"/>
          <a:chOff x="0" y="0"/>
          <a:chExt cx="0" cy="0"/>
        </a:xfrm>
      </p:grpSpPr>
      <p:pic>
        <p:nvPicPr>
          <p:cNvPr id="5" name="Image 4" descr="Une image contenant voie ferrée, plein air, ciel, véhicule&#10;&#10;Le contenu généré par l’IA peut être incorrect.">
            <a:extLst>
              <a:ext uri="{FF2B5EF4-FFF2-40B4-BE49-F238E27FC236}">
                <a16:creationId xmlns:a16="http://schemas.microsoft.com/office/drawing/2014/main" id="{4C3AA121-3C84-AB44-B6D8-E06676D351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8805" y="369000"/>
            <a:ext cx="4588565" cy="6120000"/>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51B30AA-A6CE-39D6-6039-9C5898716357}"/>
              </a:ext>
            </a:extLst>
          </p:cNvPr>
          <p:cNvSpPr txBox="1"/>
          <p:nvPr/>
        </p:nvSpPr>
        <p:spPr>
          <a:xfrm>
            <a:off x="8372104" y="3705101"/>
            <a:ext cx="3277590" cy="1200329"/>
          </a:xfrm>
          <a:prstGeom prst="rect">
            <a:avLst/>
          </a:prstGeom>
          <a:noFill/>
        </p:spPr>
        <p:txBody>
          <a:bodyPr wrap="square" rtlCol="0">
            <a:spAutoFit/>
          </a:bodyPr>
          <a:lstStyle/>
          <a:p>
            <a:r>
              <a:rPr lang="fr-FR" sz="2400" b="1">
                <a:solidFill>
                  <a:srgbClr val="FFFF00"/>
                </a:solidFill>
              </a:rPr>
              <a:t>En gare de Boucieu-le-Roi, la 414 prend de l'eau</a:t>
            </a:r>
            <a:endParaRPr lang="fr-FR" sz="2400" b="1" dirty="0">
              <a:solidFill>
                <a:srgbClr val="FFFF00"/>
              </a:solidFill>
            </a:endParaRPr>
          </a:p>
        </p:txBody>
      </p:sp>
    </p:spTree>
    <p:extLst>
      <p:ext uri="{BB962C8B-B14F-4D97-AF65-F5344CB8AC3E}">
        <p14:creationId xmlns:p14="http://schemas.microsoft.com/office/powerpoint/2010/main" val="9247150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BC0ED-EEDA-A954-E640-D2107B994A0E}"/>
            </a:ext>
          </a:extLst>
        </p:cNvPr>
        <p:cNvGrpSpPr/>
        <p:nvPr/>
      </p:nvGrpSpPr>
      <p:grpSpPr>
        <a:xfrm>
          <a:off x="0" y="0"/>
          <a:ext cx="0" cy="0"/>
          <a:chOff x="0" y="0"/>
          <a:chExt cx="0" cy="0"/>
        </a:xfrm>
      </p:grpSpPr>
      <p:pic>
        <p:nvPicPr>
          <p:cNvPr id="3" name="Image 2" descr="Une image contenant voie ferrée, plein air, piste, transport&#10;&#10;Le contenu généré par l’IA peut être incorrect.">
            <a:extLst>
              <a:ext uri="{FF2B5EF4-FFF2-40B4-BE49-F238E27FC236}">
                <a16:creationId xmlns:a16="http://schemas.microsoft.com/office/drawing/2014/main" id="{8D7E0BDB-7447-7D43-D56E-869E7E0E8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403" y="351000"/>
            <a:ext cx="9470770" cy="6156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44B9CA-5ED4-0399-7270-BC11231A1213}"/>
              </a:ext>
            </a:extLst>
          </p:cNvPr>
          <p:cNvSpPr txBox="1"/>
          <p:nvPr/>
        </p:nvSpPr>
        <p:spPr>
          <a:xfrm>
            <a:off x="451827" y="4334493"/>
            <a:ext cx="1995055" cy="1200329"/>
          </a:xfrm>
          <a:prstGeom prst="rect">
            <a:avLst/>
          </a:prstGeom>
          <a:noFill/>
        </p:spPr>
        <p:txBody>
          <a:bodyPr wrap="square" rtlCol="0">
            <a:spAutoFit/>
          </a:bodyPr>
          <a:lstStyle/>
          <a:p>
            <a:r>
              <a:rPr lang="fr-FR" sz="2400" b="1">
                <a:solidFill>
                  <a:srgbClr val="FFFF00"/>
                </a:solidFill>
              </a:rPr>
              <a:t>Un train en gare de Tournon</a:t>
            </a:r>
            <a:endParaRPr lang="fr-FR" sz="2400" b="1" dirty="0">
              <a:solidFill>
                <a:srgbClr val="FFFF00"/>
              </a:solidFill>
            </a:endParaRPr>
          </a:p>
        </p:txBody>
      </p:sp>
    </p:spTree>
    <p:extLst>
      <p:ext uri="{BB962C8B-B14F-4D97-AF65-F5344CB8AC3E}">
        <p14:creationId xmlns:p14="http://schemas.microsoft.com/office/powerpoint/2010/main" val="18577640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36368-9586-3414-B7F6-DE8F4371A8C1}"/>
            </a:ext>
          </a:extLst>
        </p:cNvPr>
        <p:cNvGrpSpPr/>
        <p:nvPr/>
      </p:nvGrpSpPr>
      <p:grpSpPr>
        <a:xfrm>
          <a:off x="0" y="0"/>
          <a:ext cx="0" cy="0"/>
          <a:chOff x="0" y="0"/>
          <a:chExt cx="0" cy="0"/>
        </a:xfrm>
      </p:grpSpPr>
      <p:pic>
        <p:nvPicPr>
          <p:cNvPr id="3" name="Image 2" descr="Une image contenant plein air, voie ferrée, piste, train&#10;&#10;Le contenu généré par l’IA peut être incorrect.">
            <a:extLst>
              <a:ext uri="{FF2B5EF4-FFF2-40B4-BE49-F238E27FC236}">
                <a16:creationId xmlns:a16="http://schemas.microsoft.com/office/drawing/2014/main" id="{6B7EDF80-E6EA-D225-A710-A5F4C9E9D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16" y="369000"/>
            <a:ext cx="9438082"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D3E8CA-E8B2-0BDE-5E00-92577CB6344D}"/>
              </a:ext>
            </a:extLst>
          </p:cNvPr>
          <p:cNvSpPr txBox="1"/>
          <p:nvPr/>
        </p:nvSpPr>
        <p:spPr>
          <a:xfrm>
            <a:off x="9963397" y="3289465"/>
            <a:ext cx="2228603" cy="1200329"/>
          </a:xfrm>
          <a:prstGeom prst="rect">
            <a:avLst/>
          </a:prstGeom>
          <a:noFill/>
        </p:spPr>
        <p:txBody>
          <a:bodyPr wrap="square" rtlCol="0">
            <a:spAutoFit/>
          </a:bodyPr>
          <a:lstStyle/>
          <a:p>
            <a:r>
              <a:rPr lang="fr-FR" sz="2400" b="1">
                <a:solidFill>
                  <a:srgbClr val="FFFF00"/>
                </a:solidFill>
              </a:rPr>
              <a:t>Autorail Billard arrivant à Lamastre</a:t>
            </a:r>
            <a:endParaRPr lang="fr-FR" sz="2400" b="1" dirty="0">
              <a:solidFill>
                <a:srgbClr val="FFFF00"/>
              </a:solidFill>
            </a:endParaRPr>
          </a:p>
        </p:txBody>
      </p:sp>
    </p:spTree>
    <p:extLst>
      <p:ext uri="{BB962C8B-B14F-4D97-AF65-F5344CB8AC3E}">
        <p14:creationId xmlns:p14="http://schemas.microsoft.com/office/powerpoint/2010/main" val="20972553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A0A0A-5C1E-A89B-393E-FFFCCB87CC17}"/>
            </a:ext>
          </a:extLst>
        </p:cNvPr>
        <p:cNvGrpSpPr/>
        <p:nvPr/>
      </p:nvGrpSpPr>
      <p:grpSpPr>
        <a:xfrm>
          <a:off x="0" y="0"/>
          <a:ext cx="0" cy="0"/>
          <a:chOff x="0" y="0"/>
          <a:chExt cx="0" cy="0"/>
        </a:xfrm>
      </p:grpSpPr>
      <p:pic>
        <p:nvPicPr>
          <p:cNvPr id="3" name="Image 2" descr="Une image contenant voie ferrée, plein air, véhicule, Machine à vapeur&#10;&#10;Le contenu généré par l’IA peut être incorrect.">
            <a:extLst>
              <a:ext uri="{FF2B5EF4-FFF2-40B4-BE49-F238E27FC236}">
                <a16:creationId xmlns:a16="http://schemas.microsoft.com/office/drawing/2014/main" id="{56065A36-5CF9-1E42-472C-AEAFDB77D4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6538" y="351000"/>
            <a:ext cx="7338463" cy="6156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E0EE718-1EE9-B5EC-8210-A3050C668D3E}"/>
              </a:ext>
            </a:extLst>
          </p:cNvPr>
          <p:cNvSpPr txBox="1"/>
          <p:nvPr/>
        </p:nvSpPr>
        <p:spPr>
          <a:xfrm>
            <a:off x="581891" y="3586348"/>
            <a:ext cx="3694642" cy="1938992"/>
          </a:xfrm>
          <a:prstGeom prst="rect">
            <a:avLst/>
          </a:prstGeom>
          <a:noFill/>
        </p:spPr>
        <p:txBody>
          <a:bodyPr wrap="square" rtlCol="0">
            <a:spAutoFit/>
          </a:bodyPr>
          <a:lstStyle/>
          <a:p>
            <a:r>
              <a:rPr lang="fr-FR" sz="2400" b="1" dirty="0">
                <a:solidFill>
                  <a:srgbClr val="FFFF00"/>
                </a:solidFill>
              </a:rPr>
              <a:t>La locomotive Mallet N°403 du chemin de fer du Vivarais, en gare de Boucieu-le-Roi (Ardèche) le 21 septembre 1975.</a:t>
            </a:r>
          </a:p>
        </p:txBody>
      </p:sp>
    </p:spTree>
    <p:extLst>
      <p:ext uri="{BB962C8B-B14F-4D97-AF65-F5344CB8AC3E}">
        <p14:creationId xmlns:p14="http://schemas.microsoft.com/office/powerpoint/2010/main" val="4097388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2585F-AEAF-EF53-67F3-BA5927959A21}"/>
            </a:ext>
          </a:extLst>
        </p:cNvPr>
        <p:cNvGrpSpPr/>
        <p:nvPr/>
      </p:nvGrpSpPr>
      <p:grpSpPr>
        <a:xfrm>
          <a:off x="0" y="0"/>
          <a:ext cx="0" cy="0"/>
          <a:chOff x="0" y="0"/>
          <a:chExt cx="0" cy="0"/>
        </a:xfrm>
      </p:grpSpPr>
      <p:pic>
        <p:nvPicPr>
          <p:cNvPr id="3" name="Image 2" descr="Une image contenant voie ferrée, plein air, transport, locomotive&#10;&#10;Le contenu généré par l’IA peut être incorrect.">
            <a:extLst>
              <a:ext uri="{FF2B5EF4-FFF2-40B4-BE49-F238E27FC236}">
                <a16:creationId xmlns:a16="http://schemas.microsoft.com/office/drawing/2014/main" id="{81399584-99D3-3B44-6707-DA085F32A3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054" y="369000"/>
            <a:ext cx="7295548"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15C59AF-48D5-731E-50C0-E16107DABDD9}"/>
              </a:ext>
            </a:extLst>
          </p:cNvPr>
          <p:cNvSpPr txBox="1"/>
          <p:nvPr/>
        </p:nvSpPr>
        <p:spPr>
          <a:xfrm>
            <a:off x="7879840" y="2873829"/>
            <a:ext cx="3895106" cy="2308324"/>
          </a:xfrm>
          <a:prstGeom prst="rect">
            <a:avLst/>
          </a:prstGeom>
          <a:noFill/>
        </p:spPr>
        <p:txBody>
          <a:bodyPr wrap="square" rtlCol="0">
            <a:spAutoFit/>
          </a:bodyPr>
          <a:lstStyle/>
          <a:p>
            <a:r>
              <a:rPr lang="fr-FR" sz="2400" b="1">
                <a:solidFill>
                  <a:srgbClr val="FFFF00"/>
                </a:solidFill>
              </a:rPr>
              <a:t>La locomotive Mallet N°404 du chemin de fer du Vivarais, en gare de Tournon-sur-Rhône (Ardèche) le 21 septembre 1975.</a:t>
            </a:r>
            <a:endParaRPr lang="fr-FR" sz="2400" b="1" dirty="0">
              <a:solidFill>
                <a:srgbClr val="FFFF00"/>
              </a:solidFill>
            </a:endParaRPr>
          </a:p>
        </p:txBody>
      </p:sp>
    </p:spTree>
    <p:extLst>
      <p:ext uri="{BB962C8B-B14F-4D97-AF65-F5344CB8AC3E}">
        <p14:creationId xmlns:p14="http://schemas.microsoft.com/office/powerpoint/2010/main" val="1198255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6213B-EA4E-437F-7374-5D1D8A28D5B4}"/>
            </a:ext>
          </a:extLst>
        </p:cNvPr>
        <p:cNvGrpSpPr/>
        <p:nvPr/>
      </p:nvGrpSpPr>
      <p:grpSpPr>
        <a:xfrm>
          <a:off x="0" y="0"/>
          <a:ext cx="0" cy="0"/>
          <a:chOff x="0" y="0"/>
          <a:chExt cx="0" cy="0"/>
        </a:xfrm>
      </p:grpSpPr>
      <p:pic>
        <p:nvPicPr>
          <p:cNvPr id="3" name="Image 2" descr="Une image contenant voie ferrée, plein air, Machine à vapeur, véhicule&#10;&#10;Le contenu généré par l’IA peut être incorrect.">
            <a:extLst>
              <a:ext uri="{FF2B5EF4-FFF2-40B4-BE49-F238E27FC236}">
                <a16:creationId xmlns:a16="http://schemas.microsoft.com/office/drawing/2014/main" id="{B69CFBC8-B8B1-5E5E-AA61-63C5BB3B2A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6556" y="369000"/>
            <a:ext cx="8160000" cy="6120000"/>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002AEEE-843D-5C59-B33E-2878C77CF4FA}"/>
              </a:ext>
            </a:extLst>
          </p:cNvPr>
          <p:cNvSpPr txBox="1"/>
          <p:nvPr/>
        </p:nvSpPr>
        <p:spPr>
          <a:xfrm>
            <a:off x="238497" y="2661545"/>
            <a:ext cx="3328059" cy="2677656"/>
          </a:xfrm>
          <a:prstGeom prst="rect">
            <a:avLst/>
          </a:prstGeom>
          <a:noFill/>
        </p:spPr>
        <p:txBody>
          <a:bodyPr wrap="square">
            <a:spAutoFit/>
          </a:bodyPr>
          <a:lstStyle/>
          <a:p>
            <a:r>
              <a:rPr lang="fr-FR" sz="2400" b="1" dirty="0">
                <a:solidFill>
                  <a:srgbClr val="FFFF00"/>
                </a:solidFill>
              </a:rPr>
              <a:t>Locomotive Mallet 030+030T provenant de l'ancien réseau CFD-Vivarais utilisée par le chemin de fer touristique de la ligne Tournon-Lamastre</a:t>
            </a:r>
          </a:p>
        </p:txBody>
      </p:sp>
    </p:spTree>
    <p:extLst>
      <p:ext uri="{BB962C8B-B14F-4D97-AF65-F5344CB8AC3E}">
        <p14:creationId xmlns:p14="http://schemas.microsoft.com/office/powerpoint/2010/main" val="41940770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DDF53-ECD7-C5E2-F469-77672AA07B04}"/>
            </a:ext>
          </a:extLst>
        </p:cNvPr>
        <p:cNvGrpSpPr/>
        <p:nvPr/>
      </p:nvGrpSpPr>
      <p:grpSpPr>
        <a:xfrm>
          <a:off x="0" y="0"/>
          <a:ext cx="0" cy="0"/>
          <a:chOff x="0" y="0"/>
          <a:chExt cx="0" cy="0"/>
        </a:xfrm>
      </p:grpSpPr>
      <p:pic>
        <p:nvPicPr>
          <p:cNvPr id="3" name="Image 2" descr="Une image contenant voie ferrée, vapeur, plein air, ciel&#10;&#10;Le contenu généré par l’IA peut être incorrect.">
            <a:extLst>
              <a:ext uri="{FF2B5EF4-FFF2-40B4-BE49-F238E27FC236}">
                <a16:creationId xmlns:a16="http://schemas.microsoft.com/office/drawing/2014/main" id="{75E3FBA9-A0E8-0FE8-9290-E159C3F304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172" y="369000"/>
            <a:ext cx="7295544" cy="612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ACEA3F2-BC19-2845-2618-437775A65D40}"/>
              </a:ext>
            </a:extLst>
          </p:cNvPr>
          <p:cNvSpPr txBox="1"/>
          <p:nvPr/>
        </p:nvSpPr>
        <p:spPr>
          <a:xfrm>
            <a:off x="8039595" y="3669475"/>
            <a:ext cx="3747233" cy="1938992"/>
          </a:xfrm>
          <a:prstGeom prst="rect">
            <a:avLst/>
          </a:prstGeom>
          <a:noFill/>
        </p:spPr>
        <p:txBody>
          <a:bodyPr wrap="square" rtlCol="0">
            <a:spAutoFit/>
          </a:bodyPr>
          <a:lstStyle/>
          <a:p>
            <a:r>
              <a:rPr lang="fr-FR" sz="2400" b="1">
                <a:solidFill>
                  <a:srgbClr val="FFFF00"/>
                </a:solidFill>
              </a:rPr>
              <a:t>La Mallet N°104 POC du chemin de fer du Vivarais, en gare de Tournon-sur-Rhône (Ardèche) le 21 septembre 1975.</a:t>
            </a:r>
            <a:endParaRPr lang="fr-FR" sz="2400" b="1" dirty="0">
              <a:solidFill>
                <a:srgbClr val="FFFF00"/>
              </a:solidFill>
            </a:endParaRPr>
          </a:p>
        </p:txBody>
      </p:sp>
    </p:spTree>
    <p:extLst>
      <p:ext uri="{BB962C8B-B14F-4D97-AF65-F5344CB8AC3E}">
        <p14:creationId xmlns:p14="http://schemas.microsoft.com/office/powerpoint/2010/main" val="2055284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4434C-DD27-D209-810A-AD097767C174}"/>
            </a:ext>
          </a:extLst>
        </p:cNvPr>
        <p:cNvGrpSpPr/>
        <p:nvPr/>
      </p:nvGrpSpPr>
      <p:grpSpPr>
        <a:xfrm>
          <a:off x="0" y="0"/>
          <a:ext cx="0" cy="0"/>
          <a:chOff x="0" y="0"/>
          <a:chExt cx="0" cy="0"/>
        </a:xfrm>
      </p:grpSpPr>
      <p:pic>
        <p:nvPicPr>
          <p:cNvPr id="3" name="Image 2" descr="Une image contenant voie ferrée, plein air, train, arbre&#10;&#10;Le contenu généré par l’IA peut être incorrect.">
            <a:extLst>
              <a:ext uri="{FF2B5EF4-FFF2-40B4-BE49-F238E27FC236}">
                <a16:creationId xmlns:a16="http://schemas.microsoft.com/office/drawing/2014/main" id="{5DF650E8-D66D-0B23-B43F-D0D388A4BA4E}"/>
              </a:ext>
            </a:extLst>
          </p:cNvPr>
          <p:cNvPicPr>
            <a:picLocks noChangeAspect="1"/>
          </p:cNvPicPr>
          <p:nvPr/>
        </p:nvPicPr>
        <p:blipFill rotWithShape="1">
          <a:blip r:embed="rId2">
            <a:extLst>
              <a:ext uri="{28A0092B-C50C-407E-A947-70E740481C1C}">
                <a14:useLocalDpi xmlns:a14="http://schemas.microsoft.com/office/drawing/2010/main" val="0"/>
              </a:ext>
            </a:extLst>
          </a:blip>
          <a:srcRect b="5827"/>
          <a:stretch>
            <a:fillRect/>
          </a:stretch>
        </p:blipFill>
        <p:spPr>
          <a:xfrm>
            <a:off x="559130" y="651906"/>
            <a:ext cx="5400000" cy="266131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plein air, voie ferrée, transport, piste&#10;&#10;Le contenu généré par l’IA peut être incorrect.">
            <a:extLst>
              <a:ext uri="{FF2B5EF4-FFF2-40B4-BE49-F238E27FC236}">
                <a16:creationId xmlns:a16="http://schemas.microsoft.com/office/drawing/2014/main" id="{DF52AD2B-714A-17FA-0B37-2BCA68D13B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1673" y="3586348"/>
            <a:ext cx="3840000" cy="2880000"/>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7F672DB-A512-9196-04D9-E4319FFD600C}"/>
              </a:ext>
            </a:extLst>
          </p:cNvPr>
          <p:cNvSpPr txBox="1"/>
          <p:nvPr/>
        </p:nvSpPr>
        <p:spPr>
          <a:xfrm>
            <a:off x="6519553" y="2755811"/>
            <a:ext cx="4880759" cy="461665"/>
          </a:xfrm>
          <a:prstGeom prst="rect">
            <a:avLst/>
          </a:prstGeom>
          <a:noFill/>
        </p:spPr>
        <p:txBody>
          <a:bodyPr wrap="square" rtlCol="0">
            <a:spAutoFit/>
          </a:bodyPr>
          <a:lstStyle/>
          <a:p>
            <a:r>
              <a:rPr lang="fr-FR" sz="2400" b="1" dirty="0">
                <a:solidFill>
                  <a:srgbClr val="FFFF00"/>
                </a:solidFill>
              </a:rPr>
              <a:t>chemin-fer-vivarais</a:t>
            </a:r>
          </a:p>
        </p:txBody>
      </p:sp>
    </p:spTree>
    <p:extLst>
      <p:ext uri="{BB962C8B-B14F-4D97-AF65-F5344CB8AC3E}">
        <p14:creationId xmlns:p14="http://schemas.microsoft.com/office/powerpoint/2010/main" val="26498923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57BA-B26B-8DE8-3D99-73DCFD290F8E}"/>
            </a:ext>
          </a:extLst>
        </p:cNvPr>
        <p:cNvGrpSpPr/>
        <p:nvPr/>
      </p:nvGrpSpPr>
      <p:grpSpPr>
        <a:xfrm>
          <a:off x="0" y="0"/>
          <a:ext cx="0" cy="0"/>
          <a:chOff x="0" y="0"/>
          <a:chExt cx="0" cy="0"/>
        </a:xfrm>
      </p:grpSpPr>
      <p:pic>
        <p:nvPicPr>
          <p:cNvPr id="3" name="Image 2" descr="Une image contenant voie ferrée, plein air, piste, Ferroviaire&#10;&#10;Le contenu généré par l’IA peut être incorrect.">
            <a:extLst>
              <a:ext uri="{FF2B5EF4-FFF2-40B4-BE49-F238E27FC236}">
                <a16:creationId xmlns:a16="http://schemas.microsoft.com/office/drawing/2014/main" id="{BE081AFC-7CEC-C707-240F-E4A62D7FFA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0234" y="3083219"/>
            <a:ext cx="3888000" cy="291600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voie ferrée, plein air, transport, véhicule&#10;&#10;Le contenu généré par l’IA peut être incorrect.">
            <a:extLst>
              <a:ext uri="{FF2B5EF4-FFF2-40B4-BE49-F238E27FC236}">
                <a16:creationId xmlns:a16="http://schemas.microsoft.com/office/drawing/2014/main" id="{FAD15C07-6165-3FBC-C3A3-F39C6F3AC6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3767" y="824113"/>
            <a:ext cx="3888000" cy="2916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4036473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992EE-734B-A002-D81B-62A290C30968}"/>
            </a:ext>
          </a:extLst>
        </p:cNvPr>
        <p:cNvGrpSpPr/>
        <p:nvPr/>
      </p:nvGrpSpPr>
      <p:grpSpPr>
        <a:xfrm>
          <a:off x="0" y="0"/>
          <a:ext cx="0" cy="0"/>
          <a:chOff x="0" y="0"/>
          <a:chExt cx="0" cy="0"/>
        </a:xfrm>
      </p:grpSpPr>
      <p:pic>
        <p:nvPicPr>
          <p:cNvPr id="3" name="Image 2" descr="Une image contenant voie ferrée, plein air, piste, locomotive&#10;&#10;Le contenu généré par l’IA peut être incorrect.">
            <a:extLst>
              <a:ext uri="{FF2B5EF4-FFF2-40B4-BE49-F238E27FC236}">
                <a16:creationId xmlns:a16="http://schemas.microsoft.com/office/drawing/2014/main" id="{888AC572-758C-E557-915C-0528BF3808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860" y="3250870"/>
            <a:ext cx="3888000" cy="291600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plein air, arbre, eau, Ressources d’eau&#10;&#10;Le contenu généré par l’IA peut être incorrect.">
            <a:extLst>
              <a:ext uri="{FF2B5EF4-FFF2-40B4-BE49-F238E27FC236}">
                <a16:creationId xmlns:a16="http://schemas.microsoft.com/office/drawing/2014/main" id="{64C54C5C-CC7F-1CDC-5BC1-5D77868C76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4140" y="736270"/>
            <a:ext cx="3852000" cy="2889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038639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12B7A-D2C6-A9A0-AD12-18B498268CC4}"/>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284E6CD9-4E7E-C063-39A3-D857A9470913}"/>
              </a:ext>
            </a:extLst>
          </p:cNvPr>
          <p:cNvPicPr>
            <a:picLocks noChangeAspect="1"/>
          </p:cNvPicPr>
          <p:nvPr/>
        </p:nvPicPr>
        <p:blipFill>
          <a:blip r:embed="rId2"/>
          <a:stretch>
            <a:fillRect/>
          </a:stretch>
        </p:blipFill>
        <p:spPr>
          <a:xfrm>
            <a:off x="548924" y="549000"/>
            <a:ext cx="5031525" cy="2880000"/>
          </a:xfrm>
          <a:prstGeom prst="rect">
            <a:avLst/>
          </a:prstGeom>
          <a:ln w="88900" cap="sq" cmpd="thickThin">
            <a:solidFill>
              <a:schemeClr val="accent6"/>
            </a:solidFill>
            <a:prstDash val="solid"/>
            <a:miter lim="800000"/>
          </a:ln>
          <a:effectLst>
            <a:innerShdw blurRad="76200">
              <a:srgbClr val="000000"/>
            </a:innerShdw>
          </a:effectLst>
        </p:spPr>
      </p:pic>
      <p:pic>
        <p:nvPicPr>
          <p:cNvPr id="4" name="Image 3" descr="Une image contenant voie ferrée, plein air, transport, piste&#10;&#10;Le contenu généré par l’IA peut être incorrect.">
            <a:extLst>
              <a:ext uri="{FF2B5EF4-FFF2-40B4-BE49-F238E27FC236}">
                <a16:creationId xmlns:a16="http://schemas.microsoft.com/office/drawing/2014/main" id="{E90C8721-0083-D824-35C8-6FB99C7090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0644" y="3429000"/>
            <a:ext cx="4432432" cy="2952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931819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3E4D3-4ED0-42D3-FCE8-043EE57FDAF0}"/>
            </a:ext>
          </a:extLst>
        </p:cNvPr>
        <p:cNvGrpSpPr/>
        <p:nvPr/>
      </p:nvGrpSpPr>
      <p:grpSpPr>
        <a:xfrm>
          <a:off x="0" y="0"/>
          <a:ext cx="0" cy="0"/>
          <a:chOff x="0" y="0"/>
          <a:chExt cx="0" cy="0"/>
        </a:xfrm>
      </p:grpSpPr>
      <p:pic>
        <p:nvPicPr>
          <p:cNvPr id="3" name="Image 2" descr="Une image contenant plein air, personne, habits, arbre&#10;&#10;Le contenu généré par l’IA peut être incorrect.">
            <a:extLst>
              <a:ext uri="{FF2B5EF4-FFF2-40B4-BE49-F238E27FC236}">
                <a16:creationId xmlns:a16="http://schemas.microsoft.com/office/drawing/2014/main" id="{9AAD2FF1-BC35-F200-7BF0-27EB8A5986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383" y="3173506"/>
            <a:ext cx="3840000" cy="2880000"/>
          </a:xfrm>
          <a:prstGeom prst="rect">
            <a:avLst/>
          </a:prstGeom>
          <a:ln w="88900" cap="sq" cmpd="thickThin">
            <a:solidFill>
              <a:schemeClr val="accent6"/>
            </a:solidFill>
            <a:prstDash val="solid"/>
            <a:miter lim="800000"/>
          </a:ln>
          <a:effectLst>
            <a:innerShdw blurRad="76200">
              <a:srgbClr val="000000"/>
            </a:innerShdw>
          </a:effectLst>
        </p:spPr>
      </p:pic>
      <p:pic>
        <p:nvPicPr>
          <p:cNvPr id="7" name="Image 6" descr="Une image contenant voie ferrée, plein air, Machine à vapeur, véhicule&#10;&#10;Le contenu généré par l’IA peut être incorrect.">
            <a:extLst>
              <a:ext uri="{FF2B5EF4-FFF2-40B4-BE49-F238E27FC236}">
                <a16:creationId xmlns:a16="http://schemas.microsoft.com/office/drawing/2014/main" id="{4D1BEB90-066F-BBBF-3BAD-DDBADABEA8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8283" y="645459"/>
            <a:ext cx="3840000" cy="2880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8630153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B7C40-7CB0-169C-4BAD-5E96F8408A18}"/>
            </a:ext>
          </a:extLst>
        </p:cNvPr>
        <p:cNvGrpSpPr/>
        <p:nvPr/>
      </p:nvGrpSpPr>
      <p:grpSpPr>
        <a:xfrm>
          <a:off x="0" y="0"/>
          <a:ext cx="0" cy="0"/>
          <a:chOff x="0" y="0"/>
          <a:chExt cx="0" cy="0"/>
        </a:xfrm>
      </p:grpSpPr>
      <p:pic>
        <p:nvPicPr>
          <p:cNvPr id="3" name="Image 2" descr="Une image contenant voie ferrée, plein air, transport, piste&#10;&#10;Le contenu généré par l’IA peut être incorrect.">
            <a:extLst>
              <a:ext uri="{FF2B5EF4-FFF2-40B4-BE49-F238E27FC236}">
                <a16:creationId xmlns:a16="http://schemas.microsoft.com/office/drawing/2014/main" id="{DAB431F3-CCE4-0D8C-F557-D026CDB866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573" y="771901"/>
            <a:ext cx="4500000" cy="2988313"/>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plein air, voie ferrée, transport, piste&#10;&#10;Le contenu généré par l’IA peut être incorrect.">
            <a:extLst>
              <a:ext uri="{FF2B5EF4-FFF2-40B4-BE49-F238E27FC236}">
                <a16:creationId xmlns:a16="http://schemas.microsoft.com/office/drawing/2014/main" id="{0A74E432-0CC0-82B1-F54A-3AE4B76D1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1427" y="3218213"/>
            <a:ext cx="4032000" cy="3024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084321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591BD-6C9B-B99F-5B2A-1068497A07DD}"/>
            </a:ext>
          </a:extLst>
        </p:cNvPr>
        <p:cNvGrpSpPr/>
        <p:nvPr/>
      </p:nvGrpSpPr>
      <p:grpSpPr>
        <a:xfrm>
          <a:off x="0" y="0"/>
          <a:ext cx="0" cy="0"/>
          <a:chOff x="0" y="0"/>
          <a:chExt cx="0" cy="0"/>
        </a:xfrm>
      </p:grpSpPr>
      <p:pic>
        <p:nvPicPr>
          <p:cNvPr id="3" name="Image 2" descr="Une image contenant voie ferrée, plein air, piste, Ferroviaire&#10;&#10;Le contenu généré par l’IA peut être incorrect.">
            <a:extLst>
              <a:ext uri="{FF2B5EF4-FFF2-40B4-BE49-F238E27FC236}">
                <a16:creationId xmlns:a16="http://schemas.microsoft.com/office/drawing/2014/main" id="{0E061077-6307-C4B2-E4A1-E047035163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600" y="3111335"/>
            <a:ext cx="4032000" cy="302400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voie ferrée, plein air, transport, véhicule&#10;&#10;Le contenu généré par l’IA peut être incorrect.">
            <a:extLst>
              <a:ext uri="{FF2B5EF4-FFF2-40B4-BE49-F238E27FC236}">
                <a16:creationId xmlns:a16="http://schemas.microsoft.com/office/drawing/2014/main" id="{02BEA0C9-5170-923C-3A8A-9A01E4C7F8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5400" y="676893"/>
            <a:ext cx="3888000" cy="2916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3113836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EC72D-B466-52F3-010D-CFD7605D7B5F}"/>
            </a:ext>
          </a:extLst>
        </p:cNvPr>
        <p:cNvGrpSpPr/>
        <p:nvPr/>
      </p:nvGrpSpPr>
      <p:grpSpPr>
        <a:xfrm>
          <a:off x="0" y="0"/>
          <a:ext cx="0" cy="0"/>
          <a:chOff x="0" y="0"/>
          <a:chExt cx="0" cy="0"/>
        </a:xfrm>
      </p:grpSpPr>
      <p:pic>
        <p:nvPicPr>
          <p:cNvPr id="3" name="Image 2" descr="Une image contenant plein air, train, arbre, voie ferrée&#10;&#10;Le contenu généré par l’IA peut être incorrect.">
            <a:extLst>
              <a:ext uri="{FF2B5EF4-FFF2-40B4-BE49-F238E27FC236}">
                <a16:creationId xmlns:a16="http://schemas.microsoft.com/office/drawing/2014/main" id="{5E85937F-8775-89C2-D56C-A531422350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480" y="676893"/>
            <a:ext cx="3996000" cy="2997000"/>
          </a:xfrm>
          <a:prstGeom prst="rect">
            <a:avLst/>
          </a:prstGeom>
          <a:ln w="88900" cap="sq" cmpd="thickThin">
            <a:solidFill>
              <a:schemeClr val="accent6"/>
            </a:solidFill>
            <a:prstDash val="solid"/>
            <a:miter lim="800000"/>
          </a:ln>
          <a:effectLst>
            <a:innerShdw blurRad="76200">
              <a:srgbClr val="000000"/>
            </a:innerShdw>
          </a:effectLst>
        </p:spPr>
      </p:pic>
      <p:pic>
        <p:nvPicPr>
          <p:cNvPr id="5" name="Image 4" descr="Une image contenant voie ferrée, plein air, piste, locomotive&#10;&#10;Le contenu généré par l’IA peut être incorrect.">
            <a:extLst>
              <a:ext uri="{FF2B5EF4-FFF2-40B4-BE49-F238E27FC236}">
                <a16:creationId xmlns:a16="http://schemas.microsoft.com/office/drawing/2014/main" id="{FF5EDAD7-D9DA-99A3-8676-2DCE32C369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2291" y="3313215"/>
            <a:ext cx="3888000" cy="2916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769222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D5975-DF27-1538-D3AA-B7B505E26188}"/>
            </a:ext>
          </a:extLst>
        </p:cNvPr>
        <p:cNvGrpSpPr/>
        <p:nvPr/>
      </p:nvGrpSpPr>
      <p:grpSpPr>
        <a:xfrm>
          <a:off x="0" y="0"/>
          <a:ext cx="0" cy="0"/>
          <a:chOff x="0" y="0"/>
          <a:chExt cx="0" cy="0"/>
        </a:xfrm>
      </p:grpSpPr>
      <p:pic>
        <p:nvPicPr>
          <p:cNvPr id="3" name="Image 2" descr="Une image contenant plein air, arbre, eau, Ressources d’eau&#10;&#10;Le contenu généré par l’IA peut être incorrect.">
            <a:extLst>
              <a:ext uri="{FF2B5EF4-FFF2-40B4-BE49-F238E27FC236}">
                <a16:creationId xmlns:a16="http://schemas.microsoft.com/office/drawing/2014/main" id="{190AD0CB-CE17-3E35-657A-6DC561B638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221" y="3194462"/>
            <a:ext cx="4284000" cy="3213000"/>
          </a:xfrm>
          <a:prstGeom prst="rect">
            <a:avLst/>
          </a:prstGeom>
        </p:spPr>
      </p:pic>
      <p:pic>
        <p:nvPicPr>
          <p:cNvPr id="5" name="Image 4" descr="Une image contenant plein air, voie ferrée, ciel, transport&#10;&#10;Le contenu généré par l’IA peut être incorrect.">
            <a:extLst>
              <a:ext uri="{FF2B5EF4-FFF2-40B4-BE49-F238E27FC236}">
                <a16:creationId xmlns:a16="http://schemas.microsoft.com/office/drawing/2014/main" id="{FD6915EB-E922-FC83-69A4-61269CFDA2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8532" y="513000"/>
            <a:ext cx="5198247" cy="2916000"/>
          </a:xfrm>
          <a:prstGeom prst="rect">
            <a:avLst/>
          </a:prstGeom>
          <a:ln w="88900" cap="sq" cmpd="thickThin">
            <a:solidFill>
              <a:schemeClr val="accent6"/>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CA61AC4-32B9-E076-8569-8C77E1DFC870}"/>
              </a:ext>
            </a:extLst>
          </p:cNvPr>
          <p:cNvSpPr txBox="1"/>
          <p:nvPr/>
        </p:nvSpPr>
        <p:spPr>
          <a:xfrm>
            <a:off x="455221" y="1140003"/>
            <a:ext cx="5739740" cy="830997"/>
          </a:xfrm>
          <a:prstGeom prst="rect">
            <a:avLst/>
          </a:prstGeom>
          <a:noFill/>
        </p:spPr>
        <p:txBody>
          <a:bodyPr wrap="square" rtlCol="0">
            <a:spAutoFit/>
          </a:bodyPr>
          <a:lstStyle/>
          <a:p>
            <a:r>
              <a:rPr lang="fr-FR" sz="2400" b="1" dirty="0">
                <a:solidFill>
                  <a:srgbClr val="FFFF00"/>
                </a:solidFill>
              </a:rPr>
              <a:t>Lorient Vous A Présenté Le Chemin De Fer  Du Vivarais – En  Ardèche</a:t>
            </a:r>
          </a:p>
        </p:txBody>
      </p:sp>
      <p:sp>
        <p:nvSpPr>
          <p:cNvPr id="8" name="ZoneTexte 7">
            <a:extLst>
              <a:ext uri="{FF2B5EF4-FFF2-40B4-BE49-F238E27FC236}">
                <a16:creationId xmlns:a16="http://schemas.microsoft.com/office/drawing/2014/main" id="{4A42C940-5995-12BD-C3E2-21C60E4F43BB}"/>
              </a:ext>
            </a:extLst>
          </p:cNvPr>
          <p:cNvSpPr txBox="1"/>
          <p:nvPr/>
        </p:nvSpPr>
        <p:spPr>
          <a:xfrm>
            <a:off x="5379522" y="4156364"/>
            <a:ext cx="6555179" cy="1200329"/>
          </a:xfrm>
          <a:prstGeom prst="rect">
            <a:avLst/>
          </a:prstGeom>
          <a:noFill/>
        </p:spPr>
        <p:txBody>
          <a:bodyPr wrap="square" rtlCol="0">
            <a:spAutoFit/>
          </a:bodyPr>
          <a:lstStyle/>
          <a:p>
            <a:r>
              <a:rPr lang="fr-FR" sz="2400" b="1" dirty="0">
                <a:solidFill>
                  <a:srgbClr val="FFFF00"/>
                </a:solidFill>
              </a:rPr>
              <a:t>Les Images Et Le Son  Du Net</a:t>
            </a:r>
          </a:p>
          <a:p>
            <a:endParaRPr lang="fr-FR" sz="2400" b="1" dirty="0">
              <a:solidFill>
                <a:srgbClr val="FFFF00"/>
              </a:solidFill>
            </a:endParaRPr>
          </a:p>
          <a:p>
            <a:r>
              <a:rPr lang="fr-FR" sz="2400" b="1" dirty="0">
                <a:solidFill>
                  <a:srgbClr val="FFFF00"/>
                </a:solidFill>
              </a:rPr>
              <a:t>                          Daniel</a:t>
            </a:r>
          </a:p>
        </p:txBody>
      </p:sp>
    </p:spTree>
    <p:extLst>
      <p:ext uri="{BB962C8B-B14F-4D97-AF65-F5344CB8AC3E}">
        <p14:creationId xmlns:p14="http://schemas.microsoft.com/office/powerpoint/2010/main" val="2993422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5000">
        <p15:prstTrans prst="drape"/>
      </p:transition>
    </mc:Choice>
    <mc:Fallback>
      <p:transition spd="slow" advClick="0" advTm="15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TotalTime>
  <Words>339</Words>
  <Application>Microsoft Office PowerPoint</Application>
  <PresentationFormat>Grand écran</PresentationFormat>
  <Paragraphs>20</Paragraphs>
  <Slides>24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2025-09-22T04:55:55Z</dcterms:created>
  <dcterms:modified xsi:type="dcterms:W3CDTF">2025-09-22T07:01:53Z</dcterms:modified>
</cp:coreProperties>
</file>