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7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1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3616F-8A10-4210-781C-E5AA11EB26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BC97A1A-A188-47DD-8942-884E09279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D9B561-08D4-D01B-CB21-A17C730D6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7C3946-BD17-4855-DE8B-6D48EA36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DDB19E-4D13-E610-3D1F-04C25112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0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71040-2CF5-D19D-25AB-5A5F3A02C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610EE2-07D7-9F4D-D2B1-7A71B096E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E3F4F4-1F56-3D2B-0CA4-D7300835A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A72792-CEF0-3CEE-0CA8-82E628BA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3E707F-90CD-22EC-B4E0-25D6472A3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21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4CD56-1D3B-88EA-86AA-39454B54C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B69101-AC15-6D62-5E9D-8EE925913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8F720F-BC3B-DB41-D504-D40F2D2F5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8A1FE3-1B59-E7D6-77B1-563CA1E05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3D7EF-78BE-5004-19AD-2F38C5CE2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48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418EEF-784B-D514-5463-601E47E51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42DBFE-844A-5FD9-86BB-252EC04F26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DC674BF-84D9-E63B-6BF9-6AD484A3A1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39CB30-63BA-6D45-E80F-588E16230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3CB5BE-77B0-5A32-5E61-7C88EFB7A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4E3733-125D-AB49-30EA-DC42CF121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9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58ACF7-5400-2A24-AA1E-9814FEABC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109F7B-D846-0A07-CD0E-9C3D20E8EE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C109BC-787F-CE07-B038-34FF0FA9D3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E5C2F30-F668-800D-3CB8-89D37A3968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12BE5F4-1996-CC47-481E-EF062C636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D3167DF-C633-2625-D96A-C3F619DFC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1C198A4-736D-41EB-D429-01FA9D9B6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CF2B963-1C37-9A6B-27E7-D4C99021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39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9EEAA-9A80-A62D-D3AC-10F589D73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B02A51-4FEC-4823-3897-DD80FBBE2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BB694A-4B46-7ECE-F124-58779D788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D4103B-93E5-46BE-DCE7-246939177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4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7FC988-9675-5768-179D-8248E0F4F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E474FE3-9A49-ED98-607A-364538022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B3784E-17DE-C2B8-161A-05C7323DB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4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A4A95A-52B5-E47E-7191-D5A735CE9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B24392-0898-A354-8A28-B5DE2DADC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5258B0-AAB2-115D-3759-9E29F8E2B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B014C2-B47F-6970-95CE-1011816F4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B90C04-38DC-649B-0D7D-18C2778F5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9DBFF3-ADF3-ECEA-7151-B64004EF9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8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F55AF-9451-A61D-2F12-C90DCE900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D8CE7B2-5C1D-F5E8-216E-E799900277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893998-07CC-C32B-F4B7-E4CA4EBD3E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9C9E86-67F7-F60F-A287-0BBCC52E6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5D05B1-0606-FF8A-5CC4-EEBF2E5C7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633473-47EC-944B-044B-D686B4384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22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28AD0-80BB-449B-848E-F4F728C10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1C5A18-D4B8-25D6-C016-F82E4B337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9F9A67-1511-B8E7-79C4-3BE1D1E0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826BB1-DE0A-28F2-A457-25F0D4B14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E284A7-3858-F0AD-594B-ED0877801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8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C9151B-C24E-6FC4-F2BD-2A4CCBBD39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CE7FDC-CB22-D662-218B-6FF5DC6E9B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FC1B23-C752-0534-A011-3DCEC04DE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4F6C3F-00D8-2456-E0F2-2355D3BDF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51CE4D-6AB9-8AE1-356D-3699F526C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90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C6323A5-53E1-0BF4-F5DB-508FB7BF0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80F4BD-B71D-8F82-762D-623B2C737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11724D-A411-19E7-C21E-E011548D44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B203E6-3916-4EDF-B2D0-A2228FACE8F5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EAE564-C2FB-A921-FE32-B3393A1267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B7D7FC-5103-7DAC-6468-C34B89982E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6C88A-B6A5-4F2B-95E0-AF77DD0DC6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4152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AAF0B9EC-4748-04A0-976C-14797403D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4" y="369000"/>
            <a:ext cx="918357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BE5FA17-A2D2-B5EF-D4E4-1458C888A7D9}"/>
              </a:ext>
            </a:extLst>
          </p:cNvPr>
          <p:cNvSpPr txBox="1"/>
          <p:nvPr/>
        </p:nvSpPr>
        <p:spPr>
          <a:xfrm>
            <a:off x="9654639" y="3265714"/>
            <a:ext cx="24463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basilique mineure du Nazaréen noir ou église Quiapo, Manille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5C5DAA2-9E8F-B5CF-A97C-DE76CB08B114}"/>
              </a:ext>
            </a:extLst>
          </p:cNvPr>
          <p:cNvSpPr txBox="1"/>
          <p:nvPr/>
        </p:nvSpPr>
        <p:spPr>
          <a:xfrm>
            <a:off x="2637827" y="570015"/>
            <a:ext cx="45459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3600" b="1" dirty="0"/>
              <a:t>Manille - Philippines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7573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ndAc>
          <p:stSnd loop="1">
            <p:snd r:embed="rId2" name="David Becker - Sur les Trottoirs de Manille.wav"/>
          </p:stSnd>
        </p:sndAc>
      </p:transition>
    </mc:Choice>
    <mc:Fallback xmlns="">
      <p:transition spd="slow" advClick="0" advTm="10000">
        <p:sndAc>
          <p:stSnd loop="1">
            <p:snd r:embed="rId4" name="David Becker - Sur les Trottoirs de Manil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23D46F-568D-0817-7BA2-3D91F7A30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23BB3C10-0C9D-5DEB-13B4-8888F5E73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12" y="610102"/>
            <a:ext cx="8460000" cy="56377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65B9C4-6514-0AFE-AE31-E58D062F3CCB}"/>
              </a:ext>
            </a:extLst>
          </p:cNvPr>
          <p:cNvSpPr txBox="1"/>
          <p:nvPr/>
        </p:nvSpPr>
        <p:spPr>
          <a:xfrm>
            <a:off x="3380512" y="5786233"/>
            <a:ext cx="9337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Ceci est une image d'un monument culturel aux Philippines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17503A9-4CE7-E478-95E2-C47FBF4014CF}"/>
              </a:ext>
            </a:extLst>
          </p:cNvPr>
          <p:cNvSpPr txBox="1"/>
          <p:nvPr/>
        </p:nvSpPr>
        <p:spPr>
          <a:xfrm>
            <a:off x="0" y="1520042"/>
            <a:ext cx="31588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fut longtemps divisée en une ville coloniale, fortifiée et peuplée de colons européens, Manille à proprement parler, aujourd'hui désignée Intramuros et </a:t>
            </a:r>
            <a:r>
              <a:rPr lang="fr-FR" sz="2400" b="1" dirty="0" err="1">
                <a:solidFill>
                  <a:srgbClr val="FFFF00"/>
                </a:solidFill>
              </a:rPr>
              <a:t>Binondo</a:t>
            </a:r>
            <a:r>
              <a:rPr lang="fr-FR" sz="2400" b="1" dirty="0">
                <a:solidFill>
                  <a:srgbClr val="FFFF00"/>
                </a:solidFill>
              </a:rPr>
              <a:t>, la ville indigène, celle des </a:t>
            </a:r>
            <a:r>
              <a:rPr lang="fr-FR" sz="2400" b="1" dirty="0" err="1">
                <a:solidFill>
                  <a:srgbClr val="FFFF00"/>
                </a:solidFill>
              </a:rPr>
              <a:t>Indios</a:t>
            </a:r>
            <a:r>
              <a:rPr lang="fr-FR" sz="2400" b="1" dirty="0">
                <a:solidFill>
                  <a:srgbClr val="FFFF00"/>
                </a:solidFill>
              </a:rPr>
              <a:t>, plus peuplée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D571F6-69EE-0BAE-603C-53AC64475461}"/>
              </a:ext>
            </a:extLst>
          </p:cNvPr>
          <p:cNvSpPr txBox="1"/>
          <p:nvPr/>
        </p:nvSpPr>
        <p:spPr>
          <a:xfrm>
            <a:off x="696688" y="996822"/>
            <a:ext cx="2683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Manille</a:t>
            </a:r>
          </a:p>
        </p:txBody>
      </p:sp>
    </p:spTree>
    <p:extLst>
      <p:ext uri="{BB962C8B-B14F-4D97-AF65-F5344CB8AC3E}">
        <p14:creationId xmlns:p14="http://schemas.microsoft.com/office/powerpoint/2010/main" val="111124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D5937-8094-B063-F2F4-5413EC38C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9A2DEF2D-6A70-A916-6C66-F4B92C46D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578" y="369000"/>
            <a:ext cx="917284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1E16AF-55D8-1BFE-8ADB-4A1223B102E6}"/>
              </a:ext>
            </a:extLst>
          </p:cNvPr>
          <p:cNvSpPr txBox="1"/>
          <p:nvPr/>
        </p:nvSpPr>
        <p:spPr>
          <a:xfrm>
            <a:off x="3289464" y="6027335"/>
            <a:ext cx="6824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Coucher de soleil sur la baie de Manille </a:t>
            </a:r>
          </a:p>
        </p:txBody>
      </p:sp>
    </p:spTree>
    <p:extLst>
      <p:ext uri="{BB962C8B-B14F-4D97-AF65-F5344CB8AC3E}">
        <p14:creationId xmlns:p14="http://schemas.microsoft.com/office/powerpoint/2010/main" val="405375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CAD0E-6A73-5C4C-661F-6057A9E9E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0EDED1C5-4556-F51D-C4D0-65CDCC08D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45" y="369000"/>
            <a:ext cx="908771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FBFB5D-C240-6177-6FA6-A51CCE4A2042}"/>
              </a:ext>
            </a:extLst>
          </p:cNvPr>
          <p:cNvSpPr txBox="1"/>
          <p:nvPr/>
        </p:nvSpPr>
        <p:spPr>
          <a:xfrm>
            <a:off x="3990109" y="6027335"/>
            <a:ext cx="7410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Rizal (Manille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0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FF212-155B-E8A1-FABA-C0D294DD3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horloge&#10;&#10;Le contenu généré par l’IA peut être incorrect.">
            <a:extLst>
              <a:ext uri="{FF2B5EF4-FFF2-40B4-BE49-F238E27FC236}">
                <a16:creationId xmlns:a16="http://schemas.microsoft.com/office/drawing/2014/main" id="{09CFA3AF-00C5-37AC-5180-C05E76CDF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8562DE-9509-00FA-B340-DB1779E93AE5}"/>
              </a:ext>
            </a:extLst>
          </p:cNvPr>
          <p:cNvSpPr txBox="1"/>
          <p:nvPr/>
        </p:nvSpPr>
        <p:spPr>
          <a:xfrm>
            <a:off x="4025735" y="6027335"/>
            <a:ext cx="3859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de ville de Manille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40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DAA68-46E8-4FA9-85EA-FD53A99EA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orloge&#10;&#10;Le contenu généré par l’IA peut être incorrect.">
            <a:extLst>
              <a:ext uri="{FF2B5EF4-FFF2-40B4-BE49-F238E27FC236}">
                <a16:creationId xmlns:a16="http://schemas.microsoft.com/office/drawing/2014/main" id="{6C43D7C3-F5D5-DE6A-6B50-B0C33BAE1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7906FF-86B6-C562-5562-5854F888115E}"/>
              </a:ext>
            </a:extLst>
          </p:cNvPr>
          <p:cNvSpPr txBox="1"/>
          <p:nvPr/>
        </p:nvSpPr>
        <p:spPr>
          <a:xfrm>
            <a:off x="6804561" y="315432"/>
            <a:ext cx="4334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Cathédrale de Manille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77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5BF84-A722-6FA0-ABC4-F3C227AAC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eux sacrés, église, sanctuaire&#10;&#10;Le contenu généré par l’IA peut être incorrect.">
            <a:extLst>
              <a:ext uri="{FF2B5EF4-FFF2-40B4-BE49-F238E27FC236}">
                <a16:creationId xmlns:a16="http://schemas.microsoft.com/office/drawing/2014/main" id="{B4C291CD-D469-7AB8-84AB-FF4A10E10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345" y="369000"/>
            <a:ext cx="3697888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D995A9-51AF-90E5-2CF6-1EBDE15F4F10}"/>
              </a:ext>
            </a:extLst>
          </p:cNvPr>
          <p:cNvSpPr txBox="1"/>
          <p:nvPr/>
        </p:nvSpPr>
        <p:spPr>
          <a:xfrm>
            <a:off x="368135" y="1389412"/>
            <a:ext cx="34438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Voute de la basilique Saint-Lorenzo-Ruiz de Binondo à Manille. Cette église a été fondée en 1596 par les dominicains pour convertir les chinois. Elle a été détruite en 1762 par les anglais, reconstruite en 1852, et redétruite pendant la seconde guerre mondiale (août 2023).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74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DF6F1-07A0-AFBB-B4CC-74BC5C9A5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Symétrie, plafond&#10;&#10;Le contenu généré par l’IA peut être incorrect.">
            <a:extLst>
              <a:ext uri="{FF2B5EF4-FFF2-40B4-BE49-F238E27FC236}">
                <a16:creationId xmlns:a16="http://schemas.microsoft.com/office/drawing/2014/main" id="{BDDAF9DE-B525-89CE-478E-5629ED4E6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111" y="369000"/>
            <a:ext cx="3504654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29330-B79E-7D5E-F3B5-A107116FD0DE}"/>
              </a:ext>
            </a:extLst>
          </p:cNvPr>
          <p:cNvSpPr txBox="1"/>
          <p:nvPr/>
        </p:nvSpPr>
        <p:spPr>
          <a:xfrm>
            <a:off x="7932717" y="3977958"/>
            <a:ext cx="3859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plafond de l'église de Binondo (août 2023).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53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13511-3B6A-0A3A-8E49-57CE80373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Tour de grande hauteur&#10;&#10;Le contenu généré par l’IA peut être incorrect.">
            <a:extLst>
              <a:ext uri="{FF2B5EF4-FFF2-40B4-BE49-F238E27FC236}">
                <a16:creationId xmlns:a16="http://schemas.microsoft.com/office/drawing/2014/main" id="{90D282DA-FC5E-FCB2-E4A3-009E06CD4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26" y="760474"/>
            <a:ext cx="10230547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2475BB-2B42-1869-DB3D-E09FAE414D61}"/>
              </a:ext>
            </a:extLst>
          </p:cNvPr>
          <p:cNvSpPr txBox="1"/>
          <p:nvPr/>
        </p:nvSpPr>
        <p:spPr>
          <a:xfrm>
            <a:off x="1838212" y="5320145"/>
            <a:ext cx="88005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Un remorqueur vert le long de la rivière Pasig, devant le pont </a:t>
            </a:r>
            <a:r>
              <a:rPr lang="fr-FR" sz="2400" b="1" dirty="0" err="1">
                <a:solidFill>
                  <a:schemeClr val="bg1"/>
                </a:solidFill>
              </a:rPr>
              <a:t>Binondo</a:t>
            </a:r>
            <a:r>
              <a:rPr lang="fr-FR" sz="2400" b="1" dirty="0">
                <a:solidFill>
                  <a:schemeClr val="bg1"/>
                </a:solidFill>
              </a:rPr>
              <a:t>-Intramuros à Manille, dans la région métropolitaine de Manille, aux Philippines.</a:t>
            </a:r>
          </a:p>
        </p:txBody>
      </p:sp>
    </p:spTree>
    <p:extLst>
      <p:ext uri="{BB962C8B-B14F-4D97-AF65-F5344CB8AC3E}">
        <p14:creationId xmlns:p14="http://schemas.microsoft.com/office/powerpoint/2010/main" val="21240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80262-3CF6-A3F6-49FD-7CC8CD1FE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orizon&#10;&#10;Le contenu généré par l’IA peut être incorrect.">
            <a:extLst>
              <a:ext uri="{FF2B5EF4-FFF2-40B4-BE49-F238E27FC236}">
                <a16:creationId xmlns:a16="http://schemas.microsoft.com/office/drawing/2014/main" id="{4031BD4E-B4F3-A5DB-B5B6-990EC332E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12" y="373521"/>
            <a:ext cx="9828000" cy="289666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FCFE7-4B3E-1234-AF53-462B23909243}"/>
              </a:ext>
            </a:extLst>
          </p:cNvPr>
          <p:cNvSpPr txBox="1"/>
          <p:nvPr/>
        </p:nvSpPr>
        <p:spPr>
          <a:xfrm>
            <a:off x="2574561" y="2808523"/>
            <a:ext cx="5533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Manille, la capitale des Philippines, </a:t>
            </a:r>
          </a:p>
        </p:txBody>
      </p:sp>
      <p:pic>
        <p:nvPicPr>
          <p:cNvPr id="6" name="Image 5" descr="Une image contenant coucher de soleil, nuage, ville, plein air&#10;&#10;Le contenu généré par l’IA peut être incorrect.">
            <a:extLst>
              <a:ext uri="{FF2B5EF4-FFF2-40B4-BE49-F238E27FC236}">
                <a16:creationId xmlns:a16="http://schemas.microsoft.com/office/drawing/2014/main" id="{20B293E1-60AC-FE94-09DC-FA5D44BAE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883" y="3604479"/>
            <a:ext cx="4320000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C13B10-3F5D-1029-5ACE-644EC8BD2EC8}"/>
              </a:ext>
            </a:extLst>
          </p:cNvPr>
          <p:cNvSpPr txBox="1"/>
          <p:nvPr/>
        </p:nvSpPr>
        <p:spPr>
          <a:xfrm>
            <a:off x="4892633" y="6139543"/>
            <a:ext cx="3111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Manille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1AAA4-544E-A465-08A7-5D926A9F4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vélo, pneu, Roue de vélo&#10;&#10;Le contenu généré par l’IA peut être incorrect.">
            <a:extLst>
              <a:ext uri="{FF2B5EF4-FFF2-40B4-BE49-F238E27FC236}">
                <a16:creationId xmlns:a16="http://schemas.microsoft.com/office/drawing/2014/main" id="{B093DEFA-13B3-E991-F9FA-A37089228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" y="356260"/>
            <a:ext cx="3840000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oute, transport&#10;&#10;Le contenu généré par l’IA peut être incorrect.">
            <a:extLst>
              <a:ext uri="{FF2B5EF4-FFF2-40B4-BE49-F238E27FC236}">
                <a16:creationId xmlns:a16="http://schemas.microsoft.com/office/drawing/2014/main" id="{6B7F776D-BA4B-99B3-3195-004B28CF6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015" y="356260"/>
            <a:ext cx="2880000" cy="43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text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FC6D913C-4B8F-B005-90C4-1650F2803B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3621741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50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D5884-6FCB-4854-92FA-3300F1BE7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nuage&#10;&#10;Le contenu généré par l’IA peut être incorrect.">
            <a:extLst>
              <a:ext uri="{FF2B5EF4-FFF2-40B4-BE49-F238E27FC236}">
                <a16:creationId xmlns:a16="http://schemas.microsoft.com/office/drawing/2014/main" id="{2ABE3015-0F9E-A340-9A40-FB81E6779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3" y="386703"/>
            <a:ext cx="3840000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4252EE79-19C1-5F39-900A-585BD93BE3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491" y="3483297"/>
            <a:ext cx="7470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133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A63DC-86FA-55CB-5155-59CF392B3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ville, Zone métropolitaine, Métropole&#10;&#10;Le contenu généré par l’IA peut être incorrect.">
            <a:extLst>
              <a:ext uri="{FF2B5EF4-FFF2-40B4-BE49-F238E27FC236}">
                <a16:creationId xmlns:a16="http://schemas.microsoft.com/office/drawing/2014/main" id="{8FDF3184-ADDD-F84E-87F5-18D5F33F4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07" y="477000"/>
            <a:ext cx="5904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nuag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49084D28-862B-CC8C-6E8D-79278777E8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36" y="3694215"/>
            <a:ext cx="5760000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417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66B55-3504-0C65-F01B-848B711F6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ménagement paysager, herbe, yard&#10;&#10;Le contenu généré par l’IA peut être incorrect.">
            <a:extLst>
              <a:ext uri="{FF2B5EF4-FFF2-40B4-BE49-F238E27FC236}">
                <a16:creationId xmlns:a16="http://schemas.microsoft.com/office/drawing/2014/main" id="{10EE772B-58F6-7B81-6EA6-546A417AC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486" y="3333703"/>
            <a:ext cx="4464794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6137E5-5C4F-5A3E-8588-432DD56ECBA2}"/>
              </a:ext>
            </a:extLst>
          </p:cNvPr>
          <p:cNvSpPr txBox="1"/>
          <p:nvPr/>
        </p:nvSpPr>
        <p:spPr>
          <a:xfrm>
            <a:off x="1886713" y="2851698"/>
            <a:ext cx="4892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Le Parc Paco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arbre, Tour de grande hauteur&#10;&#10;Le contenu généré par l’IA peut être incorrect.">
            <a:extLst>
              <a:ext uri="{FF2B5EF4-FFF2-40B4-BE49-F238E27FC236}">
                <a16:creationId xmlns:a16="http://schemas.microsoft.com/office/drawing/2014/main" id="{4C6896C0-B66F-E8FF-2B9E-B632B24735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514" y="499708"/>
            <a:ext cx="453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4E9D2F3-27AD-B67C-941C-84EFBB330FBE}"/>
              </a:ext>
            </a:extLst>
          </p:cNvPr>
          <p:cNvSpPr txBox="1"/>
          <p:nvPr/>
        </p:nvSpPr>
        <p:spPr>
          <a:xfrm>
            <a:off x="7574994" y="3523708"/>
            <a:ext cx="4751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Baie de Manille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61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898BC-8BD6-E954-8019-847FD3FC2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A0CEB98B-FCD4-2685-8DC3-5D64A8FCE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83" y="565634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DF7CA7-3685-92CB-00B7-8540AF542D00}"/>
              </a:ext>
            </a:extLst>
          </p:cNvPr>
          <p:cNvSpPr txBox="1"/>
          <p:nvPr/>
        </p:nvSpPr>
        <p:spPr>
          <a:xfrm>
            <a:off x="1781299" y="3587787"/>
            <a:ext cx="533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Casa Manila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bâtiment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2B4C7403-3CC8-2A95-ACCC-9F283AD2F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320" y="342900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9498765-197A-03F5-4F1E-D9F20C7D3B3A}"/>
              </a:ext>
            </a:extLst>
          </p:cNvPr>
          <p:cNvSpPr txBox="1"/>
          <p:nvPr/>
        </p:nvSpPr>
        <p:spPr>
          <a:xfrm>
            <a:off x="7564581" y="2922785"/>
            <a:ext cx="5197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Le Musée National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C5010-D7A9-0065-ABEA-70F7477A0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CEA0BE97-94AE-7216-F21C-733E24822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56" y="3429000"/>
            <a:ext cx="442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81DDB8-A391-B4D7-4DC1-FF3D19078A8A}"/>
              </a:ext>
            </a:extLst>
          </p:cNvPr>
          <p:cNvSpPr txBox="1"/>
          <p:nvPr/>
        </p:nvSpPr>
        <p:spPr>
          <a:xfrm>
            <a:off x="1864426" y="2909455"/>
            <a:ext cx="44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Intramuros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scène, Grand magasin, centre commercial, lobby&#10;&#10;Le contenu généré par l’IA peut être incorrect.">
            <a:extLst>
              <a:ext uri="{FF2B5EF4-FFF2-40B4-BE49-F238E27FC236}">
                <a16:creationId xmlns:a16="http://schemas.microsoft.com/office/drawing/2014/main" id="{0CA84398-1278-F264-5E89-7DC037375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393" y="455120"/>
            <a:ext cx="4567252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C28708-93C4-7586-13C1-3D78FA3604E9}"/>
              </a:ext>
            </a:extLst>
          </p:cNvPr>
          <p:cNvSpPr txBox="1"/>
          <p:nvPr/>
        </p:nvSpPr>
        <p:spPr>
          <a:xfrm>
            <a:off x="7508822" y="3429000"/>
            <a:ext cx="468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Centre commercial de Robinsons Place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2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82501-7379-AC5B-7A58-4A3608875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91BD8FBC-CA42-2599-1322-41518999A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08" y="441000"/>
            <a:ext cx="4482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26388-C489-4857-FD1D-4437D3F4D95D}"/>
              </a:ext>
            </a:extLst>
          </p:cNvPr>
          <p:cNvSpPr txBox="1"/>
          <p:nvPr/>
        </p:nvSpPr>
        <p:spPr>
          <a:xfrm>
            <a:off x="1686296" y="3457192"/>
            <a:ext cx="5367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Parc Rizal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9AA30A33-E740-C2D6-4F21-1521CBDC1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034" y="3593021"/>
            <a:ext cx="4357209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AA2B488-CB45-4FE3-3754-0E1CD2D5365F}"/>
              </a:ext>
            </a:extLst>
          </p:cNvPr>
          <p:cNvSpPr txBox="1"/>
          <p:nvPr/>
        </p:nvSpPr>
        <p:spPr>
          <a:xfrm>
            <a:off x="7528955" y="3083120"/>
            <a:ext cx="5225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L’Église Saint-Augustin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48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5ACBB-5686-8202-6A24-54E5EEEEE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29B150D8-69F8-1686-A139-8FADC0625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85" y="3298371"/>
            <a:ext cx="453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1FD587-7719-55CA-2FD2-8641EF56E285}"/>
              </a:ext>
            </a:extLst>
          </p:cNvPr>
          <p:cNvSpPr txBox="1"/>
          <p:nvPr/>
        </p:nvSpPr>
        <p:spPr>
          <a:xfrm>
            <a:off x="1676914" y="2836706"/>
            <a:ext cx="4692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Fort Santiago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eau, ciel&#10;&#10;Le contenu généré par l’IA peut être incorrect.">
            <a:extLst>
              <a:ext uri="{FF2B5EF4-FFF2-40B4-BE49-F238E27FC236}">
                <a16:creationId xmlns:a16="http://schemas.microsoft.com/office/drawing/2014/main" id="{E2DF33A8-F01D-005D-E533-BE8E8E608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379" y="477000"/>
            <a:ext cx="4424221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3179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BE475-13BA-A390-EDAC-51CF76639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Zone métropolitaine, ciel, centre-ville&#10;&#10;Le contenu généré par l’IA peut être incorrect.">
            <a:extLst>
              <a:ext uri="{FF2B5EF4-FFF2-40B4-BE49-F238E27FC236}">
                <a16:creationId xmlns:a16="http://schemas.microsoft.com/office/drawing/2014/main" id="{73220FA1-3350-F9D4-DD85-82E5DC191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68" y="570096"/>
            <a:ext cx="4500000" cy="29876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701CAFC0-E570-26DE-E7E5-8E566305D5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291" y="3429000"/>
            <a:ext cx="437526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224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F60DF-512E-49D7-9311-2A01CAB04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Plaisance&#10;&#10;Le contenu généré par l’IA peut être incorrect.">
            <a:extLst>
              <a:ext uri="{FF2B5EF4-FFF2-40B4-BE49-F238E27FC236}">
                <a16:creationId xmlns:a16="http://schemas.microsoft.com/office/drawing/2014/main" id="{82047F22-F2CB-8AD0-A047-4C794BAF2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88" y="377832"/>
            <a:ext cx="8118023" cy="27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ontagne, plein air, arbre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3BB916E5-5A2A-DD28-7E16-6DF4FE139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350" y="3528168"/>
            <a:ext cx="4322562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80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B293F-CE1C-D630-8377-5DEB9EE11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région montagneuse, Station de montagne&#10;&#10;Le contenu généré par l’IA peut être incorrect.">
            <a:extLst>
              <a:ext uri="{FF2B5EF4-FFF2-40B4-BE49-F238E27FC236}">
                <a16:creationId xmlns:a16="http://schemas.microsoft.com/office/drawing/2014/main" id="{99AEB411-D617-E2B7-1AC0-86E60498B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80" y="605701"/>
            <a:ext cx="4269834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nourriture, plante, terrasse&#10;&#10;Le contenu généré par l’IA peut être incorrect.">
            <a:extLst>
              <a:ext uri="{FF2B5EF4-FFF2-40B4-BE49-F238E27FC236}">
                <a16:creationId xmlns:a16="http://schemas.microsoft.com/office/drawing/2014/main" id="{2953588A-30A0-5E96-E946-2E59D0614D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328" y="3429000"/>
            <a:ext cx="4476092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735884-5CF7-CE8E-5884-246593EE6D18}"/>
              </a:ext>
            </a:extLst>
          </p:cNvPr>
          <p:cNvSpPr txBox="1"/>
          <p:nvPr/>
        </p:nvSpPr>
        <p:spPr>
          <a:xfrm>
            <a:off x="7338950" y="2967335"/>
            <a:ext cx="5260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Les rizières de Banaue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6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80038-CBE2-F1B5-FBD1-96E261411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aysage, arbre&#10;&#10;Le contenu généré par l’IA peut être incorrect.">
            <a:extLst>
              <a:ext uri="{FF2B5EF4-FFF2-40B4-BE49-F238E27FC236}">
                <a16:creationId xmlns:a16="http://schemas.microsoft.com/office/drawing/2014/main" id="{B93782D5-3184-A1B2-DD28-73616AF38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22" y="3298371"/>
            <a:ext cx="447611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C936B5-0AE1-D2DF-BD26-76AE06659F4A}"/>
              </a:ext>
            </a:extLst>
          </p:cNvPr>
          <p:cNvSpPr txBox="1"/>
          <p:nvPr/>
        </p:nvSpPr>
        <p:spPr>
          <a:xfrm>
            <a:off x="1265266" y="2775845"/>
            <a:ext cx="4476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Le volcan Mayon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paysage, nuage&#10;&#10;Le contenu généré par l’IA peut être incorrect.">
            <a:extLst>
              <a:ext uri="{FF2B5EF4-FFF2-40B4-BE49-F238E27FC236}">
                <a16:creationId xmlns:a16="http://schemas.microsoft.com/office/drawing/2014/main" id="{5A504A9B-9B39-A034-08B2-8EEC6BA22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137" y="577567"/>
            <a:ext cx="4368241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DFAE6E-C3E0-CC6B-856A-C93A8B9197B6}"/>
              </a:ext>
            </a:extLst>
          </p:cNvPr>
          <p:cNvSpPr txBox="1"/>
          <p:nvPr/>
        </p:nvSpPr>
        <p:spPr>
          <a:xfrm>
            <a:off x="8989620" y="3504693"/>
            <a:ext cx="483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Coron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97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CEF1B-163E-7D98-04D3-C402AC3F6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uage&#10;&#10;Le contenu généré par l’IA peut être incorrect.">
            <a:extLst>
              <a:ext uri="{FF2B5EF4-FFF2-40B4-BE49-F238E27FC236}">
                <a16:creationId xmlns:a16="http://schemas.microsoft.com/office/drawing/2014/main" id="{6C062948-A326-8483-6D6E-6430652DF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02" y="513000"/>
            <a:ext cx="5192385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rue, voie&#10;&#10;Le contenu généré par l’IA peut être incorrect.">
            <a:extLst>
              <a:ext uri="{FF2B5EF4-FFF2-40B4-BE49-F238E27FC236}">
                <a16:creationId xmlns:a16="http://schemas.microsoft.com/office/drawing/2014/main" id="{A258ACA2-E138-E19B-4A36-46C72CD3D8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733" y="3445206"/>
            <a:ext cx="4422166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758FC43-FBE0-FBDC-02FB-10F97871C9C4}"/>
              </a:ext>
            </a:extLst>
          </p:cNvPr>
          <p:cNvSpPr txBox="1"/>
          <p:nvPr/>
        </p:nvSpPr>
        <p:spPr>
          <a:xfrm>
            <a:off x="1841158" y="3507605"/>
            <a:ext cx="4547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îles Batanes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F13AED3-4635-0A0E-E4FB-93F6312CBE91}"/>
              </a:ext>
            </a:extLst>
          </p:cNvPr>
          <p:cNvSpPr txBox="1"/>
          <p:nvPr/>
        </p:nvSpPr>
        <p:spPr>
          <a:xfrm>
            <a:off x="7057831" y="2494341"/>
            <a:ext cx="4895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plus grande île des Philippines, Vigan est une ville unique.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72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8150C-ED41-F662-0338-03B2360C4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palmier&#10;&#10;Le contenu généré par l’IA peut être incorrect.">
            <a:extLst>
              <a:ext uri="{FF2B5EF4-FFF2-40B4-BE49-F238E27FC236}">
                <a16:creationId xmlns:a16="http://schemas.microsoft.com/office/drawing/2014/main" id="{C796DEF9-F762-DF1A-2156-F117756F6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35" y="3429000"/>
            <a:ext cx="4428000" cy="29500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lac, eau, nature&#10;&#10;Le contenu généré par l’IA peut être incorrect.">
            <a:extLst>
              <a:ext uri="{FF2B5EF4-FFF2-40B4-BE49-F238E27FC236}">
                <a16:creationId xmlns:a16="http://schemas.microsoft.com/office/drawing/2014/main" id="{8D17FBAF-33E0-A43C-2382-2D4F5F9CE3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564" y="441000"/>
            <a:ext cx="447609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692309D-6EB7-6FCD-BC90-F7D24FE7616A}"/>
              </a:ext>
            </a:extLst>
          </p:cNvPr>
          <p:cNvSpPr txBox="1"/>
          <p:nvPr/>
        </p:nvSpPr>
        <p:spPr>
          <a:xfrm>
            <a:off x="914400" y="2908706"/>
            <a:ext cx="4785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lac et le volcan Taal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BE5D2C0-AD64-0278-D3A7-6B66C8503267}"/>
              </a:ext>
            </a:extLst>
          </p:cNvPr>
          <p:cNvSpPr txBox="1"/>
          <p:nvPr/>
        </p:nvSpPr>
        <p:spPr>
          <a:xfrm>
            <a:off x="7369192" y="3550722"/>
            <a:ext cx="4660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rivière souterraine de Puerto Princesa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14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F5070-4CE4-6100-0E89-BE336AB0B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bâtiment, charrette&#10;&#10;Le contenu généré par l’IA peut être incorrect.">
            <a:extLst>
              <a:ext uri="{FF2B5EF4-FFF2-40B4-BE49-F238E27FC236}">
                <a16:creationId xmlns:a16="http://schemas.microsoft.com/office/drawing/2014/main" id="{916D5520-EA23-E7EB-B3DB-DF82CFE44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97" y="570016"/>
            <a:ext cx="4330435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229387-F04F-DACA-823A-9692749C536E}"/>
              </a:ext>
            </a:extLst>
          </p:cNvPr>
          <p:cNvSpPr txBox="1"/>
          <p:nvPr/>
        </p:nvSpPr>
        <p:spPr>
          <a:xfrm>
            <a:off x="995806" y="3558016"/>
            <a:ext cx="4549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Intramuros est le quartier historique de Manille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our, ciel, Hacienda&#10;&#10;Le contenu généré par l’IA peut être incorrect.">
            <a:extLst>
              <a:ext uri="{FF2B5EF4-FFF2-40B4-BE49-F238E27FC236}">
                <a16:creationId xmlns:a16="http://schemas.microsoft.com/office/drawing/2014/main" id="{C724C8C5-B21D-AD78-FCEB-828DE270B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297" y="3429000"/>
            <a:ext cx="447640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3585C29-6C03-B780-FCD2-42FC82441B2F}"/>
              </a:ext>
            </a:extLst>
          </p:cNvPr>
          <p:cNvSpPr txBox="1"/>
          <p:nvPr/>
        </p:nvSpPr>
        <p:spPr>
          <a:xfrm>
            <a:off x="7643750" y="2228671"/>
            <a:ext cx="3756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Découvrez l'héritage colonial espagnol à la Casa </a:t>
            </a:r>
            <a:r>
              <a:rPr lang="fr-FR" sz="2400" b="1" dirty="0" err="1">
                <a:solidFill>
                  <a:srgbClr val="FFFF00"/>
                </a:solidFill>
              </a:rPr>
              <a:t>Manila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96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3B920-99F0-3DB3-9EE2-AB1108ED7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iré par des chevaux, ciel, roue&#10;&#10;Le contenu généré par l’IA peut être incorrect.">
            <a:extLst>
              <a:ext uri="{FF2B5EF4-FFF2-40B4-BE49-F238E27FC236}">
                <a16:creationId xmlns:a16="http://schemas.microsoft.com/office/drawing/2014/main" id="{1E0B6285-06CF-E7BB-5DDA-A6F5CF22D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63" y="3429000"/>
            <a:ext cx="5246098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C9222C6F-B62C-6BAE-5F5B-523B18530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137" y="451262"/>
            <a:ext cx="4320000" cy="2887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3CE9FDE-FB85-D28B-FA80-F7A5147E6962}"/>
              </a:ext>
            </a:extLst>
          </p:cNvPr>
          <p:cNvSpPr txBox="1"/>
          <p:nvPr/>
        </p:nvSpPr>
        <p:spPr>
          <a:xfrm>
            <a:off x="7444015" y="3429000"/>
            <a:ext cx="4609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Immersion culturelle et délices culinaires à </a:t>
            </a:r>
            <a:r>
              <a:rPr lang="fr-FR" sz="2400" b="1" dirty="0" err="1">
                <a:solidFill>
                  <a:srgbClr val="FFFF00"/>
                </a:solidFill>
              </a:rPr>
              <a:t>Binondo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89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7474E-2D33-FEFF-14BD-8D227AA9B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Tour de grande hauteur, arbre&#10;&#10;Le contenu généré par l’IA peut être incorrect.">
            <a:extLst>
              <a:ext uri="{FF2B5EF4-FFF2-40B4-BE49-F238E27FC236}">
                <a16:creationId xmlns:a16="http://schemas.microsoft.com/office/drawing/2014/main" id="{4FDAD0F4-048D-1E8D-77D7-FE243611C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00" y="538071"/>
            <a:ext cx="439411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B7162C-6B43-1A75-AF6F-BDCBA26EA04B}"/>
              </a:ext>
            </a:extLst>
          </p:cNvPr>
          <p:cNvSpPr txBox="1"/>
          <p:nvPr/>
        </p:nvSpPr>
        <p:spPr>
          <a:xfrm>
            <a:off x="562100" y="3586485"/>
            <a:ext cx="4940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Manille moderne et shopping extravagant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87B308F0-FAFB-699A-481B-D20EC835F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87" y="3586485"/>
            <a:ext cx="4320000" cy="2883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EDE200E-7D64-4386-5FFC-6050D2C14CAA}"/>
              </a:ext>
            </a:extLst>
          </p:cNvPr>
          <p:cNvSpPr txBox="1"/>
          <p:nvPr/>
        </p:nvSpPr>
        <p:spPr>
          <a:xfrm>
            <a:off x="7074406" y="2755488"/>
            <a:ext cx="4975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Plaisir en famille au </a:t>
            </a:r>
            <a:r>
              <a:rPr lang="fr-FR" sz="2400" b="1" dirty="0" err="1">
                <a:solidFill>
                  <a:srgbClr val="FFFF00"/>
                </a:solidFill>
              </a:rPr>
              <a:t>ManilaOcean</a:t>
            </a:r>
            <a:r>
              <a:rPr lang="fr-FR" sz="2400" b="1" dirty="0">
                <a:solidFill>
                  <a:srgbClr val="FFFF00"/>
                </a:solidFill>
              </a:rPr>
              <a:t> Park et au Rizal Park</a:t>
            </a:r>
          </a:p>
        </p:txBody>
      </p:sp>
    </p:spTree>
    <p:extLst>
      <p:ext uri="{BB962C8B-B14F-4D97-AF65-F5344CB8AC3E}">
        <p14:creationId xmlns:p14="http://schemas.microsoft.com/office/powerpoint/2010/main" val="315715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7FF40-1D14-DABD-DF66-2A03F453D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oucher de soleil, lever de soleil, eau&#10;&#10;Le contenu généré par l’IA peut être incorrect.">
            <a:extLst>
              <a:ext uri="{FF2B5EF4-FFF2-40B4-BE49-F238E27FC236}">
                <a16:creationId xmlns:a16="http://schemas.microsoft.com/office/drawing/2014/main" id="{47CA0436-833E-01CB-E6BB-BC0259671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63" y="3429000"/>
            <a:ext cx="442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aisselle de bar, boisson alcoolisée, récipients pour boire, boisson gazeuse&#10;&#10;Le contenu généré par l’IA peut être incorrect.">
            <a:extLst>
              <a:ext uri="{FF2B5EF4-FFF2-40B4-BE49-F238E27FC236}">
                <a16:creationId xmlns:a16="http://schemas.microsoft.com/office/drawing/2014/main" id="{1C8167A0-7B23-3747-BC4A-EF2F88452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728" y="543296"/>
            <a:ext cx="447640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D1CE634-011F-B3FF-38EE-20DBE924CD6E}"/>
              </a:ext>
            </a:extLst>
          </p:cNvPr>
          <p:cNvSpPr txBox="1"/>
          <p:nvPr/>
        </p:nvSpPr>
        <p:spPr>
          <a:xfrm>
            <a:off x="536863" y="1703764"/>
            <a:ext cx="5070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Volcan Taal : Situé à </a:t>
            </a:r>
            <a:r>
              <a:rPr lang="fr-FR" sz="2400" b="1" dirty="0" err="1">
                <a:solidFill>
                  <a:srgbClr val="FFFF00"/>
                </a:solidFill>
              </a:rPr>
              <a:t>Tagaytay</a:t>
            </a:r>
            <a:r>
              <a:rPr lang="fr-FR" sz="2400" b="1" dirty="0">
                <a:solidFill>
                  <a:srgbClr val="FFFF00"/>
                </a:solidFill>
              </a:rPr>
              <a:t>, ce volcan actif se trouve au bord d'un lac et offre des randonnées et des vues à couper le souffle.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5C83F84-B912-1924-8E0D-FAA9A2003809}"/>
              </a:ext>
            </a:extLst>
          </p:cNvPr>
          <p:cNvSpPr txBox="1"/>
          <p:nvPr/>
        </p:nvSpPr>
        <p:spPr>
          <a:xfrm>
            <a:off x="7634925" y="3689336"/>
            <a:ext cx="4020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Vie nocturne et divertissement à </a:t>
            </a:r>
            <a:r>
              <a:rPr lang="fr-FR" sz="2400" b="1" dirty="0" err="1">
                <a:solidFill>
                  <a:srgbClr val="FFFF00"/>
                </a:solidFill>
              </a:rPr>
              <a:t>Poblacion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34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FF161-A94F-9C0A-A61A-5117DA18E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264D017F-52D5-F419-134F-CEA3DDBD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8" y="417624"/>
            <a:ext cx="4368000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463841D6-AF12-D4A0-A3D5-E8D160D19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381" y="3693624"/>
            <a:ext cx="5456843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0894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87D6D-90B9-05A5-9EEE-2AD9BB5E4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A4CEC10B-B9C6-E5C6-FF55-E60D70E30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48" y="3429000"/>
            <a:ext cx="4504525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09859-A6B0-C33C-0CE2-B717BDD5F24F}"/>
              </a:ext>
            </a:extLst>
          </p:cNvPr>
          <p:cNvSpPr txBox="1"/>
          <p:nvPr/>
        </p:nvSpPr>
        <p:spPr>
          <a:xfrm>
            <a:off x="1983179" y="2967335"/>
            <a:ext cx="4615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Rizal park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ciel, sol&#10;&#10;Le contenu généré par l’IA peut être incorrect.">
            <a:extLst>
              <a:ext uri="{FF2B5EF4-FFF2-40B4-BE49-F238E27FC236}">
                <a16:creationId xmlns:a16="http://schemas.microsoft.com/office/drawing/2014/main" id="{A44DBF5D-7769-41CC-44B5-6EBDB3D44B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410" y="358247"/>
            <a:ext cx="5255786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4FC188C-8DBC-D59D-396B-58BC3B8CDFBA}"/>
              </a:ext>
            </a:extLst>
          </p:cNvPr>
          <p:cNvSpPr txBox="1"/>
          <p:nvPr/>
        </p:nvSpPr>
        <p:spPr>
          <a:xfrm>
            <a:off x="7481454" y="3316921"/>
            <a:ext cx="485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– L’île de Corregidor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3A5BC47-37BC-060F-7E75-319EB2660047}"/>
              </a:ext>
            </a:extLst>
          </p:cNvPr>
          <p:cNvSpPr txBox="1"/>
          <p:nvPr/>
        </p:nvSpPr>
        <p:spPr>
          <a:xfrm>
            <a:off x="702531" y="615476"/>
            <a:ext cx="5601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Ville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De Manille - Philippine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9CF8698-F4BC-C07E-1F49-B5AE90CB82ED}"/>
              </a:ext>
            </a:extLst>
          </p:cNvPr>
          <p:cNvSpPr txBox="1"/>
          <p:nvPr/>
        </p:nvSpPr>
        <p:spPr>
          <a:xfrm>
            <a:off x="585848" y="1834247"/>
            <a:ext cx="5601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95993AD-77AF-21B3-877C-715701667BB6}"/>
              </a:ext>
            </a:extLst>
          </p:cNvPr>
          <p:cNvSpPr txBox="1"/>
          <p:nvPr/>
        </p:nvSpPr>
        <p:spPr>
          <a:xfrm>
            <a:off x="6420410" y="4038868"/>
            <a:ext cx="59732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Daniel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7BD3173-8D19-2626-D9D1-5F9B4C316563}"/>
              </a:ext>
            </a:extLst>
          </p:cNvPr>
          <p:cNvSpPr/>
          <p:nvPr/>
        </p:nvSpPr>
        <p:spPr>
          <a:xfrm>
            <a:off x="7866708" y="5545777"/>
            <a:ext cx="2363190" cy="95397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D3A2E6ED-4996-0BA7-9ACE-72EDF44F35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365" y="5702625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0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358</Words>
  <Application>Microsoft Office PowerPoint</Application>
  <PresentationFormat>Grand écran</PresentationFormat>
  <Paragraphs>45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2025-09-20T13:26:03Z</dcterms:created>
  <dcterms:modified xsi:type="dcterms:W3CDTF">2025-09-21T07:47:18Z</dcterms:modified>
</cp:coreProperties>
</file>