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1"/>
  </p:sldMasterIdLst>
  <p:sldIdLst>
    <p:sldId id="256" r:id="rId2"/>
    <p:sldId id="27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4" r:id="rId13"/>
    <p:sldId id="268" r:id="rId14"/>
    <p:sldId id="269" r:id="rId15"/>
    <p:sldId id="267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8" r:id="rId24"/>
    <p:sldId id="279" r:id="rId25"/>
    <p:sldId id="280" r:id="rId26"/>
    <p:sldId id="281" r:id="rId27"/>
    <p:sldId id="282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DADCBC40-DD9F-4447-A64A-F6B60A8C92B8}">
          <p14:sldIdLst>
            <p14:sldId id="256"/>
            <p14:sldId id="277"/>
            <p14:sldId id="257"/>
            <p14:sldId id="258"/>
            <p14:sldId id="259"/>
            <p14:sldId id="260"/>
            <p14:sldId id="261"/>
            <p14:sldId id="262"/>
            <p14:sldId id="263"/>
            <p14:sldId id="265"/>
            <p14:sldId id="266"/>
            <p14:sldId id="264"/>
            <p14:sldId id="268"/>
            <p14:sldId id="269"/>
            <p14:sldId id="267"/>
            <p14:sldId id="270"/>
            <p14:sldId id="271"/>
            <p14:sldId id="272"/>
            <p14:sldId id="273"/>
            <p14:sldId id="274"/>
            <p14:sldId id="275"/>
            <p14:sldId id="276"/>
            <p14:sldId id="278"/>
            <p14:sldId id="279"/>
            <p14:sldId id="280"/>
            <p14:sldId id="281"/>
            <p14:sldId id="28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45" autoAdjust="0"/>
    <p:restoredTop sz="94660"/>
  </p:normalViewPr>
  <p:slideViewPr>
    <p:cSldViewPr snapToGrid="0">
      <p:cViewPr varScale="1">
        <p:scale>
          <a:sx n="81" d="100"/>
          <a:sy n="81" d="100"/>
        </p:scale>
        <p:origin x="72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844CDB-805F-A752-9E1F-9126586E7F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37A45A0-7917-FF29-8140-2213687B8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2578F5-BE07-4742-8813-1ED56036D6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70141-3C9C-430E-9A33-F74B3FC1FB0B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003F22F-9C84-B76C-25E7-9C105B7874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DC812FC-FC4B-744C-5D07-D2405F02B5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A12B6-15AE-4CF4-9C52-C478390450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467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204DE0-9A7C-AA76-7F7C-E69376B85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6B07C82-7CBA-F08B-4769-07ED3AF133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BBAFB72-2FBC-A468-F1B1-B97DE493F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70141-3C9C-430E-9A33-F74B3FC1FB0B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A586A67-4B9D-4B96-F734-E576F16C2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2F37EFE-1443-AE27-7D03-FC37A3115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A12B6-15AE-4CF4-9C52-C478390450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668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9FC8E0-D473-DB60-11B5-087ED142B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61914CA-ED8D-E7E3-0EA8-179F5BC409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04024E3-ED86-99D7-59F0-C058A6A970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70141-3C9C-430E-9A33-F74B3FC1FB0B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805CED-A6F3-BCF7-2893-35FDCB7500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B2011C9-E12D-C8CC-EEE5-86D032203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A12B6-15AE-4CF4-9C52-C478390450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337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3D8E80-38E9-F41E-A23A-73C7DF65D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8D5C811-08D9-B29D-2DB0-959D50EB54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935F20E-EAD4-B246-E072-7010AB1B02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30885D9-3FB5-7E94-1512-25A65C3580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70141-3C9C-430E-9A33-F74B3FC1FB0B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981D40C-76C8-0B67-DDEC-6E9C41C93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305E41D-9A7A-A8FB-5DDD-5AB64DF3C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A12B6-15AE-4CF4-9C52-C478390450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7855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320008-3D84-56CC-05E7-600BBA0B35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CE07CC4-8EAA-23FD-BFB0-17354CB55D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AC14186-7731-B98A-F8E2-723DB30C2D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C353488-A5C7-BDEA-0976-0569C67886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EE8C0D2-F4EC-8607-2982-60A727BB82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5258AB7-4E88-B111-5B65-8FC05A0F0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70141-3C9C-430E-9A33-F74B3FC1FB0B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B627F5F-F334-D301-DD89-50D8C5F09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8A0C5A3-EA26-81F7-3112-72610BB4C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A12B6-15AE-4CF4-9C52-C478390450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170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C8E24C-C2D5-F025-E809-27AC447301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8B7333C-3176-986D-0CDC-CC0577766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70141-3C9C-430E-9A33-F74B3FC1FB0B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07657B8-2397-978F-E640-D567BB33E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EE62FEF-86E8-89FD-47DF-97A6E03D7A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A12B6-15AE-4CF4-9C52-C478390450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764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78482F6-438C-3818-4E85-967A40448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70141-3C9C-430E-9A33-F74B3FC1FB0B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A1EF446-01C2-A3A6-4042-437FD1B5F1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C5FE77C-B267-B0FA-3977-611690A871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A12B6-15AE-4CF4-9C52-C478390450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8417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58B65B-9A32-FB67-BF85-4D672A75B8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6E3A2B0-70E3-FD2C-0C2D-CC3275BC06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5975633-5F8D-BA86-8D8B-1FBF7B2086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666FAB9-866E-E80A-E102-76A54B42E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70141-3C9C-430E-9A33-F74B3FC1FB0B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7740448-2FB6-2764-F40B-A727E6C3FD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2340C8B-E6C2-F7D4-2C14-B7904ABDF8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A12B6-15AE-4CF4-9C52-C478390450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337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401E19-3C4E-6433-D599-54C487440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55589A6-4BCF-A173-F840-8331EB1B027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1EFB66C-C231-0AF8-F828-970F96F42F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F92FB21-7813-4F60-C5E4-E310069CFC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70141-3C9C-430E-9A33-F74B3FC1FB0B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FE60B8D-E768-B78E-533B-335CAAED88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7174DE1-9AE7-4B49-0E4D-CE715190C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A12B6-15AE-4CF4-9C52-C478390450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94DCB3-0826-5CF6-2CA7-7B50A9BD5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8E13684-01B2-A8E7-B569-C9F66195C6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B4C8152-C54C-A91E-C7C2-24572A6D3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70141-3C9C-430E-9A33-F74B3FC1FB0B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BDDE855-392B-78E4-9DDC-09B9C09D0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4D7C778-AB57-3EC4-F5DA-DD7F0F96E7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A12B6-15AE-4CF4-9C52-C478390450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1556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FDA8DA9-462F-4735-3279-2C6E593FBC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A3AF98A-4C3B-E17B-6A18-2B12E6E1EF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5A4F6D0-A2A8-9CD8-CE20-056F1F43F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70141-3C9C-430E-9A33-F74B3FC1FB0B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121AB07-842D-188C-A074-5F8D79F3FB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4E8F3EE-0158-20D0-2CF4-6E1238785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A12B6-15AE-4CF4-9C52-C478390450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1768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1BACA0F-C781-07A3-85F0-5F75B15C23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E991418-8DB0-350A-5F47-9ACAAA9C2C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E6503C6-3BAE-E8C9-C7E4-357DBB3F85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A870141-3C9C-430E-9A33-F74B3FC1FB0B}" type="datetimeFigureOut">
              <a:rPr lang="fr-FR" smtClean="0"/>
              <a:t>18/09/2025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515E215-0848-98DF-9003-14DD877E2A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3EBF306-36AE-8A62-A419-EF1CE249BE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85A12B6-15AE-4CF4-9C52-C478390450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5139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herbe&#10;&#10;Le contenu généré par l’IA peut être incorrect.">
            <a:extLst>
              <a:ext uri="{FF2B5EF4-FFF2-40B4-BE49-F238E27FC236}">
                <a16:creationId xmlns:a16="http://schemas.microsoft.com/office/drawing/2014/main" id="{BC90A70D-6ECA-6332-89D9-D18F9AC183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869" y="459000"/>
            <a:ext cx="8327705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4CEB5F-1405-53AF-0FB5-4B249EDD9F60}"/>
              </a:ext>
            </a:extLst>
          </p:cNvPr>
          <p:cNvSpPr txBox="1"/>
          <p:nvPr/>
        </p:nvSpPr>
        <p:spPr>
          <a:xfrm>
            <a:off x="2291938" y="493562"/>
            <a:ext cx="74102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Vallée Des Temples  ( Italie )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B01D869-B728-B698-1B06-CB8E9766D864}"/>
              </a:ext>
            </a:extLst>
          </p:cNvPr>
          <p:cNvSpPr txBox="1"/>
          <p:nvPr/>
        </p:nvSpPr>
        <p:spPr>
          <a:xfrm>
            <a:off x="9232209" y="612844"/>
            <a:ext cx="277486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zone archéologique d'Agrigente, en Sicile, (en grec </a:t>
            </a:r>
            <a:r>
              <a:rPr lang="fr-FR" sz="2400" b="1" dirty="0" err="1"/>
              <a:t>Akragas</a:t>
            </a:r>
            <a:r>
              <a:rPr lang="fr-FR" sz="2400" b="1" dirty="0"/>
              <a:t>, Grande-Grèce), comprend le « parc archéologique de la Vallée des Temples », et d'autres vestiges situés sur l'acropole et en divers lieux de la ville.</a:t>
            </a:r>
          </a:p>
        </p:txBody>
      </p:sp>
    </p:spTree>
    <p:extLst>
      <p:ext uri="{BB962C8B-B14F-4D97-AF65-F5344CB8AC3E}">
        <p14:creationId xmlns:p14="http://schemas.microsoft.com/office/powerpoint/2010/main" val="941194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sndAc>
          <p:stSnd loop="1">
            <p:snd r:embed="rId2" name="Richard Clayderman - Eléana (Official Video).wav"/>
          </p:stSnd>
        </p:sndAc>
      </p:transition>
    </mc:Choice>
    <mc:Fallback>
      <p:transition spd="slow" advClick="0" advTm="10000">
        <p:sndAc>
          <p:stSnd loop="1">
            <p:snd r:embed="rId2" name="Richard Clayderman - Eléana (Official Vide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EC7121-605E-BED7-2E50-B920216287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0EE3A1B-3116-A932-9647-C5ADADAD8AA7}"/>
              </a:ext>
            </a:extLst>
          </p:cNvPr>
          <p:cNvSpPr txBox="1"/>
          <p:nvPr/>
        </p:nvSpPr>
        <p:spPr>
          <a:xfrm>
            <a:off x="130629" y="724394"/>
            <a:ext cx="1206137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>
                <a:solidFill>
                  <a:schemeClr val="bg1"/>
                </a:solidFill>
              </a:rPr>
              <a:t>La zone archéologique d'Agrigente, en Sicile, (en grec Akragas, Grande-Grèce), comprend le « parc archéologique de la Vallée des Temples », et d'autres vestiges situés sur l'acropole et en divers lieux de la ville.</a:t>
            </a:r>
            <a:endParaRPr lang="fr-FR" sz="5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668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5D6225-D9B3-E5EC-D083-265642261B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Ruines, plein air, Histoire antique&#10;&#10;Le contenu généré par l’IA peut être incorrect.">
            <a:extLst>
              <a:ext uri="{FF2B5EF4-FFF2-40B4-BE49-F238E27FC236}">
                <a16:creationId xmlns:a16="http://schemas.microsoft.com/office/drawing/2014/main" id="{FAE61595-6980-BBD2-5028-879E09EAB0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6153" y="285007"/>
            <a:ext cx="8219694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BCC0C5-1434-07BF-FEC4-48870F65EDD0}"/>
              </a:ext>
            </a:extLst>
          </p:cNvPr>
          <p:cNvSpPr txBox="1"/>
          <p:nvPr/>
        </p:nvSpPr>
        <p:spPr>
          <a:xfrm>
            <a:off x="4999512" y="6231126"/>
            <a:ext cx="67214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Temple_d_Hercule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487051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278B7F-A592-8096-AC35-9516C5EF32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bâtiment&#10;&#10;Le contenu généré par l’IA peut être incorrect.">
            <a:extLst>
              <a:ext uri="{FF2B5EF4-FFF2-40B4-BE49-F238E27FC236}">
                <a16:creationId xmlns:a16="http://schemas.microsoft.com/office/drawing/2014/main" id="{0DE1278B-DF92-E603-3781-EB07188B66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124" y="356260"/>
            <a:ext cx="7911752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F1A7F0-19D7-DBBE-4C8D-E55A34C6C134}"/>
              </a:ext>
            </a:extLst>
          </p:cNvPr>
          <p:cNvSpPr txBox="1"/>
          <p:nvPr/>
        </p:nvSpPr>
        <p:spPr>
          <a:xfrm>
            <a:off x="2648197" y="6296260"/>
            <a:ext cx="805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Vestiges de l'Olympiéion ; canaux de bardage en U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071489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20DA7B-9E43-61D2-E4FB-D1DF9C4BD6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ol, plante&#10;&#10;Le contenu généré par l’IA peut être incorrect.">
            <a:extLst>
              <a:ext uri="{FF2B5EF4-FFF2-40B4-BE49-F238E27FC236}">
                <a16:creationId xmlns:a16="http://schemas.microsoft.com/office/drawing/2014/main" id="{527EEACA-54D1-D9C8-DA7C-52B137B0A5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248" y="285027"/>
            <a:ext cx="8913503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E2AB0E-A777-8E76-E13A-5D252BD8C8DC}"/>
              </a:ext>
            </a:extLst>
          </p:cNvPr>
          <p:cNvSpPr txBox="1"/>
          <p:nvPr/>
        </p:nvSpPr>
        <p:spPr>
          <a:xfrm>
            <a:off x="2263775" y="6225027"/>
            <a:ext cx="8288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Télamon ou Atlante reconstitué sur le site de l'Olympiéion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230761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D8956C-EFC5-6B0A-28B2-D6BEF6957A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musée, Artefact, intérieur&#10;&#10;Le contenu généré par l’IA peut être incorrect.">
            <a:extLst>
              <a:ext uri="{FF2B5EF4-FFF2-40B4-BE49-F238E27FC236}">
                <a16:creationId xmlns:a16="http://schemas.microsoft.com/office/drawing/2014/main" id="{13614DA1-1CFA-B999-1A8E-AEB8B9B614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477" y="369000"/>
            <a:ext cx="4597180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50701D-AE0D-BBC0-EA87-7FF3990FBBBB}"/>
              </a:ext>
            </a:extLst>
          </p:cNvPr>
          <p:cNvSpPr txBox="1"/>
          <p:nvPr/>
        </p:nvSpPr>
        <p:spPr>
          <a:xfrm>
            <a:off x="8300852" y="4239491"/>
            <a:ext cx="34675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L'original redressé, au musée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205601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403FE9-AD26-89E7-6107-6BCCBD202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efact, musée, Sculpture, boîte&#10;&#10;Le contenu généré par l’IA peut être incorrect.">
            <a:extLst>
              <a:ext uri="{FF2B5EF4-FFF2-40B4-BE49-F238E27FC236}">
                <a16:creationId xmlns:a16="http://schemas.microsoft.com/office/drawing/2014/main" id="{31FF2582-6CDF-4C30-4445-73791592CC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68" y="1107000"/>
            <a:ext cx="11373064" cy="464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B5C028-B4FF-DF3A-B4A6-5A9B9BF6F6B0}"/>
              </a:ext>
            </a:extLst>
          </p:cNvPr>
          <p:cNvSpPr txBox="1"/>
          <p:nvPr/>
        </p:nvSpPr>
        <p:spPr>
          <a:xfrm>
            <a:off x="2814452" y="5751000"/>
            <a:ext cx="81939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Maquette de l'Olympiéion (musée d'Agrigente)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97178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D2A8BB-D41A-C158-4482-F8A805843B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Ruines, plein air, Histoire antique&#10;&#10;Le contenu généré par l’IA peut être incorrect.">
            <a:extLst>
              <a:ext uri="{FF2B5EF4-FFF2-40B4-BE49-F238E27FC236}">
                <a16:creationId xmlns:a16="http://schemas.microsoft.com/office/drawing/2014/main" id="{B3238575-CC6F-A7E2-E6D6-5567CF9C0D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247" y="356281"/>
            <a:ext cx="8913506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E48D72-90BF-5542-9B38-CD73EE9045ED}"/>
              </a:ext>
            </a:extLst>
          </p:cNvPr>
          <p:cNvSpPr txBox="1"/>
          <p:nvPr/>
        </p:nvSpPr>
        <p:spPr>
          <a:xfrm>
            <a:off x="4381995" y="6296281"/>
            <a:ext cx="80989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Temple des Dioscures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531595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D4C4A8-1011-8CEA-B07F-6EB57EFAB8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Ruines, Histoire antique, Site archéologique&#10;&#10;Le contenu généré par l’IA peut être incorrect.">
            <a:extLst>
              <a:ext uri="{FF2B5EF4-FFF2-40B4-BE49-F238E27FC236}">
                <a16:creationId xmlns:a16="http://schemas.microsoft.com/office/drawing/2014/main" id="{8B9ED234-F01C-807B-3650-C1F30AF15D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354" y="320705"/>
            <a:ext cx="8401292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6AE82F9-AB60-5721-48A7-45252AF6567A}"/>
              </a:ext>
            </a:extLst>
          </p:cNvPr>
          <p:cNvSpPr txBox="1"/>
          <p:nvPr/>
        </p:nvSpPr>
        <p:spPr>
          <a:xfrm>
            <a:off x="5094514" y="6260705"/>
            <a:ext cx="87402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Temple d'Héra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927585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27DEF2-DF18-D110-6092-E931A076A5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arbre&#10;&#10;Le contenu généré par l’IA peut être incorrect.">
            <a:extLst>
              <a:ext uri="{FF2B5EF4-FFF2-40B4-BE49-F238E27FC236}">
                <a16:creationId xmlns:a16="http://schemas.microsoft.com/office/drawing/2014/main" id="{E0BA8EB6-E7C0-8F6A-24A7-4761827548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248" y="328371"/>
            <a:ext cx="8913504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0E6F68-F70A-3008-1CAC-32E731B79970}"/>
              </a:ext>
            </a:extLst>
          </p:cNvPr>
          <p:cNvSpPr txBox="1"/>
          <p:nvPr/>
        </p:nvSpPr>
        <p:spPr>
          <a:xfrm>
            <a:off x="1888177" y="6396335"/>
            <a:ext cx="8913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/>
              <a:t>Tempio di Giunone (Temple de Junon), Agrigento , Sicile, Italie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19604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BFC35D-2070-77DA-B97D-8BF2C4E04E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uines, bâtiment, ciel, Histoire antique&#10;&#10;Le contenu généré par l’IA peut être incorrect.">
            <a:extLst>
              <a:ext uri="{FF2B5EF4-FFF2-40B4-BE49-F238E27FC236}">
                <a16:creationId xmlns:a16="http://schemas.microsoft.com/office/drawing/2014/main" id="{6D23183C-005D-9884-D529-E4BB123745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217" y="459000"/>
            <a:ext cx="8913498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B1E733-74CB-A05F-58BB-F968C533DBAF}"/>
              </a:ext>
            </a:extLst>
          </p:cNvPr>
          <p:cNvSpPr txBox="1"/>
          <p:nvPr/>
        </p:nvSpPr>
        <p:spPr>
          <a:xfrm>
            <a:off x="9524010" y="3785260"/>
            <a:ext cx="23513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des murs de la basilique romaine depuis le nord.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88890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698BA4-DE5D-9935-78D9-1D6537D8FD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Histoire antique, plein air, Ruines&#10;&#10;Le contenu généré par l’IA peut être incorrect.">
            <a:extLst>
              <a:ext uri="{FF2B5EF4-FFF2-40B4-BE49-F238E27FC236}">
                <a16:creationId xmlns:a16="http://schemas.microsoft.com/office/drawing/2014/main" id="{95C23085-FA4D-22B9-BA8D-069B451D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8409" y="459000"/>
            <a:ext cx="8779669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ADA5A6-3736-1F90-B38A-0D1866F578CD}"/>
              </a:ext>
            </a:extLst>
          </p:cNvPr>
          <p:cNvSpPr txBox="1"/>
          <p:nvPr/>
        </p:nvSpPr>
        <p:spPr>
          <a:xfrm>
            <a:off x="543922" y="4381994"/>
            <a:ext cx="25769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Temple de la Concorde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158706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0015D5-7C8D-56F0-B73D-7B369B98D1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uage, Ruines, plein air&#10;&#10;Le contenu généré par l’IA peut être incorrect.">
            <a:extLst>
              <a:ext uri="{FF2B5EF4-FFF2-40B4-BE49-F238E27FC236}">
                <a16:creationId xmlns:a16="http://schemas.microsoft.com/office/drawing/2014/main" id="{1A5BC5E0-71D5-FDD5-487C-C0AEDD509D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258" y="300446"/>
            <a:ext cx="8913484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5BA2E5-3E74-34D6-FB67-F8DF30352CFC}"/>
              </a:ext>
            </a:extLst>
          </p:cNvPr>
          <p:cNvSpPr txBox="1"/>
          <p:nvPr/>
        </p:nvSpPr>
        <p:spPr>
          <a:xfrm>
            <a:off x="1265051" y="6326721"/>
            <a:ext cx="10047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Vallée des Temples (Agrigente, Sicile, Italie) - Temple de la Concorde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211224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60D51A-8673-F399-C26E-3D1615E663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Ruines, Histoire antique&#10;&#10;Le contenu généré par l’IA peut être incorrect.">
            <a:extLst>
              <a:ext uri="{FF2B5EF4-FFF2-40B4-BE49-F238E27FC236}">
                <a16:creationId xmlns:a16="http://schemas.microsoft.com/office/drawing/2014/main" id="{9EF748A5-08DD-07AB-7CC1-8A675181F1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123" y="287383"/>
            <a:ext cx="7911754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C3BDA5-3DEE-4691-BFCC-F6E6326D1F1F}"/>
              </a:ext>
            </a:extLst>
          </p:cNvPr>
          <p:cNvSpPr txBox="1"/>
          <p:nvPr/>
        </p:nvSpPr>
        <p:spPr>
          <a:xfrm>
            <a:off x="1116874" y="6339784"/>
            <a:ext cx="9958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Sanctuaire des divinités chthoniennes, près du temple des Dioscures.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62300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B57892-0DEC-A18E-3BF4-C207847876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ciel, arbre&#10;&#10;Le contenu généré par l’IA peut être incorrect.">
            <a:extLst>
              <a:ext uri="{FF2B5EF4-FFF2-40B4-BE49-F238E27FC236}">
                <a16:creationId xmlns:a16="http://schemas.microsoft.com/office/drawing/2014/main" id="{5B49CD47-32CF-8F24-1E45-0620C85099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483" y="369000"/>
            <a:ext cx="8151497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4D05FF-E58A-EB64-E1C7-266843770B72}"/>
              </a:ext>
            </a:extLst>
          </p:cNvPr>
          <p:cNvSpPr txBox="1"/>
          <p:nvPr/>
        </p:nvSpPr>
        <p:spPr>
          <a:xfrm>
            <a:off x="8987246" y="3618411"/>
            <a:ext cx="295220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Sanctuaire des divinités chthoniennes : grand autel circulaire.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802512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34C4A6-6E0D-CA0C-E879-610A3B90E4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lante, rocher, herbe&#10;&#10;Le contenu généré par l’IA peut être incorrect.">
            <a:extLst>
              <a:ext uri="{FF2B5EF4-FFF2-40B4-BE49-F238E27FC236}">
                <a16:creationId xmlns:a16="http://schemas.microsoft.com/office/drawing/2014/main" id="{9996C394-BD86-2824-254B-B5301A7C06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922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1AD45F2-9DF2-4965-5A32-55EC6A1F5CC6}"/>
              </a:ext>
            </a:extLst>
          </p:cNvPr>
          <p:cNvSpPr txBox="1"/>
          <p:nvPr/>
        </p:nvSpPr>
        <p:spPr>
          <a:xfrm>
            <a:off x="546078" y="3930732"/>
            <a:ext cx="32459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Nécropole paléochrétienne</a:t>
            </a:r>
          </a:p>
        </p:txBody>
      </p:sp>
    </p:spTree>
    <p:extLst>
      <p:ext uri="{BB962C8B-B14F-4D97-AF65-F5344CB8AC3E}">
        <p14:creationId xmlns:p14="http://schemas.microsoft.com/office/powerpoint/2010/main" val="1346179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C20399-B2A2-7F8C-6098-61A71979EF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atériau de construction, sol&#10;&#10;Le contenu généré par l’IA peut être incorrect.">
            <a:extLst>
              <a:ext uri="{FF2B5EF4-FFF2-40B4-BE49-F238E27FC236}">
                <a16:creationId xmlns:a16="http://schemas.microsoft.com/office/drawing/2014/main" id="{4068709F-0200-B4E7-CFC1-5F0C354B95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604" y="369000"/>
            <a:ext cx="8151502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36F23F-65EE-F812-889E-EA2489AB5092}"/>
              </a:ext>
            </a:extLst>
          </p:cNvPr>
          <p:cNvSpPr txBox="1"/>
          <p:nvPr/>
        </p:nvSpPr>
        <p:spPr>
          <a:xfrm>
            <a:off x="8906493" y="4310743"/>
            <a:ext cx="3063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Nécropole paléochrétienne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713334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D6FDEC-E382-3335-DE7D-4C1F4F594A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Ruines, arbre&#10;&#10;Le contenu généré par l’IA peut être incorrect.">
            <a:extLst>
              <a:ext uri="{FF2B5EF4-FFF2-40B4-BE49-F238E27FC236}">
                <a16:creationId xmlns:a16="http://schemas.microsoft.com/office/drawing/2014/main" id="{459070E2-6560-CC03-892F-5D9173725F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058" y="279000"/>
            <a:ext cx="8391253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1A09E2-8CA0-54D1-92C6-4D97B3225968}"/>
              </a:ext>
            </a:extLst>
          </p:cNvPr>
          <p:cNvSpPr txBox="1"/>
          <p:nvPr/>
        </p:nvSpPr>
        <p:spPr>
          <a:xfrm>
            <a:off x="106878" y="4132613"/>
            <a:ext cx="30163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Ecclésiastérion et oratoire de Phalaris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578117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49FE8E-D076-B79D-9420-75C6C286FC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Ruines&#10;&#10;Le contenu généré par l’IA peut être incorrect.">
            <a:extLst>
              <a:ext uri="{FF2B5EF4-FFF2-40B4-BE49-F238E27FC236}">
                <a16:creationId xmlns:a16="http://schemas.microsoft.com/office/drawing/2014/main" id="{121F885D-7990-C464-A380-C6FA4620E5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03" y="369000"/>
            <a:ext cx="4597176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301103-1BDE-B8E1-B511-868B2EA52E36}"/>
              </a:ext>
            </a:extLst>
          </p:cNvPr>
          <p:cNvSpPr txBox="1"/>
          <p:nvPr/>
        </p:nvSpPr>
        <p:spPr>
          <a:xfrm>
            <a:off x="8336478" y="4132613"/>
            <a:ext cx="3681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Église de San Nicola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511714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3CECBE-A3A9-2719-6C98-5B2F0CFFC8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sol&#10;&#10;Le contenu généré par l’IA peut être incorrect.">
            <a:extLst>
              <a:ext uri="{FF2B5EF4-FFF2-40B4-BE49-F238E27FC236}">
                <a16:creationId xmlns:a16="http://schemas.microsoft.com/office/drawing/2014/main" id="{EB7D9569-7C50-3C6F-2DE4-9711AFB272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506" y="279000"/>
            <a:ext cx="8765218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7FFECA-8B81-B360-5726-C9D57668B884}"/>
              </a:ext>
            </a:extLst>
          </p:cNvPr>
          <p:cNvSpPr txBox="1"/>
          <p:nvPr/>
        </p:nvSpPr>
        <p:spPr>
          <a:xfrm>
            <a:off x="605276" y="3645725"/>
            <a:ext cx="26552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Vestiges de maisons à Agrigente.</a:t>
            </a:r>
          </a:p>
          <a:p>
            <a:r>
              <a:rPr lang="fr-FR" sz="2400" b="1"/>
              <a:t>Agrigente, quartier domestique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927396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477DED-5A21-AFDF-3DD3-ACFA2CC3CB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Ruines&#10;&#10;Le contenu généré par l’IA peut être incorrect.">
            <a:extLst>
              <a:ext uri="{FF2B5EF4-FFF2-40B4-BE49-F238E27FC236}">
                <a16:creationId xmlns:a16="http://schemas.microsoft.com/office/drawing/2014/main" id="{21CC96AB-6B41-881C-CE75-CBD478B092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49" y="279000"/>
            <a:ext cx="839126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7C2C95-55CE-8ABE-273C-D883F93390D9}"/>
              </a:ext>
            </a:extLst>
          </p:cNvPr>
          <p:cNvSpPr txBox="1"/>
          <p:nvPr/>
        </p:nvSpPr>
        <p:spPr>
          <a:xfrm>
            <a:off x="9084623" y="4049486"/>
            <a:ext cx="2683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Restes de l'agora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841169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6C1E9C-EAAB-AF51-DEC0-3A630EF1D2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lante, cour&#10;&#10;Le contenu généré par l’IA peut être incorrect.">
            <a:extLst>
              <a:ext uri="{FF2B5EF4-FFF2-40B4-BE49-F238E27FC236}">
                <a16:creationId xmlns:a16="http://schemas.microsoft.com/office/drawing/2014/main" id="{6B917404-4056-5494-F2C9-087ED7DAA8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4475" y="279000"/>
            <a:ext cx="9464805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D3D216-6ACB-8EBC-0355-18783709C924}"/>
              </a:ext>
            </a:extLst>
          </p:cNvPr>
          <p:cNvSpPr txBox="1"/>
          <p:nvPr/>
        </p:nvSpPr>
        <p:spPr>
          <a:xfrm>
            <a:off x="0" y="4039393"/>
            <a:ext cx="24644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Ancien monastère cistercien qui abrite le musée.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371471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3E8FF9-5D29-3041-1DAE-837E87FD0C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Histoire antique&#10;&#10;Le contenu généré par l’IA peut être incorrect.">
            <a:extLst>
              <a:ext uri="{FF2B5EF4-FFF2-40B4-BE49-F238E27FC236}">
                <a16:creationId xmlns:a16="http://schemas.microsoft.com/office/drawing/2014/main" id="{EA95DD6A-8C74-D6D5-9EA8-CDD4449BCF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31" y="427512"/>
            <a:ext cx="2988000" cy="448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B03358-7F95-7DA7-5054-29FB88D1AD85}"/>
              </a:ext>
            </a:extLst>
          </p:cNvPr>
          <p:cNvSpPr txBox="1"/>
          <p:nvPr/>
        </p:nvSpPr>
        <p:spPr>
          <a:xfrm>
            <a:off x="4750130" y="1258785"/>
            <a:ext cx="6317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vallée des temples est certainement le site touristique le plus visité de Sicile. </a:t>
            </a:r>
          </a:p>
        </p:txBody>
      </p:sp>
      <p:pic>
        <p:nvPicPr>
          <p:cNvPr id="6" name="Image 5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10EF7143-E143-5216-073A-784EE9265E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2064" y="3631940"/>
            <a:ext cx="4371905" cy="291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75013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AB59BD-5D66-B81F-FADF-87FCCD5DE6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art, vase, musée&#10;&#10;Le contenu généré par l’IA peut être incorrect.">
            <a:extLst>
              <a:ext uri="{FF2B5EF4-FFF2-40B4-BE49-F238E27FC236}">
                <a16:creationId xmlns:a16="http://schemas.microsoft.com/office/drawing/2014/main" id="{949DBECD-87A2-79D4-F8AC-7741439DA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70" y="1769425"/>
            <a:ext cx="2916000" cy="4371854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meubles, intérieur, statue, mur&#10;&#10;Le contenu généré par l’IA peut être incorrect.">
            <a:extLst>
              <a:ext uri="{FF2B5EF4-FFF2-40B4-BE49-F238E27FC236}">
                <a16:creationId xmlns:a16="http://schemas.microsoft.com/office/drawing/2014/main" id="{3C7A46F8-9977-F0F7-61F2-E624094F6E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2132" y="629393"/>
            <a:ext cx="3024000" cy="4533774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781BE74-AE6C-B9A2-D8F1-A9B66A05840B}"/>
              </a:ext>
            </a:extLst>
          </p:cNvPr>
          <p:cNvSpPr txBox="1"/>
          <p:nvPr/>
        </p:nvSpPr>
        <p:spPr>
          <a:xfrm>
            <a:off x="4096987" y="3194462"/>
            <a:ext cx="41651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Il y a deux sites qui valent vraiment le détour autour de la vallée des Temples : </a:t>
            </a:r>
          </a:p>
        </p:txBody>
      </p:sp>
    </p:spTree>
    <p:extLst>
      <p:ext uri="{BB962C8B-B14F-4D97-AF65-F5344CB8AC3E}">
        <p14:creationId xmlns:p14="http://schemas.microsoft.com/office/powerpoint/2010/main" val="979674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E5EFE1-B019-A7AE-80FC-E71A8E5CFD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arbre&#10;&#10;Le contenu généré par l’IA peut être incorrect.">
            <a:extLst>
              <a:ext uri="{FF2B5EF4-FFF2-40B4-BE49-F238E27FC236}">
                <a16:creationId xmlns:a16="http://schemas.microsoft.com/office/drawing/2014/main" id="{A5E170EF-5E6B-77DD-4F99-8E78EA4BE5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065" y="513000"/>
            <a:ext cx="4371905" cy="291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ciel, plein air, bâtiment, statue&#10;&#10;Le contenu généré par l’IA peut être incorrect.">
            <a:extLst>
              <a:ext uri="{FF2B5EF4-FFF2-40B4-BE49-F238E27FC236}">
                <a16:creationId xmlns:a16="http://schemas.microsoft.com/office/drawing/2014/main" id="{6E7C0994-F235-90CE-4F4F-66AEDFACE3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2032" y="3512127"/>
            <a:ext cx="4429044" cy="295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F19B1B4-8640-17A1-B8E2-AE1942EC47B4}"/>
              </a:ext>
            </a:extLst>
          </p:cNvPr>
          <p:cNvSpPr txBox="1"/>
          <p:nvPr/>
        </p:nvSpPr>
        <p:spPr>
          <a:xfrm>
            <a:off x="5462649" y="2582134"/>
            <a:ext cx="5881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Vallée Des Temples</a:t>
            </a:r>
          </a:p>
        </p:txBody>
      </p:sp>
    </p:spTree>
    <p:extLst>
      <p:ext uri="{BB962C8B-B14F-4D97-AF65-F5344CB8AC3E}">
        <p14:creationId xmlns:p14="http://schemas.microsoft.com/office/powerpoint/2010/main" val="3731872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EB8F2B-41F4-5939-C57E-8467FACFC4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bâtiment, ciel&#10;&#10;Le contenu généré par l’IA peut être incorrect.">
            <a:extLst>
              <a:ext uri="{FF2B5EF4-FFF2-40B4-BE49-F238E27FC236}">
                <a16:creationId xmlns:a16="http://schemas.microsoft.com/office/drawing/2014/main" id="{063FD097-882E-39CE-8A76-2B3DD0FA63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098" y="3524745"/>
            <a:ext cx="5112000" cy="28755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39D126-99DD-DC49-F375-87000B74435A}"/>
              </a:ext>
            </a:extLst>
          </p:cNvPr>
          <p:cNvSpPr txBox="1"/>
          <p:nvPr/>
        </p:nvSpPr>
        <p:spPr>
          <a:xfrm>
            <a:off x="2196936" y="2593197"/>
            <a:ext cx="6198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plus beaux temples de Sicile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arbre, montagne, Ruines&#10;&#10;Le contenu généré par l’IA peut être incorrect.">
            <a:extLst>
              <a:ext uri="{FF2B5EF4-FFF2-40B4-BE49-F238E27FC236}">
                <a16:creationId xmlns:a16="http://schemas.microsoft.com/office/drawing/2014/main" id="{FCC26560-B5E5-C26E-B235-2AAA48202A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2068" y="407768"/>
            <a:ext cx="4644000" cy="2185429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92725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3245877F-72A4-FB59-EDCA-7F9AEAFD357C}"/>
              </a:ext>
            </a:extLst>
          </p:cNvPr>
          <p:cNvSpPr txBox="1"/>
          <p:nvPr/>
        </p:nvSpPr>
        <p:spPr>
          <a:xfrm>
            <a:off x="1113269" y="884963"/>
            <a:ext cx="10856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La Vallée Des Temples -  Sicile - Italie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8BE81580-9AD0-2FDA-FADB-F4E6C1571043}"/>
              </a:ext>
            </a:extLst>
          </p:cNvPr>
          <p:cNvSpPr txBox="1"/>
          <p:nvPr/>
        </p:nvSpPr>
        <p:spPr>
          <a:xfrm>
            <a:off x="4037611" y="2557746"/>
            <a:ext cx="85383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27A6D84-E20C-0295-C2C6-15E57349D3D2}"/>
              </a:ext>
            </a:extLst>
          </p:cNvPr>
          <p:cNvSpPr txBox="1"/>
          <p:nvPr/>
        </p:nvSpPr>
        <p:spPr>
          <a:xfrm>
            <a:off x="5657003" y="4051696"/>
            <a:ext cx="4429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997900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/>
    </mc:Choice>
    <mc:Fallback>
      <p:transition spd="slow" advClick="0" advTm="10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286</Words>
  <Application>Microsoft Office PowerPoint</Application>
  <PresentationFormat>Grand écran</PresentationFormat>
  <Paragraphs>31</Paragraphs>
  <Slides>27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1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2025-09-17T08:58:55Z</dcterms:created>
  <dcterms:modified xsi:type="dcterms:W3CDTF">2025-09-18T07:38:38Z</dcterms:modified>
</cp:coreProperties>
</file>