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5" r:id="rId3"/>
    <p:sldId id="257" r:id="rId4"/>
    <p:sldId id="258" r:id="rId5"/>
    <p:sldId id="259" r:id="rId6"/>
    <p:sldId id="260" r:id="rId7"/>
    <p:sldId id="261" r:id="rId8"/>
    <p:sldId id="262" r:id="rId9"/>
    <p:sldId id="263" r:id="rId10"/>
    <p:sldId id="264" r:id="rId11"/>
    <p:sldId id="267" r:id="rId12"/>
    <p:sldId id="265" r:id="rId13"/>
    <p:sldId id="268" r:id="rId14"/>
    <p:sldId id="266"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29" autoAdjust="0"/>
    <p:restoredTop sz="94660"/>
  </p:normalViewPr>
  <p:slideViewPr>
    <p:cSldViewPr snapToGrid="0">
      <p:cViewPr varScale="1">
        <p:scale>
          <a:sx n="74" d="100"/>
          <a:sy n="74" d="100"/>
        </p:scale>
        <p:origin x="84"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D0339A-C8C4-4FA9-A440-5679812268BC}" type="datetimeFigureOut">
              <a:rPr lang="fr-FR" smtClean="0"/>
              <a:t>17/09/2025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C05C82-5263-45D3-A4CD-F6EFC319C26F}" type="slidenum">
              <a:rPr lang="fr-FR" smtClean="0"/>
              <a:t>‹N°›</a:t>
            </a:fld>
            <a:endParaRPr lang="fr-FR"/>
          </a:p>
        </p:txBody>
      </p:sp>
    </p:spTree>
    <p:extLst>
      <p:ext uri="{BB962C8B-B14F-4D97-AF65-F5344CB8AC3E}">
        <p14:creationId xmlns:p14="http://schemas.microsoft.com/office/powerpoint/2010/main" val="281764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0C05C82-5263-45D3-A4CD-F6EFC319C26F}" type="slidenum">
              <a:rPr lang="fr-FR" smtClean="0"/>
              <a:t>23</a:t>
            </a:fld>
            <a:endParaRPr lang="fr-FR"/>
          </a:p>
        </p:txBody>
      </p:sp>
    </p:spTree>
    <p:extLst>
      <p:ext uri="{BB962C8B-B14F-4D97-AF65-F5344CB8AC3E}">
        <p14:creationId xmlns:p14="http://schemas.microsoft.com/office/powerpoint/2010/main" val="1386949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48DA80-3A0B-86B0-E073-A88FF589C3C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D1D0642-31C4-D55C-B866-A2ACD5AFFF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463B18E-30DC-BDCF-F796-4440D93FBDCC}"/>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5" name="Espace réservé du pied de page 4">
            <a:extLst>
              <a:ext uri="{FF2B5EF4-FFF2-40B4-BE49-F238E27FC236}">
                <a16:creationId xmlns:a16="http://schemas.microsoft.com/office/drawing/2014/main" id="{ACFC1EF8-5EB9-AECD-7382-716EF1EAFF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60FF28-09A8-ED5B-189C-D5AE25F3A6B8}"/>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2357599766"/>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A6625E-990F-AF02-8C5D-363D1269AD4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8F5329E-D37A-FEAA-0BA2-EBE0D67C79E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DEFF8CA-AB45-4A51-F195-72E4933D70E5}"/>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5" name="Espace réservé du pied de page 4">
            <a:extLst>
              <a:ext uri="{FF2B5EF4-FFF2-40B4-BE49-F238E27FC236}">
                <a16:creationId xmlns:a16="http://schemas.microsoft.com/office/drawing/2014/main" id="{D35D0CE4-7E45-3634-2ED9-37E7E6732E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594A2A-B7E2-C88C-2E74-C7EF0625E80E}"/>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3946050268"/>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BA3DD6-B74F-C2A7-C0CD-8D1BEF288F6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CA0E4A2-17CC-2661-2E4B-070801A0BDD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171BEA7-2F03-FCA0-60D3-D426CFD23946}"/>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5" name="Espace réservé du pied de page 4">
            <a:extLst>
              <a:ext uri="{FF2B5EF4-FFF2-40B4-BE49-F238E27FC236}">
                <a16:creationId xmlns:a16="http://schemas.microsoft.com/office/drawing/2014/main" id="{EFB457E2-B23D-1372-B0A2-DB8B8766A4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D1BAC7-7A98-EDD5-001D-D4655D1EDD02}"/>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3328947380"/>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E4C3D0-5786-BB65-0FF3-2ACC75F31A1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0DFFBE4-57E7-0763-E5B9-1843D0C5E83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B3E75CC-6F36-A469-C99E-BE12EE53531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36768D2-E1A6-16F7-F54C-6FC1404B2C1E}"/>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6" name="Espace réservé du pied de page 5">
            <a:extLst>
              <a:ext uri="{FF2B5EF4-FFF2-40B4-BE49-F238E27FC236}">
                <a16:creationId xmlns:a16="http://schemas.microsoft.com/office/drawing/2014/main" id="{CE205AB4-2E71-E91A-9752-3274DF9DD7B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A56D013-9BF0-5DAB-BD37-88FF4628BAFB}"/>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1917070586"/>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F5D727-C2B1-DF91-5FF7-11529BEA180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7497DCB-EB78-5FB7-15CE-2F107067AC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B46AE17-EDD1-B51A-090C-0B8D7B1D7B4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1D39C21-28E8-3E8D-7A42-241FF18C70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2591266-DDFB-4B6E-4D56-01B45AC08F8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B653BA0-9069-26FB-879E-2DEB5D452024}"/>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8" name="Espace réservé du pied de page 7">
            <a:extLst>
              <a:ext uri="{FF2B5EF4-FFF2-40B4-BE49-F238E27FC236}">
                <a16:creationId xmlns:a16="http://schemas.microsoft.com/office/drawing/2014/main" id="{60A9FF92-5DB1-CE85-5A4B-71F543CFABD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6A04EFC-8F5B-7D9D-F656-5D4A7B0F5FC4}"/>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1347060151"/>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AAE98E-7342-5455-4E74-F7C481C131B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D5358B7-22C2-E9D6-F023-9BDD98DE0FF2}"/>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4" name="Espace réservé du pied de page 3">
            <a:extLst>
              <a:ext uri="{FF2B5EF4-FFF2-40B4-BE49-F238E27FC236}">
                <a16:creationId xmlns:a16="http://schemas.microsoft.com/office/drawing/2014/main" id="{8C292C27-1CDA-A996-4626-B2AD850620E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69BB8A1-5896-7DF8-594A-E2F73CB1938A}"/>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1884750974"/>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3A8BB58-42B9-58BD-D118-972690FCE2B1}"/>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3" name="Espace réservé du pied de page 2">
            <a:extLst>
              <a:ext uri="{FF2B5EF4-FFF2-40B4-BE49-F238E27FC236}">
                <a16:creationId xmlns:a16="http://schemas.microsoft.com/office/drawing/2014/main" id="{E7A05EDE-80A0-0716-5140-1E2DC2E6571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D199057-0545-2FD4-05F2-0A34BA27A64E}"/>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690277753"/>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321060-0EC9-2192-4753-8E9E7F18F98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685FA09-F720-3631-C19C-02216EAF98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4C9DC7F-9C66-D705-6728-11771043D1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D3E5A7B-473C-A85B-BCAE-C0E3D933AABD}"/>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6" name="Espace réservé du pied de page 5">
            <a:extLst>
              <a:ext uri="{FF2B5EF4-FFF2-40B4-BE49-F238E27FC236}">
                <a16:creationId xmlns:a16="http://schemas.microsoft.com/office/drawing/2014/main" id="{B200F9B8-3C5C-2222-B574-7C26D263D87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FF72EBC-A922-1212-8313-02141D70DCD3}"/>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286838353"/>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741E3C-5C0B-A406-34F9-1C1CC9651D9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7442B0B-BBD0-8696-5CB0-CA174E20FE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DF2B8CA-C6DF-0E7B-1AC3-8FD68842B7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B5A8005-017D-3252-AF77-FD66462B41F2}"/>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6" name="Espace réservé du pied de page 5">
            <a:extLst>
              <a:ext uri="{FF2B5EF4-FFF2-40B4-BE49-F238E27FC236}">
                <a16:creationId xmlns:a16="http://schemas.microsoft.com/office/drawing/2014/main" id="{9C312151-E53C-8DD0-A794-FB9C8A1E6CD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8DB250B-2D40-4908-48F4-83DC70BF8C92}"/>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1874856465"/>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01E435-1EE5-59E7-6106-58140E92FA0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D423F6E-2E3A-33F3-5D2F-262CDF75FEE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E2719D-F576-B8DF-A85D-792165C5D438}"/>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5" name="Espace réservé du pied de page 4">
            <a:extLst>
              <a:ext uri="{FF2B5EF4-FFF2-40B4-BE49-F238E27FC236}">
                <a16:creationId xmlns:a16="http://schemas.microsoft.com/office/drawing/2014/main" id="{BAD94801-F66D-2DB3-17C1-819E451600E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F42771F-C033-C6A1-66E0-EA0C519C22E1}"/>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2280059285"/>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875898D-04BC-EF0A-80A7-F65131FE081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3FE5426-2CCB-4ADD-AC71-00360448E5A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CADFC-C96A-4F50-86E0-B73C0BCF3609}"/>
              </a:ext>
            </a:extLst>
          </p:cNvPr>
          <p:cNvSpPr>
            <a:spLocks noGrp="1"/>
          </p:cNvSpPr>
          <p:nvPr>
            <p:ph type="dt" sz="half" idx="10"/>
          </p:nvPr>
        </p:nvSpPr>
        <p:spPr/>
        <p:txBody>
          <a:bodyPr/>
          <a:lstStyle/>
          <a:p>
            <a:fld id="{29DEBD27-B351-4FA6-B65A-1D1AACDC6DB5}" type="datetimeFigureOut">
              <a:rPr lang="fr-FR" smtClean="0"/>
              <a:t>17/09/2025</a:t>
            </a:fld>
            <a:endParaRPr lang="fr-FR"/>
          </a:p>
        </p:txBody>
      </p:sp>
      <p:sp>
        <p:nvSpPr>
          <p:cNvPr id="5" name="Espace réservé du pied de page 4">
            <a:extLst>
              <a:ext uri="{FF2B5EF4-FFF2-40B4-BE49-F238E27FC236}">
                <a16:creationId xmlns:a16="http://schemas.microsoft.com/office/drawing/2014/main" id="{0E566D11-A465-6E53-6BB4-46D90E5FB9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44396F-B16C-D0FF-9372-B3936B30A083}"/>
              </a:ext>
            </a:extLst>
          </p:cNvPr>
          <p:cNvSpPr>
            <a:spLocks noGrp="1"/>
          </p:cNvSpPr>
          <p:nvPr>
            <p:ph type="sldNum" sz="quarter" idx="12"/>
          </p:nvPr>
        </p:nvSpPr>
        <p:spPr/>
        <p:txBody>
          <a:bodyPr/>
          <a:lstStyle/>
          <a:p>
            <a:fld id="{B3D2A97A-2936-4E02-98D2-2248D76F7A91}" type="slidenum">
              <a:rPr lang="fr-FR" smtClean="0"/>
              <a:t>‹N°›</a:t>
            </a:fld>
            <a:endParaRPr lang="fr-FR"/>
          </a:p>
        </p:txBody>
      </p:sp>
    </p:spTree>
    <p:extLst>
      <p:ext uri="{BB962C8B-B14F-4D97-AF65-F5344CB8AC3E}">
        <p14:creationId xmlns:p14="http://schemas.microsoft.com/office/powerpoint/2010/main" val="3780762516"/>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F027B41-05D9-F69F-C281-63802E75F4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BC82807-E679-4B5A-C597-6300E75EA9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36AC65C-1F6B-017D-A042-AA589334F1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DEBD27-B351-4FA6-B65A-1D1AACDC6DB5}" type="datetimeFigureOut">
              <a:rPr lang="fr-FR" smtClean="0"/>
              <a:t>17/09/2025</a:t>
            </a:fld>
            <a:endParaRPr lang="fr-FR"/>
          </a:p>
        </p:txBody>
      </p:sp>
      <p:sp>
        <p:nvSpPr>
          <p:cNvPr id="5" name="Espace réservé du pied de page 4">
            <a:extLst>
              <a:ext uri="{FF2B5EF4-FFF2-40B4-BE49-F238E27FC236}">
                <a16:creationId xmlns:a16="http://schemas.microsoft.com/office/drawing/2014/main" id="{5CADC6EC-CDE0-7F1C-0484-77EE8FF54A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C9E7251-B13C-60F9-9DB7-CB8596546B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3D2A97A-2936-4E02-98D2-2248D76F7A91}" type="slidenum">
              <a:rPr lang="fr-FR" smtClean="0"/>
              <a:t>‹N°›</a:t>
            </a:fld>
            <a:endParaRPr lang="fr-FR"/>
          </a:p>
        </p:txBody>
      </p:sp>
    </p:spTree>
    <p:extLst>
      <p:ext uri="{BB962C8B-B14F-4D97-AF65-F5344CB8AC3E}">
        <p14:creationId xmlns:p14="http://schemas.microsoft.com/office/powerpoint/2010/main" val="646953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2.jpg"/></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eau, neige, montagne&#10;&#10;Le contenu généré par l’IA peut être incorrect.">
            <a:extLst>
              <a:ext uri="{FF2B5EF4-FFF2-40B4-BE49-F238E27FC236}">
                <a16:creationId xmlns:a16="http://schemas.microsoft.com/office/drawing/2014/main" id="{9DDF2F67-135A-83D8-6267-AFAEF758E3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1749" y="201790"/>
            <a:ext cx="9183616" cy="612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228CCE4-B4FA-B8BA-E9F8-9B0B15A157BD}"/>
              </a:ext>
            </a:extLst>
          </p:cNvPr>
          <p:cNvSpPr txBox="1"/>
          <p:nvPr/>
        </p:nvSpPr>
        <p:spPr>
          <a:xfrm>
            <a:off x="2667349" y="305377"/>
            <a:ext cx="7816186" cy="461665"/>
          </a:xfrm>
          <a:prstGeom prst="rect">
            <a:avLst/>
          </a:prstGeom>
          <a:noFill/>
        </p:spPr>
        <p:txBody>
          <a:bodyPr wrap="square" rtlCol="0">
            <a:spAutoFit/>
          </a:bodyPr>
          <a:lstStyle/>
          <a:p>
            <a:r>
              <a:rPr lang="fr-FR" sz="2400" b="1" dirty="0">
                <a:solidFill>
                  <a:srgbClr val="FFFF00"/>
                </a:solidFill>
              </a:rPr>
              <a:t>La Ville De Tromso –  Et Ses Environ De La Norvège </a:t>
            </a:r>
          </a:p>
        </p:txBody>
      </p:sp>
      <p:sp>
        <p:nvSpPr>
          <p:cNvPr id="5" name="ZoneTexte 4">
            <a:extLst>
              <a:ext uri="{FF2B5EF4-FFF2-40B4-BE49-F238E27FC236}">
                <a16:creationId xmlns:a16="http://schemas.microsoft.com/office/drawing/2014/main" id="{911A70EE-447D-EFAE-5CB9-16FD900DA9EE}"/>
              </a:ext>
            </a:extLst>
          </p:cNvPr>
          <p:cNvSpPr txBox="1"/>
          <p:nvPr/>
        </p:nvSpPr>
        <p:spPr>
          <a:xfrm>
            <a:off x="3119496" y="6321790"/>
            <a:ext cx="8051470" cy="461665"/>
          </a:xfrm>
          <a:prstGeom prst="rect">
            <a:avLst/>
          </a:prstGeom>
          <a:noFill/>
        </p:spPr>
        <p:txBody>
          <a:bodyPr wrap="square" rtlCol="0">
            <a:spAutoFit/>
          </a:bodyPr>
          <a:lstStyle/>
          <a:p>
            <a:r>
              <a:rPr lang="fr-FR" sz="2400" b="1">
                <a:solidFill>
                  <a:srgbClr val="FFFF00"/>
                </a:solidFill>
              </a:rPr>
              <a:t> Vue de Tromsø depuis Fjellstua, Norvège</a:t>
            </a:r>
            <a:endParaRPr lang="fr-FR" sz="2400" b="1" dirty="0">
              <a:solidFill>
                <a:srgbClr val="FFFF00"/>
              </a:solidFill>
            </a:endParaRPr>
          </a:p>
        </p:txBody>
      </p:sp>
    </p:spTree>
    <p:extLst>
      <p:ext uri="{BB962C8B-B14F-4D97-AF65-F5344CB8AC3E}">
        <p14:creationId xmlns:p14="http://schemas.microsoft.com/office/powerpoint/2010/main" val="1891704665"/>
      </p:ext>
    </p:extLst>
  </p:cSld>
  <p:clrMapOvr>
    <a:masterClrMapping/>
  </p:clrMapOvr>
  <mc:AlternateContent xmlns:mc="http://schemas.openxmlformats.org/markup-compatibility/2006">
    <mc:Choice xmlns:p14="http://schemas.microsoft.com/office/powerpoint/2010/main" Requires="p14">
      <p:transition spd="slow" p14:dur="5000" advClick="0" advTm="15000">
        <p:sndAc>
          <p:stSnd loop="1">
            <p:snd r:embed="rId2" name="James Last &amp; Richard Clayderman - Sacrifice.wav"/>
          </p:stSnd>
        </p:sndAc>
      </p:transition>
    </mc:Choice>
    <mc:Fallback>
      <p:transition spd="slow" advClick="0" advTm="15000">
        <p:sndAc>
          <p:stSnd loop="1">
            <p:snd r:embed="rId2" name="James Last &amp; Richard Clayderman - Sacrific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4EFF9-18AD-1F27-EFC5-90698A0B0C47}"/>
            </a:ext>
          </a:extLst>
        </p:cNvPr>
        <p:cNvGrpSpPr/>
        <p:nvPr/>
      </p:nvGrpSpPr>
      <p:grpSpPr>
        <a:xfrm>
          <a:off x="0" y="0"/>
          <a:ext cx="0" cy="0"/>
          <a:chOff x="0" y="0"/>
          <a:chExt cx="0" cy="0"/>
        </a:xfrm>
      </p:grpSpPr>
      <p:sp>
        <p:nvSpPr>
          <p:cNvPr id="4" name="ZoneTexte 3">
            <a:extLst>
              <a:ext uri="{FF2B5EF4-FFF2-40B4-BE49-F238E27FC236}">
                <a16:creationId xmlns:a16="http://schemas.microsoft.com/office/drawing/2014/main" id="{BA8E207A-FE59-75B6-F1FE-49B4E641141D}"/>
              </a:ext>
            </a:extLst>
          </p:cNvPr>
          <p:cNvSpPr txBox="1"/>
          <p:nvPr/>
        </p:nvSpPr>
        <p:spPr>
          <a:xfrm>
            <a:off x="641267" y="335845"/>
            <a:ext cx="11079678" cy="6186309"/>
          </a:xfrm>
          <a:prstGeom prst="rect">
            <a:avLst/>
          </a:prstGeom>
          <a:noFill/>
        </p:spPr>
        <p:txBody>
          <a:bodyPr wrap="square" rtlCol="0">
            <a:spAutoFit/>
          </a:bodyPr>
          <a:lstStyle/>
          <a:p>
            <a:r>
              <a:rPr lang="fr-FR" sz="3600" b="1">
                <a:solidFill>
                  <a:srgbClr val="FFFF00"/>
                </a:solidFill>
              </a:rPr>
              <a:t>Porte d'entrée du Svalbard, c'est le point de départ des expéditions polaires. Fondée officiellement en 1794, la ville serait bien plus ancienne avec des restes d'églises en bois debout (appelée stavkirke ou stavkyrkje) remontant aux années 1250.</a:t>
            </a:r>
          </a:p>
          <a:p>
            <a:endParaRPr lang="fr-FR" sz="3600" b="1">
              <a:solidFill>
                <a:srgbClr val="FFFF00"/>
              </a:solidFill>
            </a:endParaRPr>
          </a:p>
          <a:p>
            <a:r>
              <a:rPr lang="fr-FR" sz="3600" b="1">
                <a:solidFill>
                  <a:srgbClr val="FFFF00"/>
                </a:solidFill>
              </a:rPr>
              <a:t>N'ayant jusqu'au milieu du XIXe siècle que 1 400 habitants, la ville connut une forte expansion à la fin du XIXe siècle lorsque les nombreuses expéditions vers les régions boréales s'intensifièrent pour la chasse aux phoques.</a:t>
            </a:r>
            <a:endParaRPr lang="fr-FR" sz="3600" b="1" dirty="0">
              <a:solidFill>
                <a:srgbClr val="FFFF00"/>
              </a:solidFill>
            </a:endParaRPr>
          </a:p>
        </p:txBody>
      </p:sp>
    </p:spTree>
    <p:extLst>
      <p:ext uri="{BB962C8B-B14F-4D97-AF65-F5344CB8AC3E}">
        <p14:creationId xmlns:p14="http://schemas.microsoft.com/office/powerpoint/2010/main" val="554099280"/>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78B20-6366-3B13-C93E-E452AF4DC7D1}"/>
            </a:ext>
          </a:extLst>
        </p:cNvPr>
        <p:cNvGrpSpPr/>
        <p:nvPr/>
      </p:nvGrpSpPr>
      <p:grpSpPr>
        <a:xfrm>
          <a:off x="0" y="0"/>
          <a:ext cx="0" cy="0"/>
          <a:chOff x="0" y="0"/>
          <a:chExt cx="0" cy="0"/>
        </a:xfrm>
      </p:grpSpPr>
      <p:pic>
        <p:nvPicPr>
          <p:cNvPr id="3" name="Image 2" descr="Une image contenant panorama, Photographie aérienne, neige, ciel&#10;&#10;Le contenu généré par l’IA peut être incorrect.">
            <a:extLst>
              <a:ext uri="{FF2B5EF4-FFF2-40B4-BE49-F238E27FC236}">
                <a16:creationId xmlns:a16="http://schemas.microsoft.com/office/drawing/2014/main" id="{46E27351-FFF7-56E8-AA0B-AF07C6DAF6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000" y="2348808"/>
            <a:ext cx="11556000" cy="1980165"/>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041718A-580A-E211-951D-AE15C965405D}"/>
              </a:ext>
            </a:extLst>
          </p:cNvPr>
          <p:cNvSpPr txBox="1"/>
          <p:nvPr/>
        </p:nvSpPr>
        <p:spPr>
          <a:xfrm>
            <a:off x="2933205" y="4328973"/>
            <a:ext cx="8360229" cy="461665"/>
          </a:xfrm>
          <a:prstGeom prst="rect">
            <a:avLst/>
          </a:prstGeom>
          <a:noFill/>
        </p:spPr>
        <p:txBody>
          <a:bodyPr wrap="square" rtlCol="0">
            <a:spAutoFit/>
          </a:bodyPr>
          <a:lstStyle/>
          <a:p>
            <a:r>
              <a:rPr lang="fr-FR" sz="2400" b="1">
                <a:solidFill>
                  <a:srgbClr val="FFFF00"/>
                </a:solidFill>
              </a:rPr>
              <a:t>Vue panoramique de Tromsø depuis Fløya.</a:t>
            </a:r>
            <a:endParaRPr lang="fr-FR" sz="2400" b="1" dirty="0">
              <a:solidFill>
                <a:srgbClr val="FFFF00"/>
              </a:solidFill>
            </a:endParaRPr>
          </a:p>
        </p:txBody>
      </p:sp>
    </p:spTree>
    <p:extLst>
      <p:ext uri="{BB962C8B-B14F-4D97-AF65-F5344CB8AC3E}">
        <p14:creationId xmlns:p14="http://schemas.microsoft.com/office/powerpoint/2010/main" val="2514694972"/>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9A8DD-01DC-3BDD-7347-11E41F104669}"/>
            </a:ext>
          </a:extLst>
        </p:cNvPr>
        <p:cNvGrpSpPr/>
        <p:nvPr/>
      </p:nvGrpSpPr>
      <p:grpSpPr>
        <a:xfrm>
          <a:off x="0" y="0"/>
          <a:ext cx="0" cy="0"/>
          <a:chOff x="0" y="0"/>
          <a:chExt cx="0" cy="0"/>
        </a:xfrm>
      </p:grpSpPr>
      <p:pic>
        <p:nvPicPr>
          <p:cNvPr id="3" name="Image 2" descr="Une image contenant plein air, nuage, ciel, montagne&#10;&#10;Le contenu généré par l’IA peut être incorrect.">
            <a:extLst>
              <a:ext uri="{FF2B5EF4-FFF2-40B4-BE49-F238E27FC236}">
                <a16:creationId xmlns:a16="http://schemas.microsoft.com/office/drawing/2014/main" id="{AE980B51-BA0D-C823-286B-6980AD0267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229" y="369000"/>
            <a:ext cx="9183602" cy="612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EFD0A66-AD29-1C93-4836-F66AB8C5835C}"/>
              </a:ext>
            </a:extLst>
          </p:cNvPr>
          <p:cNvSpPr txBox="1"/>
          <p:nvPr/>
        </p:nvSpPr>
        <p:spPr>
          <a:xfrm>
            <a:off x="9738249" y="4263241"/>
            <a:ext cx="2446317" cy="1569660"/>
          </a:xfrm>
          <a:prstGeom prst="rect">
            <a:avLst/>
          </a:prstGeom>
          <a:noFill/>
        </p:spPr>
        <p:txBody>
          <a:bodyPr wrap="square" rtlCol="0">
            <a:spAutoFit/>
          </a:bodyPr>
          <a:lstStyle/>
          <a:p>
            <a:r>
              <a:rPr lang="fr-FR" sz="2400" b="1">
                <a:solidFill>
                  <a:srgbClr val="FFFF00"/>
                </a:solidFill>
              </a:rPr>
              <a:t>Pont de Sandnessund à Tromsø, Norvège</a:t>
            </a:r>
            <a:endParaRPr lang="fr-FR" sz="2400" b="1" dirty="0">
              <a:solidFill>
                <a:srgbClr val="FFFF00"/>
              </a:solidFill>
            </a:endParaRPr>
          </a:p>
        </p:txBody>
      </p:sp>
    </p:spTree>
    <p:extLst>
      <p:ext uri="{BB962C8B-B14F-4D97-AF65-F5344CB8AC3E}">
        <p14:creationId xmlns:p14="http://schemas.microsoft.com/office/powerpoint/2010/main" val="3458240309"/>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27622-6F09-D9A6-FF73-328B5BE233BF}"/>
            </a:ext>
          </a:extLst>
        </p:cNvPr>
        <p:cNvGrpSpPr/>
        <p:nvPr/>
      </p:nvGrpSpPr>
      <p:grpSpPr>
        <a:xfrm>
          <a:off x="0" y="0"/>
          <a:ext cx="0" cy="0"/>
          <a:chOff x="0" y="0"/>
          <a:chExt cx="0" cy="0"/>
        </a:xfrm>
      </p:grpSpPr>
      <p:pic>
        <p:nvPicPr>
          <p:cNvPr id="3" name="Image 2" descr="Une image contenant plein air, Photographie aérienne, eau, nature&#10;&#10;Le contenu généré par l’IA peut être incorrect.">
            <a:extLst>
              <a:ext uri="{FF2B5EF4-FFF2-40B4-BE49-F238E27FC236}">
                <a16:creationId xmlns:a16="http://schemas.microsoft.com/office/drawing/2014/main" id="{A4951C99-2664-F3A5-9AE2-7C1566B22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8000" y="603000"/>
            <a:ext cx="7536000" cy="56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87637A0-866D-8500-6579-5D989887361D}"/>
              </a:ext>
            </a:extLst>
          </p:cNvPr>
          <p:cNvSpPr txBox="1"/>
          <p:nvPr/>
        </p:nvSpPr>
        <p:spPr>
          <a:xfrm>
            <a:off x="95002" y="2469348"/>
            <a:ext cx="2125683" cy="3785652"/>
          </a:xfrm>
          <a:prstGeom prst="rect">
            <a:avLst/>
          </a:prstGeom>
          <a:noFill/>
        </p:spPr>
        <p:txBody>
          <a:bodyPr wrap="square" rtlCol="0">
            <a:spAutoFit/>
          </a:bodyPr>
          <a:lstStyle/>
          <a:p>
            <a:r>
              <a:rPr lang="fr-FR" sz="2400" b="1">
                <a:solidFill>
                  <a:srgbClr val="FFFF00"/>
                </a:solidFill>
              </a:rPr>
              <a:t>Tromsø le 15 juillet 2003. Vue depuis le continent en direction du nord-ouest. L’université est au centre de la photographie.</a:t>
            </a:r>
            <a:endParaRPr lang="fr-FR" sz="2400" b="1" dirty="0">
              <a:solidFill>
                <a:srgbClr val="FFFF00"/>
              </a:solidFill>
            </a:endParaRPr>
          </a:p>
        </p:txBody>
      </p:sp>
    </p:spTree>
    <p:extLst>
      <p:ext uri="{BB962C8B-B14F-4D97-AF65-F5344CB8AC3E}">
        <p14:creationId xmlns:p14="http://schemas.microsoft.com/office/powerpoint/2010/main" val="4195533939"/>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C9936-0EB5-4A11-05C7-6CF62A8BC564}"/>
            </a:ext>
          </a:extLst>
        </p:cNvPr>
        <p:cNvGrpSpPr/>
        <p:nvPr/>
      </p:nvGrpSpPr>
      <p:grpSpPr>
        <a:xfrm>
          <a:off x="0" y="0"/>
          <a:ext cx="0" cy="0"/>
          <a:chOff x="0" y="0"/>
          <a:chExt cx="0" cy="0"/>
        </a:xfrm>
      </p:grpSpPr>
      <p:pic>
        <p:nvPicPr>
          <p:cNvPr id="3" name="Image 2" descr="Une image contenant ciel, hiver, plein air, bâtiment&#10;&#10;Le contenu généré par l’IA peut être incorrect.">
            <a:extLst>
              <a:ext uri="{FF2B5EF4-FFF2-40B4-BE49-F238E27FC236}">
                <a16:creationId xmlns:a16="http://schemas.microsoft.com/office/drawing/2014/main" id="{62193054-0B93-EDA2-308F-74F94FC82C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5631" y="495000"/>
            <a:ext cx="9420197" cy="5868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FDD555E-673B-8778-0588-2871F3E50746}"/>
              </a:ext>
            </a:extLst>
          </p:cNvPr>
          <p:cNvSpPr txBox="1"/>
          <p:nvPr/>
        </p:nvSpPr>
        <p:spPr>
          <a:xfrm>
            <a:off x="10272157" y="4405745"/>
            <a:ext cx="1812966" cy="1200329"/>
          </a:xfrm>
          <a:prstGeom prst="rect">
            <a:avLst/>
          </a:prstGeom>
          <a:noFill/>
        </p:spPr>
        <p:txBody>
          <a:bodyPr wrap="square" rtlCol="0">
            <a:spAutoFit/>
          </a:bodyPr>
          <a:lstStyle/>
          <a:p>
            <a:r>
              <a:rPr lang="fr-FR" sz="2400" b="1" dirty="0">
                <a:solidFill>
                  <a:srgbClr val="FFFF00"/>
                </a:solidFill>
              </a:rPr>
              <a:t>La « Cathédrale arctique ».</a:t>
            </a:r>
          </a:p>
        </p:txBody>
      </p:sp>
    </p:spTree>
    <p:extLst>
      <p:ext uri="{BB962C8B-B14F-4D97-AF65-F5344CB8AC3E}">
        <p14:creationId xmlns:p14="http://schemas.microsoft.com/office/powerpoint/2010/main" val="3776047556"/>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3BB7E-5018-3CA1-6C2C-A83272CF2E4C}"/>
            </a:ext>
          </a:extLst>
        </p:cNvPr>
        <p:cNvGrpSpPr/>
        <p:nvPr/>
      </p:nvGrpSpPr>
      <p:grpSpPr>
        <a:xfrm>
          <a:off x="0" y="0"/>
          <a:ext cx="0" cy="0"/>
          <a:chOff x="0" y="0"/>
          <a:chExt cx="0" cy="0"/>
        </a:xfrm>
      </p:grpSpPr>
      <p:pic>
        <p:nvPicPr>
          <p:cNvPr id="3" name="Image 2" descr="Une image contenant plein air, bâtiment, eau, ciel&#10;&#10;Le contenu généré par l’IA peut être incorrect.">
            <a:extLst>
              <a:ext uri="{FF2B5EF4-FFF2-40B4-BE49-F238E27FC236}">
                <a16:creationId xmlns:a16="http://schemas.microsoft.com/office/drawing/2014/main" id="{E6DC6B59-3E0B-EEA3-D9D3-DB94335958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772" y="945000"/>
            <a:ext cx="11328456" cy="4968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6BD50DC-946F-14F6-579A-DE33D11681D8}"/>
              </a:ext>
            </a:extLst>
          </p:cNvPr>
          <p:cNvSpPr txBox="1"/>
          <p:nvPr/>
        </p:nvSpPr>
        <p:spPr>
          <a:xfrm>
            <a:off x="4144488" y="6020789"/>
            <a:ext cx="7303325" cy="461665"/>
          </a:xfrm>
          <a:prstGeom prst="rect">
            <a:avLst/>
          </a:prstGeom>
          <a:noFill/>
        </p:spPr>
        <p:txBody>
          <a:bodyPr wrap="square" rtlCol="0">
            <a:spAutoFit/>
          </a:bodyPr>
          <a:lstStyle/>
          <a:p>
            <a:r>
              <a:rPr lang="fr-FR" sz="2400" b="1">
                <a:solidFill>
                  <a:srgbClr val="FFFF00"/>
                </a:solidFill>
              </a:rPr>
              <a:t>Le front de mer à Tromsø.</a:t>
            </a:r>
            <a:endParaRPr lang="fr-FR" sz="2400" b="1" dirty="0">
              <a:solidFill>
                <a:srgbClr val="FFFF00"/>
              </a:solidFill>
            </a:endParaRPr>
          </a:p>
        </p:txBody>
      </p:sp>
    </p:spTree>
    <p:extLst>
      <p:ext uri="{BB962C8B-B14F-4D97-AF65-F5344CB8AC3E}">
        <p14:creationId xmlns:p14="http://schemas.microsoft.com/office/powerpoint/2010/main" val="1981317675"/>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59923-9549-64B9-E804-6F26D774BB4B}"/>
            </a:ext>
          </a:extLst>
        </p:cNvPr>
        <p:cNvGrpSpPr/>
        <p:nvPr/>
      </p:nvGrpSpPr>
      <p:grpSpPr>
        <a:xfrm>
          <a:off x="0" y="0"/>
          <a:ext cx="0" cy="0"/>
          <a:chOff x="0" y="0"/>
          <a:chExt cx="0" cy="0"/>
        </a:xfrm>
      </p:grpSpPr>
      <p:pic>
        <p:nvPicPr>
          <p:cNvPr id="3" name="Image 2" descr="Une image contenant plein air, eau, Photographie aérienne, plage&#10;&#10;Le contenu généré par l’IA peut être incorrect.">
            <a:extLst>
              <a:ext uri="{FF2B5EF4-FFF2-40B4-BE49-F238E27FC236}">
                <a16:creationId xmlns:a16="http://schemas.microsoft.com/office/drawing/2014/main" id="{D4234175-0E22-4648-900F-CCBC217DF8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5718" y="585000"/>
            <a:ext cx="8900564" cy="5688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36F1689F-586C-BC12-A944-3FC32A7879FE}"/>
              </a:ext>
            </a:extLst>
          </p:cNvPr>
          <p:cNvSpPr txBox="1"/>
          <p:nvPr/>
        </p:nvSpPr>
        <p:spPr>
          <a:xfrm>
            <a:off x="5652655" y="6396335"/>
            <a:ext cx="8456225" cy="461665"/>
          </a:xfrm>
          <a:prstGeom prst="rect">
            <a:avLst/>
          </a:prstGeom>
          <a:noFill/>
        </p:spPr>
        <p:txBody>
          <a:bodyPr wrap="square" rtlCol="0">
            <a:spAutoFit/>
          </a:bodyPr>
          <a:lstStyle/>
          <a:p>
            <a:r>
              <a:rPr lang="fr-FR" sz="2400" b="1">
                <a:solidFill>
                  <a:srgbClr val="FFFF00"/>
                </a:solidFill>
              </a:rPr>
              <a:t>Tromsø </a:t>
            </a:r>
            <a:endParaRPr lang="fr-FR" sz="2400" b="1" dirty="0">
              <a:solidFill>
                <a:srgbClr val="FFFF00"/>
              </a:solidFill>
            </a:endParaRPr>
          </a:p>
        </p:txBody>
      </p:sp>
    </p:spTree>
    <p:extLst>
      <p:ext uri="{BB962C8B-B14F-4D97-AF65-F5344CB8AC3E}">
        <p14:creationId xmlns:p14="http://schemas.microsoft.com/office/powerpoint/2010/main" val="773719153"/>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C5D81C-C799-A2C2-707A-E307C0FCDF8D}"/>
            </a:ext>
          </a:extLst>
        </p:cNvPr>
        <p:cNvGrpSpPr/>
        <p:nvPr/>
      </p:nvGrpSpPr>
      <p:grpSpPr>
        <a:xfrm>
          <a:off x="0" y="0"/>
          <a:ext cx="0" cy="0"/>
          <a:chOff x="0" y="0"/>
          <a:chExt cx="0" cy="0"/>
        </a:xfrm>
      </p:grpSpPr>
      <p:pic>
        <p:nvPicPr>
          <p:cNvPr id="3" name="Image 2" descr="Une image contenant eau, plein air, Photographie aérienne, Vue plongeante&#10;&#10;Le contenu généré par l’IA peut être incorrect.">
            <a:extLst>
              <a:ext uri="{FF2B5EF4-FFF2-40B4-BE49-F238E27FC236}">
                <a16:creationId xmlns:a16="http://schemas.microsoft.com/office/drawing/2014/main" id="{510EC70A-6F66-2ECF-46DD-40641F7EAA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194" y="369000"/>
            <a:ext cx="9183612" cy="612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5E72374-A354-EB50-57AC-82172C13B865}"/>
              </a:ext>
            </a:extLst>
          </p:cNvPr>
          <p:cNvSpPr txBox="1"/>
          <p:nvPr/>
        </p:nvSpPr>
        <p:spPr>
          <a:xfrm>
            <a:off x="4908238" y="6027335"/>
            <a:ext cx="2375524" cy="461665"/>
          </a:xfrm>
          <a:prstGeom prst="rect">
            <a:avLst/>
          </a:prstGeom>
          <a:noFill/>
        </p:spPr>
        <p:txBody>
          <a:bodyPr wrap="square" rtlCol="0">
            <a:spAutoFit/>
          </a:bodyPr>
          <a:lstStyle/>
          <a:p>
            <a:r>
              <a:rPr lang="fr-FR" sz="2400" b="1" dirty="0">
                <a:solidFill>
                  <a:srgbClr val="FFFF00"/>
                </a:solidFill>
              </a:rPr>
              <a:t>Vue de la ville</a:t>
            </a:r>
          </a:p>
        </p:txBody>
      </p:sp>
    </p:spTree>
    <p:extLst>
      <p:ext uri="{BB962C8B-B14F-4D97-AF65-F5344CB8AC3E}">
        <p14:creationId xmlns:p14="http://schemas.microsoft.com/office/powerpoint/2010/main" val="4035413110"/>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6F280-6654-98D0-F7E0-717D0AEF0731}"/>
            </a:ext>
          </a:extLst>
        </p:cNvPr>
        <p:cNvGrpSpPr/>
        <p:nvPr/>
      </p:nvGrpSpPr>
      <p:grpSpPr>
        <a:xfrm>
          <a:off x="0" y="0"/>
          <a:ext cx="0" cy="0"/>
          <a:chOff x="0" y="0"/>
          <a:chExt cx="0" cy="0"/>
        </a:xfrm>
      </p:grpSpPr>
      <p:pic>
        <p:nvPicPr>
          <p:cNvPr id="3" name="Image 2" descr="Une image contenant art, intérieur, bijoux, collier&#10;&#10;Le contenu généré par l’IA peut être incorrect.">
            <a:extLst>
              <a:ext uri="{FF2B5EF4-FFF2-40B4-BE49-F238E27FC236}">
                <a16:creationId xmlns:a16="http://schemas.microsoft.com/office/drawing/2014/main" id="{42083A11-039A-0801-C82A-AF017A1444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6300" y="369000"/>
            <a:ext cx="4588564" cy="612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4CAA408-CF39-54E1-3ACE-BC9F5B151CB1}"/>
              </a:ext>
            </a:extLst>
          </p:cNvPr>
          <p:cNvSpPr txBox="1"/>
          <p:nvPr/>
        </p:nvSpPr>
        <p:spPr>
          <a:xfrm>
            <a:off x="368135" y="3135087"/>
            <a:ext cx="2850078" cy="3046988"/>
          </a:xfrm>
          <a:prstGeom prst="rect">
            <a:avLst/>
          </a:prstGeom>
          <a:noFill/>
        </p:spPr>
        <p:txBody>
          <a:bodyPr wrap="square" rtlCol="0">
            <a:spAutoFit/>
          </a:bodyPr>
          <a:lstStyle/>
          <a:p>
            <a:r>
              <a:rPr lang="fr-FR" sz="2400" b="1">
                <a:solidFill>
                  <a:srgbClr val="FFFF00"/>
                </a:solidFill>
              </a:rPr>
              <a:t>Trésor de bijoux vikings découvert à Tromsø datant des VIIe et VIIIe siècles après J.-C., aujourd'hui conservé au British Museum. [ 10 ]</a:t>
            </a:r>
            <a:endParaRPr lang="fr-FR" sz="2400" b="1" dirty="0">
              <a:solidFill>
                <a:srgbClr val="FFFF00"/>
              </a:solidFill>
            </a:endParaRPr>
          </a:p>
        </p:txBody>
      </p:sp>
    </p:spTree>
    <p:extLst>
      <p:ext uri="{BB962C8B-B14F-4D97-AF65-F5344CB8AC3E}">
        <p14:creationId xmlns:p14="http://schemas.microsoft.com/office/powerpoint/2010/main" val="798755485"/>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7CD0D-0794-F890-14B3-4CC5558FB22E}"/>
            </a:ext>
          </a:extLst>
        </p:cNvPr>
        <p:cNvGrpSpPr/>
        <p:nvPr/>
      </p:nvGrpSpPr>
      <p:grpSpPr>
        <a:xfrm>
          <a:off x="0" y="0"/>
          <a:ext cx="0" cy="0"/>
          <a:chOff x="0" y="0"/>
          <a:chExt cx="0" cy="0"/>
        </a:xfrm>
      </p:grpSpPr>
      <p:pic>
        <p:nvPicPr>
          <p:cNvPr id="3" name="Image 2" descr="Une image contenant paysage, plein air, ciel, arbre&#10;&#10;Le contenu généré par l’IA peut être incorrect.">
            <a:extLst>
              <a:ext uri="{FF2B5EF4-FFF2-40B4-BE49-F238E27FC236}">
                <a16:creationId xmlns:a16="http://schemas.microsoft.com/office/drawing/2014/main" id="{8780A7CC-1B8F-0674-92CE-F2E14795B0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853" y="369000"/>
            <a:ext cx="8378187" cy="612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7AA8EF2-597C-589C-E391-5747763E01C4}"/>
              </a:ext>
            </a:extLst>
          </p:cNvPr>
          <p:cNvSpPr txBox="1"/>
          <p:nvPr/>
        </p:nvSpPr>
        <p:spPr>
          <a:xfrm>
            <a:off x="9037122" y="3764478"/>
            <a:ext cx="3154878" cy="830997"/>
          </a:xfrm>
          <a:prstGeom prst="rect">
            <a:avLst/>
          </a:prstGeom>
          <a:noFill/>
        </p:spPr>
        <p:txBody>
          <a:bodyPr wrap="square" rtlCol="0">
            <a:spAutoFit/>
          </a:bodyPr>
          <a:lstStyle/>
          <a:p>
            <a:r>
              <a:rPr lang="fr-FR" sz="2400" b="1">
                <a:solidFill>
                  <a:srgbClr val="FFFF00"/>
                </a:solidFill>
              </a:rPr>
              <a:t>Tirage photochrome de Tromsø, 1900</a:t>
            </a:r>
            <a:endParaRPr lang="fr-FR" sz="2400" b="1" dirty="0">
              <a:solidFill>
                <a:srgbClr val="FFFF00"/>
              </a:solidFill>
            </a:endParaRPr>
          </a:p>
        </p:txBody>
      </p:sp>
    </p:spTree>
    <p:extLst>
      <p:ext uri="{BB962C8B-B14F-4D97-AF65-F5344CB8AC3E}">
        <p14:creationId xmlns:p14="http://schemas.microsoft.com/office/powerpoint/2010/main" val="860550957"/>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3FC1F-1196-B217-3851-9866FEF18F18}"/>
            </a:ext>
          </a:extLst>
        </p:cNvPr>
        <p:cNvGrpSpPr/>
        <p:nvPr/>
      </p:nvGrpSpPr>
      <p:grpSpPr>
        <a:xfrm>
          <a:off x="0" y="0"/>
          <a:ext cx="0" cy="0"/>
          <a:chOff x="0" y="0"/>
          <a:chExt cx="0" cy="0"/>
        </a:xfrm>
      </p:grpSpPr>
      <p:pic>
        <p:nvPicPr>
          <p:cNvPr id="3" name="Image 2" descr="Une image contenant panorama, nature, plein air, eau&#10;&#10;Le contenu généré par l’IA peut être incorrect.">
            <a:extLst>
              <a:ext uri="{FF2B5EF4-FFF2-40B4-BE49-F238E27FC236}">
                <a16:creationId xmlns:a16="http://schemas.microsoft.com/office/drawing/2014/main" id="{EB5B36A7-276C-4CB5-D869-97A172E6B4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472" y="1503000"/>
            <a:ext cx="10973056" cy="38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220C657-A6B1-8BBA-46B4-0F1CE6026A43}"/>
              </a:ext>
            </a:extLst>
          </p:cNvPr>
          <p:cNvSpPr txBox="1"/>
          <p:nvPr/>
        </p:nvSpPr>
        <p:spPr>
          <a:xfrm>
            <a:off x="700643" y="5355000"/>
            <a:ext cx="11883241" cy="830997"/>
          </a:xfrm>
          <a:prstGeom prst="rect">
            <a:avLst/>
          </a:prstGeom>
          <a:noFill/>
        </p:spPr>
        <p:txBody>
          <a:bodyPr wrap="square" rtlCol="0">
            <a:spAutoFit/>
          </a:bodyPr>
          <a:lstStyle/>
          <a:p>
            <a:r>
              <a:rPr lang="fr-FR" sz="2400" b="1">
                <a:solidFill>
                  <a:srgbClr val="FFFF00"/>
                </a:solidFill>
              </a:rPr>
              <a:t>Vue panoramique de Tromsø depuis Fløya. Le pont de Tromsø et la cathédrale arctique sont visibles en bas à droite.</a:t>
            </a:r>
            <a:endParaRPr lang="fr-FR" sz="2400" b="1" dirty="0">
              <a:solidFill>
                <a:srgbClr val="FFFF00"/>
              </a:solidFill>
            </a:endParaRPr>
          </a:p>
        </p:txBody>
      </p:sp>
    </p:spTree>
    <p:extLst>
      <p:ext uri="{BB962C8B-B14F-4D97-AF65-F5344CB8AC3E}">
        <p14:creationId xmlns:p14="http://schemas.microsoft.com/office/powerpoint/2010/main" val="2479460838"/>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C71AC-B5E4-ED0A-1C4B-7CC9BC2CB695}"/>
            </a:ext>
          </a:extLst>
        </p:cNvPr>
        <p:cNvGrpSpPr/>
        <p:nvPr/>
      </p:nvGrpSpPr>
      <p:grpSpPr>
        <a:xfrm>
          <a:off x="0" y="0"/>
          <a:ext cx="0" cy="0"/>
          <a:chOff x="0" y="0"/>
          <a:chExt cx="0" cy="0"/>
        </a:xfrm>
      </p:grpSpPr>
      <p:pic>
        <p:nvPicPr>
          <p:cNvPr id="3" name="Image 2" descr="Une image contenant plein air, ciel, eau, nuage&#10;&#10;Le contenu généré par l’IA peut être incorrect.">
            <a:extLst>
              <a:ext uri="{FF2B5EF4-FFF2-40B4-BE49-F238E27FC236}">
                <a16:creationId xmlns:a16="http://schemas.microsoft.com/office/drawing/2014/main" id="{6273A807-F53F-B9A9-4123-5563ED4DC5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196" y="369000"/>
            <a:ext cx="9183607" cy="612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E74A26E-9300-8BFD-AEB5-25C559B040EE}"/>
              </a:ext>
            </a:extLst>
          </p:cNvPr>
          <p:cNvSpPr txBox="1"/>
          <p:nvPr/>
        </p:nvSpPr>
        <p:spPr>
          <a:xfrm>
            <a:off x="5237018" y="6079909"/>
            <a:ext cx="4785756" cy="461665"/>
          </a:xfrm>
          <a:prstGeom prst="rect">
            <a:avLst/>
          </a:prstGeom>
          <a:noFill/>
        </p:spPr>
        <p:txBody>
          <a:bodyPr wrap="square" rtlCol="0">
            <a:spAutoFit/>
          </a:bodyPr>
          <a:lstStyle/>
          <a:p>
            <a:r>
              <a:rPr lang="fr-FR" sz="2400" b="1" dirty="0" err="1">
                <a:solidFill>
                  <a:srgbClr val="FFFF00"/>
                </a:solidFill>
              </a:rPr>
              <a:t>Fjellheisen</a:t>
            </a:r>
            <a:endParaRPr lang="fr-FR" sz="2400" b="1" dirty="0">
              <a:solidFill>
                <a:srgbClr val="FFFF00"/>
              </a:solidFill>
            </a:endParaRPr>
          </a:p>
        </p:txBody>
      </p:sp>
    </p:spTree>
    <p:extLst>
      <p:ext uri="{BB962C8B-B14F-4D97-AF65-F5344CB8AC3E}">
        <p14:creationId xmlns:p14="http://schemas.microsoft.com/office/powerpoint/2010/main" val="4266863439"/>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91683-798F-220C-856C-7770AE6547C0}"/>
            </a:ext>
          </a:extLst>
        </p:cNvPr>
        <p:cNvGrpSpPr/>
        <p:nvPr/>
      </p:nvGrpSpPr>
      <p:grpSpPr>
        <a:xfrm>
          <a:off x="0" y="0"/>
          <a:ext cx="0" cy="0"/>
          <a:chOff x="0" y="0"/>
          <a:chExt cx="0" cy="0"/>
        </a:xfrm>
      </p:grpSpPr>
      <p:pic>
        <p:nvPicPr>
          <p:cNvPr id="3" name="Image 2" descr="Une image contenant plein air, neige, paysage, eau&#10;&#10;Le contenu généré par l’IA peut être incorrect.">
            <a:extLst>
              <a:ext uri="{FF2B5EF4-FFF2-40B4-BE49-F238E27FC236}">
                <a16:creationId xmlns:a16="http://schemas.microsoft.com/office/drawing/2014/main" id="{365E0CA5-BB35-03F6-776A-4F5273C25D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380" y="513000"/>
            <a:ext cx="5184000"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E69D77D-134C-1CB2-D257-47BD3BA3EDBE}"/>
              </a:ext>
            </a:extLst>
          </p:cNvPr>
          <p:cNvSpPr txBox="1"/>
          <p:nvPr/>
        </p:nvSpPr>
        <p:spPr>
          <a:xfrm>
            <a:off x="5719380" y="1461529"/>
            <a:ext cx="5328062" cy="461665"/>
          </a:xfrm>
          <a:prstGeom prst="rect">
            <a:avLst/>
          </a:prstGeom>
          <a:noFill/>
        </p:spPr>
        <p:txBody>
          <a:bodyPr wrap="square" rtlCol="0">
            <a:spAutoFit/>
          </a:bodyPr>
          <a:lstStyle/>
          <a:p>
            <a:r>
              <a:rPr lang="fr-FR" sz="2400" b="1">
                <a:solidFill>
                  <a:srgbClr val="FFFF00"/>
                </a:solidFill>
              </a:rPr>
              <a:t> Tromsø</a:t>
            </a:r>
            <a:endParaRPr lang="fr-FR" sz="2400" b="1" dirty="0">
              <a:solidFill>
                <a:srgbClr val="FFFF00"/>
              </a:solidFill>
            </a:endParaRPr>
          </a:p>
        </p:txBody>
      </p:sp>
      <p:pic>
        <p:nvPicPr>
          <p:cNvPr id="6" name="Image 5" descr="Une image contenant plein air, neige, ciel, hiver&#10;&#10;Le contenu généré par l’IA peut être incorrect.">
            <a:extLst>
              <a:ext uri="{FF2B5EF4-FFF2-40B4-BE49-F238E27FC236}">
                <a16:creationId xmlns:a16="http://schemas.microsoft.com/office/drawing/2014/main" id="{369FF113-D1C1-73A9-92D4-640FF563A1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465" y="3332192"/>
            <a:ext cx="4467155" cy="306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AEEC898-CA61-A389-ED3A-F14B89020FF9}"/>
              </a:ext>
            </a:extLst>
          </p:cNvPr>
          <p:cNvSpPr txBox="1"/>
          <p:nvPr/>
        </p:nvSpPr>
        <p:spPr>
          <a:xfrm>
            <a:off x="7189465" y="2870527"/>
            <a:ext cx="4952010" cy="461665"/>
          </a:xfrm>
          <a:prstGeom prst="rect">
            <a:avLst/>
          </a:prstGeom>
          <a:noFill/>
        </p:spPr>
        <p:txBody>
          <a:bodyPr wrap="square" rtlCol="0">
            <a:spAutoFit/>
          </a:bodyPr>
          <a:lstStyle/>
          <a:p>
            <a:r>
              <a:rPr lang="fr-FR" sz="2400" b="1">
                <a:solidFill>
                  <a:srgbClr val="FFFF00"/>
                </a:solidFill>
              </a:rPr>
              <a:t>Observer des aurores boréales</a:t>
            </a:r>
            <a:endParaRPr lang="fr-FR" sz="2400" b="1" dirty="0">
              <a:solidFill>
                <a:srgbClr val="FFFF00"/>
              </a:solidFill>
            </a:endParaRPr>
          </a:p>
        </p:txBody>
      </p:sp>
    </p:spTree>
    <p:extLst>
      <p:ext uri="{BB962C8B-B14F-4D97-AF65-F5344CB8AC3E}">
        <p14:creationId xmlns:p14="http://schemas.microsoft.com/office/powerpoint/2010/main" val="1036466170"/>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8E070-1BE7-766E-7911-89D847960ED5}"/>
            </a:ext>
          </a:extLst>
        </p:cNvPr>
        <p:cNvGrpSpPr/>
        <p:nvPr/>
      </p:nvGrpSpPr>
      <p:grpSpPr>
        <a:xfrm>
          <a:off x="0" y="0"/>
          <a:ext cx="0" cy="0"/>
          <a:chOff x="0" y="0"/>
          <a:chExt cx="0" cy="0"/>
        </a:xfrm>
      </p:grpSpPr>
      <p:pic>
        <p:nvPicPr>
          <p:cNvPr id="3" name="Image 2" descr="Une image contenant plein air, ciel, gelé, hiver&#10;&#10;Le contenu généré par l’IA peut être incorrect.">
            <a:extLst>
              <a:ext uri="{FF2B5EF4-FFF2-40B4-BE49-F238E27FC236}">
                <a16:creationId xmlns:a16="http://schemas.microsoft.com/office/drawing/2014/main" id="{D01758D4-77C7-C647-DE89-F6ACB9E24D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517" y="405000"/>
            <a:ext cx="5375998" cy="3024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AE7A2A-740C-9C07-A872-CFB0ED2BD25A}"/>
              </a:ext>
            </a:extLst>
          </p:cNvPr>
          <p:cNvSpPr txBox="1"/>
          <p:nvPr/>
        </p:nvSpPr>
        <p:spPr>
          <a:xfrm>
            <a:off x="1543792" y="3474268"/>
            <a:ext cx="5478483" cy="461665"/>
          </a:xfrm>
          <a:prstGeom prst="rect">
            <a:avLst/>
          </a:prstGeom>
          <a:noFill/>
        </p:spPr>
        <p:txBody>
          <a:bodyPr wrap="square" rtlCol="0">
            <a:spAutoFit/>
          </a:bodyPr>
          <a:lstStyle/>
          <a:p>
            <a:r>
              <a:rPr lang="fr-FR" sz="2400" b="1" dirty="0">
                <a:solidFill>
                  <a:srgbClr val="FFFF00"/>
                </a:solidFill>
              </a:rPr>
              <a:t>troupeau-rennes-</a:t>
            </a:r>
            <a:r>
              <a:rPr lang="fr-FR" sz="2400" b="1" dirty="0" err="1">
                <a:solidFill>
                  <a:srgbClr val="FFFF00"/>
                </a:solidFill>
              </a:rPr>
              <a:t>tromso</a:t>
            </a:r>
            <a:r>
              <a:rPr lang="fr-FR" sz="2400" b="1" dirty="0">
                <a:solidFill>
                  <a:srgbClr val="FFFF00"/>
                </a:solidFill>
              </a:rPr>
              <a:t>-</a:t>
            </a:r>
          </a:p>
        </p:txBody>
      </p:sp>
      <p:pic>
        <p:nvPicPr>
          <p:cNvPr id="6" name="Image 5" descr="Une image contenant plein air, ciel, hiver, gelé&#10;&#10;Le contenu généré par l’IA peut être incorrect.">
            <a:extLst>
              <a:ext uri="{FF2B5EF4-FFF2-40B4-BE49-F238E27FC236}">
                <a16:creationId xmlns:a16="http://schemas.microsoft.com/office/drawing/2014/main" id="{4E788FC5-DD1F-0BF3-8075-FE167CFC11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9527" y="3537000"/>
            <a:ext cx="6131350"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930282C-CAB5-6B19-0F41-5B1A8B1E4136}"/>
              </a:ext>
            </a:extLst>
          </p:cNvPr>
          <p:cNvSpPr txBox="1"/>
          <p:nvPr/>
        </p:nvSpPr>
        <p:spPr>
          <a:xfrm>
            <a:off x="6721296" y="3090167"/>
            <a:ext cx="5280561" cy="461665"/>
          </a:xfrm>
          <a:prstGeom prst="rect">
            <a:avLst/>
          </a:prstGeom>
          <a:noFill/>
        </p:spPr>
        <p:txBody>
          <a:bodyPr wrap="square" rtlCol="0">
            <a:spAutoFit/>
          </a:bodyPr>
          <a:lstStyle/>
          <a:p>
            <a:r>
              <a:rPr lang="fr-FR" sz="2400" b="1" dirty="0">
                <a:solidFill>
                  <a:srgbClr val="FFFF00"/>
                </a:solidFill>
              </a:rPr>
              <a:t>faire-chien-traineau-Tromso-</a:t>
            </a:r>
          </a:p>
        </p:txBody>
      </p:sp>
    </p:spTree>
    <p:extLst>
      <p:ext uri="{BB962C8B-B14F-4D97-AF65-F5344CB8AC3E}">
        <p14:creationId xmlns:p14="http://schemas.microsoft.com/office/powerpoint/2010/main" val="800605281"/>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00A25-0665-EC07-A7D1-F4726884FFC3}"/>
            </a:ext>
          </a:extLst>
        </p:cNvPr>
        <p:cNvGrpSpPr/>
        <p:nvPr/>
      </p:nvGrpSpPr>
      <p:grpSpPr>
        <a:xfrm>
          <a:off x="0" y="0"/>
          <a:ext cx="0" cy="0"/>
          <a:chOff x="0" y="0"/>
          <a:chExt cx="0" cy="0"/>
        </a:xfrm>
      </p:grpSpPr>
      <p:pic>
        <p:nvPicPr>
          <p:cNvPr id="3" name="Image 2" descr="Une image contenant nuage, eau, plein air, paysage&#10;&#10;Le contenu généré par l’IA peut être incorrect.">
            <a:extLst>
              <a:ext uri="{FF2B5EF4-FFF2-40B4-BE49-F238E27FC236}">
                <a16:creationId xmlns:a16="http://schemas.microsoft.com/office/drawing/2014/main" id="{ECE1382B-29C3-EB52-1D53-71F871E78E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266" y="3429000"/>
            <a:ext cx="4425831"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7C3191A-8D45-50BC-CDDB-4F23960BD1E2}"/>
              </a:ext>
            </a:extLst>
          </p:cNvPr>
          <p:cNvSpPr txBox="1"/>
          <p:nvPr/>
        </p:nvSpPr>
        <p:spPr>
          <a:xfrm>
            <a:off x="420637" y="2967335"/>
            <a:ext cx="5018261" cy="461665"/>
          </a:xfrm>
          <a:prstGeom prst="rect">
            <a:avLst/>
          </a:prstGeom>
          <a:noFill/>
        </p:spPr>
        <p:txBody>
          <a:bodyPr wrap="square" rtlCol="0">
            <a:spAutoFit/>
          </a:bodyPr>
          <a:lstStyle/>
          <a:p>
            <a:r>
              <a:rPr lang="fr-FR" sz="2400" b="1" dirty="0" err="1">
                <a:solidFill>
                  <a:srgbClr val="FFFF00"/>
                </a:solidFill>
              </a:rPr>
              <a:t>croisiere</a:t>
            </a:r>
            <a:r>
              <a:rPr lang="fr-FR" sz="2400" b="1" dirty="0">
                <a:solidFill>
                  <a:srgbClr val="FFFF00"/>
                </a:solidFill>
              </a:rPr>
              <a:t>-fjords-</a:t>
            </a:r>
            <a:r>
              <a:rPr lang="fr-FR" sz="2400" b="1" dirty="0" err="1">
                <a:solidFill>
                  <a:srgbClr val="FFFF00"/>
                </a:solidFill>
              </a:rPr>
              <a:t>tromso</a:t>
            </a:r>
            <a:r>
              <a:rPr lang="fr-FR" sz="2400" b="1" dirty="0">
                <a:solidFill>
                  <a:srgbClr val="FFFF00"/>
                </a:solidFill>
              </a:rPr>
              <a:t>-</a:t>
            </a:r>
            <a:r>
              <a:rPr lang="fr-FR" sz="2400" b="1" dirty="0" err="1">
                <a:solidFill>
                  <a:srgbClr val="FFFF00"/>
                </a:solidFill>
              </a:rPr>
              <a:t>norvege</a:t>
            </a:r>
            <a:r>
              <a:rPr lang="fr-FR" sz="2400" b="1" dirty="0">
                <a:solidFill>
                  <a:srgbClr val="FFFF00"/>
                </a:solidFill>
              </a:rPr>
              <a:t>-</a:t>
            </a:r>
          </a:p>
        </p:txBody>
      </p:sp>
      <p:pic>
        <p:nvPicPr>
          <p:cNvPr id="6" name="Image 5" descr="Une image contenant plein air, neige, hiver, motoneige&#10;&#10;Le contenu généré par l’IA peut être incorrect.">
            <a:extLst>
              <a:ext uri="{FF2B5EF4-FFF2-40B4-BE49-F238E27FC236}">
                <a16:creationId xmlns:a16="http://schemas.microsoft.com/office/drawing/2014/main" id="{96FA8F40-50B7-640E-6A94-AB6463B96D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9459" y="403772"/>
            <a:ext cx="4371904"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8750CED-807A-F2BF-F547-63A6B48121A2}"/>
              </a:ext>
            </a:extLst>
          </p:cNvPr>
          <p:cNvSpPr txBox="1"/>
          <p:nvPr/>
        </p:nvSpPr>
        <p:spPr>
          <a:xfrm>
            <a:off x="7625090" y="3319771"/>
            <a:ext cx="4425831" cy="461665"/>
          </a:xfrm>
          <a:prstGeom prst="rect">
            <a:avLst/>
          </a:prstGeom>
          <a:noFill/>
        </p:spPr>
        <p:txBody>
          <a:bodyPr wrap="square" rtlCol="0">
            <a:spAutoFit/>
          </a:bodyPr>
          <a:lstStyle/>
          <a:p>
            <a:r>
              <a:rPr lang="fr-FR" sz="2400" b="1" dirty="0">
                <a:solidFill>
                  <a:srgbClr val="FFFF00"/>
                </a:solidFill>
              </a:rPr>
              <a:t>motoneige-</a:t>
            </a:r>
            <a:r>
              <a:rPr lang="fr-FR" sz="2400" b="1" dirty="0" err="1">
                <a:solidFill>
                  <a:srgbClr val="FFFF00"/>
                </a:solidFill>
              </a:rPr>
              <a:t>tromso</a:t>
            </a:r>
            <a:r>
              <a:rPr lang="fr-FR" sz="2400" b="1" dirty="0">
                <a:solidFill>
                  <a:srgbClr val="FFFF00"/>
                </a:solidFill>
              </a:rPr>
              <a:t>-</a:t>
            </a:r>
            <a:r>
              <a:rPr lang="fr-FR" sz="2400" b="1" dirty="0" err="1">
                <a:solidFill>
                  <a:srgbClr val="FFFF00"/>
                </a:solidFill>
              </a:rPr>
              <a:t>norvege</a:t>
            </a:r>
            <a:r>
              <a:rPr lang="fr-FR" sz="2400" b="1" dirty="0">
                <a:solidFill>
                  <a:srgbClr val="FFFF00"/>
                </a:solidFill>
              </a:rPr>
              <a:t>-</a:t>
            </a:r>
          </a:p>
        </p:txBody>
      </p:sp>
    </p:spTree>
    <p:extLst>
      <p:ext uri="{BB962C8B-B14F-4D97-AF65-F5344CB8AC3E}">
        <p14:creationId xmlns:p14="http://schemas.microsoft.com/office/powerpoint/2010/main" val="1514102625"/>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3E99C-3E5A-0707-44EC-C5F6EF83B82E}"/>
            </a:ext>
          </a:extLst>
        </p:cNvPr>
        <p:cNvGrpSpPr/>
        <p:nvPr/>
      </p:nvGrpSpPr>
      <p:grpSpPr>
        <a:xfrm>
          <a:off x="0" y="0"/>
          <a:ext cx="0" cy="0"/>
          <a:chOff x="0" y="0"/>
          <a:chExt cx="0" cy="0"/>
        </a:xfrm>
      </p:grpSpPr>
      <p:pic>
        <p:nvPicPr>
          <p:cNvPr id="3" name="Image 2" descr="Une image contenant nuit, plein air, paysage urbain, eau&#10;&#10;Le contenu généré par l’IA peut être incorrect.">
            <a:extLst>
              <a:ext uri="{FF2B5EF4-FFF2-40B4-BE49-F238E27FC236}">
                <a16:creationId xmlns:a16="http://schemas.microsoft.com/office/drawing/2014/main" id="{8EA60A2B-022F-E412-77D0-23ACEACD7A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642" y="427513"/>
            <a:ext cx="5148000" cy="2895751"/>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96293F9-379B-167A-C988-9B7BE22C38D6}"/>
              </a:ext>
            </a:extLst>
          </p:cNvPr>
          <p:cNvSpPr txBox="1"/>
          <p:nvPr/>
        </p:nvSpPr>
        <p:spPr>
          <a:xfrm>
            <a:off x="142504" y="3323264"/>
            <a:ext cx="6614556" cy="461665"/>
          </a:xfrm>
          <a:prstGeom prst="rect">
            <a:avLst/>
          </a:prstGeom>
          <a:noFill/>
        </p:spPr>
        <p:txBody>
          <a:bodyPr wrap="square" rtlCol="0">
            <a:spAutoFit/>
          </a:bodyPr>
          <a:lstStyle/>
          <a:p>
            <a:r>
              <a:rPr lang="fr-FR" sz="2400" b="1" dirty="0">
                <a:solidFill>
                  <a:srgbClr val="FFFF00"/>
                </a:solidFill>
              </a:rPr>
              <a:t>vue-</a:t>
            </a:r>
            <a:r>
              <a:rPr lang="fr-FR" sz="2400" b="1" dirty="0" err="1">
                <a:solidFill>
                  <a:srgbClr val="FFFF00"/>
                </a:solidFill>
              </a:rPr>
              <a:t>telepherique</a:t>
            </a:r>
            <a:r>
              <a:rPr lang="fr-FR" sz="2400" b="1" dirty="0">
                <a:solidFill>
                  <a:srgbClr val="FFFF00"/>
                </a:solidFill>
              </a:rPr>
              <a:t>-</a:t>
            </a:r>
            <a:r>
              <a:rPr lang="fr-FR" sz="2400" b="1" dirty="0" err="1">
                <a:solidFill>
                  <a:srgbClr val="FFFF00"/>
                </a:solidFill>
              </a:rPr>
              <a:t>fjellheisen-tromo-norvege</a:t>
            </a:r>
            <a:r>
              <a:rPr lang="fr-FR" sz="2400" b="1" dirty="0">
                <a:solidFill>
                  <a:srgbClr val="FFFF00"/>
                </a:solidFill>
              </a:rPr>
              <a:t>-</a:t>
            </a:r>
          </a:p>
        </p:txBody>
      </p:sp>
      <p:pic>
        <p:nvPicPr>
          <p:cNvPr id="6" name="Image 5" descr="Une image contenant plein air, bâtiment, hiver, ciel&#10;&#10;Le contenu généré par l’IA peut être incorrect.">
            <a:extLst>
              <a:ext uri="{FF2B5EF4-FFF2-40B4-BE49-F238E27FC236}">
                <a16:creationId xmlns:a16="http://schemas.microsoft.com/office/drawing/2014/main" id="{2BF91435-210E-7728-6BD5-4434FC976D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8932" y="3554096"/>
            <a:ext cx="4371905"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53EE9D8-1395-A106-C9F2-66A4E4CCCEFA}"/>
              </a:ext>
            </a:extLst>
          </p:cNvPr>
          <p:cNvSpPr txBox="1"/>
          <p:nvPr/>
        </p:nvSpPr>
        <p:spPr>
          <a:xfrm>
            <a:off x="6947003" y="2723099"/>
            <a:ext cx="4975761" cy="830997"/>
          </a:xfrm>
          <a:prstGeom prst="rect">
            <a:avLst/>
          </a:prstGeom>
          <a:noFill/>
        </p:spPr>
        <p:txBody>
          <a:bodyPr wrap="square" rtlCol="0">
            <a:spAutoFit/>
          </a:bodyPr>
          <a:lstStyle/>
          <a:p>
            <a:r>
              <a:rPr lang="fr-FR" sz="2400" b="1">
                <a:solidFill>
                  <a:srgbClr val="FFFF00"/>
                </a:solidFill>
              </a:rPr>
              <a:t>Polaria est à la fois un musée et un aquarium.</a:t>
            </a:r>
            <a:endParaRPr lang="fr-FR" sz="2400" b="1" dirty="0">
              <a:solidFill>
                <a:srgbClr val="FFFF00"/>
              </a:solidFill>
            </a:endParaRPr>
          </a:p>
        </p:txBody>
      </p:sp>
    </p:spTree>
    <p:extLst>
      <p:ext uri="{BB962C8B-B14F-4D97-AF65-F5344CB8AC3E}">
        <p14:creationId xmlns:p14="http://schemas.microsoft.com/office/powerpoint/2010/main" val="387543986"/>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B1CC1-B442-C8BB-FAFD-1E52F25C0176}"/>
            </a:ext>
          </a:extLst>
        </p:cNvPr>
        <p:cNvGrpSpPr/>
        <p:nvPr/>
      </p:nvGrpSpPr>
      <p:grpSpPr>
        <a:xfrm>
          <a:off x="0" y="0"/>
          <a:ext cx="0" cy="0"/>
          <a:chOff x="0" y="0"/>
          <a:chExt cx="0" cy="0"/>
        </a:xfrm>
      </p:grpSpPr>
      <p:pic>
        <p:nvPicPr>
          <p:cNvPr id="3" name="Image 2" descr="Une image contenant intérieur, mur, Vitrine, plafond&#10;&#10;Le contenu généré par l’IA peut être incorrect.">
            <a:extLst>
              <a:ext uri="{FF2B5EF4-FFF2-40B4-BE49-F238E27FC236}">
                <a16:creationId xmlns:a16="http://schemas.microsoft.com/office/drawing/2014/main" id="{0B3840C4-EF1C-796B-B2F2-FD8FB9AFAA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28" y="3429000"/>
            <a:ext cx="4425879"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128A486-BF2B-E259-BE4F-EABA7BF018FC}"/>
              </a:ext>
            </a:extLst>
          </p:cNvPr>
          <p:cNvSpPr txBox="1"/>
          <p:nvPr/>
        </p:nvSpPr>
        <p:spPr>
          <a:xfrm>
            <a:off x="1038137" y="2967335"/>
            <a:ext cx="4425879" cy="461665"/>
          </a:xfrm>
          <a:prstGeom prst="rect">
            <a:avLst/>
          </a:prstGeom>
          <a:noFill/>
        </p:spPr>
        <p:txBody>
          <a:bodyPr wrap="square" rtlCol="0">
            <a:spAutoFit/>
          </a:bodyPr>
          <a:lstStyle/>
          <a:p>
            <a:r>
              <a:rPr lang="fr-FR" sz="2400" b="1" dirty="0">
                <a:solidFill>
                  <a:srgbClr val="FFFF00"/>
                </a:solidFill>
              </a:rPr>
              <a:t>polar-musée-</a:t>
            </a:r>
            <a:r>
              <a:rPr lang="fr-FR" sz="2400" b="1" dirty="0" err="1">
                <a:solidFill>
                  <a:srgbClr val="FFFF00"/>
                </a:solidFill>
              </a:rPr>
              <a:t>tromso</a:t>
            </a:r>
            <a:r>
              <a:rPr lang="fr-FR" sz="2400" b="1" dirty="0">
                <a:solidFill>
                  <a:srgbClr val="FFFF00"/>
                </a:solidFill>
              </a:rPr>
              <a:t>-</a:t>
            </a:r>
          </a:p>
        </p:txBody>
      </p:sp>
      <p:pic>
        <p:nvPicPr>
          <p:cNvPr id="6" name="Image 5" descr="Une image contenant intérieur, statue, meubles, mur&#10;&#10;Le contenu généré par l’IA peut être incorrect.">
            <a:extLst>
              <a:ext uri="{FF2B5EF4-FFF2-40B4-BE49-F238E27FC236}">
                <a16:creationId xmlns:a16="http://schemas.microsoft.com/office/drawing/2014/main" id="{E9E7BA74-815B-5163-9450-F3C904D7E1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8751" y="486889"/>
            <a:ext cx="3132000" cy="417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C7FE632-03C2-58AD-1427-D0968CD599CA}"/>
              </a:ext>
            </a:extLst>
          </p:cNvPr>
          <p:cNvSpPr txBox="1"/>
          <p:nvPr/>
        </p:nvSpPr>
        <p:spPr>
          <a:xfrm>
            <a:off x="8663131" y="4662889"/>
            <a:ext cx="3319072" cy="1938992"/>
          </a:xfrm>
          <a:prstGeom prst="rect">
            <a:avLst/>
          </a:prstGeom>
          <a:noFill/>
        </p:spPr>
        <p:txBody>
          <a:bodyPr wrap="square" rtlCol="0">
            <a:spAutoFit/>
          </a:bodyPr>
          <a:lstStyle/>
          <a:p>
            <a:r>
              <a:rPr lang="fr-FR" sz="2400" b="1" dirty="0">
                <a:solidFill>
                  <a:srgbClr val="FFFF00"/>
                </a:solidFill>
              </a:rPr>
              <a:t> une visite incontournable s’impose au plus ancien pub de Tromsø :</a:t>
            </a:r>
          </a:p>
        </p:txBody>
      </p:sp>
    </p:spTree>
    <p:extLst>
      <p:ext uri="{BB962C8B-B14F-4D97-AF65-F5344CB8AC3E}">
        <p14:creationId xmlns:p14="http://schemas.microsoft.com/office/powerpoint/2010/main" val="2019634913"/>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3133D-7895-9234-B648-1E93E2D1E5EB}"/>
            </a:ext>
          </a:extLst>
        </p:cNvPr>
        <p:cNvGrpSpPr/>
        <p:nvPr/>
      </p:nvGrpSpPr>
      <p:grpSpPr>
        <a:xfrm>
          <a:off x="0" y="0"/>
          <a:ext cx="0" cy="0"/>
          <a:chOff x="0" y="0"/>
          <a:chExt cx="0" cy="0"/>
        </a:xfrm>
      </p:grpSpPr>
      <p:pic>
        <p:nvPicPr>
          <p:cNvPr id="3" name="Image 2" descr="Une image contenant intérieur, bâtiment, bouteille, restaurant&#10;&#10;Le contenu généré par l’IA peut être incorrect.">
            <a:extLst>
              <a:ext uri="{FF2B5EF4-FFF2-40B4-BE49-F238E27FC236}">
                <a16:creationId xmlns:a16="http://schemas.microsoft.com/office/drawing/2014/main" id="{8E072152-945A-61A0-3CFB-1077732A6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659" y="691130"/>
            <a:ext cx="3883324"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E1C2486-8394-B056-ABCB-C53183D22211}"/>
              </a:ext>
            </a:extLst>
          </p:cNvPr>
          <p:cNvSpPr txBox="1"/>
          <p:nvPr/>
        </p:nvSpPr>
        <p:spPr>
          <a:xfrm>
            <a:off x="987659" y="3732679"/>
            <a:ext cx="4023728" cy="1200329"/>
          </a:xfrm>
          <a:prstGeom prst="rect">
            <a:avLst/>
          </a:prstGeom>
          <a:noFill/>
        </p:spPr>
        <p:txBody>
          <a:bodyPr wrap="square" rtlCol="0">
            <a:spAutoFit/>
          </a:bodyPr>
          <a:lstStyle/>
          <a:p>
            <a:r>
              <a:rPr lang="fr-FR" sz="2400" b="1" dirty="0">
                <a:solidFill>
                  <a:srgbClr val="FFFF00"/>
                </a:solidFill>
              </a:rPr>
              <a:t> une visite incontournable s’impose au plus ancien pub de Tromsø :</a:t>
            </a:r>
          </a:p>
        </p:txBody>
      </p:sp>
      <p:pic>
        <p:nvPicPr>
          <p:cNvPr id="6" name="Image 5" descr="Une image contenant sol, habits, personne, personnes&#10;&#10;Le contenu généré par l’IA peut être incorrect.">
            <a:extLst>
              <a:ext uri="{FF2B5EF4-FFF2-40B4-BE49-F238E27FC236}">
                <a16:creationId xmlns:a16="http://schemas.microsoft.com/office/drawing/2014/main" id="{B00B42C9-AB5B-6DEC-83C2-A63BD65E87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8341" y="1015130"/>
            <a:ext cx="2916000" cy="5184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CC231EA-476E-5852-477B-FE4F2C5FAD60}"/>
              </a:ext>
            </a:extLst>
          </p:cNvPr>
          <p:cNvSpPr txBox="1"/>
          <p:nvPr/>
        </p:nvSpPr>
        <p:spPr>
          <a:xfrm>
            <a:off x="7573156" y="428037"/>
            <a:ext cx="4346369" cy="461665"/>
          </a:xfrm>
          <a:prstGeom prst="rect">
            <a:avLst/>
          </a:prstGeom>
          <a:noFill/>
        </p:spPr>
        <p:txBody>
          <a:bodyPr wrap="square" rtlCol="0">
            <a:spAutoFit/>
          </a:bodyPr>
          <a:lstStyle/>
          <a:p>
            <a:r>
              <a:rPr lang="fr-FR" sz="2400" b="1" dirty="0">
                <a:solidFill>
                  <a:srgbClr val="FFFF00"/>
                </a:solidFill>
              </a:rPr>
              <a:t>kiosque-</a:t>
            </a:r>
            <a:r>
              <a:rPr lang="fr-FR" sz="2400" b="1" dirty="0" err="1">
                <a:solidFill>
                  <a:srgbClr val="FFFF00"/>
                </a:solidFill>
              </a:rPr>
              <a:t>Raketten</a:t>
            </a:r>
            <a:r>
              <a:rPr lang="fr-FR" sz="2400" b="1" dirty="0">
                <a:solidFill>
                  <a:srgbClr val="FFFF00"/>
                </a:solidFill>
              </a:rPr>
              <a:t>-Bar-</a:t>
            </a:r>
            <a:r>
              <a:rPr lang="fr-FR" sz="2400" b="1" dirty="0" err="1">
                <a:solidFill>
                  <a:srgbClr val="FFFF00"/>
                </a:solidFill>
              </a:rPr>
              <a:t>Polse</a:t>
            </a:r>
            <a:r>
              <a:rPr lang="fr-FR" sz="2400" b="1" dirty="0">
                <a:solidFill>
                  <a:srgbClr val="FFFF00"/>
                </a:solidFill>
              </a:rPr>
              <a:t>-</a:t>
            </a:r>
          </a:p>
        </p:txBody>
      </p:sp>
    </p:spTree>
    <p:extLst>
      <p:ext uri="{BB962C8B-B14F-4D97-AF65-F5344CB8AC3E}">
        <p14:creationId xmlns:p14="http://schemas.microsoft.com/office/powerpoint/2010/main" val="3888293951"/>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D7C60-DA5C-561D-76B9-BB197294EC22}"/>
            </a:ext>
          </a:extLst>
        </p:cNvPr>
        <p:cNvGrpSpPr/>
        <p:nvPr/>
      </p:nvGrpSpPr>
      <p:grpSpPr>
        <a:xfrm>
          <a:off x="0" y="0"/>
          <a:ext cx="0" cy="0"/>
          <a:chOff x="0" y="0"/>
          <a:chExt cx="0" cy="0"/>
        </a:xfrm>
      </p:grpSpPr>
      <p:pic>
        <p:nvPicPr>
          <p:cNvPr id="3" name="Image 2" descr="Une image contenant sol, nourriture, cuisson, matériel de cuisson&#10;&#10;Le contenu généré par l’IA peut être incorrect.">
            <a:extLst>
              <a:ext uri="{FF2B5EF4-FFF2-40B4-BE49-F238E27FC236}">
                <a16:creationId xmlns:a16="http://schemas.microsoft.com/office/drawing/2014/main" id="{4F333064-0BBA-C2FB-BA23-AFBEEA2105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84197" y="1174322"/>
            <a:ext cx="2952000" cy="5248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B1C6DD8-91F6-E2A5-AABE-5EFFFA812BA1}"/>
              </a:ext>
            </a:extLst>
          </p:cNvPr>
          <p:cNvSpPr txBox="1"/>
          <p:nvPr/>
        </p:nvSpPr>
        <p:spPr>
          <a:xfrm>
            <a:off x="8350150" y="712657"/>
            <a:ext cx="3420093" cy="461665"/>
          </a:xfrm>
          <a:prstGeom prst="rect">
            <a:avLst/>
          </a:prstGeom>
          <a:noFill/>
        </p:spPr>
        <p:txBody>
          <a:bodyPr wrap="square" rtlCol="0">
            <a:spAutoFit/>
          </a:bodyPr>
          <a:lstStyle/>
          <a:p>
            <a:r>
              <a:rPr lang="fr-FR" sz="2400" b="1" dirty="0">
                <a:solidFill>
                  <a:srgbClr val="FFFF00"/>
                </a:solidFill>
              </a:rPr>
              <a:t>brasero-</a:t>
            </a:r>
            <a:r>
              <a:rPr lang="fr-FR" sz="2400" b="1" dirty="0" err="1">
                <a:solidFill>
                  <a:srgbClr val="FFFF00"/>
                </a:solidFill>
              </a:rPr>
              <a:t>Raketten</a:t>
            </a:r>
            <a:r>
              <a:rPr lang="fr-FR" sz="2400" b="1" dirty="0">
                <a:solidFill>
                  <a:srgbClr val="FFFF00"/>
                </a:solidFill>
              </a:rPr>
              <a:t>-Bar-</a:t>
            </a:r>
          </a:p>
        </p:txBody>
      </p:sp>
      <p:pic>
        <p:nvPicPr>
          <p:cNvPr id="6" name="Image 5" descr="Une image contenant plein air, ciel, nature, eau&#10;&#10;Le contenu généré par l’IA peut être incorrect.">
            <a:extLst>
              <a:ext uri="{FF2B5EF4-FFF2-40B4-BE49-F238E27FC236}">
                <a16:creationId xmlns:a16="http://schemas.microsoft.com/office/drawing/2014/main" id="{FA8DE06E-803A-6CD1-48B8-8F82301358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803" y="3429000"/>
            <a:ext cx="5015732" cy="2988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612E6C7-5D0D-C818-1108-502B8334C97C}"/>
              </a:ext>
            </a:extLst>
          </p:cNvPr>
          <p:cNvSpPr txBox="1"/>
          <p:nvPr/>
        </p:nvSpPr>
        <p:spPr>
          <a:xfrm>
            <a:off x="1280240" y="2926519"/>
            <a:ext cx="4655128" cy="461665"/>
          </a:xfrm>
          <a:prstGeom prst="rect">
            <a:avLst/>
          </a:prstGeom>
          <a:noFill/>
        </p:spPr>
        <p:txBody>
          <a:bodyPr wrap="square" rtlCol="0">
            <a:spAutoFit/>
          </a:bodyPr>
          <a:lstStyle/>
          <a:p>
            <a:r>
              <a:rPr lang="fr-FR" sz="2400" b="1">
                <a:solidFill>
                  <a:srgbClr val="FFFF00"/>
                </a:solidFill>
              </a:rPr>
              <a:t>visiter-tromso-norvege</a:t>
            </a:r>
            <a:endParaRPr lang="fr-FR" sz="2400" b="1" dirty="0">
              <a:solidFill>
                <a:srgbClr val="FFFF00"/>
              </a:solidFill>
            </a:endParaRPr>
          </a:p>
        </p:txBody>
      </p:sp>
    </p:spTree>
    <p:extLst>
      <p:ext uri="{BB962C8B-B14F-4D97-AF65-F5344CB8AC3E}">
        <p14:creationId xmlns:p14="http://schemas.microsoft.com/office/powerpoint/2010/main" val="188421739"/>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20F85-0B00-CAA6-16CC-E5CD7F0D76CD}"/>
            </a:ext>
          </a:extLst>
        </p:cNvPr>
        <p:cNvGrpSpPr/>
        <p:nvPr/>
      </p:nvGrpSpPr>
      <p:grpSpPr>
        <a:xfrm>
          <a:off x="0" y="0"/>
          <a:ext cx="0" cy="0"/>
          <a:chOff x="0" y="0"/>
          <a:chExt cx="0" cy="0"/>
        </a:xfrm>
      </p:grpSpPr>
      <p:pic>
        <p:nvPicPr>
          <p:cNvPr id="3" name="Image 2" descr="Une image contenant plein air, ciel, eau, bateau&#10;&#10;Le contenu généré par l’IA peut être incorrect.">
            <a:extLst>
              <a:ext uri="{FF2B5EF4-FFF2-40B4-BE49-F238E27FC236}">
                <a16:creationId xmlns:a16="http://schemas.microsoft.com/office/drawing/2014/main" id="{4058BAA2-4C77-41B4-E9BB-CFCD28E187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893" y="477000"/>
            <a:ext cx="5655171"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DD3EAF1-E50B-A412-BA15-5F4C2EA59B14}"/>
              </a:ext>
            </a:extLst>
          </p:cNvPr>
          <p:cNvSpPr txBox="1"/>
          <p:nvPr/>
        </p:nvSpPr>
        <p:spPr>
          <a:xfrm>
            <a:off x="2600696" y="3429000"/>
            <a:ext cx="4643252" cy="461665"/>
          </a:xfrm>
          <a:prstGeom prst="rect">
            <a:avLst/>
          </a:prstGeom>
          <a:noFill/>
        </p:spPr>
        <p:txBody>
          <a:bodyPr wrap="square" rtlCol="0">
            <a:spAutoFit/>
          </a:bodyPr>
          <a:lstStyle/>
          <a:p>
            <a:r>
              <a:rPr lang="fr-FR" sz="2400" b="1" dirty="0">
                <a:solidFill>
                  <a:srgbClr val="FFFF00"/>
                </a:solidFill>
              </a:rPr>
              <a:t>port-</a:t>
            </a:r>
            <a:r>
              <a:rPr lang="fr-FR" sz="2400" b="1" dirty="0" err="1">
                <a:solidFill>
                  <a:srgbClr val="FFFF00"/>
                </a:solidFill>
              </a:rPr>
              <a:t>tromso</a:t>
            </a:r>
            <a:endParaRPr lang="fr-FR" sz="2400" b="1" dirty="0">
              <a:solidFill>
                <a:srgbClr val="FFFF00"/>
              </a:solidFill>
            </a:endParaRPr>
          </a:p>
        </p:txBody>
      </p:sp>
      <p:pic>
        <p:nvPicPr>
          <p:cNvPr id="6" name="Image 5" descr="Une image contenant plein air, port, bateau, ciel&#10;&#10;Le contenu généré par l’IA peut être incorrect.">
            <a:extLst>
              <a:ext uri="{FF2B5EF4-FFF2-40B4-BE49-F238E27FC236}">
                <a16:creationId xmlns:a16="http://schemas.microsoft.com/office/drawing/2014/main" id="{7C988096-23FC-2257-4A65-EDC5D7741E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5317" y="3515096"/>
            <a:ext cx="4631798"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E50F2D6-3348-552F-8F6E-47986446C604}"/>
              </a:ext>
            </a:extLst>
          </p:cNvPr>
          <p:cNvSpPr txBox="1"/>
          <p:nvPr/>
        </p:nvSpPr>
        <p:spPr>
          <a:xfrm>
            <a:off x="8255867" y="2980707"/>
            <a:ext cx="4370119" cy="461665"/>
          </a:xfrm>
          <a:prstGeom prst="rect">
            <a:avLst/>
          </a:prstGeom>
          <a:noFill/>
        </p:spPr>
        <p:txBody>
          <a:bodyPr wrap="square" rtlCol="0">
            <a:spAutoFit/>
          </a:bodyPr>
          <a:lstStyle/>
          <a:p>
            <a:r>
              <a:rPr lang="fr-FR" sz="2400" b="1" dirty="0">
                <a:solidFill>
                  <a:srgbClr val="FFFF00"/>
                </a:solidFill>
              </a:rPr>
              <a:t>port-</a:t>
            </a:r>
            <a:r>
              <a:rPr lang="fr-FR" sz="2400" b="1" dirty="0" err="1">
                <a:solidFill>
                  <a:srgbClr val="FFFF00"/>
                </a:solidFill>
              </a:rPr>
              <a:t>tromso</a:t>
            </a:r>
            <a:endParaRPr lang="fr-FR" sz="2400" b="1" dirty="0">
              <a:solidFill>
                <a:srgbClr val="FFFF00"/>
              </a:solidFill>
            </a:endParaRPr>
          </a:p>
        </p:txBody>
      </p:sp>
    </p:spTree>
    <p:extLst>
      <p:ext uri="{BB962C8B-B14F-4D97-AF65-F5344CB8AC3E}">
        <p14:creationId xmlns:p14="http://schemas.microsoft.com/office/powerpoint/2010/main" val="2164465257"/>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D8D43-539C-54CB-8E8A-32344BADABF8}"/>
            </a:ext>
          </a:extLst>
        </p:cNvPr>
        <p:cNvGrpSpPr/>
        <p:nvPr/>
      </p:nvGrpSpPr>
      <p:grpSpPr>
        <a:xfrm>
          <a:off x="0" y="0"/>
          <a:ext cx="0" cy="0"/>
          <a:chOff x="0" y="0"/>
          <a:chExt cx="0" cy="0"/>
        </a:xfrm>
      </p:grpSpPr>
      <p:pic>
        <p:nvPicPr>
          <p:cNvPr id="3" name="Image 2" descr="Une image contenant plein air, voie, ciel, route&#10;&#10;Le contenu généré par l’IA peut être incorrect.">
            <a:extLst>
              <a:ext uri="{FF2B5EF4-FFF2-40B4-BE49-F238E27FC236}">
                <a16:creationId xmlns:a16="http://schemas.microsoft.com/office/drawing/2014/main" id="{EA85CB1C-F220-64FD-6611-403D276808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000" y="3429000"/>
            <a:ext cx="5535000"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0B968B2-7435-29E6-81CD-D2FE4990492C}"/>
              </a:ext>
            </a:extLst>
          </p:cNvPr>
          <p:cNvSpPr txBox="1"/>
          <p:nvPr/>
        </p:nvSpPr>
        <p:spPr>
          <a:xfrm>
            <a:off x="2280061" y="2671776"/>
            <a:ext cx="6472052" cy="461665"/>
          </a:xfrm>
          <a:prstGeom prst="rect">
            <a:avLst/>
          </a:prstGeom>
          <a:noFill/>
        </p:spPr>
        <p:txBody>
          <a:bodyPr wrap="square" rtlCol="0">
            <a:spAutoFit/>
          </a:bodyPr>
          <a:lstStyle/>
          <a:p>
            <a:r>
              <a:rPr lang="fr-FR" sz="2400" b="1">
                <a:solidFill>
                  <a:srgbClr val="FFFF00"/>
                </a:solidFill>
              </a:rPr>
              <a:t>Déambuler dans la rue Storgata</a:t>
            </a:r>
            <a:endParaRPr lang="fr-FR" sz="2400" b="1" dirty="0">
              <a:solidFill>
                <a:srgbClr val="FFFF00"/>
              </a:solidFill>
            </a:endParaRPr>
          </a:p>
        </p:txBody>
      </p:sp>
      <p:pic>
        <p:nvPicPr>
          <p:cNvPr id="6" name="Image 5" descr="Une image contenant plein air, bâtiment, ciel, fenêtre&#10;&#10;Le contenu généré par l’IA peut être incorrect.">
            <a:extLst>
              <a:ext uri="{FF2B5EF4-FFF2-40B4-BE49-F238E27FC236}">
                <a16:creationId xmlns:a16="http://schemas.microsoft.com/office/drawing/2014/main" id="{DB0057CF-913A-AA4C-DB41-71CE8C77C6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8321" y="477000"/>
            <a:ext cx="4428000"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62508475"/>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7599F-7FA3-324C-F860-2B3450D37D45}"/>
            </a:ext>
          </a:extLst>
        </p:cNvPr>
        <p:cNvGrpSpPr/>
        <p:nvPr/>
      </p:nvGrpSpPr>
      <p:grpSpPr>
        <a:xfrm>
          <a:off x="0" y="0"/>
          <a:ext cx="0" cy="0"/>
          <a:chOff x="0" y="0"/>
          <a:chExt cx="0" cy="0"/>
        </a:xfrm>
      </p:grpSpPr>
      <p:pic>
        <p:nvPicPr>
          <p:cNvPr id="5" name="Image 4" descr="Une image contenant plein air, bâtiment, neige, hiver&#10;&#10;Le contenu généré par l’IA peut être incorrect.">
            <a:extLst>
              <a:ext uri="{FF2B5EF4-FFF2-40B4-BE49-F238E27FC236}">
                <a16:creationId xmlns:a16="http://schemas.microsoft.com/office/drawing/2014/main" id="{07AC16EE-BF83-3AB7-61EE-02A0DFF3E8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989" y="513000"/>
            <a:ext cx="4374000"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7E4A78C-6EB8-2091-CC9D-E1B8D2ADDB96}"/>
              </a:ext>
            </a:extLst>
          </p:cNvPr>
          <p:cNvSpPr txBox="1"/>
          <p:nvPr/>
        </p:nvSpPr>
        <p:spPr>
          <a:xfrm>
            <a:off x="320634" y="3429000"/>
            <a:ext cx="5130140" cy="461665"/>
          </a:xfrm>
          <a:prstGeom prst="rect">
            <a:avLst/>
          </a:prstGeom>
          <a:noFill/>
        </p:spPr>
        <p:txBody>
          <a:bodyPr wrap="square" rtlCol="0">
            <a:spAutoFit/>
          </a:bodyPr>
          <a:lstStyle/>
          <a:p>
            <a:r>
              <a:rPr lang="fr-FR" sz="2400" b="1">
                <a:solidFill>
                  <a:srgbClr val="FFFF00"/>
                </a:solidFill>
              </a:rPr>
              <a:t>La rue Storgata à Tromso en hiver</a:t>
            </a:r>
            <a:endParaRPr lang="fr-FR" sz="2400" b="1" dirty="0">
              <a:solidFill>
                <a:srgbClr val="FFFF00"/>
              </a:solidFill>
            </a:endParaRPr>
          </a:p>
        </p:txBody>
      </p:sp>
      <p:pic>
        <p:nvPicPr>
          <p:cNvPr id="8" name="Image 7" descr="Une image contenant plein air, ciel, bâtiment, lieu de culte&#10;&#10;Le contenu généré par l’IA peut être incorrect.">
            <a:extLst>
              <a:ext uri="{FF2B5EF4-FFF2-40B4-BE49-F238E27FC236}">
                <a16:creationId xmlns:a16="http://schemas.microsoft.com/office/drawing/2014/main" id="{C0484735-9C55-2C4F-334B-94668B7EBE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1011" y="3574472"/>
            <a:ext cx="4356000" cy="2904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329EC388-D178-6285-5A1E-4309EE512104}"/>
              </a:ext>
            </a:extLst>
          </p:cNvPr>
          <p:cNvSpPr txBox="1"/>
          <p:nvPr/>
        </p:nvSpPr>
        <p:spPr>
          <a:xfrm>
            <a:off x="7643521" y="2828835"/>
            <a:ext cx="4857008" cy="830997"/>
          </a:xfrm>
          <a:prstGeom prst="rect">
            <a:avLst/>
          </a:prstGeom>
          <a:noFill/>
        </p:spPr>
        <p:txBody>
          <a:bodyPr wrap="square" rtlCol="0">
            <a:spAutoFit/>
          </a:bodyPr>
          <a:lstStyle/>
          <a:p>
            <a:r>
              <a:rPr lang="fr-FR" sz="2400" b="1">
                <a:solidFill>
                  <a:srgbClr val="FFFF00"/>
                </a:solidFill>
              </a:rPr>
              <a:t>Le parc Kirkeparken et la cathédrale Domkirke</a:t>
            </a:r>
            <a:endParaRPr lang="fr-FR" sz="2400" b="1" dirty="0">
              <a:solidFill>
                <a:srgbClr val="FFFF00"/>
              </a:solidFill>
            </a:endParaRPr>
          </a:p>
        </p:txBody>
      </p:sp>
    </p:spTree>
    <p:extLst>
      <p:ext uri="{BB962C8B-B14F-4D97-AF65-F5344CB8AC3E}">
        <p14:creationId xmlns:p14="http://schemas.microsoft.com/office/powerpoint/2010/main" val="1134753418"/>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D5108-89F9-B334-0F1E-43F7368AE3F5}"/>
            </a:ext>
          </a:extLst>
        </p:cNvPr>
        <p:cNvGrpSpPr/>
        <p:nvPr/>
      </p:nvGrpSpPr>
      <p:grpSpPr>
        <a:xfrm>
          <a:off x="0" y="0"/>
          <a:ext cx="0" cy="0"/>
          <a:chOff x="0" y="0"/>
          <a:chExt cx="0" cy="0"/>
        </a:xfrm>
      </p:grpSpPr>
      <p:pic>
        <p:nvPicPr>
          <p:cNvPr id="3" name="Image 2" descr="Une image contenant plein air, ciel, arbre, neige&#10;&#10;Le contenu généré par l’IA peut être incorrect.">
            <a:extLst>
              <a:ext uri="{FF2B5EF4-FFF2-40B4-BE49-F238E27FC236}">
                <a16:creationId xmlns:a16="http://schemas.microsoft.com/office/drawing/2014/main" id="{A85EEBEF-C06E-46C8-E7A3-0899DF9B7E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235" y="3610098"/>
            <a:ext cx="4320000" cy="288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C1B428F-DD5A-666E-EED9-0072D94F7A3B}"/>
              </a:ext>
            </a:extLst>
          </p:cNvPr>
          <p:cNvSpPr txBox="1"/>
          <p:nvPr/>
        </p:nvSpPr>
        <p:spPr>
          <a:xfrm>
            <a:off x="4868883" y="3610098"/>
            <a:ext cx="4548249" cy="461665"/>
          </a:xfrm>
          <a:prstGeom prst="rect">
            <a:avLst/>
          </a:prstGeom>
          <a:noFill/>
        </p:spPr>
        <p:txBody>
          <a:bodyPr wrap="square" rtlCol="0">
            <a:spAutoFit/>
          </a:bodyPr>
          <a:lstStyle/>
          <a:p>
            <a:r>
              <a:rPr lang="fr-FR" sz="2400" b="1">
                <a:solidFill>
                  <a:srgbClr val="FFFF00"/>
                </a:solidFill>
              </a:rPr>
              <a:t>Cathédrale Arctique de Tromso</a:t>
            </a:r>
            <a:endParaRPr lang="fr-FR" sz="2400" b="1" dirty="0">
              <a:solidFill>
                <a:srgbClr val="FFFF00"/>
              </a:solidFill>
            </a:endParaRPr>
          </a:p>
        </p:txBody>
      </p:sp>
      <p:pic>
        <p:nvPicPr>
          <p:cNvPr id="6" name="Image 5" descr="Une image contenant plein air, bateau, hiver, embarcation&#10;&#10;Le contenu généré par l’IA peut être incorrect.">
            <a:extLst>
              <a:ext uri="{FF2B5EF4-FFF2-40B4-BE49-F238E27FC236}">
                <a16:creationId xmlns:a16="http://schemas.microsoft.com/office/drawing/2014/main" id="{2F5873D2-5D52-D76E-E5A5-5B90B92AC9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3119" y="344384"/>
            <a:ext cx="4428000"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94696490"/>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316CB-4AE6-EDC7-0B61-2CA1FD2E6EA5}"/>
            </a:ext>
          </a:extLst>
        </p:cNvPr>
        <p:cNvGrpSpPr/>
        <p:nvPr/>
      </p:nvGrpSpPr>
      <p:grpSpPr>
        <a:xfrm>
          <a:off x="0" y="0"/>
          <a:ext cx="0" cy="0"/>
          <a:chOff x="0" y="0"/>
          <a:chExt cx="0" cy="0"/>
        </a:xfrm>
      </p:grpSpPr>
      <p:pic>
        <p:nvPicPr>
          <p:cNvPr id="3" name="Image 2" descr="Une image contenant intérieur, mur, cadre photo, musée&#10;&#10;Le contenu généré par l’IA peut être incorrect.">
            <a:extLst>
              <a:ext uri="{FF2B5EF4-FFF2-40B4-BE49-F238E27FC236}">
                <a16:creationId xmlns:a16="http://schemas.microsoft.com/office/drawing/2014/main" id="{EAD0BAB1-535B-21D4-BBF2-485B85B7DE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89" y="380011"/>
            <a:ext cx="4428000"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B65617-0C18-1A97-7944-65501A6B5828}"/>
              </a:ext>
            </a:extLst>
          </p:cNvPr>
          <p:cNvSpPr txBox="1"/>
          <p:nvPr/>
        </p:nvSpPr>
        <p:spPr>
          <a:xfrm>
            <a:off x="3763736" y="3440875"/>
            <a:ext cx="4664528" cy="461665"/>
          </a:xfrm>
          <a:prstGeom prst="rect">
            <a:avLst/>
          </a:prstGeom>
          <a:noFill/>
        </p:spPr>
        <p:txBody>
          <a:bodyPr wrap="square" rtlCol="0">
            <a:spAutoFit/>
          </a:bodyPr>
          <a:lstStyle/>
          <a:p>
            <a:r>
              <a:rPr lang="fr-FR" sz="2400" b="1" dirty="0" err="1">
                <a:solidFill>
                  <a:srgbClr val="FFFF00"/>
                </a:solidFill>
              </a:rPr>
              <a:t>musee</a:t>
            </a:r>
            <a:r>
              <a:rPr lang="fr-FR" sz="2400" b="1" dirty="0">
                <a:solidFill>
                  <a:srgbClr val="FFFF00"/>
                </a:solidFill>
              </a:rPr>
              <a:t>-polaire-</a:t>
            </a:r>
            <a:r>
              <a:rPr lang="fr-FR" sz="2400" b="1" dirty="0" err="1">
                <a:solidFill>
                  <a:srgbClr val="FFFF00"/>
                </a:solidFill>
              </a:rPr>
              <a:t>tromso</a:t>
            </a:r>
            <a:endParaRPr lang="fr-FR" sz="2400" b="1" dirty="0">
              <a:solidFill>
                <a:srgbClr val="FFFF00"/>
              </a:solidFill>
            </a:endParaRPr>
          </a:p>
        </p:txBody>
      </p:sp>
      <p:pic>
        <p:nvPicPr>
          <p:cNvPr id="6" name="Image 5" descr="Une image contenant plein air, chèvre, faire de la randonnée, montagne&#10;&#10;Le contenu généré par l’IA peut être incorrect.">
            <a:extLst>
              <a:ext uri="{FF2B5EF4-FFF2-40B4-BE49-F238E27FC236}">
                <a16:creationId xmlns:a16="http://schemas.microsoft.com/office/drawing/2014/main" id="{0019BD73-B469-79C9-E2DB-D0DDB1E9EA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6428" y="3610098"/>
            <a:ext cx="4320000" cy="288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68149126"/>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B15DA-7F74-6B25-37C5-A7101153BC26}"/>
            </a:ext>
          </a:extLst>
        </p:cNvPr>
        <p:cNvGrpSpPr/>
        <p:nvPr/>
      </p:nvGrpSpPr>
      <p:grpSpPr>
        <a:xfrm>
          <a:off x="0" y="0"/>
          <a:ext cx="0" cy="0"/>
          <a:chOff x="0" y="0"/>
          <a:chExt cx="0" cy="0"/>
        </a:xfrm>
      </p:grpSpPr>
      <p:pic>
        <p:nvPicPr>
          <p:cNvPr id="3" name="Image 2" descr="Une image contenant nature, plein air, neige, ciel&#10;&#10;Le contenu généré par l’IA peut être incorrect.">
            <a:extLst>
              <a:ext uri="{FF2B5EF4-FFF2-40B4-BE49-F238E27FC236}">
                <a16:creationId xmlns:a16="http://schemas.microsoft.com/office/drawing/2014/main" id="{19943A97-3608-102F-2A89-B2E3D9229E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694" y="3429000"/>
            <a:ext cx="5211629" cy="2988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C5E6222-1713-445C-2E5F-7CB814D1745B}"/>
              </a:ext>
            </a:extLst>
          </p:cNvPr>
          <p:cNvSpPr txBox="1"/>
          <p:nvPr/>
        </p:nvSpPr>
        <p:spPr>
          <a:xfrm>
            <a:off x="1623351" y="2967335"/>
            <a:ext cx="5026831" cy="461665"/>
          </a:xfrm>
          <a:prstGeom prst="rect">
            <a:avLst/>
          </a:prstGeom>
          <a:noFill/>
        </p:spPr>
        <p:txBody>
          <a:bodyPr wrap="square" rtlCol="0">
            <a:spAutoFit/>
          </a:bodyPr>
          <a:lstStyle/>
          <a:p>
            <a:r>
              <a:rPr lang="fr-FR" sz="2400" b="1" dirty="0">
                <a:solidFill>
                  <a:srgbClr val="FFFF00"/>
                </a:solidFill>
              </a:rPr>
              <a:t>fjord-</a:t>
            </a:r>
            <a:r>
              <a:rPr lang="fr-FR" sz="2400" b="1" dirty="0" err="1">
                <a:solidFill>
                  <a:srgbClr val="FFFF00"/>
                </a:solidFill>
              </a:rPr>
              <a:t>ersfjordbotn</a:t>
            </a:r>
            <a:endParaRPr lang="fr-FR" sz="2400" b="1" dirty="0">
              <a:solidFill>
                <a:srgbClr val="FFFF00"/>
              </a:solidFill>
            </a:endParaRPr>
          </a:p>
        </p:txBody>
      </p:sp>
      <p:pic>
        <p:nvPicPr>
          <p:cNvPr id="8" name="Image 7" descr="Une image contenant nature, plein air, paysage, ciel&#10;&#10;Le contenu généré par l’IA peut être incorrect.">
            <a:extLst>
              <a:ext uri="{FF2B5EF4-FFF2-40B4-BE49-F238E27FC236}">
                <a16:creationId xmlns:a16="http://schemas.microsoft.com/office/drawing/2014/main" id="{F9BE79C7-75F7-5F43-854B-F09FB2B404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6306" y="477000"/>
            <a:ext cx="4428000"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5AADD998-9100-E475-77CD-E8EA98BE3257}"/>
              </a:ext>
            </a:extLst>
          </p:cNvPr>
          <p:cNvSpPr txBox="1"/>
          <p:nvPr/>
        </p:nvSpPr>
        <p:spPr>
          <a:xfrm>
            <a:off x="8307165" y="3429000"/>
            <a:ext cx="4677772" cy="461665"/>
          </a:xfrm>
          <a:prstGeom prst="rect">
            <a:avLst/>
          </a:prstGeom>
          <a:noFill/>
        </p:spPr>
        <p:txBody>
          <a:bodyPr wrap="square" rtlCol="0">
            <a:spAutoFit/>
          </a:bodyPr>
          <a:lstStyle/>
          <a:p>
            <a:r>
              <a:rPr lang="fr-FR" sz="2400" b="1" dirty="0" err="1">
                <a:solidFill>
                  <a:srgbClr val="FFFF00"/>
                </a:solidFill>
              </a:rPr>
              <a:t>grotfjord-norvege</a:t>
            </a:r>
            <a:r>
              <a:rPr lang="fr-FR" sz="2400" b="1" dirty="0">
                <a:solidFill>
                  <a:srgbClr val="FFFF00"/>
                </a:solidFill>
              </a:rPr>
              <a:t>-</a:t>
            </a:r>
          </a:p>
        </p:txBody>
      </p:sp>
    </p:spTree>
    <p:extLst>
      <p:ext uri="{BB962C8B-B14F-4D97-AF65-F5344CB8AC3E}">
        <p14:creationId xmlns:p14="http://schemas.microsoft.com/office/powerpoint/2010/main" val="1947183743"/>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0262C-9104-EDE1-E020-4D11555231CE}"/>
            </a:ext>
          </a:extLst>
        </p:cNvPr>
        <p:cNvGrpSpPr/>
        <p:nvPr/>
      </p:nvGrpSpPr>
      <p:grpSpPr>
        <a:xfrm>
          <a:off x="0" y="0"/>
          <a:ext cx="0" cy="0"/>
          <a:chOff x="0" y="0"/>
          <a:chExt cx="0" cy="0"/>
        </a:xfrm>
      </p:grpSpPr>
      <p:pic>
        <p:nvPicPr>
          <p:cNvPr id="3" name="Image 2" descr="Une image contenant neige, plein air, nature, montagne&#10;&#10;Le contenu généré par l’IA peut être incorrect.">
            <a:extLst>
              <a:ext uri="{FF2B5EF4-FFF2-40B4-BE49-F238E27FC236}">
                <a16:creationId xmlns:a16="http://schemas.microsoft.com/office/drawing/2014/main" id="{7FB1688D-5BC6-0A48-77EC-435DCCE555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016" y="513000"/>
            <a:ext cx="5301819"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DCA5BAF-7CFC-F3B0-0542-1EF408DB4037}"/>
              </a:ext>
            </a:extLst>
          </p:cNvPr>
          <p:cNvSpPr txBox="1"/>
          <p:nvPr/>
        </p:nvSpPr>
        <p:spPr>
          <a:xfrm>
            <a:off x="1781299" y="3429000"/>
            <a:ext cx="5301819" cy="461665"/>
          </a:xfrm>
          <a:prstGeom prst="rect">
            <a:avLst/>
          </a:prstGeom>
          <a:noFill/>
        </p:spPr>
        <p:txBody>
          <a:bodyPr wrap="square" rtlCol="0">
            <a:spAutoFit/>
          </a:bodyPr>
          <a:lstStyle/>
          <a:p>
            <a:r>
              <a:rPr lang="fr-FR" sz="2400" b="1" dirty="0" err="1">
                <a:solidFill>
                  <a:srgbClr val="FFFF00"/>
                </a:solidFill>
              </a:rPr>
              <a:t>nordfjord-tromso</a:t>
            </a:r>
            <a:r>
              <a:rPr lang="fr-FR" sz="2400" b="1" dirty="0">
                <a:solidFill>
                  <a:srgbClr val="FFFF00"/>
                </a:solidFill>
              </a:rPr>
              <a:t>-</a:t>
            </a:r>
          </a:p>
        </p:txBody>
      </p:sp>
      <p:pic>
        <p:nvPicPr>
          <p:cNvPr id="6" name="Image 5" descr="Une image contenant plein air, ciel, nature, hiver&#10;&#10;Le contenu généré par l’IA peut être incorrect.">
            <a:extLst>
              <a:ext uri="{FF2B5EF4-FFF2-40B4-BE49-F238E27FC236}">
                <a16:creationId xmlns:a16="http://schemas.microsoft.com/office/drawing/2014/main" id="{242DCDE8-21D9-B3B3-0440-9631EE01F1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9964" y="3539467"/>
            <a:ext cx="5529709"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20CEB81-C406-52FC-E3C8-5719B21660E8}"/>
              </a:ext>
            </a:extLst>
          </p:cNvPr>
          <p:cNvSpPr txBox="1"/>
          <p:nvPr/>
        </p:nvSpPr>
        <p:spPr>
          <a:xfrm>
            <a:off x="7381247" y="3077802"/>
            <a:ext cx="5883491" cy="461665"/>
          </a:xfrm>
          <a:prstGeom prst="rect">
            <a:avLst/>
          </a:prstGeom>
          <a:noFill/>
        </p:spPr>
        <p:txBody>
          <a:bodyPr wrap="square" rtlCol="0">
            <a:spAutoFit/>
          </a:bodyPr>
          <a:lstStyle/>
          <a:p>
            <a:r>
              <a:rPr lang="fr-FR" sz="2400" b="1" dirty="0" err="1">
                <a:solidFill>
                  <a:srgbClr val="FFFF00"/>
                </a:solidFill>
              </a:rPr>
              <a:t>nordfjord-tromso</a:t>
            </a:r>
            <a:r>
              <a:rPr lang="fr-FR" sz="2400" b="1" dirty="0">
                <a:solidFill>
                  <a:srgbClr val="FFFF00"/>
                </a:solidFill>
              </a:rPr>
              <a:t>-</a:t>
            </a:r>
          </a:p>
        </p:txBody>
      </p:sp>
      <p:sp>
        <p:nvSpPr>
          <p:cNvPr id="8" name="ZoneTexte 7">
            <a:extLst>
              <a:ext uri="{FF2B5EF4-FFF2-40B4-BE49-F238E27FC236}">
                <a16:creationId xmlns:a16="http://schemas.microsoft.com/office/drawing/2014/main" id="{DE7A3A1E-2AA8-D89E-4731-F12C2B2BDDF5}"/>
              </a:ext>
            </a:extLst>
          </p:cNvPr>
          <p:cNvSpPr txBox="1"/>
          <p:nvPr/>
        </p:nvSpPr>
        <p:spPr>
          <a:xfrm>
            <a:off x="492327" y="4388236"/>
            <a:ext cx="5301819" cy="1569660"/>
          </a:xfrm>
          <a:prstGeom prst="rect">
            <a:avLst/>
          </a:prstGeom>
          <a:noFill/>
        </p:spPr>
        <p:txBody>
          <a:bodyPr wrap="square" rtlCol="0">
            <a:spAutoFit/>
          </a:bodyPr>
          <a:lstStyle/>
          <a:p>
            <a:r>
              <a:rPr lang="fr-FR" sz="2400" b="1">
                <a:solidFill>
                  <a:srgbClr val="FFFF00"/>
                </a:solidFill>
              </a:rPr>
              <a:t>Depuis Tromso, il faut suivre la route en direction d’Ersfjordbotn et tourner à gauche sur la route 862 juste avant d’arriver au village. </a:t>
            </a:r>
            <a:endParaRPr lang="fr-FR" sz="2400" b="1" dirty="0">
              <a:solidFill>
                <a:srgbClr val="FFFF00"/>
              </a:solidFill>
            </a:endParaRPr>
          </a:p>
        </p:txBody>
      </p:sp>
    </p:spTree>
    <p:extLst>
      <p:ext uri="{BB962C8B-B14F-4D97-AF65-F5344CB8AC3E}">
        <p14:creationId xmlns:p14="http://schemas.microsoft.com/office/powerpoint/2010/main" val="3949945747"/>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707BF-676A-64FC-4459-21F398D1E822}"/>
            </a:ext>
          </a:extLst>
        </p:cNvPr>
        <p:cNvGrpSpPr/>
        <p:nvPr/>
      </p:nvGrpSpPr>
      <p:grpSpPr>
        <a:xfrm>
          <a:off x="0" y="0"/>
          <a:ext cx="0" cy="0"/>
          <a:chOff x="0" y="0"/>
          <a:chExt cx="0" cy="0"/>
        </a:xfrm>
      </p:grpSpPr>
      <p:pic>
        <p:nvPicPr>
          <p:cNvPr id="3" name="Image 2" descr="Une image contenant plein air, eau, neige, ciel&#10;&#10;Le contenu généré par l’IA peut être incorrect.">
            <a:extLst>
              <a:ext uri="{FF2B5EF4-FFF2-40B4-BE49-F238E27FC236}">
                <a16:creationId xmlns:a16="http://schemas.microsoft.com/office/drawing/2014/main" id="{9312B7B3-E8C8-5A09-CDA4-D7D360B9D7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363" y="3429000"/>
            <a:ext cx="4428000"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pic>
        <p:nvPicPr>
          <p:cNvPr id="6" name="Image 5" descr="Une image contenant plein air, nature, neige, ciel&#10;&#10;Le contenu généré par l’IA peut être incorrect.">
            <a:extLst>
              <a:ext uri="{FF2B5EF4-FFF2-40B4-BE49-F238E27FC236}">
                <a16:creationId xmlns:a16="http://schemas.microsoft.com/office/drawing/2014/main" id="{0C35D48A-807C-8028-366E-046BD9CAEC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0637" y="441000"/>
            <a:ext cx="4482000" cy="2988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3B2C4A1-294E-C918-1C7A-7BE566B81695}"/>
              </a:ext>
            </a:extLst>
          </p:cNvPr>
          <p:cNvSpPr txBox="1"/>
          <p:nvPr/>
        </p:nvSpPr>
        <p:spPr>
          <a:xfrm>
            <a:off x="5047014" y="3610099"/>
            <a:ext cx="3930732" cy="830997"/>
          </a:xfrm>
          <a:prstGeom prst="rect">
            <a:avLst/>
          </a:prstGeom>
          <a:noFill/>
        </p:spPr>
        <p:txBody>
          <a:bodyPr wrap="square" rtlCol="0">
            <a:spAutoFit/>
          </a:bodyPr>
          <a:lstStyle/>
          <a:p>
            <a:pPr algn="l">
              <a:buNone/>
            </a:pPr>
            <a:r>
              <a:rPr lang="fr-FR" sz="2400" b="1" dirty="0">
                <a:solidFill>
                  <a:srgbClr val="FFFF00"/>
                </a:solidFill>
              </a:rPr>
              <a:t>le Nordfjord sur la route entre Tromso et </a:t>
            </a:r>
            <a:r>
              <a:rPr lang="fr-FR" sz="2400" b="1" dirty="0" err="1">
                <a:solidFill>
                  <a:srgbClr val="FFFF00"/>
                </a:solidFill>
              </a:rPr>
              <a:t>Sommarøy</a:t>
            </a:r>
            <a:endParaRPr lang="fr-FR" sz="2400" b="1" dirty="0">
              <a:solidFill>
                <a:srgbClr val="FFFF00"/>
              </a:solidFill>
            </a:endParaRPr>
          </a:p>
        </p:txBody>
      </p:sp>
    </p:spTree>
    <p:extLst>
      <p:ext uri="{BB962C8B-B14F-4D97-AF65-F5344CB8AC3E}">
        <p14:creationId xmlns:p14="http://schemas.microsoft.com/office/powerpoint/2010/main" val="2088625277"/>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61800-8A9C-C522-95BC-130C62CE8BC0}"/>
            </a:ext>
          </a:extLst>
        </p:cNvPr>
        <p:cNvGrpSpPr/>
        <p:nvPr/>
      </p:nvGrpSpPr>
      <p:grpSpPr>
        <a:xfrm>
          <a:off x="0" y="0"/>
          <a:ext cx="0" cy="0"/>
          <a:chOff x="0" y="0"/>
          <a:chExt cx="0" cy="0"/>
        </a:xfrm>
      </p:grpSpPr>
      <p:pic>
        <p:nvPicPr>
          <p:cNvPr id="3" name="Image 2" descr="Une image contenant neige, plein air, nature, paysage&#10;&#10;Le contenu généré par l’IA peut être incorrect.">
            <a:extLst>
              <a:ext uri="{FF2B5EF4-FFF2-40B4-BE49-F238E27FC236}">
                <a16:creationId xmlns:a16="http://schemas.microsoft.com/office/drawing/2014/main" id="{8A57F1A8-D763-F547-F821-1A9A4F64D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887" y="361584"/>
            <a:ext cx="5919788"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19ADCBD-9D1B-5E2C-E591-AB2D0335979C}"/>
              </a:ext>
            </a:extLst>
          </p:cNvPr>
          <p:cNvSpPr txBox="1"/>
          <p:nvPr/>
        </p:nvSpPr>
        <p:spPr>
          <a:xfrm>
            <a:off x="1603168" y="3313584"/>
            <a:ext cx="5830785" cy="461665"/>
          </a:xfrm>
          <a:prstGeom prst="rect">
            <a:avLst/>
          </a:prstGeom>
          <a:noFill/>
        </p:spPr>
        <p:txBody>
          <a:bodyPr wrap="square" rtlCol="0">
            <a:spAutoFit/>
          </a:bodyPr>
          <a:lstStyle/>
          <a:p>
            <a:r>
              <a:rPr lang="fr-FR" sz="2400" b="1">
                <a:solidFill>
                  <a:srgbClr val="FFFF00"/>
                </a:solidFill>
              </a:rPr>
              <a:t>Le village de Sommarøy </a:t>
            </a:r>
            <a:endParaRPr lang="fr-FR" sz="2400" b="1" dirty="0">
              <a:solidFill>
                <a:srgbClr val="FFFF00"/>
              </a:solidFill>
            </a:endParaRPr>
          </a:p>
        </p:txBody>
      </p:sp>
      <p:pic>
        <p:nvPicPr>
          <p:cNvPr id="6" name="Image 5" descr="Une image contenant neige, plein air, nature, paysage&#10;&#10;Le contenu généré par l’IA peut être incorrect.">
            <a:extLst>
              <a:ext uri="{FF2B5EF4-FFF2-40B4-BE49-F238E27FC236}">
                <a16:creationId xmlns:a16="http://schemas.microsoft.com/office/drawing/2014/main" id="{B93B4069-CECB-79A6-B275-0BB7288F1D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3902" y="3580416"/>
            <a:ext cx="5847602"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EC660AE-C077-BB66-B489-56107259C19A}"/>
              </a:ext>
            </a:extLst>
          </p:cNvPr>
          <p:cNvSpPr txBox="1"/>
          <p:nvPr/>
        </p:nvSpPr>
        <p:spPr>
          <a:xfrm>
            <a:off x="6617541" y="2778503"/>
            <a:ext cx="5087572" cy="830997"/>
          </a:xfrm>
          <a:prstGeom prst="rect">
            <a:avLst/>
          </a:prstGeom>
          <a:noFill/>
        </p:spPr>
        <p:txBody>
          <a:bodyPr wrap="square" rtlCol="0">
            <a:spAutoFit/>
          </a:bodyPr>
          <a:lstStyle/>
          <a:p>
            <a:r>
              <a:rPr lang="fr-FR" sz="2400" b="1">
                <a:solidFill>
                  <a:srgbClr val="FFFF00"/>
                </a:solidFill>
              </a:rPr>
              <a:t>Ferry Breivikeidet – Svensby pour les Alpes de Lyngen</a:t>
            </a:r>
            <a:endParaRPr lang="fr-FR" sz="2400" b="1" dirty="0">
              <a:solidFill>
                <a:srgbClr val="FFFF00"/>
              </a:solidFill>
            </a:endParaRPr>
          </a:p>
        </p:txBody>
      </p:sp>
    </p:spTree>
    <p:extLst>
      <p:ext uri="{BB962C8B-B14F-4D97-AF65-F5344CB8AC3E}">
        <p14:creationId xmlns:p14="http://schemas.microsoft.com/office/powerpoint/2010/main" val="1034663010"/>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057D8-DCE7-0AB6-1EE8-ACF819B4D99C}"/>
            </a:ext>
          </a:extLst>
        </p:cNvPr>
        <p:cNvGrpSpPr/>
        <p:nvPr/>
      </p:nvGrpSpPr>
      <p:grpSpPr>
        <a:xfrm>
          <a:off x="0" y="0"/>
          <a:ext cx="0" cy="0"/>
          <a:chOff x="0" y="0"/>
          <a:chExt cx="0" cy="0"/>
        </a:xfrm>
      </p:grpSpPr>
      <p:pic>
        <p:nvPicPr>
          <p:cNvPr id="3" name="Image 2" descr="Une image contenant plein air, neige, mammifère, hiver&#10;&#10;Le contenu généré par l’IA peut être incorrect.">
            <a:extLst>
              <a:ext uri="{FF2B5EF4-FFF2-40B4-BE49-F238E27FC236}">
                <a16:creationId xmlns:a16="http://schemas.microsoft.com/office/drawing/2014/main" id="{523B01C1-7FAD-87CC-3C30-8AB9513AE5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571" y="3600979"/>
            <a:ext cx="4490662" cy="2916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8F6A830-B19E-589C-58A0-7010C01A3029}"/>
              </a:ext>
            </a:extLst>
          </p:cNvPr>
          <p:cNvSpPr txBox="1"/>
          <p:nvPr/>
        </p:nvSpPr>
        <p:spPr>
          <a:xfrm>
            <a:off x="700645" y="3107511"/>
            <a:ext cx="5035137" cy="461665"/>
          </a:xfrm>
          <a:prstGeom prst="rect">
            <a:avLst/>
          </a:prstGeom>
          <a:noFill/>
        </p:spPr>
        <p:txBody>
          <a:bodyPr wrap="square" rtlCol="0">
            <a:spAutoFit/>
          </a:bodyPr>
          <a:lstStyle/>
          <a:p>
            <a:r>
              <a:rPr lang="fr-FR" sz="2400" b="1" dirty="0">
                <a:solidFill>
                  <a:srgbClr val="FFFF00"/>
                </a:solidFill>
              </a:rPr>
              <a:t>traineau-rennes-</a:t>
            </a:r>
            <a:r>
              <a:rPr lang="fr-FR" sz="2400" b="1" dirty="0" err="1">
                <a:solidFill>
                  <a:srgbClr val="FFFF00"/>
                </a:solidFill>
              </a:rPr>
              <a:t>tromso</a:t>
            </a:r>
            <a:r>
              <a:rPr lang="fr-FR" sz="2400" b="1" dirty="0">
                <a:solidFill>
                  <a:srgbClr val="FFFF00"/>
                </a:solidFill>
              </a:rPr>
              <a:t>-</a:t>
            </a:r>
          </a:p>
        </p:txBody>
      </p:sp>
      <p:pic>
        <p:nvPicPr>
          <p:cNvPr id="6" name="Image 5" descr="Une image contenant motoneige, plein air, transport, neige&#10;&#10;Le contenu généré par l’IA peut être incorrect.">
            <a:extLst>
              <a:ext uri="{FF2B5EF4-FFF2-40B4-BE49-F238E27FC236}">
                <a16:creationId xmlns:a16="http://schemas.microsoft.com/office/drawing/2014/main" id="{38636AC2-EF34-7DA5-5A91-647AF7F679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7129" y="386343"/>
            <a:ext cx="4546103" cy="2952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27B49AC-973E-3413-DC22-717B173C1F3B}"/>
              </a:ext>
            </a:extLst>
          </p:cNvPr>
          <p:cNvSpPr txBox="1"/>
          <p:nvPr/>
        </p:nvSpPr>
        <p:spPr>
          <a:xfrm>
            <a:off x="7855898" y="3370146"/>
            <a:ext cx="4779448" cy="461665"/>
          </a:xfrm>
          <a:prstGeom prst="rect">
            <a:avLst/>
          </a:prstGeom>
          <a:noFill/>
        </p:spPr>
        <p:txBody>
          <a:bodyPr wrap="square" rtlCol="0">
            <a:spAutoFit/>
          </a:bodyPr>
          <a:lstStyle/>
          <a:p>
            <a:r>
              <a:rPr lang="fr-FR" sz="2400" b="1" dirty="0">
                <a:solidFill>
                  <a:srgbClr val="FFFF00"/>
                </a:solidFill>
              </a:rPr>
              <a:t>traineau-rennes-</a:t>
            </a:r>
            <a:r>
              <a:rPr lang="fr-FR" sz="2400" b="1" dirty="0" err="1">
                <a:solidFill>
                  <a:srgbClr val="FFFF00"/>
                </a:solidFill>
              </a:rPr>
              <a:t>tromso</a:t>
            </a:r>
            <a:r>
              <a:rPr lang="fr-FR" sz="2400" b="1" dirty="0">
                <a:solidFill>
                  <a:srgbClr val="FFFF00"/>
                </a:solidFill>
              </a:rPr>
              <a:t>-</a:t>
            </a:r>
          </a:p>
        </p:txBody>
      </p:sp>
      <p:sp>
        <p:nvSpPr>
          <p:cNvPr id="8" name="ZoneTexte 7">
            <a:extLst>
              <a:ext uri="{FF2B5EF4-FFF2-40B4-BE49-F238E27FC236}">
                <a16:creationId xmlns:a16="http://schemas.microsoft.com/office/drawing/2014/main" id="{2BAE528C-502D-B515-3FA8-4EA4F61761BF}"/>
              </a:ext>
            </a:extLst>
          </p:cNvPr>
          <p:cNvSpPr txBox="1"/>
          <p:nvPr/>
        </p:nvSpPr>
        <p:spPr>
          <a:xfrm>
            <a:off x="1151906" y="1031346"/>
            <a:ext cx="6400800" cy="830997"/>
          </a:xfrm>
          <a:prstGeom prst="rect">
            <a:avLst/>
          </a:prstGeom>
          <a:noFill/>
        </p:spPr>
        <p:txBody>
          <a:bodyPr wrap="square" rtlCol="0">
            <a:spAutoFit/>
          </a:bodyPr>
          <a:lstStyle/>
          <a:p>
            <a:r>
              <a:rPr lang="fr-FR" sz="2400" b="1" dirty="0">
                <a:solidFill>
                  <a:srgbClr val="FFFF00"/>
                </a:solidFill>
              </a:rPr>
              <a:t>Lorient Vous A Présenté  De Tromso</a:t>
            </a:r>
          </a:p>
          <a:p>
            <a:r>
              <a:rPr lang="fr-FR" sz="2400" b="1" dirty="0">
                <a:solidFill>
                  <a:srgbClr val="FFFF00"/>
                </a:solidFill>
              </a:rPr>
              <a:t>Et Ses Environs De La Norvège</a:t>
            </a:r>
          </a:p>
        </p:txBody>
      </p:sp>
      <p:sp>
        <p:nvSpPr>
          <p:cNvPr id="10" name="ZoneTexte 9">
            <a:extLst>
              <a:ext uri="{FF2B5EF4-FFF2-40B4-BE49-F238E27FC236}">
                <a16:creationId xmlns:a16="http://schemas.microsoft.com/office/drawing/2014/main" id="{77424F35-58D7-EFD0-8908-C770421FAEEE}"/>
              </a:ext>
            </a:extLst>
          </p:cNvPr>
          <p:cNvSpPr txBox="1"/>
          <p:nvPr/>
        </p:nvSpPr>
        <p:spPr>
          <a:xfrm>
            <a:off x="5933704" y="4134881"/>
            <a:ext cx="6258296"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11" name="ZoneTexte 10">
            <a:extLst>
              <a:ext uri="{FF2B5EF4-FFF2-40B4-BE49-F238E27FC236}">
                <a16:creationId xmlns:a16="http://schemas.microsoft.com/office/drawing/2014/main" id="{2B0B58B2-D6BC-9E24-2FBC-0162566F694D}"/>
              </a:ext>
            </a:extLst>
          </p:cNvPr>
          <p:cNvSpPr txBox="1"/>
          <p:nvPr/>
        </p:nvSpPr>
        <p:spPr>
          <a:xfrm>
            <a:off x="6096000" y="4899616"/>
            <a:ext cx="3998026" cy="461665"/>
          </a:xfrm>
          <a:prstGeom prst="rect">
            <a:avLst/>
          </a:prstGeom>
          <a:noFill/>
        </p:spPr>
        <p:txBody>
          <a:bodyPr wrap="square" rtlCol="0">
            <a:spAutoFit/>
          </a:bodyPr>
          <a:lstStyle/>
          <a:p>
            <a:r>
              <a:rPr lang="fr-FR" sz="2400" b="1" dirty="0">
                <a:solidFill>
                  <a:srgbClr val="FFFF00"/>
                </a:solidFill>
              </a:rPr>
              <a:t>                           Daniel</a:t>
            </a:r>
          </a:p>
        </p:txBody>
      </p:sp>
    </p:spTree>
    <p:extLst>
      <p:ext uri="{BB962C8B-B14F-4D97-AF65-F5344CB8AC3E}">
        <p14:creationId xmlns:p14="http://schemas.microsoft.com/office/powerpoint/2010/main" val="3109963972"/>
      </p:ext>
    </p:extLst>
  </p:cSld>
  <p:clrMapOvr>
    <a:masterClrMapping/>
  </p:clrMapOvr>
  <mc:AlternateContent xmlns:mc="http://schemas.openxmlformats.org/markup-compatibility/2006">
    <mc:Choice xmlns:p14="http://schemas.microsoft.com/office/powerpoint/2010/main" Requires="p14">
      <p:transition spd="slow" p14:dur="5000" advClick="0" advTm="15000"/>
    </mc:Choice>
    <mc:Fallback>
      <p:transition spd="slow" advClick="0" advTm="15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141</TotalTime>
  <Words>361</Words>
  <Application>Microsoft Office PowerPoint</Application>
  <PresentationFormat>Grand écran</PresentationFormat>
  <Paragraphs>52</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2025-09-16T13:26:32Z</dcterms:created>
  <dcterms:modified xsi:type="dcterms:W3CDTF">2025-09-17T07:59:23Z</dcterms:modified>
</cp:coreProperties>
</file>