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5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279" autoAdjust="0"/>
    <p:restoredTop sz="94660"/>
  </p:normalViewPr>
  <p:slideViewPr>
    <p:cSldViewPr snapToGrid="0">
      <p:cViewPr varScale="1">
        <p:scale>
          <a:sx n="81" d="100"/>
          <a:sy n="81" d="100"/>
        </p:scale>
        <p:origin x="468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EA5B075-65A9-BF54-7307-B3FAE98D3D4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F2A63B46-8898-8762-6BC4-4CDDC22AA9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F584822-3F59-F0D1-FC1C-3CB5AB25AC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D9FC8C-3832-438F-A052-9F2551600CEE}" type="datetimeFigureOut">
              <a:rPr lang="fr-FR" smtClean="0"/>
              <a:t>16/09/2025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832EBB1-0121-75D1-1D23-B7E4D110EA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1899259-EA68-A403-8019-2B024D5CE7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45203-37A2-4A1B-8CE7-9C9419028A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3074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7FDFA71-7965-C3CB-DFCD-D6BF414F01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C2DE876-403F-F71B-7050-26D6E71384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0910B6F-D94C-7C53-3FF2-8533A9E3A3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D9FC8C-3832-438F-A052-9F2551600CEE}" type="datetimeFigureOut">
              <a:rPr lang="fr-FR" smtClean="0"/>
              <a:t>16/09/2025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AE40387-AFD1-FB2D-93F0-272FBA4AEF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E6FCFE4-67A8-8ACF-0361-9F35D3D059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45203-37A2-4A1B-8CE7-9C9419028A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8009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445D0F-8798-1851-CDAC-02CA86FD5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79EDAAF-E18D-6709-AF7C-C186D77B59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4A0B913-8ACE-5673-EEF8-4685D3D2CD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D9FC8C-3832-438F-A052-9F2551600CEE}" type="datetimeFigureOut">
              <a:rPr lang="fr-FR" smtClean="0"/>
              <a:t>16/09/2025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6CC5698-65EA-1987-DF1D-E0A70FB49D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A2F5788-9B88-733F-F014-6E5F056B8F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45203-37A2-4A1B-8CE7-9C9419028A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282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4DA402-C234-6E7A-736E-1CF00EF430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34A7D56-459A-D67E-C73B-E303919126C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126029F-3F29-EDA6-CA1D-35D797E035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4E93B0E-8CCD-AE18-2F97-0A72672A12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D9FC8C-3832-438F-A052-9F2551600CEE}" type="datetimeFigureOut">
              <a:rPr lang="fr-FR" smtClean="0"/>
              <a:t>16/09/2025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3E74334-D14A-FB60-B5A3-D98EF0286A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C95A391-5F21-36D9-8E1A-5AC9514280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45203-37A2-4A1B-8CE7-9C9419028A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9879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8BB20D-1C47-2D0B-1119-DBC64F40E8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93EDDA4-9E3C-8C13-A7CB-5EE59F7BCD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FDC75B4-9AF1-FCC6-D9D9-DE672B1EE41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64975E98-6125-8C2F-2DA6-A4C8BC64B41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FF11311-F7EE-D833-8C72-10C339D33B6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394F12B0-AD38-B845-5252-3D5A3539E1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D9FC8C-3832-438F-A052-9F2551600CEE}" type="datetimeFigureOut">
              <a:rPr lang="fr-FR" smtClean="0"/>
              <a:t>16/09/2025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C259246-84F1-BFBB-44E5-DD7EA904F2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A46DE182-D6D0-82B1-FB75-BE5EDA41EB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45203-37A2-4A1B-8CE7-9C9419028A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2224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8E420D-AB8F-94E0-7C2E-A4C81A8EB7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F70E7E26-9B85-FF8C-B9B2-4D0E247CB2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D9FC8C-3832-438F-A052-9F2551600CEE}" type="datetimeFigureOut">
              <a:rPr lang="fr-FR" smtClean="0"/>
              <a:t>16/09/2025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F0C628F5-11BC-5F82-9B9A-2F81D24E72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80A25BD-6575-CF16-DE65-0C1F5A6317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45203-37A2-4A1B-8CE7-9C9419028A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1762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C97233B-AB3A-A902-8871-A3A8E0E000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D9FC8C-3832-438F-A052-9F2551600CEE}" type="datetimeFigureOut">
              <a:rPr lang="fr-FR" smtClean="0"/>
              <a:t>16/09/2025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48114767-A569-AFEA-2522-064102CAEF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04A3654-F77B-B650-E19A-D4758AE992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45203-37A2-4A1B-8CE7-9C9419028A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1036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B95575D-D5F8-C12E-5429-217C65498A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6AB73B9-C45F-73A6-96CB-B7A90C39C0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ED88B92-342A-D780-1886-AF21F65BAFE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EADCA35-5D51-7870-A0BE-26989EFB88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D9FC8C-3832-438F-A052-9F2551600CEE}" type="datetimeFigureOut">
              <a:rPr lang="fr-FR" smtClean="0"/>
              <a:t>16/09/2025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FF8B6D1-107E-6D32-95B8-74C65EAE6B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3D0C1E1-A268-9928-EDA6-CF28F92C73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45203-37A2-4A1B-8CE7-9C9419028A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82456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2497ED0-482C-E5C1-3815-FF00896FEE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DE56C7A-F0DC-D073-8090-83A165200AC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E87EE79-F556-3F31-F939-965DD527EC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2837323-B1C4-3FC7-089B-B630A1C62F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D9FC8C-3832-438F-A052-9F2551600CEE}" type="datetimeFigureOut">
              <a:rPr lang="fr-FR" smtClean="0"/>
              <a:t>16/09/2025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B4AA019-7212-A96F-C44A-277C08E1A1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68A188B-17B5-09AA-B72F-8E52FA93B2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45203-37A2-4A1B-8CE7-9C9419028A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1399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042BB2-849F-ECBD-A8A5-C76AA02243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87290BF-2CBC-FACD-7500-1EF0DE8F5A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C803CC4-DB59-82E8-2778-D327AC2764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D9FC8C-3832-438F-A052-9F2551600CEE}" type="datetimeFigureOut">
              <a:rPr lang="fr-FR" smtClean="0"/>
              <a:t>16/09/2025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CA89DCD-3328-403A-9F7C-7DEA7DB9C1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DAC338E-3BEB-22D9-8B22-F4D409085E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45203-37A2-4A1B-8CE7-9C9419028A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5269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248347BD-A56C-5225-366D-0C55C8BAA4A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5980423-A19C-FC2D-893A-17ADA4F681D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B69F7D0-A504-F9EB-F7F5-5A9BD5DE9D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D9FC8C-3832-438F-A052-9F2551600CEE}" type="datetimeFigureOut">
              <a:rPr lang="fr-FR" smtClean="0"/>
              <a:t>16/09/2025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290ACF9-D4D6-7A99-1647-1DE37D163F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32C3A58-895A-9FE6-9F52-90BEB7C109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45203-37A2-4A1B-8CE7-9C9419028A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1592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C500D99D-57D6-2EDF-623C-20B897B8BC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1D0B518-18E7-0719-671C-7961796BEA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92831D0-1098-F5F4-C0DD-F5E32FFE6E1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4D9FC8C-3832-438F-A052-9F2551600CEE}" type="datetimeFigureOut">
              <a:rPr lang="fr-FR" smtClean="0"/>
              <a:t>16/09/2025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0213482-2D45-59A2-14A0-918FCAE518E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ECFBE92-103F-C0F7-42D6-030F2C13643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5645203-37A2-4A1B-8CE7-9C9419028A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3208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nuage&#10;&#10;Le contenu généré par l’IA peut être incorrect.">
            <a:extLst>
              <a:ext uri="{FF2B5EF4-FFF2-40B4-BE49-F238E27FC236}">
                <a16:creationId xmlns:a16="http://schemas.microsoft.com/office/drawing/2014/main" id="{FC29D005-0B94-8CCD-2A1A-BDF5140F3A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1623" y="279000"/>
            <a:ext cx="8408753" cy="630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7DE770A-1197-6F56-D393-C1E5CD74F392}"/>
              </a:ext>
            </a:extLst>
          </p:cNvPr>
          <p:cNvSpPr txBox="1"/>
          <p:nvPr/>
        </p:nvSpPr>
        <p:spPr>
          <a:xfrm>
            <a:off x="3733322" y="279000"/>
            <a:ext cx="65670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Ville de  Trogir .-Croatie  -</a:t>
            </a:r>
          </a:p>
        </p:txBody>
      </p:sp>
    </p:spTree>
    <p:extLst>
      <p:ext uri="{BB962C8B-B14F-4D97-AF65-F5344CB8AC3E}">
        <p14:creationId xmlns:p14="http://schemas.microsoft.com/office/powerpoint/2010/main" val="2819987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sndAc>
          <p:stSnd loop="1">
            <p:snd r:embed="rId2" name="Richard Clayderman - Memory (Official Audio).wav"/>
          </p:stSnd>
        </p:sndAc>
      </p:transition>
    </mc:Choice>
    <mc:Fallback>
      <p:transition spd="slow" advClick="0" advTm="13000">
        <p:sndAc>
          <p:stSnd loop="1">
            <p:snd r:embed="rId2" name="Richard Clayderman - Memory (Official Audio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51987C-E0C5-32E8-B93A-DC2D5C1801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DE3E33F0-A087-228F-06BB-F06F348BCE36}"/>
              </a:ext>
            </a:extLst>
          </p:cNvPr>
          <p:cNvSpPr txBox="1"/>
          <p:nvPr/>
        </p:nvSpPr>
        <p:spPr>
          <a:xfrm>
            <a:off x="364175" y="0"/>
            <a:ext cx="11637819" cy="75713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800" b="1" dirty="0">
                <a:solidFill>
                  <a:srgbClr val="FFFF00"/>
                </a:solidFill>
              </a:rPr>
              <a:t>Trogir (</a:t>
            </a:r>
            <a:r>
              <a:rPr lang="fr-FR" sz="4800" b="1" dirty="0" err="1">
                <a:solidFill>
                  <a:srgbClr val="FFFF00"/>
                </a:solidFill>
              </a:rPr>
              <a:t>Traù</a:t>
            </a:r>
            <a:r>
              <a:rPr lang="fr-FR" sz="4800" b="1" dirty="0">
                <a:solidFill>
                  <a:srgbClr val="FFFF00"/>
                </a:solidFill>
              </a:rPr>
              <a:t> en dalmate et en italien) est une ville et une municipalité située en Dalmatie, dans le comitat de Split-Dalmatie, en Croatie, à moins de 30 km à l'ouest de Split. Au recensement de 2001, la municipalité comptait 12 995 habitants, dont 96,68 % de Croates[1] et la ville seule comptait 10 907 habitants[2].</a:t>
            </a:r>
          </a:p>
          <a:p>
            <a:endParaRPr lang="fr-FR" sz="5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1936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3CCA4C-4C0D-F285-B68C-F089143C80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bâtiment, Photographie aérienne&#10;&#10;Le contenu généré par l’IA peut être incorrect.">
            <a:extLst>
              <a:ext uri="{FF2B5EF4-FFF2-40B4-BE49-F238E27FC236}">
                <a16:creationId xmlns:a16="http://schemas.microsoft.com/office/drawing/2014/main" id="{BD17B5D5-07F2-D0DC-CBE4-BBC2BB36E0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6312" y="728472"/>
            <a:ext cx="7199376" cy="5401056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51A4994-1998-2F58-1AE2-C69DBED4F6BA}"/>
              </a:ext>
            </a:extLst>
          </p:cNvPr>
          <p:cNvSpPr txBox="1"/>
          <p:nvPr/>
        </p:nvSpPr>
        <p:spPr>
          <a:xfrm>
            <a:off x="3776354" y="6087753"/>
            <a:ext cx="64126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Vieille ville de Trogir. Vue aérienne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02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BD93F4-C401-A7F9-0447-1E2F48BBBE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aison, bâtiment, ciel&#10;&#10;Le contenu généré par l’IA peut être incorrect.">
            <a:extLst>
              <a:ext uri="{FF2B5EF4-FFF2-40B4-BE49-F238E27FC236}">
                <a16:creationId xmlns:a16="http://schemas.microsoft.com/office/drawing/2014/main" id="{41F4B882-F76F-29C5-E645-8AEE59A391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027" y="369000"/>
            <a:ext cx="8159999" cy="612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48AAC5D-D51D-CBDF-DE40-D8BFB4F4368C}"/>
              </a:ext>
            </a:extLst>
          </p:cNvPr>
          <p:cNvSpPr txBox="1"/>
          <p:nvPr/>
        </p:nvSpPr>
        <p:spPr>
          <a:xfrm>
            <a:off x="8716488" y="3764478"/>
            <a:ext cx="33132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Panorama de Trogir - photo prise depuis la tour de la cathédrale Saint-Laurent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602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0F3EBB-2663-6E08-60F9-76C5C5B4B1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bâtiment&#10;&#10;Le contenu généré par l’IA peut être incorrect.">
            <a:extLst>
              <a:ext uri="{FF2B5EF4-FFF2-40B4-BE49-F238E27FC236}">
                <a16:creationId xmlns:a16="http://schemas.microsoft.com/office/drawing/2014/main" id="{17E142D4-C484-3C91-92D0-E4093DBE57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AD541AE-B192-39CA-627F-4021F6B0B505}"/>
              </a:ext>
            </a:extLst>
          </p:cNvPr>
          <p:cNvSpPr txBox="1"/>
          <p:nvPr/>
        </p:nvSpPr>
        <p:spPr>
          <a:xfrm>
            <a:off x="2410692" y="6088890"/>
            <a:ext cx="85027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</a:rPr>
              <a:t>Vieille ville de Trogir, Croatie . Photo prise depuis l'île de Čiovo.</a:t>
            </a:r>
            <a:endParaRPr lang="fr-FR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6076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3BCF35-922D-5B98-5A0B-77AF9F4374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Lampadaire extérieur&#10;&#10;Le contenu généré par l’IA peut être incorrect.">
            <a:extLst>
              <a:ext uri="{FF2B5EF4-FFF2-40B4-BE49-F238E27FC236}">
                <a16:creationId xmlns:a16="http://schemas.microsoft.com/office/drawing/2014/main" id="{A9175AE2-E043-295E-6402-9A4A5F50B9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9642" y="369000"/>
            <a:ext cx="8160000" cy="612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2C574FC-5AA4-0159-04E3-806C88FAF15B}"/>
              </a:ext>
            </a:extLst>
          </p:cNvPr>
          <p:cNvSpPr txBox="1"/>
          <p:nvPr/>
        </p:nvSpPr>
        <p:spPr>
          <a:xfrm>
            <a:off x="4809506" y="6027335"/>
            <a:ext cx="45838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Trogir: promenade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84324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F9112B-CDDE-8918-22B5-5A281BFE30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pierre&#10;&#10;Le contenu généré par l’IA peut être incorrect.">
            <a:extLst>
              <a:ext uri="{FF2B5EF4-FFF2-40B4-BE49-F238E27FC236}">
                <a16:creationId xmlns:a16="http://schemas.microsoft.com/office/drawing/2014/main" id="{B1CC6858-F4C3-E9A5-FBF7-DA3AB591AC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4442" y="369000"/>
            <a:ext cx="4588569" cy="612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BF9BC0C-3343-A36B-A699-D9314E52D284}"/>
              </a:ext>
            </a:extLst>
          </p:cNvPr>
          <p:cNvSpPr txBox="1"/>
          <p:nvPr/>
        </p:nvSpPr>
        <p:spPr>
          <a:xfrm>
            <a:off x="5241998" y="6027335"/>
            <a:ext cx="30875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Porte de la ville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9909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01C0B4-9285-FCF3-353E-1874108A8D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nuage&#10;&#10;Le contenu généré par l’IA peut être incorrect.">
            <a:extLst>
              <a:ext uri="{FF2B5EF4-FFF2-40B4-BE49-F238E27FC236}">
                <a16:creationId xmlns:a16="http://schemas.microsoft.com/office/drawing/2014/main" id="{7AD2159A-DC83-103D-34FE-FAEC79F780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78C0E0A-A4D3-277F-F831-36D232B7F3DA}"/>
              </a:ext>
            </a:extLst>
          </p:cNvPr>
          <p:cNvSpPr txBox="1"/>
          <p:nvPr/>
        </p:nvSpPr>
        <p:spPr>
          <a:xfrm>
            <a:off x="4203864" y="6027335"/>
            <a:ext cx="66739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Château de Kamerlengo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6692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012887-C997-F2B8-56D4-931625AC0D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orloge, bâtiment&#10;&#10;Le contenu généré par l’IA peut être incorrect.">
            <a:extLst>
              <a:ext uri="{FF2B5EF4-FFF2-40B4-BE49-F238E27FC236}">
                <a16:creationId xmlns:a16="http://schemas.microsoft.com/office/drawing/2014/main" id="{D5717BB6-5DD4-C0F3-CEFB-191071C5FA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5268" y="369000"/>
            <a:ext cx="8160000" cy="612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984BD6B-CC28-56F7-29D7-DD50263E27B3}"/>
              </a:ext>
            </a:extLst>
          </p:cNvPr>
          <p:cNvSpPr txBox="1"/>
          <p:nvPr/>
        </p:nvSpPr>
        <p:spPr>
          <a:xfrm>
            <a:off x="4405745" y="6027003"/>
            <a:ext cx="42869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Tour de l'Horloge et loggia</a:t>
            </a:r>
          </a:p>
          <a:p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770485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096CC9-5BBE-7C88-E334-69A7C46F61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nuage&#10;&#10;Le contenu généré par l’IA peut être incorrect.">
            <a:extLst>
              <a:ext uri="{FF2B5EF4-FFF2-40B4-BE49-F238E27FC236}">
                <a16:creationId xmlns:a16="http://schemas.microsoft.com/office/drawing/2014/main" id="{E97ED48E-CFE1-3E74-3293-3E560ECC29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2418" y="369000"/>
            <a:ext cx="4567164" cy="612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1D23F8A-E783-E473-F070-5F07BC1A4C88}"/>
              </a:ext>
            </a:extLst>
          </p:cNvPr>
          <p:cNvSpPr txBox="1"/>
          <p:nvPr/>
        </p:nvSpPr>
        <p:spPr>
          <a:xfrm>
            <a:off x="320634" y="4298868"/>
            <a:ext cx="32538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Cathédrale St Laurent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2110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276809-A741-3227-FAE6-A4B39422A7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meubles&#10;&#10;Le contenu généré par l’IA peut être incorrect.">
            <a:extLst>
              <a:ext uri="{FF2B5EF4-FFF2-40B4-BE49-F238E27FC236}">
                <a16:creationId xmlns:a16="http://schemas.microsoft.com/office/drawing/2014/main" id="{26CA0DF6-1D5A-A91A-3068-163C377141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436" y="369000"/>
            <a:ext cx="8782064" cy="612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7DE5AC5-6ECC-CCBB-942E-FE2A2AEE3D59}"/>
              </a:ext>
            </a:extLst>
          </p:cNvPr>
          <p:cNvSpPr txBox="1"/>
          <p:nvPr/>
        </p:nvSpPr>
        <p:spPr>
          <a:xfrm>
            <a:off x="9299500" y="4334493"/>
            <a:ext cx="27867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Hôtel de Ville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5329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A850C4-F309-BAF9-478E-F42C7FBECD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hien, pierre&#10;&#10;Le contenu généré par l’IA peut être incorrect.">
            <a:extLst>
              <a:ext uri="{FF2B5EF4-FFF2-40B4-BE49-F238E27FC236}">
                <a16:creationId xmlns:a16="http://schemas.microsoft.com/office/drawing/2014/main" id="{B3185651-068A-F11E-363A-239223DF9F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1353" y="369000"/>
            <a:ext cx="4500351" cy="612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4629CEE-832D-79CF-49DE-3FDE63AD8FCF}"/>
              </a:ext>
            </a:extLst>
          </p:cNvPr>
          <p:cNvSpPr txBox="1"/>
          <p:nvPr/>
        </p:nvSpPr>
        <p:spPr>
          <a:xfrm>
            <a:off x="1472540" y="4512623"/>
            <a:ext cx="27907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Porte Marine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5237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36F791-7D2B-67EB-B095-51AC792DD0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plein air, bâtiment, ciel&#10;&#10;Le contenu généré par l’IA peut être incorrect.">
            <a:extLst>
              <a:ext uri="{FF2B5EF4-FFF2-40B4-BE49-F238E27FC236}">
                <a16:creationId xmlns:a16="http://schemas.microsoft.com/office/drawing/2014/main" id="{48B4B63B-D90F-9E96-8772-9FD2AE288A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0695" y="262122"/>
            <a:ext cx="4588568" cy="612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58C1341-63BB-DA45-F0A8-138D51407756}"/>
              </a:ext>
            </a:extLst>
          </p:cNvPr>
          <p:cNvSpPr txBox="1"/>
          <p:nvPr/>
        </p:nvSpPr>
        <p:spPr>
          <a:xfrm>
            <a:off x="8906494" y="4073236"/>
            <a:ext cx="28619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Palais de style vénitien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8194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8EBA57-072E-ABC4-4DF2-7BDF6285F4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château&#10;&#10;Le contenu généré par l’IA peut être incorrect.">
            <a:extLst>
              <a:ext uri="{FF2B5EF4-FFF2-40B4-BE49-F238E27FC236}">
                <a16:creationId xmlns:a16="http://schemas.microsoft.com/office/drawing/2014/main" id="{BDC43665-D845-97E1-D848-20640FE4F1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9031" y="369000"/>
            <a:ext cx="4590000" cy="612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DFD4974-0F66-3D0F-728D-8B4BB7038A88}"/>
              </a:ext>
            </a:extLst>
          </p:cNvPr>
          <p:cNvSpPr txBox="1"/>
          <p:nvPr/>
        </p:nvSpPr>
        <p:spPr>
          <a:xfrm>
            <a:off x="1282535" y="4678878"/>
            <a:ext cx="36338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Tour de St Marc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8509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E1D1F0-4AE1-1962-7BCE-8BF82C1637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palmier&#10;&#10;Le contenu généré par l’IA peut être incorrect.">
            <a:extLst>
              <a:ext uri="{FF2B5EF4-FFF2-40B4-BE49-F238E27FC236}">
                <a16:creationId xmlns:a16="http://schemas.microsoft.com/office/drawing/2014/main" id="{6967FA1A-11B8-1741-1EFC-B8A91707D1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4028" y="459000"/>
            <a:ext cx="8923944" cy="594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24732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19914C-5FA7-F9DE-81D8-01226D7BCB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ce centrale, ville&#10;&#10;Le contenu généré par l’IA peut être incorrect.">
            <a:extLst>
              <a:ext uri="{FF2B5EF4-FFF2-40B4-BE49-F238E27FC236}">
                <a16:creationId xmlns:a16="http://schemas.microsoft.com/office/drawing/2014/main" id="{3763979A-CF25-B381-8A79-5ADDCC33F1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3532" y="459000"/>
            <a:ext cx="8944935" cy="594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C4B4C91-7F7D-FE38-01CC-990104AFCA6B}"/>
              </a:ext>
            </a:extLst>
          </p:cNvPr>
          <p:cNvSpPr txBox="1"/>
          <p:nvPr/>
        </p:nvSpPr>
        <p:spPr>
          <a:xfrm>
            <a:off x="3205766" y="5937335"/>
            <a:ext cx="73627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Place principale. Trogir, Dalmatie, Croatie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50012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392003-2563-6119-E7D3-5447C02CC3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che, Véhicule terrestre&#10;&#10;Le contenu généré par l’IA peut être incorrect.">
            <a:extLst>
              <a:ext uri="{FF2B5EF4-FFF2-40B4-BE49-F238E27FC236}">
                <a16:creationId xmlns:a16="http://schemas.microsoft.com/office/drawing/2014/main" id="{AC7855FF-AF6B-353A-6387-47D8CCDB1E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4205" y="369000"/>
            <a:ext cx="9183589" cy="612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13703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52F62C-4A38-A0F1-96BA-1CA6AC0489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nuage, bâtiment&#10;&#10;Le contenu généré par l’IA peut être incorrect.">
            <a:extLst>
              <a:ext uri="{FF2B5EF4-FFF2-40B4-BE49-F238E27FC236}">
                <a16:creationId xmlns:a16="http://schemas.microsoft.com/office/drawing/2014/main" id="{B8E7108F-8B70-9DEE-9EF6-52042E6B98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63" y="459000"/>
            <a:ext cx="8913484" cy="594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6B3DF47-601B-AFD0-4492-A9C0C7E2DEB0}"/>
              </a:ext>
            </a:extLst>
          </p:cNvPr>
          <p:cNvSpPr txBox="1"/>
          <p:nvPr/>
        </p:nvSpPr>
        <p:spPr>
          <a:xfrm>
            <a:off x="9476508" y="1958898"/>
            <a:ext cx="2553195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Starigrad</a:t>
            </a:r>
            <a:r>
              <a:rPr lang="fr-FR" sz="2400" b="1" dirty="0">
                <a:solidFill>
                  <a:srgbClr val="FFFF00"/>
                </a:solidFill>
              </a:rPr>
              <a:t> - </a:t>
            </a:r>
            <a:r>
              <a:rPr lang="fr-FR" sz="2400" b="1" dirty="0" err="1">
                <a:solidFill>
                  <a:srgbClr val="FFFF00"/>
                </a:solidFill>
              </a:rPr>
              <a:t>Trg</a:t>
            </a:r>
            <a:r>
              <a:rPr lang="fr-FR" sz="2400" b="1" dirty="0">
                <a:solidFill>
                  <a:srgbClr val="FFFF00"/>
                </a:solidFill>
              </a:rPr>
              <a:t> Ivana Pavla II La cathédrale Saint-Laurent est une basilique catholique romaine à trois nefs construites dans le style roman-gothique.</a:t>
            </a:r>
          </a:p>
          <a:p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8884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4FA32D-0B39-9443-E17B-8B2947B17D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personnes&#10;&#10;Le contenu généré par l’IA peut être incorrect.">
            <a:extLst>
              <a:ext uri="{FF2B5EF4-FFF2-40B4-BE49-F238E27FC236}">
                <a16:creationId xmlns:a16="http://schemas.microsoft.com/office/drawing/2014/main" id="{D970EDA4-6A84-392C-9BE4-DEDB284109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000" y="1017000"/>
            <a:ext cx="10720000" cy="4824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EE8AE82-FD4E-8A99-D3B1-296AF63FE40A}"/>
              </a:ext>
            </a:extLst>
          </p:cNvPr>
          <p:cNvSpPr txBox="1"/>
          <p:nvPr/>
        </p:nvSpPr>
        <p:spPr>
          <a:xfrm>
            <a:off x="570015" y="5841000"/>
            <a:ext cx="120178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Croatie - promenade de Trogir un soir du mois de juin, animée par les nombreux touristes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9450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F82A6C-7E3A-16EE-7A91-B822307FFB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maison&#10;&#10;Le contenu généré par l’IA peut être incorrect.">
            <a:extLst>
              <a:ext uri="{FF2B5EF4-FFF2-40B4-BE49-F238E27FC236}">
                <a16:creationId xmlns:a16="http://schemas.microsoft.com/office/drawing/2014/main" id="{C7D9E713-D4F5-5D7B-79C8-853E2B17D3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6000" y="459000"/>
            <a:ext cx="7920000" cy="594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42513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FFD227-4497-A0EC-62D8-98F4A0581B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nuage, ciel&#10;&#10;Le contenu généré par l’IA peut être incorrect.">
            <a:extLst>
              <a:ext uri="{FF2B5EF4-FFF2-40B4-BE49-F238E27FC236}">
                <a16:creationId xmlns:a16="http://schemas.microsoft.com/office/drawing/2014/main" id="{402935C0-6BF8-3936-54AC-54127EC575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6375" y="459000"/>
            <a:ext cx="8571821" cy="594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7B3BEFB-C013-DB3B-593E-021B4D0AC446}"/>
              </a:ext>
            </a:extLst>
          </p:cNvPr>
          <p:cNvSpPr txBox="1"/>
          <p:nvPr/>
        </p:nvSpPr>
        <p:spPr>
          <a:xfrm>
            <a:off x="705684" y="4441371"/>
            <a:ext cx="28857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Croatie , Trogir, château de </a:t>
            </a:r>
            <a:r>
              <a:rPr lang="fr-FR" sz="2400" b="1" dirty="0" err="1">
                <a:solidFill>
                  <a:srgbClr val="FFFF00"/>
                </a:solidFill>
              </a:rPr>
              <a:t>Kamerlengo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2182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D32C1D-69DB-99BE-A012-34B8EA482B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plein air, ciel, bâtiment&#10;&#10;Le contenu généré par l’IA peut être incorrect.">
            <a:extLst>
              <a:ext uri="{FF2B5EF4-FFF2-40B4-BE49-F238E27FC236}">
                <a16:creationId xmlns:a16="http://schemas.microsoft.com/office/drawing/2014/main" id="{C82D8C08-2462-6333-5ADB-EB74B517F0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994" y="459000"/>
            <a:ext cx="8913484" cy="594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97C2BF4-DA59-DA70-4C40-90096035954C}"/>
              </a:ext>
            </a:extLst>
          </p:cNvPr>
          <p:cNvSpPr txBox="1"/>
          <p:nvPr/>
        </p:nvSpPr>
        <p:spPr>
          <a:xfrm>
            <a:off x="9630888" y="4180115"/>
            <a:ext cx="243048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Trogir, cathédrale svatého Vavřince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3978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0C36C1-90FB-7CD5-CCE9-2BD63367C1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ateau, eau&#10;&#10;Le contenu généré par l’IA peut être incorrect.">
            <a:extLst>
              <a:ext uri="{FF2B5EF4-FFF2-40B4-BE49-F238E27FC236}">
                <a16:creationId xmlns:a16="http://schemas.microsoft.com/office/drawing/2014/main" id="{57A99322-3482-BC76-1AC6-C233185EE0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2716" y="459000"/>
            <a:ext cx="8830689" cy="594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F614C62-2C90-3066-42BE-98260F34141F}"/>
              </a:ext>
            </a:extLst>
          </p:cNvPr>
          <p:cNvSpPr txBox="1"/>
          <p:nvPr/>
        </p:nvSpPr>
        <p:spPr>
          <a:xfrm>
            <a:off x="83127" y="4239491"/>
            <a:ext cx="24700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Passerelle sur le canal de Foša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235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1AF502-D61A-FB46-5013-8CDC508D26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plein air, ciel, bâtiment&#10;&#10;Le contenu généré par l’IA peut être incorrect.">
            <a:extLst>
              <a:ext uri="{FF2B5EF4-FFF2-40B4-BE49-F238E27FC236}">
                <a16:creationId xmlns:a16="http://schemas.microsoft.com/office/drawing/2014/main" id="{C894CE83-9EA1-7255-D9BD-AA12FF1302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731" y="459000"/>
            <a:ext cx="8913501" cy="594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3D1B319-8CAB-164C-25D5-1C0D3CB7DB3F}"/>
              </a:ext>
            </a:extLst>
          </p:cNvPr>
          <p:cNvSpPr txBox="1"/>
          <p:nvPr/>
        </p:nvSpPr>
        <p:spPr>
          <a:xfrm>
            <a:off x="9607138" y="4215740"/>
            <a:ext cx="247006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Les rues de la vieille ville de Trogir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6950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B48947-3FA5-462B-F4DF-9E21A34CEA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palmier, arbre&#10;&#10;Le contenu généré par l’IA peut être incorrect.">
            <a:extLst>
              <a:ext uri="{FF2B5EF4-FFF2-40B4-BE49-F238E27FC236}">
                <a16:creationId xmlns:a16="http://schemas.microsoft.com/office/drawing/2014/main" id="{8013574A-F7BD-8245-92D5-D13368555B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703" y="791510"/>
            <a:ext cx="4590000" cy="306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B7879BE-77EB-2A1D-4B30-B67E6033A12B}"/>
              </a:ext>
            </a:extLst>
          </p:cNvPr>
          <p:cNvSpPr txBox="1"/>
          <p:nvPr/>
        </p:nvSpPr>
        <p:spPr>
          <a:xfrm>
            <a:off x="1591295" y="3920997"/>
            <a:ext cx="31648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Promenade de Trogir</a:t>
            </a:r>
          </a:p>
        </p:txBody>
      </p:sp>
      <p:pic>
        <p:nvPicPr>
          <p:cNvPr id="8" name="Image 7" descr="Une image contenant bâtiment, plein air, ruelle, pavé&#10;&#10;Le contenu généré par l’IA peut être incorrect.">
            <a:extLst>
              <a:ext uri="{FF2B5EF4-FFF2-40B4-BE49-F238E27FC236}">
                <a16:creationId xmlns:a16="http://schemas.microsoft.com/office/drawing/2014/main" id="{B101AC18-A29B-E360-F698-70D775FEF2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5297" y="1911950"/>
            <a:ext cx="2988000" cy="4479761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11128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B31AEE-F014-3C28-E93F-92266404F4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leur, plante, pot de fleurs&#10;&#10;Le contenu généré par l’IA peut être incorrect.">
            <a:extLst>
              <a:ext uri="{FF2B5EF4-FFF2-40B4-BE49-F238E27FC236}">
                <a16:creationId xmlns:a16="http://schemas.microsoft.com/office/drawing/2014/main" id="{491AA8A5-A534-9FC4-1C6D-CF6B473603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602" y="641274"/>
            <a:ext cx="4479854" cy="2988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bâtiment, route, voie&#10;&#10;Le contenu généré par l’IA peut être incorrect.">
            <a:extLst>
              <a:ext uri="{FF2B5EF4-FFF2-40B4-BE49-F238E27FC236}">
                <a16:creationId xmlns:a16="http://schemas.microsoft.com/office/drawing/2014/main" id="{13A95022-DEC6-C078-88FC-5DDCDB1118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5800" y="3230097"/>
            <a:ext cx="4500000" cy="3001438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E9B472B-6EA1-145D-4A38-6C9390779063}"/>
              </a:ext>
            </a:extLst>
          </p:cNvPr>
          <p:cNvSpPr txBox="1"/>
          <p:nvPr/>
        </p:nvSpPr>
        <p:spPr>
          <a:xfrm>
            <a:off x="5783283" y="2375066"/>
            <a:ext cx="48213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Ruelles médiévales de Trogir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2685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FC0AAC-CB29-B332-EC03-56187E2E1D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fenêtre, maison&#10;&#10;Le contenu généré par l’IA peut être incorrect.">
            <a:extLst>
              <a:ext uri="{FF2B5EF4-FFF2-40B4-BE49-F238E27FC236}">
                <a16:creationId xmlns:a16="http://schemas.microsoft.com/office/drawing/2014/main" id="{BC8A88CB-1397-A772-5A9F-D4CDC3EF01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6285" y="914414"/>
            <a:ext cx="3600000" cy="5397302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bâtiment, pot de fleurs, plein air, plante d’intérieur&#10;&#10;Le contenu généré par l’IA peut être incorrect.">
            <a:extLst>
              <a:ext uri="{FF2B5EF4-FFF2-40B4-BE49-F238E27FC236}">
                <a16:creationId xmlns:a16="http://schemas.microsoft.com/office/drawing/2014/main" id="{6BCD58DD-82D7-A5E8-7975-DBB261581D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5717" y="914414"/>
            <a:ext cx="3600000" cy="5397302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14127EB-9B64-469C-71B1-5ED19CED04C8}"/>
              </a:ext>
            </a:extLst>
          </p:cNvPr>
          <p:cNvSpPr txBox="1"/>
          <p:nvPr/>
        </p:nvSpPr>
        <p:spPr>
          <a:xfrm>
            <a:off x="5011387" y="2820390"/>
            <a:ext cx="23843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Ruelles médiévales de Trogir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1156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92493E-F7F6-920C-F6E4-FD674E6A3B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véhicule&#10;&#10;Le contenu généré par l’IA peut être incorrect.">
            <a:extLst>
              <a:ext uri="{FF2B5EF4-FFF2-40B4-BE49-F238E27FC236}">
                <a16:creationId xmlns:a16="http://schemas.microsoft.com/office/drawing/2014/main" id="{5887CD24-AD96-64EE-DDD1-07B1F0F92C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370" y="501000"/>
            <a:ext cx="4392000" cy="2928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ED4D3A6-D4F5-8AF7-CB09-462A859278C1}"/>
              </a:ext>
            </a:extLst>
          </p:cNvPr>
          <p:cNvSpPr txBox="1"/>
          <p:nvPr/>
        </p:nvSpPr>
        <p:spPr>
          <a:xfrm>
            <a:off x="914400" y="3429000"/>
            <a:ext cx="45844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tour Saint-Marc à Trogir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ciel, plage, rive&#10;&#10;Le contenu généré par l’IA peut être incorrect.">
            <a:extLst>
              <a:ext uri="{FF2B5EF4-FFF2-40B4-BE49-F238E27FC236}">
                <a16:creationId xmlns:a16="http://schemas.microsoft.com/office/drawing/2014/main" id="{6309CE37-D5DA-AE04-742B-B1220EAB24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3630" y="3429000"/>
            <a:ext cx="4374000" cy="2916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599F068D-9D67-C49F-9E5A-A9C487912272}"/>
              </a:ext>
            </a:extLst>
          </p:cNvPr>
          <p:cNvSpPr txBox="1"/>
          <p:nvPr/>
        </p:nvSpPr>
        <p:spPr>
          <a:xfrm>
            <a:off x="6348737" y="2967335"/>
            <a:ext cx="54988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Plage Okrug Gornji sur l’île de Ciovo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0102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C4FC73-FC7D-ABA6-85AB-5B39723FCA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paysage, nature&#10;&#10;Le contenu généré par l’IA peut être incorrect.">
            <a:extLst>
              <a:ext uri="{FF2B5EF4-FFF2-40B4-BE49-F238E27FC236}">
                <a16:creationId xmlns:a16="http://schemas.microsoft.com/office/drawing/2014/main" id="{DE63D2E6-213F-9CC9-4F20-301EEA4203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192" y="3565937"/>
            <a:ext cx="4608000" cy="288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bâtiment, plante, pot de fleurs&#10;&#10;Le contenu généré par l’IA peut être incorrect.">
            <a:extLst>
              <a:ext uri="{FF2B5EF4-FFF2-40B4-BE49-F238E27FC236}">
                <a16:creationId xmlns:a16="http://schemas.microsoft.com/office/drawing/2014/main" id="{809C28A5-C5EC-2EE6-4076-96D868FD398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993" y="371475"/>
            <a:ext cx="4665600" cy="2916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C61CAC7-FDD8-6E10-B080-8EF9AEE3CE67}"/>
              </a:ext>
            </a:extLst>
          </p:cNvPr>
          <p:cNvSpPr txBox="1"/>
          <p:nvPr/>
        </p:nvSpPr>
        <p:spPr>
          <a:xfrm>
            <a:off x="1626919" y="3087584"/>
            <a:ext cx="460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l’île de Ciovo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1136306E-E3FA-036C-D72B-03DAF9B3F368}"/>
              </a:ext>
            </a:extLst>
          </p:cNvPr>
          <p:cNvSpPr txBox="1"/>
          <p:nvPr/>
        </p:nvSpPr>
        <p:spPr>
          <a:xfrm>
            <a:off x="7526400" y="3287475"/>
            <a:ext cx="4665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Balade dans la vieille ville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0767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30DF40-4117-7FC7-83A6-8EF7F49DF3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eau, ciel&#10;&#10;Le contenu généré par l’IA peut être incorrect.">
            <a:extLst>
              <a:ext uri="{FF2B5EF4-FFF2-40B4-BE49-F238E27FC236}">
                <a16:creationId xmlns:a16="http://schemas.microsoft.com/office/drawing/2014/main" id="{E964CE83-EE99-20E5-D440-ABD3FAE922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240" y="477000"/>
            <a:ext cx="4427999" cy="2952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CB004A6-8D8D-033A-70D9-CC8AE8707A39}"/>
              </a:ext>
            </a:extLst>
          </p:cNvPr>
          <p:cNvSpPr txBox="1"/>
          <p:nvPr/>
        </p:nvSpPr>
        <p:spPr>
          <a:xfrm>
            <a:off x="596240" y="3471408"/>
            <a:ext cx="46313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Plage de Dubovica à Hvar – Un coin de paradis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eau, paysage, nature&#10;&#10;Le contenu généré par l’IA peut être incorrect.">
            <a:extLst>
              <a:ext uri="{FF2B5EF4-FFF2-40B4-BE49-F238E27FC236}">
                <a16:creationId xmlns:a16="http://schemas.microsoft.com/office/drawing/2014/main" id="{69FD81BC-FB3B-7489-2E1A-C23B44E4E5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7762" y="3429000"/>
            <a:ext cx="4427998" cy="2952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692AC1F-57A6-F5A7-B2DD-65D65F8EF47D}"/>
              </a:ext>
            </a:extLst>
          </p:cNvPr>
          <p:cNvSpPr txBox="1"/>
          <p:nvPr/>
        </p:nvSpPr>
        <p:spPr>
          <a:xfrm>
            <a:off x="7554191" y="2598003"/>
            <a:ext cx="36551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 Plage de </a:t>
            </a:r>
            <a:r>
              <a:rPr lang="fr-FR" sz="2400" b="1" dirty="0" err="1">
                <a:solidFill>
                  <a:srgbClr val="FFFF00"/>
                </a:solidFill>
              </a:rPr>
              <a:t>Lubenice</a:t>
            </a:r>
            <a:r>
              <a:rPr lang="fr-FR" sz="2400" b="1" dirty="0">
                <a:solidFill>
                  <a:srgbClr val="FFFF00"/>
                </a:solidFill>
              </a:rPr>
              <a:t> à Cres – Un joyau préservé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C5B06C29-0A25-DE86-AA5F-82A30E87EBB5}"/>
              </a:ext>
            </a:extLst>
          </p:cNvPr>
          <p:cNvSpPr txBox="1"/>
          <p:nvPr/>
        </p:nvSpPr>
        <p:spPr>
          <a:xfrm>
            <a:off x="5545777" y="380010"/>
            <a:ext cx="637704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A Présenté La  Ville De Trogir - Croatie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D879A795-A2B3-A354-EBB8-2CAFBAE91E3C}"/>
              </a:ext>
            </a:extLst>
          </p:cNvPr>
          <p:cNvSpPr txBox="1"/>
          <p:nvPr/>
        </p:nvSpPr>
        <p:spPr>
          <a:xfrm>
            <a:off x="700644" y="4595751"/>
            <a:ext cx="602079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images Et Le Son Du Net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          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101406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97</TotalTime>
  <Words>285</Words>
  <Application>Microsoft Office PowerPoint</Application>
  <PresentationFormat>Grand écran</PresentationFormat>
  <Paragraphs>34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3</cp:revision>
  <dcterms:created xsi:type="dcterms:W3CDTF">2025-09-16T07:56:01Z</dcterms:created>
  <dcterms:modified xsi:type="dcterms:W3CDTF">2025-09-16T09:43:59Z</dcterms:modified>
</cp:coreProperties>
</file>