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11" autoAdjust="0"/>
    <p:restoredTop sz="94660"/>
  </p:normalViewPr>
  <p:slideViewPr>
    <p:cSldViewPr snapToGrid="0">
      <p:cViewPr varScale="1">
        <p:scale>
          <a:sx n="81" d="100"/>
          <a:sy n="81" d="100"/>
        </p:scale>
        <p:origin x="45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FD49B9-3F95-6F7C-208E-4D1E96053C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76F1E31-6654-A4F9-E13B-A1ABE548F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1A32DE-1036-F221-B784-134BD2363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D98250-8DEF-C8AD-9E69-5BED0EC36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A622F4-E451-5794-C7A0-879A17192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72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053C49-BB08-B740-9AD7-1093409FF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76BC86-38A5-01C4-CA00-1379E17B2F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33F4B0-AFC6-0280-86B2-EFCE25BAB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D72640-D099-17FA-E5A8-E8CE33876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9D6DDC-2302-3F93-4182-96E043785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7DD76D-6EED-6778-21CC-D8395229B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556BDAE-391D-F825-71E8-23E8DCD196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B72F0C-E9E2-4D07-E81A-19B559834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74AB9-D61A-6343-DB95-C2A48BA39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8C2729-0159-633F-3FFC-1E1FDF66D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532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35DD49-9516-FDB7-1FD8-F1C5ACE1E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DAE3C7-BA9E-8A95-074C-5173DFA522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88132B-124C-D62F-100B-426A2668A6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F9D082C-6219-5316-6907-C250D0EEC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D1932B-72B7-C2E2-A4D4-BA2F90C78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6D1835-6BCE-DF0B-63EB-241C2A99B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874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B45D29-39FC-0BEB-3F7C-ADD194ED7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4C21F81-E7DB-C1CD-8724-77C38B8FB6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EECE990-A9F8-1AD5-38F0-DAD3DC265F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C524E4F-986E-8193-6F99-11F316C9E5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1C61F0A-E67E-7558-1DA4-2654D1C0FF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B7C57B2-D9F9-BC71-B1B7-A5F088D16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B99E4E9-4AE0-A90F-F6E1-86FD89950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35628AA-6D5F-4B6D-F6A0-818F0B660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88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A3A1BC-A24A-B01C-92BE-806A053AA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97BF476-E476-7DFC-516D-38DC12EA3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26D846E-B887-0681-E2E6-902D0C5CF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582603-57DA-0F4C-FD1B-79DA4180B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541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E78A684-CC47-2758-80CA-35FFEF2CE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A179387-D9FF-F04F-638E-6AD84571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ADE93B1-B94A-68C9-80EA-E5AB08EC3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14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C9174E-3D2F-1208-1526-273740433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D5AA2F-27BA-67C9-4B1F-3F8F18ABA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CD7BBBB-877F-36FB-CB47-5381BEEF40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7F02E62-4432-97B6-9475-1600C3EC0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5DFD85-75DC-334D-8A78-34CCF623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2994F5D-FF39-763B-9D9F-16B21C8F2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95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BA6CBA-2FA4-9289-CC42-D3106C6D0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E09FDFF-9838-E35E-44D0-60AD559699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28CBA0E-DB12-6E91-9572-C8696688EF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921F95-40FD-E440-DCC6-4CFDCFDE5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A38FA68-6540-49B3-948E-2607BB415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AB4F31A-17BF-4317-1768-E5D381DB5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6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1EFB09-41C2-AACE-A3D1-F9EDC6F19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F7A0B5-FB38-0985-9D26-6ED623F23A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9E5347-979F-9308-B72A-420DD3706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7ED687-1AFB-93E1-5383-B57C3F50C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82B793-5CED-6757-BC04-725C4A4CA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38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532B85E-B5E0-2CC4-130F-3BCA9B09F0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01B4D42-62B7-FEE4-D081-27BADE2CC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5E515E-85E1-D20E-22E9-BF44368C5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3C81CD-F78A-36B6-14A2-B767CB4EC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EB1127-34F4-9B5D-1D1C-6024DB426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09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F48F71C-8EAE-0DCD-8B3E-810BB2534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8F0B3B-84B4-8EF8-E394-CE80C1DEB1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697D27-1274-BBF0-AF39-04D1EEAB3D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F7ABCB-EB8E-40F4-BB40-B0B907711FB7}" type="datetimeFigureOut">
              <a:rPr lang="fr-FR" smtClean="0"/>
              <a:t>19/09/2025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569EA7-9C50-6BAB-0D27-B6E82FC128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027043-E12A-4B6B-A642-7C49BD8E6D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31570F-8349-4B53-8FFA-F8D3000D44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021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F7CD83-872A-0EDF-9CA7-212CC5D1C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portrait&#10;&#10;Le contenu généré par l’IA peut être incorrect.">
            <a:extLst>
              <a:ext uri="{FF2B5EF4-FFF2-40B4-BE49-F238E27FC236}">
                <a16:creationId xmlns:a16="http://schemas.microsoft.com/office/drawing/2014/main" id="{05FE867E-E8CB-2DD4-EDD8-7F1863A1EE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589" y="334483"/>
            <a:ext cx="4536000" cy="604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24FCBE-D566-C926-70F0-93C178BB3782}"/>
              </a:ext>
            </a:extLst>
          </p:cNvPr>
          <p:cNvSpPr txBox="1"/>
          <p:nvPr/>
        </p:nvSpPr>
        <p:spPr>
          <a:xfrm>
            <a:off x="2390786" y="6273225"/>
            <a:ext cx="453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Honoré de Balzac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284AC99-AF54-CD74-ECD6-C5A6A64EC305}"/>
              </a:ext>
            </a:extLst>
          </p:cNvPr>
          <p:cNvSpPr txBox="1"/>
          <p:nvPr/>
        </p:nvSpPr>
        <p:spPr>
          <a:xfrm>
            <a:off x="6614556" y="542327"/>
            <a:ext cx="502326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Honoré de Balzac, nom de plume d'Honoré Balzac[n 1], né le 20 mai 1799 (1er prairial an VII du calendrier républicain) à Tours et mort le 18 août 1850 à Paris, est un écrivain français. Romancier, critique d'art, dramaturge, critique littéraire, essayiste, journaliste et imprimeur, il a laissé l'une des plus imposantes œuvres romanesques de la littérature française, avec plus de quatre-vingt-dix romans et nouvelles parus de 1829 à 1855, réunis sous le titre de La Comédie humaine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34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  <p:sndAc>
          <p:stSnd loop="1">
            <p:snd r:embed="rId2" name="Bourvil - Monsieur Balzac.wav"/>
          </p:stSnd>
        </p:sndAc>
      </p:transition>
    </mc:Choice>
    <mc:Fallback xmlns="">
      <p:transition spd="slow" advClick="0" advTm="15000">
        <p:fade/>
        <p:sndAc>
          <p:stSnd loop="1">
            <p:snd r:embed="rId4" name="Bourvil - Monsieur Balza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023E01C6-EB45-E6B5-159C-8C5307259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400" y="783000"/>
            <a:ext cx="8467200" cy="5292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BC7C00-8E8E-7157-296A-86F2C99A0804}"/>
              </a:ext>
            </a:extLst>
          </p:cNvPr>
          <p:cNvSpPr txBox="1"/>
          <p:nvPr/>
        </p:nvSpPr>
        <p:spPr>
          <a:xfrm>
            <a:off x="4259283" y="94231"/>
            <a:ext cx="8087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La Maison de Balzac</a:t>
            </a:r>
          </a:p>
        </p:txBody>
      </p:sp>
    </p:spTree>
    <p:extLst>
      <p:ext uri="{BB962C8B-B14F-4D97-AF65-F5344CB8AC3E}">
        <p14:creationId xmlns:p14="http://schemas.microsoft.com/office/powerpoint/2010/main" val="3504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36AD09-F259-2B54-1913-FD1AAC186B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culpture, mémorial&#10;&#10;Le contenu généré par l’IA peut être incorrect.">
            <a:extLst>
              <a:ext uri="{FF2B5EF4-FFF2-40B4-BE49-F238E27FC236}">
                <a16:creationId xmlns:a16="http://schemas.microsoft.com/office/drawing/2014/main" id="{81E370B2-D44A-2E2F-E2DC-A8F302E588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233" y="316497"/>
            <a:ext cx="3960000" cy="5940000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FDD0DC-B1E9-981A-14B7-3F08F010D004}"/>
              </a:ext>
            </a:extLst>
          </p:cNvPr>
          <p:cNvSpPr txBox="1"/>
          <p:nvPr/>
        </p:nvSpPr>
        <p:spPr>
          <a:xfrm>
            <a:off x="4458641" y="6310670"/>
            <a:ext cx="6745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Monument à Balzac</a:t>
            </a:r>
          </a:p>
        </p:txBody>
      </p:sp>
    </p:spTree>
    <p:extLst>
      <p:ext uri="{BB962C8B-B14F-4D97-AF65-F5344CB8AC3E}">
        <p14:creationId xmlns:p14="http://schemas.microsoft.com/office/powerpoint/2010/main" val="141927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BB9110-3EEC-E643-3438-8B12D5AFD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A899E9-9EC7-B0C5-40EF-86A27238F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379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991401-554C-E8FF-80C0-5A0943FC4EFC}"/>
              </a:ext>
            </a:extLst>
          </p:cNvPr>
          <p:cNvSpPr txBox="1"/>
          <p:nvPr/>
        </p:nvSpPr>
        <p:spPr>
          <a:xfrm>
            <a:off x="3800103" y="5937335"/>
            <a:ext cx="5961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Mairie de Balzac (16), France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8351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2FE724-2616-0E94-FC3C-41F3B5C226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EBC72A-7972-120C-197C-B5C4B7052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67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947700-8B1C-00B9-FB15-D0A6853622F5}"/>
              </a:ext>
            </a:extLst>
          </p:cNvPr>
          <p:cNvSpPr txBox="1"/>
          <p:nvPr/>
        </p:nvSpPr>
        <p:spPr>
          <a:xfrm>
            <a:off x="478972" y="3728852"/>
            <a:ext cx="26956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Vallée de la Charente vue de la Font-Saint-Martin.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20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8B8B59-378F-2C59-91C6-E36E0BB38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voiture&#10;&#10;Le contenu généré par l’IA peut être incorrect.">
            <a:extLst>
              <a:ext uri="{FF2B5EF4-FFF2-40B4-BE49-F238E27FC236}">
                <a16:creationId xmlns:a16="http://schemas.microsoft.com/office/drawing/2014/main" id="{1D260361-1CB2-7FB8-59CA-967E75762B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27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017DAA-E670-0294-FC96-6A4A0E39D682}"/>
              </a:ext>
            </a:extLst>
          </p:cNvPr>
          <p:cNvSpPr txBox="1"/>
          <p:nvPr/>
        </p:nvSpPr>
        <p:spPr>
          <a:xfrm>
            <a:off x="8930244" y="3681351"/>
            <a:ext cx="32617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Siège de l'ancienne communauté de communes Braconne et Charente, route de Vindelle.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79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5DF09-75C3-1CF0-98C4-185076FF17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el&#10;&#10;Le contenu généré par l’IA peut être incorrect.">
            <a:extLst>
              <a:ext uri="{FF2B5EF4-FFF2-40B4-BE49-F238E27FC236}">
                <a16:creationId xmlns:a16="http://schemas.microsoft.com/office/drawing/2014/main" id="{E109BF1D-C517-5C8D-35E5-81D790635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055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7D876F-7EFF-1ACC-1F32-C0AC662EEA76}"/>
              </a:ext>
            </a:extLst>
          </p:cNvPr>
          <p:cNvSpPr txBox="1"/>
          <p:nvPr/>
        </p:nvSpPr>
        <p:spPr>
          <a:xfrm>
            <a:off x="512945" y="4548250"/>
            <a:ext cx="3170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église de Balzac, Charente,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03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EC2791-DCFF-DA85-9FE8-5F3F357E5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herbe&#10;&#10;Le contenu généré par l’IA peut être incorrect.">
            <a:extLst>
              <a:ext uri="{FF2B5EF4-FFF2-40B4-BE49-F238E27FC236}">
                <a16:creationId xmlns:a16="http://schemas.microsoft.com/office/drawing/2014/main" id="{922DF403-CAB7-29D8-A695-D3AD35D16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54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229573-971C-0F0B-032F-BF01E6E98342}"/>
              </a:ext>
            </a:extLst>
          </p:cNvPr>
          <p:cNvSpPr txBox="1"/>
          <p:nvPr/>
        </p:nvSpPr>
        <p:spPr>
          <a:xfrm>
            <a:off x="9033163" y="4343400"/>
            <a:ext cx="31588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de Balzac.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05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5F69B3-72DB-AC0F-5637-23504B322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8EE51A23-C7E2-4392-AA43-5BB810374E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75"/>
          <a:stretch>
            <a:fillRect/>
          </a:stretch>
        </p:blipFill>
        <p:spPr>
          <a:xfrm>
            <a:off x="510327" y="535525"/>
            <a:ext cx="4824000" cy="28934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45959D-4EA8-47B1-4287-1A52449FA992}"/>
              </a:ext>
            </a:extLst>
          </p:cNvPr>
          <p:cNvSpPr txBox="1"/>
          <p:nvPr/>
        </p:nvSpPr>
        <p:spPr>
          <a:xfrm>
            <a:off x="6096000" y="1382097"/>
            <a:ext cx="5006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Maison de Balzac, demeure du célèbre écrivain, et son jardin secret avec vue sur la tour Eiffel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1F899D0-0C3C-D22A-B9F8-B7A981CFB6F8}"/>
              </a:ext>
            </a:extLst>
          </p:cNvPr>
          <p:cNvSpPr txBox="1"/>
          <p:nvPr/>
        </p:nvSpPr>
        <p:spPr>
          <a:xfrm>
            <a:off x="7950926" y="2754476"/>
            <a:ext cx="20254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À Suivre </a:t>
            </a:r>
          </a:p>
        </p:txBody>
      </p:sp>
      <p:pic>
        <p:nvPicPr>
          <p:cNvPr id="7" name="Image 6" descr="Une image contenant arbre, plein air, yard, Aménagement paysager&#10;&#10;Le contenu généré par l’IA peut être incorrect.">
            <a:extLst>
              <a:ext uri="{FF2B5EF4-FFF2-40B4-BE49-F238E27FC236}">
                <a16:creationId xmlns:a16="http://schemas.microsoft.com/office/drawing/2014/main" id="{9639423F-6352-A1D4-5591-95250B3435A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53"/>
          <a:stretch>
            <a:fillRect/>
          </a:stretch>
        </p:blipFill>
        <p:spPr>
          <a:xfrm>
            <a:off x="6652259" y="3490146"/>
            <a:ext cx="5039531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7617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E0DE3-CC81-6FAE-88A1-7A6AAE8238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6E7438C5-8D55-14C6-F824-8CF8C191EF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82"/>
          <a:stretch>
            <a:fillRect/>
          </a:stretch>
        </p:blipFill>
        <p:spPr>
          <a:xfrm>
            <a:off x="577513" y="3429000"/>
            <a:ext cx="5015452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exte, intérieur, menu, table&#10;&#10;Le contenu généré par l’IA peut être incorrect.">
            <a:extLst>
              <a:ext uri="{FF2B5EF4-FFF2-40B4-BE49-F238E27FC236}">
                <a16:creationId xmlns:a16="http://schemas.microsoft.com/office/drawing/2014/main" id="{90D84FE8-65E4-8431-07AE-A1D6CF60AF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08"/>
          <a:stretch>
            <a:fillRect/>
          </a:stretch>
        </p:blipFill>
        <p:spPr>
          <a:xfrm>
            <a:off x="6599036" y="477000"/>
            <a:ext cx="4950931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885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C8BB5-60D5-6650-9E9A-816E76626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intérieur, mur, sol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092DC7B3-9E59-8CFB-D59F-212B37B02D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"/>
          <a:stretch>
            <a:fillRect/>
          </a:stretch>
        </p:blipFill>
        <p:spPr>
          <a:xfrm>
            <a:off x="663255" y="656488"/>
            <a:ext cx="4860000" cy="291620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texte, livre, musée, intérieur&#10;&#10;Le contenu généré par l’IA peut être incorrect.">
            <a:extLst>
              <a:ext uri="{FF2B5EF4-FFF2-40B4-BE49-F238E27FC236}">
                <a16:creationId xmlns:a16="http://schemas.microsoft.com/office/drawing/2014/main" id="{32701F62-EBB2-11F1-7FE2-EF62EB4CA1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56"/>
          <a:stretch>
            <a:fillRect/>
          </a:stretch>
        </p:blipFill>
        <p:spPr>
          <a:xfrm>
            <a:off x="6597216" y="3246120"/>
            <a:ext cx="4931529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967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B85EC9-2DB7-C84A-6D7C-0E81BD683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tatue, intérieur, mur, cheminée&#10;&#10;Le contenu généré par l’IA peut être incorrect.">
            <a:extLst>
              <a:ext uri="{FF2B5EF4-FFF2-40B4-BE49-F238E27FC236}">
                <a16:creationId xmlns:a16="http://schemas.microsoft.com/office/drawing/2014/main" id="{53FB0CA5-572C-58D2-B9B7-3C1B00C5DE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7"/>
          <a:stretch>
            <a:fillRect/>
          </a:stretch>
        </p:blipFill>
        <p:spPr>
          <a:xfrm>
            <a:off x="738904" y="3311434"/>
            <a:ext cx="4831071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mur, intérieur, cadre photo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06E31E03-4B74-E232-3DCD-8F1B9A2218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05"/>
          <a:stretch>
            <a:fillRect/>
          </a:stretch>
        </p:blipFill>
        <p:spPr>
          <a:xfrm>
            <a:off x="6391016" y="657635"/>
            <a:ext cx="506208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1621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F2EBEF-1444-9F5E-69BA-6092886E1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rte, réfrigérateur, intérieur&#10;&#10;Le contenu généré par l’IA peut être incorrect.">
            <a:extLst>
              <a:ext uri="{FF2B5EF4-FFF2-40B4-BE49-F238E27FC236}">
                <a16:creationId xmlns:a16="http://schemas.microsoft.com/office/drawing/2014/main" id="{982B3C1E-980D-6CD7-CBA8-0E15402D1D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07"/>
          <a:stretch>
            <a:fillRect/>
          </a:stretch>
        </p:blipFill>
        <p:spPr>
          <a:xfrm>
            <a:off x="658321" y="541999"/>
            <a:ext cx="4824000" cy="289567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ollection, intérieur, affichage, Vitrine&#10;&#10;Le contenu généré par l’IA peut être incorrect.">
            <a:extLst>
              <a:ext uri="{FF2B5EF4-FFF2-40B4-BE49-F238E27FC236}">
                <a16:creationId xmlns:a16="http://schemas.microsoft.com/office/drawing/2014/main" id="{60DC9740-2473-B75C-3B54-4A1DA8EDE5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18"/>
          <a:stretch>
            <a:fillRect/>
          </a:stretch>
        </p:blipFill>
        <p:spPr>
          <a:xfrm>
            <a:off x="6626132" y="3335561"/>
            <a:ext cx="4907547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8542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36F770-9AC3-8291-0A56-2F36D8D7E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capture d’écran, meubles&#10;&#10;Le contenu généré par l’IA peut être incorrect.">
            <a:extLst>
              <a:ext uri="{FF2B5EF4-FFF2-40B4-BE49-F238E27FC236}">
                <a16:creationId xmlns:a16="http://schemas.microsoft.com/office/drawing/2014/main" id="{ED26178B-0F6E-2363-69CC-919B3933F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10" y="3272246"/>
            <a:ext cx="4484709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ur, cadre photo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E8BC1859-F2E0-5C1D-F31E-772F888D48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56"/>
          <a:stretch>
            <a:fillRect/>
          </a:stretch>
        </p:blipFill>
        <p:spPr>
          <a:xfrm>
            <a:off x="6604063" y="607629"/>
            <a:ext cx="4931527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1284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07743-E21F-AFE4-AF4E-70E25A5CB6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cène, intérieur, cadre photo&#10;&#10;Le contenu généré par l’IA peut être incorrect.">
            <a:extLst>
              <a:ext uri="{FF2B5EF4-FFF2-40B4-BE49-F238E27FC236}">
                <a16:creationId xmlns:a16="http://schemas.microsoft.com/office/drawing/2014/main" id="{543F5636-2F5D-69B7-CE0F-E823CA5E6F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05"/>
          <a:stretch>
            <a:fillRect/>
          </a:stretch>
        </p:blipFill>
        <p:spPr>
          <a:xfrm>
            <a:off x="604158" y="544116"/>
            <a:ext cx="4860000" cy="288488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ur, intérieur, galerie, cadre photo&#10;&#10;Le contenu généré par l’IA peut être incorrect.">
            <a:extLst>
              <a:ext uri="{FF2B5EF4-FFF2-40B4-BE49-F238E27FC236}">
                <a16:creationId xmlns:a16="http://schemas.microsoft.com/office/drawing/2014/main" id="{72D62153-EC80-E5AC-0719-71BEC470AA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06"/>
          <a:stretch>
            <a:fillRect/>
          </a:stretch>
        </p:blipFill>
        <p:spPr>
          <a:xfrm>
            <a:off x="6583842" y="3324497"/>
            <a:ext cx="5004000" cy="298704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605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7447DC-0F10-6A55-9F5F-4826882E9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galerie, cadre photo&#10;&#10;Le contenu généré par l’IA peut être incorrect.">
            <a:extLst>
              <a:ext uri="{FF2B5EF4-FFF2-40B4-BE49-F238E27FC236}">
                <a16:creationId xmlns:a16="http://schemas.microsoft.com/office/drawing/2014/main" id="{C9FC341B-13BB-C670-C0B8-AE16232716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07"/>
          <a:stretch>
            <a:fillRect/>
          </a:stretch>
        </p:blipFill>
        <p:spPr>
          <a:xfrm>
            <a:off x="669471" y="3311435"/>
            <a:ext cx="4917837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ur, meubles, bureau&#10;&#10;Le contenu généré par l’IA peut être incorrect.">
            <a:extLst>
              <a:ext uri="{FF2B5EF4-FFF2-40B4-BE49-F238E27FC236}">
                <a16:creationId xmlns:a16="http://schemas.microsoft.com/office/drawing/2014/main" id="{CFA61DC6-2110-37FB-1FA0-019FD580B2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06"/>
          <a:stretch>
            <a:fillRect/>
          </a:stretch>
        </p:blipFill>
        <p:spPr>
          <a:xfrm>
            <a:off x="6698529" y="670714"/>
            <a:ext cx="4824000" cy="287959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0764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972CC-6C35-638A-FB6E-6A2207215C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65C57E-25B8-8BD2-EC49-BB84BDBC3B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248" b="11656"/>
          <a:stretch>
            <a:fillRect/>
          </a:stretch>
        </p:blipFill>
        <p:spPr>
          <a:xfrm>
            <a:off x="630279" y="605430"/>
            <a:ext cx="4778424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texte, musée, sculpture, intérieur&#10;&#10;Le contenu généré par l’IA peut être incorrect.">
            <a:extLst>
              <a:ext uri="{FF2B5EF4-FFF2-40B4-BE49-F238E27FC236}">
                <a16:creationId xmlns:a16="http://schemas.microsoft.com/office/drawing/2014/main" id="{5F7F7DD7-328D-5DC9-080A-4DD0F19262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907" y="3276966"/>
            <a:ext cx="4371814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697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B9C61-AFD7-EC8A-B3FC-AF57A03DC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4DCA75-ADF3-D94D-C55C-F18FBC7AF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58" y="3600194"/>
            <a:ext cx="3852000" cy="2889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1BB71D4-D6AF-B6D9-3846-2BF06BE98B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000" y="368806"/>
            <a:ext cx="3888000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C5643B6-02FE-EE1A-ED25-4FB93C1158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468" y="3573194"/>
            <a:ext cx="3888000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7748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32D8C-B525-6EA9-21EF-34036EF0E5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E69862-32BF-C6B7-E40E-6B497AC29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53" y="535890"/>
            <a:ext cx="4356000" cy="289311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606F52-DAA6-9FB5-70FE-B45516ACEDCC}"/>
              </a:ext>
            </a:extLst>
          </p:cNvPr>
          <p:cNvSpPr txBox="1"/>
          <p:nvPr/>
        </p:nvSpPr>
        <p:spPr>
          <a:xfrm>
            <a:off x="0" y="3742007"/>
            <a:ext cx="704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rue Visconti (6e) où Balzac fut imprimeur.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A1E7F9C-1707-08AB-2518-31263C5504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147" y="3327449"/>
            <a:ext cx="442800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E6AED4C-69C6-DA39-5F7C-3854F3BC5D54}"/>
              </a:ext>
            </a:extLst>
          </p:cNvPr>
          <p:cNvSpPr txBox="1"/>
          <p:nvPr/>
        </p:nvSpPr>
        <p:spPr>
          <a:xfrm>
            <a:off x="6096000" y="1231954"/>
            <a:ext cx="58943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Paris : Tombe d'Honoré de Balzac (1799-1850) au Cimetière du Père Lachaise, sépulture qui réunit l'écrivain et son grand amour Mme Hanska (1804-1882) - XXème arr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13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B423F-D81E-9556-DD5A-CFC5F91D9D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0D8134-AC26-4CAD-DFC9-5BDE5FC2D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27" y="3299327"/>
            <a:ext cx="4380846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84A5A4-0326-C09F-E87C-0D6C0242B030}"/>
              </a:ext>
            </a:extLst>
          </p:cNvPr>
          <p:cNvSpPr txBox="1"/>
          <p:nvPr/>
        </p:nvSpPr>
        <p:spPr>
          <a:xfrm>
            <a:off x="1294228" y="2088549"/>
            <a:ext cx="6696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balzac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cimetiere</a:t>
            </a:r>
            <a:r>
              <a:rPr lang="fr-FR" sz="2400" b="1" dirty="0">
                <a:solidFill>
                  <a:srgbClr val="FFFF00"/>
                </a:solidFill>
              </a:rPr>
              <a:t> du </a:t>
            </a:r>
            <a:r>
              <a:rPr lang="fr-FR" sz="2400" b="1" dirty="0" err="1">
                <a:solidFill>
                  <a:srgbClr val="FFFF00"/>
                </a:solidFill>
              </a:rPr>
              <a:t>pere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lachaise</a:t>
            </a:r>
            <a:r>
              <a:rPr lang="fr-FR" sz="2400" b="1" dirty="0">
                <a:solidFill>
                  <a:srgbClr val="FFFF00"/>
                </a:solidFill>
              </a:rPr>
              <a:t> paris </a:t>
            </a:r>
          </a:p>
        </p:txBody>
      </p:sp>
      <p:pic>
        <p:nvPicPr>
          <p:cNvPr id="6" name="Image 5" descr="Une image contenant bâtiment, plein air, cimetière, arbre&#10;&#10;Le contenu généré par l’IA peut être incorrect.">
            <a:extLst>
              <a:ext uri="{FF2B5EF4-FFF2-40B4-BE49-F238E27FC236}">
                <a16:creationId xmlns:a16="http://schemas.microsoft.com/office/drawing/2014/main" id="{FB1FFA11-C1E9-0BFE-9DAF-6D8263B34B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137" y="549000"/>
            <a:ext cx="4320000" cy="2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7813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BE8B8C-DEA3-E226-4CCE-016EBC1D2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metière, grave&#10;&#10;Le contenu généré par l’IA peut être incorrect.">
            <a:extLst>
              <a:ext uri="{FF2B5EF4-FFF2-40B4-BE49-F238E27FC236}">
                <a16:creationId xmlns:a16="http://schemas.microsoft.com/office/drawing/2014/main" id="{69A0C233-1229-4116-4B5E-A20F220F9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24" y="1784337"/>
            <a:ext cx="4380849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016E34-ABBF-7BBD-4567-5C39A3422C70}"/>
              </a:ext>
            </a:extLst>
          </p:cNvPr>
          <p:cNvSpPr txBox="1"/>
          <p:nvPr/>
        </p:nvSpPr>
        <p:spPr>
          <a:xfrm>
            <a:off x="450166" y="5056332"/>
            <a:ext cx="5106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balzac cimetiere du pere lachaise paris 20 1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A549968-2C04-4D9E-4397-4E08987F6160}"/>
              </a:ext>
            </a:extLst>
          </p:cNvPr>
          <p:cNvSpPr txBox="1"/>
          <p:nvPr/>
        </p:nvSpPr>
        <p:spPr>
          <a:xfrm>
            <a:off x="5556738" y="970671"/>
            <a:ext cx="628825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</a:t>
            </a:r>
            <a:r>
              <a:rPr lang="fr-FR" sz="2800" b="1">
                <a:solidFill>
                  <a:srgbClr val="FFFF00"/>
                </a:solidFill>
              </a:rPr>
              <a:t>Honoré de </a:t>
            </a:r>
            <a:r>
              <a:rPr lang="fr-FR" sz="2800" b="1" dirty="0">
                <a:solidFill>
                  <a:srgbClr val="FFFF00"/>
                </a:solidFill>
              </a:rPr>
              <a:t>Balzac  -Ecrivain 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26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248</Words>
  <Application>Microsoft Office PowerPoint</Application>
  <PresentationFormat>Grand écran</PresentationFormat>
  <Paragraphs>28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2025-09-18T14:25:07Z</dcterms:created>
  <dcterms:modified xsi:type="dcterms:W3CDTF">2025-09-19T08:32:08Z</dcterms:modified>
</cp:coreProperties>
</file>