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1" r:id="rId13"/>
    <p:sldId id="262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6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323" autoAdjust="0"/>
    <p:restoredTop sz="94660"/>
  </p:normalViewPr>
  <p:slideViewPr>
    <p:cSldViewPr snapToGrid="0">
      <p:cViewPr varScale="1">
        <p:scale>
          <a:sx n="63" d="100"/>
          <a:sy n="63" d="100"/>
        </p:scale>
        <p:origin x="18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E76F6-F908-46FC-8A37-62279371E185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2A93D-CC71-49CA-AFA1-4209567D6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866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92A93D-CC71-49CA-AFA1-4209567D670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4689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92A93D-CC71-49CA-AFA1-4209567D670B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295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âteau, Palais&#10;&#10;Le contenu généré par l’IA peut être incorrect.">
            <a:extLst>
              <a:ext uri="{FF2B5EF4-FFF2-40B4-BE49-F238E27FC236}">
                <a16:creationId xmlns:a16="http://schemas.microsoft.com/office/drawing/2014/main" id="{FFCB594A-EFDE-B801-9F98-48742757B0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701676"/>
            <a:ext cx="11268000" cy="504126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72F74E-7833-34FE-2BDB-33609843161C}"/>
              </a:ext>
            </a:extLst>
          </p:cNvPr>
          <p:cNvSpPr txBox="1"/>
          <p:nvPr/>
        </p:nvSpPr>
        <p:spPr>
          <a:xfrm>
            <a:off x="3243072" y="791895"/>
            <a:ext cx="8119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La Ville De Caen  - Calvados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  <p:sndAc>
          <p:stSnd loop="1">
            <p:snd r:embed="rId2" name="Stone &amp; Éric Charden - Made in Normandie (1973).wav"/>
          </p:stSnd>
        </p:sndAc>
      </p:transition>
    </mc:Choice>
    <mc:Fallback xmlns="">
      <p:transition spd="slow" advClick="0" advTm="15000">
        <p:fade/>
        <p:sndAc>
          <p:stSnd loop="1">
            <p:snd r:embed="rId4" name="Stone &amp; Éric Charden - Made in Normandie (1973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65BF721-F8D0-66A6-414A-5C2F2B84886B}"/>
              </a:ext>
            </a:extLst>
          </p:cNvPr>
          <p:cNvSpPr txBox="1"/>
          <p:nvPr/>
        </p:nvSpPr>
        <p:spPr>
          <a:xfrm>
            <a:off x="1066800" y="1012954"/>
            <a:ext cx="102778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Caen [kɑ̃][1] est une commune française du nord-ouest[2] de la France située en Normandie. Elle est la préfecture du département du Calvados, et était jusqu'au 1er janvier 2016 le chef-lieu de l'ancienne région Basse-Normandie. Depuis 2016, elle est le siège du conseil régional de Normandie et donc la capitale politique de la région tandis que Rouen avec le siège de la préfecture (chef-lieu) est la capitale administrative.</a:t>
            </a:r>
          </a:p>
          <a:p>
            <a:endParaRPr lang="fr-FR" sz="2800" b="1">
              <a:solidFill>
                <a:schemeClr val="bg1"/>
              </a:solidFill>
            </a:endParaRPr>
          </a:p>
          <a:p>
            <a:r>
              <a:rPr lang="fr-FR" sz="2800" b="1">
                <a:solidFill>
                  <a:schemeClr val="bg1"/>
                </a:solidFill>
              </a:rPr>
              <a:t>Son grand nombre d'édifices religieux lui vaut le surnom de « Ville aux Cent Clochers » à l'instar d'autres villes comme Rouen. Ses habitants sont appelés les Caennais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AEBD8A34-6F20-705D-B898-5F6D52951B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84" y="369000"/>
            <a:ext cx="11715232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C628D2-E762-2B36-B6B6-DD40AC52DB00}"/>
              </a:ext>
            </a:extLst>
          </p:cNvPr>
          <p:cNvSpPr txBox="1"/>
          <p:nvPr/>
        </p:nvSpPr>
        <p:spPr>
          <a:xfrm>
            <a:off x="3913632" y="5965780"/>
            <a:ext cx="7498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_</a:t>
            </a:r>
            <a:r>
              <a:rPr lang="fr-FR" sz="2800" b="1" dirty="0" err="1">
                <a:solidFill>
                  <a:schemeClr val="bg1"/>
                </a:solidFill>
              </a:rPr>
              <a:t>Château_de_Caen</a:t>
            </a:r>
            <a:r>
              <a:rPr lang="fr-FR" sz="28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321A1CAD-6114-B7F3-DF11-503D7E3137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2204" y="279000"/>
            <a:ext cx="408759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55F93F-340B-8FC9-3C44-3566028767D4}"/>
              </a:ext>
            </a:extLst>
          </p:cNvPr>
          <p:cNvSpPr txBox="1"/>
          <p:nvPr/>
        </p:nvSpPr>
        <p:spPr>
          <a:xfrm>
            <a:off x="8455600" y="2865120"/>
            <a:ext cx="37839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abbatiale de la Trinité, anciennement l'Abbaye aux Dames, à Caen dans le Calvados, France.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9A7742D1-D3DD-6560-7C61-7832B2954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344" y="279000"/>
            <a:ext cx="4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4B4BF6-062D-6095-05D4-86608CDB251F}"/>
              </a:ext>
            </a:extLst>
          </p:cNvPr>
          <p:cNvSpPr txBox="1"/>
          <p:nvPr/>
        </p:nvSpPr>
        <p:spPr>
          <a:xfrm>
            <a:off x="396240" y="3670762"/>
            <a:ext cx="3499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Caen,_</a:t>
            </a:r>
            <a:r>
              <a:rPr lang="fr-FR" sz="2400" b="1" dirty="0" err="1">
                <a:solidFill>
                  <a:schemeClr val="bg1"/>
                </a:solidFill>
              </a:rPr>
              <a:t>Église_Saint</a:t>
            </a:r>
            <a:r>
              <a:rPr lang="fr-FR" sz="2400" b="1" dirty="0">
                <a:solidFill>
                  <a:schemeClr val="bg1"/>
                </a:solidFill>
              </a:rPr>
              <a:t>-Pierre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ciel&#10;&#10;Le contenu généré par l’IA peut être incorrect.">
            <a:extLst>
              <a:ext uri="{FF2B5EF4-FFF2-40B4-BE49-F238E27FC236}">
                <a16:creationId xmlns:a16="http://schemas.microsoft.com/office/drawing/2014/main" id="{1DFEE593-A9BA-06E4-9709-938BC18C5D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536" y="279000"/>
            <a:ext cx="945370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9905B4-1C0E-123B-E2D4-9D01560EB8F9}"/>
              </a:ext>
            </a:extLst>
          </p:cNvPr>
          <p:cNvSpPr txBox="1"/>
          <p:nvPr/>
        </p:nvSpPr>
        <p:spPr>
          <a:xfrm>
            <a:off x="10160356" y="3024454"/>
            <a:ext cx="18853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Froide dans le centre ancien de Caen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in, ciel, transports en commun&#10;&#10;Le contenu généré par l’IA peut être incorrect.">
            <a:extLst>
              <a:ext uri="{FF2B5EF4-FFF2-40B4-BE49-F238E27FC236}">
                <a16:creationId xmlns:a16="http://schemas.microsoft.com/office/drawing/2014/main" id="{952927DA-8ABC-86C6-6C44-D21FE88771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6683" y="279000"/>
            <a:ext cx="945370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474198-7350-019A-0E25-317B88D2C658}"/>
              </a:ext>
            </a:extLst>
          </p:cNvPr>
          <p:cNvSpPr txBox="1"/>
          <p:nvPr/>
        </p:nvSpPr>
        <p:spPr>
          <a:xfrm>
            <a:off x="48283" y="3584448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Tramway Caen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50CB37CA-2C3C-1BEE-FC52-B65EDC9B28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A08173-B284-6FC7-9AAB-37A3758688BC}"/>
              </a:ext>
            </a:extLst>
          </p:cNvPr>
          <p:cNvSpPr txBox="1"/>
          <p:nvPr/>
        </p:nvSpPr>
        <p:spPr>
          <a:xfrm>
            <a:off x="9107424" y="2950464"/>
            <a:ext cx="2731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gare de Caen.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vire de croisière, herbe&#10;&#10;Le contenu généré par l’IA peut être incorrect.">
            <a:extLst>
              <a:ext uri="{FF2B5EF4-FFF2-40B4-BE49-F238E27FC236}">
                <a16:creationId xmlns:a16="http://schemas.microsoft.com/office/drawing/2014/main" id="{D6B62E37-27D1-E410-BBBE-A46310294D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325" y="279000"/>
            <a:ext cx="947591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F60591-E9FF-46C6-A4FC-EFE04081C813}"/>
              </a:ext>
            </a:extLst>
          </p:cNvPr>
          <p:cNvSpPr txBox="1"/>
          <p:nvPr/>
        </p:nvSpPr>
        <p:spPr>
          <a:xfrm>
            <a:off x="243840" y="2755392"/>
            <a:ext cx="22673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ferry assurant les liaisons vers Portsmouth accosté à Ouistreham.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lavande&#10;&#10;Le contenu généré par l’IA peut être incorrect.">
            <a:extLst>
              <a:ext uri="{FF2B5EF4-FFF2-40B4-BE49-F238E27FC236}">
                <a16:creationId xmlns:a16="http://schemas.microsoft.com/office/drawing/2014/main" id="{90A6C60C-4428-FC9E-2711-9FBF527D6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8068C4-DDA7-5212-9F98-D58FC9AD12EC}"/>
              </a:ext>
            </a:extLst>
          </p:cNvPr>
          <p:cNvSpPr txBox="1"/>
          <p:nvPr/>
        </p:nvSpPr>
        <p:spPr>
          <a:xfrm>
            <a:off x="8936736" y="3526537"/>
            <a:ext cx="2913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Jardin_luna_rossa_caen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fleur, Plante annuelle&#10;&#10;Le contenu généré par l’IA peut être incorrect.">
            <a:extLst>
              <a:ext uri="{FF2B5EF4-FFF2-40B4-BE49-F238E27FC236}">
                <a16:creationId xmlns:a16="http://schemas.microsoft.com/office/drawing/2014/main" id="{6052EA8E-1B16-E316-4F55-661F23FF41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296" y="279000"/>
            <a:ext cx="8400000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479F44-8858-AB78-D17D-80647137F444}"/>
              </a:ext>
            </a:extLst>
          </p:cNvPr>
          <p:cNvSpPr txBox="1"/>
          <p:nvPr/>
        </p:nvSpPr>
        <p:spPr>
          <a:xfrm>
            <a:off x="121920" y="3669792"/>
            <a:ext cx="3279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Colline_oiseaux_caen_roseraie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flèche&#10;&#10;Le contenu généré par l’IA peut être incorrect.">
            <a:extLst>
              <a:ext uri="{FF2B5EF4-FFF2-40B4-BE49-F238E27FC236}">
                <a16:creationId xmlns:a16="http://schemas.microsoft.com/office/drawing/2014/main" id="{34E04728-97A0-669E-5A33-8E6F385F59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477000"/>
            <a:ext cx="4428000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EAC16E-EBC5-01C3-33CC-C36A3247C58E}"/>
              </a:ext>
            </a:extLst>
          </p:cNvPr>
          <p:cNvSpPr txBox="1"/>
          <p:nvPr/>
        </p:nvSpPr>
        <p:spPr>
          <a:xfrm>
            <a:off x="1628784" y="3523488"/>
            <a:ext cx="2414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abbaye-aux-hommes-caen-720480</a:t>
            </a:r>
          </a:p>
        </p:txBody>
      </p:sp>
      <p:pic>
        <p:nvPicPr>
          <p:cNvPr id="6" name="Image 5" descr="Une image contenant plein air, serre, herbe, arbre&#10;&#10;Le contenu généré par l’IA peut être incorrect.">
            <a:extLst>
              <a:ext uri="{FF2B5EF4-FFF2-40B4-BE49-F238E27FC236}">
                <a16:creationId xmlns:a16="http://schemas.microsoft.com/office/drawing/2014/main" id="{E3A05A11-D65A-9871-02A5-D0DFF30320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8320" y="3429000"/>
            <a:ext cx="4482000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7A2236-C298-9B71-A78F-70B05349B35C}"/>
              </a:ext>
            </a:extLst>
          </p:cNvPr>
          <p:cNvSpPr txBox="1"/>
          <p:nvPr/>
        </p:nvSpPr>
        <p:spPr>
          <a:xfrm>
            <a:off x="7614768" y="3061823"/>
            <a:ext cx="4491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Jardin des Plantes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bâtiment, plein air, scène, route&#10;&#10;Le contenu généré par l’IA peut être incorrect.">
            <a:extLst>
              <a:ext uri="{FF2B5EF4-FFF2-40B4-BE49-F238E27FC236}">
                <a16:creationId xmlns:a16="http://schemas.microsoft.com/office/drawing/2014/main" id="{3EC888A1-6DC4-1CD7-96AC-D592B37438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674" y="3258312"/>
            <a:ext cx="4010088" cy="306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E29E1D9-4105-B2ED-C143-A748F49EF669}"/>
              </a:ext>
            </a:extLst>
          </p:cNvPr>
          <p:cNvSpPr txBox="1"/>
          <p:nvPr/>
        </p:nvSpPr>
        <p:spPr>
          <a:xfrm>
            <a:off x="821402" y="2796647"/>
            <a:ext cx="414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ruelles du vieux Caen</a:t>
            </a:r>
          </a:p>
        </p:txBody>
      </p:sp>
      <p:pic>
        <p:nvPicPr>
          <p:cNvPr id="9" name="Image 8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A403E703-647B-0B45-D581-8B4CD455E9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3605" y="637581"/>
            <a:ext cx="4516721" cy="2988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B630A84-4C6A-6A59-B2D4-49E80CB646A0}"/>
              </a:ext>
            </a:extLst>
          </p:cNvPr>
          <p:cNvSpPr txBox="1"/>
          <p:nvPr/>
        </p:nvSpPr>
        <p:spPr>
          <a:xfrm>
            <a:off x="7579968" y="3625581"/>
            <a:ext cx="5071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quartier du Vaugueux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bateau, marina&#10;&#10;Le contenu généré par l’IA peut être incorrect.">
            <a:extLst>
              <a:ext uri="{FF2B5EF4-FFF2-40B4-BE49-F238E27FC236}">
                <a16:creationId xmlns:a16="http://schemas.microsoft.com/office/drawing/2014/main" id="{AE1CEF14-A108-5C0F-0DD4-D5EF7B858F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54107" y="723392"/>
            <a:ext cx="4129398" cy="2812288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095BF15-551D-0EF0-9BFD-E2EC5A396F27}"/>
              </a:ext>
            </a:extLst>
          </p:cNvPr>
          <p:cNvSpPr txBox="1"/>
          <p:nvPr/>
        </p:nvSpPr>
        <p:spPr>
          <a:xfrm>
            <a:off x="1694690" y="3535680"/>
            <a:ext cx="4925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Flâner sur le port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9" name="Image 8" descr="Une image contenant plein air, bâtiment, table, ciel&#10;&#10;Le contenu généré par l’IA peut être incorrect.">
            <a:extLst>
              <a:ext uri="{FF2B5EF4-FFF2-40B4-BE49-F238E27FC236}">
                <a16:creationId xmlns:a16="http://schemas.microsoft.com/office/drawing/2014/main" id="{6323D639-04F4-EE26-0A86-E15D54F6AE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093" y="3303270"/>
            <a:ext cx="47808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herbe&#10;&#10;Le contenu généré par l’IA peut être incorrect.">
            <a:extLst>
              <a:ext uri="{FF2B5EF4-FFF2-40B4-BE49-F238E27FC236}">
                <a16:creationId xmlns:a16="http://schemas.microsoft.com/office/drawing/2014/main" id="{25B4BDBD-38D2-E7FC-40A2-C157FB4450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3621362"/>
            <a:ext cx="6642000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3223C-F53F-B714-2BC1-61579CCD8A73}"/>
              </a:ext>
            </a:extLst>
          </p:cNvPr>
          <p:cNvSpPr txBox="1"/>
          <p:nvPr/>
        </p:nvSpPr>
        <p:spPr>
          <a:xfrm>
            <a:off x="2218944" y="3159697"/>
            <a:ext cx="6388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l’Abbaye aux Hommes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Aménagement paysager, ciel&#10;&#10;Le contenu généré par l’IA peut être incorrect.">
            <a:extLst>
              <a:ext uri="{FF2B5EF4-FFF2-40B4-BE49-F238E27FC236}">
                <a16:creationId xmlns:a16="http://schemas.microsoft.com/office/drawing/2014/main" id="{B6303FCA-4658-BA37-D7C8-9B5D2FB9D63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7536" y="441000"/>
            <a:ext cx="3984000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7DF3E8-E7C5-32DF-B31D-91F925C081E3}"/>
              </a:ext>
            </a:extLst>
          </p:cNvPr>
          <p:cNvSpPr txBox="1"/>
          <p:nvPr/>
        </p:nvSpPr>
        <p:spPr>
          <a:xfrm>
            <a:off x="8162544" y="3390529"/>
            <a:ext cx="398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Jardin des Plantes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cène, pièce&#10;&#10;Le contenu généré par l’IA peut être incorrect.">
            <a:extLst>
              <a:ext uri="{FF2B5EF4-FFF2-40B4-BE49-F238E27FC236}">
                <a16:creationId xmlns:a16="http://schemas.microsoft.com/office/drawing/2014/main" id="{BDB78C0E-2BAC-0B32-A898-61D40C42EB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48" y="672338"/>
            <a:ext cx="4027112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E56A54-7D98-0161-E565-8A932C882A34}"/>
              </a:ext>
            </a:extLst>
          </p:cNvPr>
          <p:cNvSpPr txBox="1"/>
          <p:nvPr/>
        </p:nvSpPr>
        <p:spPr>
          <a:xfrm>
            <a:off x="530860" y="3696338"/>
            <a:ext cx="4699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des Beaux Arts de Caen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7" name="Image 6" descr="Une image contenant plein air, ciel, arbre, Jardin botanique&#10;&#10;Le contenu généré par l’IA peut être incorrect.">
            <a:extLst>
              <a:ext uri="{FF2B5EF4-FFF2-40B4-BE49-F238E27FC236}">
                <a16:creationId xmlns:a16="http://schemas.microsoft.com/office/drawing/2014/main" id="{A7E8186E-D2B6-7F02-53B8-18DEAB4077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3342" y="3233928"/>
            <a:ext cx="3984000" cy="298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32591CB-2739-D1E1-5D68-94CA9D3E59F1}"/>
              </a:ext>
            </a:extLst>
          </p:cNvPr>
          <p:cNvSpPr txBox="1"/>
          <p:nvPr/>
        </p:nvSpPr>
        <p:spPr>
          <a:xfrm>
            <a:off x="7278624" y="2772263"/>
            <a:ext cx="5096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La Colline aux oiseaux</a:t>
            </a: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marina&#10;&#10;Le contenu généré par l’IA peut être incorrect.">
            <a:extLst>
              <a:ext uri="{FF2B5EF4-FFF2-40B4-BE49-F238E27FC236}">
                <a16:creationId xmlns:a16="http://schemas.microsoft.com/office/drawing/2014/main" id="{D66DD24B-FBC2-BEFC-3E1C-F06CBBCDBF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96" y="3429000"/>
            <a:ext cx="3936000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6A345C-BD4C-3FEA-570F-AE2DF816EA60}"/>
              </a:ext>
            </a:extLst>
          </p:cNvPr>
          <p:cNvSpPr txBox="1"/>
          <p:nvPr/>
        </p:nvSpPr>
        <p:spPr>
          <a:xfrm>
            <a:off x="1926336" y="3075432"/>
            <a:ext cx="4039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D02DC408-A17E-F514-EA6D-AA3D9D64A9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304" y="549097"/>
            <a:ext cx="4482000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7C655C0-A26E-5807-9222-1C7E59AAC2F8}"/>
              </a:ext>
            </a:extLst>
          </p:cNvPr>
          <p:cNvSpPr txBox="1"/>
          <p:nvPr/>
        </p:nvSpPr>
        <p:spPr>
          <a:xfrm>
            <a:off x="6998208" y="3537097"/>
            <a:ext cx="4925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Calvados a probablement l’un des plus beaux littoraux de France, </a:t>
            </a: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D473264A-084A-FD16-BCC5-AD54F29BFE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84" y="533970"/>
            <a:ext cx="5051513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3E499A-53B5-C1E7-0216-043D4DCE0835}"/>
              </a:ext>
            </a:extLst>
          </p:cNvPr>
          <p:cNvSpPr txBox="1"/>
          <p:nvPr/>
        </p:nvSpPr>
        <p:spPr>
          <a:xfrm>
            <a:off x="2743200" y="3557970"/>
            <a:ext cx="5620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Caen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pot de fleurs, plante&#10;&#10;Le contenu généré par l’IA peut être incorrect.">
            <a:extLst>
              <a:ext uri="{FF2B5EF4-FFF2-40B4-BE49-F238E27FC236}">
                <a16:creationId xmlns:a16="http://schemas.microsoft.com/office/drawing/2014/main" id="{47465321-BC04-0339-08BA-42450AAF71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073" y="3429000"/>
            <a:ext cx="4233453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3A8CC39-FE05-11C3-343B-152C3A52FB69}"/>
              </a:ext>
            </a:extLst>
          </p:cNvPr>
          <p:cNvSpPr txBox="1"/>
          <p:nvPr/>
        </p:nvSpPr>
        <p:spPr>
          <a:xfrm>
            <a:off x="7644384" y="3054234"/>
            <a:ext cx="5205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quartier du Vaugueux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herbe&#10;&#10;Le contenu généré par l’IA peut être incorrect.">
            <a:extLst>
              <a:ext uri="{FF2B5EF4-FFF2-40B4-BE49-F238E27FC236}">
                <a16:creationId xmlns:a16="http://schemas.microsoft.com/office/drawing/2014/main" id="{6F06CEC1-2941-9C8B-1FA4-E4CEF61992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277" y="3429000"/>
            <a:ext cx="4805988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C0D9B1-9F17-F1A0-B62F-671E3E6888E5}"/>
              </a:ext>
            </a:extLst>
          </p:cNvPr>
          <p:cNvSpPr txBox="1"/>
          <p:nvPr/>
        </p:nvSpPr>
        <p:spPr>
          <a:xfrm>
            <a:off x="390144" y="2967335"/>
            <a:ext cx="6473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Regarder le musée des Beaux-Arts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plein air, scène, ciel&#10;&#10;Le contenu généré par l’IA peut être incorrect.">
            <a:extLst>
              <a:ext uri="{FF2B5EF4-FFF2-40B4-BE49-F238E27FC236}">
                <a16:creationId xmlns:a16="http://schemas.microsoft.com/office/drawing/2014/main" id="{0F340562-A92C-FE96-0353-EF6CCA7455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590550"/>
            <a:ext cx="5340905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05899E4-51A1-73D2-E355-CF43E8E46B8A}"/>
              </a:ext>
            </a:extLst>
          </p:cNvPr>
          <p:cNvSpPr txBox="1"/>
          <p:nvPr/>
        </p:nvSpPr>
        <p:spPr>
          <a:xfrm>
            <a:off x="7144512" y="3573887"/>
            <a:ext cx="5620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quartier du Vaugueux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e&#10;&#10;Le contenu généré par l’IA peut être incorrect.">
            <a:extLst>
              <a:ext uri="{FF2B5EF4-FFF2-40B4-BE49-F238E27FC236}">
                <a16:creationId xmlns:a16="http://schemas.microsoft.com/office/drawing/2014/main" id="{775F1187-4D75-59D5-86D4-6AF223E5C2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646176"/>
            <a:ext cx="4032000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BA49B9-2BAB-E021-1907-B6E0C5DE9E3F}"/>
              </a:ext>
            </a:extLst>
          </p:cNvPr>
          <p:cNvSpPr txBox="1"/>
          <p:nvPr/>
        </p:nvSpPr>
        <p:spPr>
          <a:xfrm>
            <a:off x="1219200" y="3659231"/>
            <a:ext cx="445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Château de Caen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eubles, intérieur, coffre, mur&#10;&#10;Le contenu généré par l’IA peut être incorrect.">
            <a:extLst>
              <a:ext uri="{FF2B5EF4-FFF2-40B4-BE49-F238E27FC236}">
                <a16:creationId xmlns:a16="http://schemas.microsoft.com/office/drawing/2014/main" id="{387E08E0-89DA-EB18-F560-25A011FB05A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0665" y="3282094"/>
            <a:ext cx="4430775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17D965-F536-C3B8-3FD0-54459D3BA9DB}"/>
              </a:ext>
            </a:extLst>
          </p:cNvPr>
          <p:cNvSpPr txBox="1"/>
          <p:nvPr/>
        </p:nvSpPr>
        <p:spPr>
          <a:xfrm>
            <a:off x="7663689" y="2706624"/>
            <a:ext cx="5279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abbaye_hommes_caen</a:t>
            </a:r>
            <a:r>
              <a:rPr lang="fr-FR" sz="24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offre, chapelle&#10;&#10;Le contenu généré par l’IA peut être incorrect.">
            <a:extLst>
              <a:ext uri="{FF2B5EF4-FFF2-40B4-BE49-F238E27FC236}">
                <a16:creationId xmlns:a16="http://schemas.microsoft.com/office/drawing/2014/main" id="{012DDA75-10C2-FD71-1CAE-3640E8031C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408" y="3429000"/>
            <a:ext cx="4032000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3B8BD2-2FD9-E71D-6914-14F88DB0FCD1}"/>
              </a:ext>
            </a:extLst>
          </p:cNvPr>
          <p:cNvSpPr txBox="1"/>
          <p:nvPr/>
        </p:nvSpPr>
        <p:spPr>
          <a:xfrm>
            <a:off x="243840" y="2828544"/>
            <a:ext cx="5230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abbaye_hommes_Caen_Normandie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  <p:pic>
        <p:nvPicPr>
          <p:cNvPr id="6" name="Image 5" descr="Une image contenant intérieur, cadre photo, galerie, Galerie d’art&#10;&#10;Le contenu généré par l’IA peut être incorrect.">
            <a:extLst>
              <a:ext uri="{FF2B5EF4-FFF2-40B4-BE49-F238E27FC236}">
                <a16:creationId xmlns:a16="http://schemas.microsoft.com/office/drawing/2014/main" id="{9B6ED145-E806-77CD-C7BC-A34CD19386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2594" y="477000"/>
            <a:ext cx="3936000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5BAA09-76C3-0905-5DD7-01D2A07EED55}"/>
              </a:ext>
            </a:extLst>
          </p:cNvPr>
          <p:cNvSpPr txBox="1"/>
          <p:nvPr/>
        </p:nvSpPr>
        <p:spPr>
          <a:xfrm>
            <a:off x="7806434" y="3429000"/>
            <a:ext cx="4385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Musée des Beaux-Arts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magasin&#10;&#10;Le contenu généré par l’IA peut être incorrect.">
            <a:extLst>
              <a:ext uri="{FF2B5EF4-FFF2-40B4-BE49-F238E27FC236}">
                <a16:creationId xmlns:a16="http://schemas.microsoft.com/office/drawing/2014/main" id="{8D467F7A-A28F-0379-7B55-EFE993F2E1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" y="633984"/>
            <a:ext cx="4080000" cy="30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F0D4D9-9316-FCD6-0DE2-6374B6172020}"/>
              </a:ext>
            </a:extLst>
          </p:cNvPr>
          <p:cNvSpPr txBox="1"/>
          <p:nvPr/>
        </p:nvSpPr>
        <p:spPr>
          <a:xfrm>
            <a:off x="0" y="3693984"/>
            <a:ext cx="814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bar-restaurant-</a:t>
            </a:r>
            <a:r>
              <a:rPr lang="fr-FR" sz="2400" b="1" dirty="0" err="1">
                <a:solidFill>
                  <a:schemeClr val="bg1"/>
                </a:solidFill>
              </a:rPr>
              <a:t>moon</a:t>
            </a:r>
            <a:r>
              <a:rPr lang="fr-FR" sz="2400" b="1" dirty="0">
                <a:solidFill>
                  <a:schemeClr val="bg1"/>
                </a:solidFill>
              </a:rPr>
              <a:t>-and-sons-</a:t>
            </a:r>
            <a:r>
              <a:rPr lang="fr-FR" sz="2400" b="1" dirty="0" err="1">
                <a:solidFill>
                  <a:schemeClr val="bg1"/>
                </a:solidFill>
              </a:rPr>
              <a:t>caen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eubles, intérieur, table, nuit&#10;&#10;Le contenu généré par l’IA peut être incorrect.">
            <a:extLst>
              <a:ext uri="{FF2B5EF4-FFF2-40B4-BE49-F238E27FC236}">
                <a16:creationId xmlns:a16="http://schemas.microsoft.com/office/drawing/2014/main" id="{0F28A6BA-40A4-D208-049A-AE7EB7296D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8480" y="3279648"/>
            <a:ext cx="4032000" cy="3024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E6CAEDF-6599-CBA0-18C3-6382EB9EF0A5}"/>
              </a:ext>
            </a:extLst>
          </p:cNvPr>
          <p:cNvSpPr txBox="1"/>
          <p:nvPr/>
        </p:nvSpPr>
        <p:spPr>
          <a:xfrm>
            <a:off x="7571232" y="2843087"/>
            <a:ext cx="5681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Bar </a:t>
            </a:r>
            <a:r>
              <a:rPr lang="fr-FR" sz="2400" b="1" dirty="0" err="1">
                <a:solidFill>
                  <a:schemeClr val="bg1"/>
                </a:solidFill>
              </a:rPr>
              <a:t>Moon-Caen-intérieur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F6299F8C-6847-9520-EEBA-E91ED001D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44" y="3304032"/>
            <a:ext cx="3984000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760B40-8B86-6694-A1F9-4EE64C21AF88}"/>
              </a:ext>
            </a:extLst>
          </p:cNvPr>
          <p:cNvSpPr txBox="1"/>
          <p:nvPr/>
        </p:nvSpPr>
        <p:spPr>
          <a:xfrm>
            <a:off x="243840" y="2842367"/>
            <a:ext cx="632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exterieur-musee-normandie-caen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  <p:pic>
        <p:nvPicPr>
          <p:cNvPr id="6" name="Image 5" descr="Une image contenant plein air, Plante annuelle, plante, fleur&#10;&#10;Le contenu généré par l’IA peut être incorrect.">
            <a:extLst>
              <a:ext uri="{FF2B5EF4-FFF2-40B4-BE49-F238E27FC236}">
                <a16:creationId xmlns:a16="http://schemas.microsoft.com/office/drawing/2014/main" id="{8DC1DC59-E0C3-87EB-06C5-6C2519F297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3056" y="565969"/>
            <a:ext cx="3984000" cy="298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C83E95C-63BF-F00E-42C2-01A162A12DE8}"/>
              </a:ext>
            </a:extLst>
          </p:cNvPr>
          <p:cNvSpPr txBox="1"/>
          <p:nvPr/>
        </p:nvSpPr>
        <p:spPr>
          <a:xfrm>
            <a:off x="8083296" y="3553969"/>
            <a:ext cx="5327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Jardin des Plantes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feuillu, automne&#10;&#10;Le contenu généré par l’IA peut être incorrect.">
            <a:extLst>
              <a:ext uri="{FF2B5EF4-FFF2-40B4-BE49-F238E27FC236}">
                <a16:creationId xmlns:a16="http://schemas.microsoft.com/office/drawing/2014/main" id="{3C91158D-6297-6555-B9F2-4BEEC56516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12" y="658368"/>
            <a:ext cx="4032000" cy="3024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9A0DBFC-A2C3-018B-00B5-7DEAAA7F062D}"/>
              </a:ext>
            </a:extLst>
          </p:cNvPr>
          <p:cNvSpPr txBox="1"/>
          <p:nvPr/>
        </p:nvSpPr>
        <p:spPr>
          <a:xfrm>
            <a:off x="1170432" y="3731567"/>
            <a:ext cx="524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Jardin des Plantes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7" name="Image 6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7307F8DE-0399-9B8D-430B-0F87EDCF0D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6288" y="3270504"/>
            <a:ext cx="4482000" cy="298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762CA47-3505-0874-4D1D-697A05560A16}"/>
              </a:ext>
            </a:extLst>
          </p:cNvPr>
          <p:cNvSpPr txBox="1"/>
          <p:nvPr/>
        </p:nvSpPr>
        <p:spPr>
          <a:xfrm>
            <a:off x="7575888" y="2826913"/>
            <a:ext cx="5535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Jardin des Plantes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9EF81160-D272-CE76-1E12-099F9C42C5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452" y="611112"/>
            <a:ext cx="4062411" cy="2952000"/>
          </a:xfrm>
          <a:prstGeom prst="rect">
            <a:avLst/>
          </a:prstGeom>
        </p:spPr>
      </p:pic>
      <p:pic>
        <p:nvPicPr>
          <p:cNvPr id="5" name="Image 4" descr="Une image contenant ciel, capture d’écran, arbre, maison&#10;&#10;Le contenu généré par l’IA peut être incorrect.">
            <a:extLst>
              <a:ext uri="{FF2B5EF4-FFF2-40B4-BE49-F238E27FC236}">
                <a16:creationId xmlns:a16="http://schemas.microsoft.com/office/drawing/2014/main" id="{BCBBF708-A239-E78F-6556-B44AC174C9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869" y="3294345"/>
            <a:ext cx="4093679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utomne, statue&#10;&#10;Le contenu généré par l’IA peut être incorrect.">
            <a:extLst>
              <a:ext uri="{FF2B5EF4-FFF2-40B4-BE49-F238E27FC236}">
                <a16:creationId xmlns:a16="http://schemas.microsoft.com/office/drawing/2014/main" id="{68546806-9755-21C7-0C35-86A527112B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76" y="3429000"/>
            <a:ext cx="3984000" cy="2988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58BE534-5D56-557D-8DAA-6BBF0D1F64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0547" y="3197332"/>
            <a:ext cx="4730906" cy="46333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7A4251B-12E1-52C8-225A-6A4B5375EEB0}"/>
              </a:ext>
            </a:extLst>
          </p:cNvPr>
          <p:cNvSpPr txBox="1"/>
          <p:nvPr/>
        </p:nvSpPr>
        <p:spPr>
          <a:xfrm>
            <a:off x="207264" y="295120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statue-jardins-</a:t>
            </a:r>
            <a:r>
              <a:rPr lang="fr-FR" sz="2400" b="1" dirty="0" err="1">
                <a:solidFill>
                  <a:schemeClr val="bg1"/>
                </a:solidFill>
              </a:rPr>
              <a:t>memorial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caen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  <p:pic>
        <p:nvPicPr>
          <p:cNvPr id="9" name="Image 8" descr="Une image contenant ciel, habits, personne, homme&#10;&#10;Le contenu généré par l’IA peut être incorrect.">
            <a:extLst>
              <a:ext uri="{FF2B5EF4-FFF2-40B4-BE49-F238E27FC236}">
                <a16:creationId xmlns:a16="http://schemas.microsoft.com/office/drawing/2014/main" id="{0D708915-FB15-5248-9914-85FCCD806A2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1826" y="441000"/>
            <a:ext cx="3984000" cy="2988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D13FBF4-C4D3-54C7-BDFE-2A6B10BBC128}"/>
              </a:ext>
            </a:extLst>
          </p:cNvPr>
          <p:cNvSpPr txBox="1"/>
          <p:nvPr/>
        </p:nvSpPr>
        <p:spPr>
          <a:xfrm>
            <a:off x="7004408" y="3429000"/>
            <a:ext cx="5998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Caen La Mer : Marchés, monuments, musées et mémoriaux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Voisinage, ville&#10;&#10;Le contenu généré par l’IA peut être incorrect.">
            <a:extLst>
              <a:ext uri="{FF2B5EF4-FFF2-40B4-BE49-F238E27FC236}">
                <a16:creationId xmlns:a16="http://schemas.microsoft.com/office/drawing/2014/main" id="{210F03F0-9A17-747E-01A2-C90DB84A22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120" y="534924"/>
            <a:ext cx="3984000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188623-EB8A-2200-9719-D080D2892740}"/>
              </a:ext>
            </a:extLst>
          </p:cNvPr>
          <p:cNvSpPr txBox="1"/>
          <p:nvPr/>
        </p:nvSpPr>
        <p:spPr>
          <a:xfrm>
            <a:off x="146304" y="3522924"/>
            <a:ext cx="5218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Caen et le vieux quartier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arché, fruit de mer, Restauration rapide, nourriture&#10;&#10;Le contenu généré par l’IA peut être incorrect.">
            <a:extLst>
              <a:ext uri="{FF2B5EF4-FFF2-40B4-BE49-F238E27FC236}">
                <a16:creationId xmlns:a16="http://schemas.microsoft.com/office/drawing/2014/main" id="{1AD1922C-76B8-2AF5-F425-8D877D3E72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0880" y="3429000"/>
            <a:ext cx="4032000" cy="3024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B1B1321-2512-8983-A25A-629121E8FA49}"/>
              </a:ext>
            </a:extLst>
          </p:cNvPr>
          <p:cNvSpPr txBox="1"/>
          <p:nvPr/>
        </p:nvSpPr>
        <p:spPr>
          <a:xfrm>
            <a:off x="7144512" y="2967335"/>
            <a:ext cx="5047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Marché du Dimanche Saint-Pierre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08BC7A7D-2C8C-F5E5-16B9-DAD6D5931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171" y="3291840"/>
            <a:ext cx="3628138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98DD83-97A6-127C-B331-5B2BD7A350A6}"/>
              </a:ext>
            </a:extLst>
          </p:cNvPr>
          <p:cNvSpPr txBox="1"/>
          <p:nvPr/>
        </p:nvSpPr>
        <p:spPr>
          <a:xfrm>
            <a:off x="256032" y="2438400"/>
            <a:ext cx="4645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Visiter Caen, la ville historique de la Normandie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Architecture médiévale, fenêtre&#10;&#10;Le contenu généré par l’IA peut être incorrect.">
            <a:extLst>
              <a:ext uri="{FF2B5EF4-FFF2-40B4-BE49-F238E27FC236}">
                <a16:creationId xmlns:a16="http://schemas.microsoft.com/office/drawing/2014/main" id="{A7DF9B19-AE08-CD9C-0582-1B966231BA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1160" y="573050"/>
            <a:ext cx="3846669" cy="316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49214FB-5D34-430F-E1EE-E6736D6DEE08}"/>
              </a:ext>
            </a:extLst>
          </p:cNvPr>
          <p:cNvSpPr txBox="1"/>
          <p:nvPr/>
        </p:nvSpPr>
        <p:spPr>
          <a:xfrm>
            <a:off x="7973568" y="3735383"/>
            <a:ext cx="5839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Abbaye d’Ardenne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22445E7-4166-C081-0412-A0D7CA3D83CC}"/>
              </a:ext>
            </a:extLst>
          </p:cNvPr>
          <p:cNvSpPr txBox="1"/>
          <p:nvPr/>
        </p:nvSpPr>
        <p:spPr>
          <a:xfrm>
            <a:off x="6376416" y="4225727"/>
            <a:ext cx="5608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Si visiter Caen impose un passage par les abbayes aux Dames et aux Hommes, vous ne pouvez pas passer à côté de l’abbaye d’Ardenne située à la sortie de Caen. Fondée au XIIe siècle, elle faisait partie de l’ordre des Prémontrés.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plage&#10;&#10;Le contenu généré par l’IA peut être incorrect.">
            <a:extLst>
              <a:ext uri="{FF2B5EF4-FFF2-40B4-BE49-F238E27FC236}">
                <a16:creationId xmlns:a16="http://schemas.microsoft.com/office/drawing/2014/main" id="{11F2159C-96E5-2726-8744-BC63EFB9C0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83" y="294513"/>
            <a:ext cx="5824373" cy="295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B4613F1-83A9-74E7-4CE0-D2B7241E2AC8}"/>
              </a:ext>
            </a:extLst>
          </p:cNvPr>
          <p:cNvSpPr txBox="1"/>
          <p:nvPr/>
        </p:nvSpPr>
        <p:spPr>
          <a:xfrm>
            <a:off x="170688" y="3246513"/>
            <a:ext cx="7424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monument aux morts et la sculpture Les Braves</a:t>
            </a:r>
          </a:p>
        </p:txBody>
      </p:sp>
      <p:pic>
        <p:nvPicPr>
          <p:cNvPr id="8" name="Image 7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2EB38292-C550-888B-9EF4-B6E1E6285E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1112" y="3574881"/>
            <a:ext cx="4323476" cy="2988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67169AC-C4B0-1E66-7B32-2A609C8DDAA6}"/>
              </a:ext>
            </a:extLst>
          </p:cNvPr>
          <p:cNvSpPr txBox="1"/>
          <p:nvPr/>
        </p:nvSpPr>
        <p:spPr>
          <a:xfrm>
            <a:off x="6096000" y="5483727"/>
            <a:ext cx="2938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Caen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260A7DB-D9CB-EFB9-AB97-FC779D5FD064}"/>
              </a:ext>
            </a:extLst>
          </p:cNvPr>
          <p:cNvSpPr txBox="1"/>
          <p:nvPr/>
        </p:nvSpPr>
        <p:spPr>
          <a:xfrm>
            <a:off x="7221986" y="2148498"/>
            <a:ext cx="46817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Proposé La Ville De Caen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9420E8A-6F0F-76D1-EA05-018AF852A53D}"/>
              </a:ext>
            </a:extLst>
          </p:cNvPr>
          <p:cNvSpPr txBox="1"/>
          <p:nvPr/>
        </p:nvSpPr>
        <p:spPr>
          <a:xfrm>
            <a:off x="280416" y="4364736"/>
            <a:ext cx="6217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Les Images Et Le Son Du net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shred/>
      </p:transition>
    </mc:Choice>
    <mc:Fallback xmlns=""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407</Words>
  <Application>Microsoft Office PowerPoint</Application>
  <PresentationFormat>Grand écran</PresentationFormat>
  <Paragraphs>51</Paragraphs>
  <Slides>29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2025-02-28T10:54:19Z</dcterms:created>
  <dcterms:modified xsi:type="dcterms:W3CDTF">2025-07-12T07:38:00Z</dcterms:modified>
</cp:coreProperties>
</file>