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30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80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C972FD7E-BB42-1519-D913-D46D0FF1FE2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C8E4C04-51E9-8606-704A-6BA9AC25FC6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1A65055-81DD-4863-91CC-F671A8CA68FE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4264614F-4835-74D4-1FF3-F92F1743D7F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456DFFB4-7C37-5CFA-3050-7A0AC0C259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F1F4F62-9266-F34E-ABD6-B0C265F1791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877A36-4B8A-5B8C-4987-8841A1B4DC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2876BDD-5B6A-460C-9513-F4CC1FBB32CE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>
            <a:extLst>
              <a:ext uri="{FF2B5EF4-FFF2-40B4-BE49-F238E27FC236}">
                <a16:creationId xmlns:a16="http://schemas.microsoft.com/office/drawing/2014/main" id="{7F8A7EE3-0BEE-32E5-514E-F73214AFE4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>
            <a:extLst>
              <a:ext uri="{FF2B5EF4-FFF2-40B4-BE49-F238E27FC236}">
                <a16:creationId xmlns:a16="http://schemas.microsoft.com/office/drawing/2014/main" id="{14F8CC73-917F-F5A2-67C6-B8BBF359F5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7108" name="Espace réservé du numéro de diapositive 3">
            <a:extLst>
              <a:ext uri="{FF2B5EF4-FFF2-40B4-BE49-F238E27FC236}">
                <a16:creationId xmlns:a16="http://schemas.microsoft.com/office/drawing/2014/main" id="{DAACCE54-630A-EAE7-D783-B26C6B6531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B289B51-92E7-40D9-A989-E3D76F87D2D4}" type="slidenum">
              <a:rPr lang="fr-FR" altLang="fr-FR"/>
              <a:pPr eaLnBrk="1" hangingPunct="1"/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992250-0BFD-ABD4-2222-4E18CF9BF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CA32D-386D-401E-B7AA-45170C3FFD16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993E39-256F-BDE3-27D1-CB084038E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2F27F0-3C14-49E2-9F32-B5DBF1091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2DBFA2-8DF2-4D8A-B613-F75A22EDD63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1559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24A3A9-33B1-FA33-CD8E-210F846F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D1FA0-1724-4274-AD88-44F88A165FDF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F4976D-CE0C-94DC-72B2-66701C708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6E591F-23B4-E868-9CF7-74724A92C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333F4A-FD30-4EC1-AF95-9F71A173C1E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1759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D758-19D1-FC9A-DEE5-BB66E63B8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A37B6-E1E4-47E5-8DE4-6FD93DA1AF7F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C8614C-B58F-DBEE-220D-CCD998569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3571BF-2AE7-7424-B077-F530D1A78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8B433-A68B-4BFE-915A-869FD0E26F3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9117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EBA152C-7EB4-C415-46FA-F47E6027D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8D52C-FFF3-4420-B7CD-2972597664D3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4DE757A-6C82-5265-934D-560C4E867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6D9C18C-47CD-C01A-DF54-7DE962D83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2F6FB4-70D8-42DA-B11C-6DC7A0C9A2D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0397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06305742-1C40-EC82-FA85-DD7A445FA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02956-D064-4760-84E6-234A8BFDC48B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F61865DD-EBA3-09B9-6FEB-DFFC72DD4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CE5F08C8-0153-77E6-540E-5A86A0FC8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1BDE4-3182-4AAA-AEB6-FB65329B43E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0322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430664E0-D57C-938B-8A23-F313667A8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FE0EA-E08F-4B44-B19F-2282C9DD9422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449DD42B-26A7-E1E3-DA95-4B3CF089D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8ECA44F4-3D54-CA8E-C371-F34C48884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C4158A-83E4-469F-9364-8E340ADF248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2154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FDB65330-E4FC-2A57-459D-4E0EC27F2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3957-E3B1-424C-B482-9DE1D95F7F56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9FA99C3B-658B-A466-1CF1-C3E65D2CE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F9C956B9-7D0A-E86F-87FC-8334CF02E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AB5BC-FCBE-404E-8854-3FBD0095710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6764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5F56299-392E-0428-7FEF-EB5709163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DEB18-63C9-45CC-8436-1C4D052845C7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CBAB4B1-5FE1-6279-8838-EC29DB980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0911827C-F9CB-A801-8CB1-69CDEC331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8F023A-B043-4BD7-B272-6BAE94394EF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6191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8E987D3C-1AB5-AB28-955C-5790CD31D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27D96-ED86-48FC-830D-269D4BAA536B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68248CB-6153-AB7C-FBDA-76A4838D4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AFD473BF-518E-BC94-0EF0-A1F7B7864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629EA8-B9A4-4C43-A34C-DA87F6ECE4A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6074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F74A49-6EC6-1428-0871-09A5E739C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BA936-B398-47E6-9127-EFF3DF36050B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E51971-2A7B-AE2A-CF7B-5AEE96170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4B9789-1E22-997B-E26F-828352622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6D953-4AA4-4B91-BB54-212C8A5FFCC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5795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E75BE8-3436-BC43-AD0C-5CB5DEF4B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1E594-93DC-4DF9-8E02-05D9DBDB0B8F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B240B8-9538-F647-D39E-E9B207159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A45D09-9841-D720-B29A-BDFEE7668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963FB-141F-405A-B954-275EFAAC898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1555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079CC874-7ED1-4177-E073-6E54F7E9F3B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EE8B9481-0970-146F-3C04-2317F83F30E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40A05F-E50F-9C12-6678-68ACA41C34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ACA187-E4C9-4A3A-B944-643FF3A15F8F}" type="datetimeFigureOut">
              <a:rPr lang="fr-FR"/>
              <a:pPr>
                <a:defRPr/>
              </a:pPr>
              <a:t>01/09/2025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3507A7-A035-C43D-7BA0-9618E72707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BDCA04-41DA-9584-D091-ED85BD51A5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fld id="{BD9ABE46-7549-4B70-A9A1-7DEA3301D1E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9585DE0-F5B2-5307-E0E4-98A6934047F6}"/>
              </a:ext>
            </a:extLst>
          </p:cNvPr>
          <p:cNvSpPr/>
          <p:nvPr/>
        </p:nvSpPr>
        <p:spPr>
          <a:xfrm>
            <a:off x="780812" y="476672"/>
            <a:ext cx="7531228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sz="4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Balade  dans  la  France</a:t>
            </a:r>
            <a:br>
              <a:rPr lang="fr-FR" altLang="fr-FR" sz="4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sz="4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Médiévale</a:t>
            </a:r>
            <a:endParaRPr lang="fr-FR" sz="4400" b="1" dirty="0">
              <a:ln/>
              <a:solidFill>
                <a:srgbClr val="00FF00"/>
              </a:solidFill>
              <a:latin typeface="+mn-lt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9D7D40-AFF1-44EA-E63D-4DF673E87BB9}"/>
              </a:ext>
            </a:extLst>
          </p:cNvPr>
          <p:cNvSpPr/>
          <p:nvPr/>
        </p:nvSpPr>
        <p:spPr>
          <a:xfrm>
            <a:off x="3448135" y="2060848"/>
            <a:ext cx="2247730" cy="158197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r-FR" sz="4400" b="1" dirty="0">
                <a:ln/>
                <a:solidFill>
                  <a:srgbClr val="00FF00"/>
                </a:solidFill>
                <a:latin typeface="Algerian" panose="04020705040A02060702" pitchFamily="82" charset="0"/>
                <a:cs typeface="+mn-cs"/>
              </a:rPr>
              <a:t>En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r-FR" sz="4400" b="1" dirty="0">
                <a:ln/>
                <a:solidFill>
                  <a:srgbClr val="00FF00"/>
                </a:solidFill>
                <a:latin typeface="Algerian" panose="04020705040A02060702" pitchFamily="82" charset="0"/>
                <a:cs typeface="+mn-cs"/>
              </a:rPr>
              <a:t>Images</a:t>
            </a:r>
            <a:endParaRPr lang="fr-FR" sz="4400" b="1" dirty="0">
              <a:ln/>
              <a:solidFill>
                <a:srgbClr val="00FF00"/>
              </a:solidFill>
              <a:latin typeface="+mn-lt"/>
              <a:cs typeface="+mn-cs"/>
            </a:endParaRPr>
          </a:p>
        </p:txBody>
      </p:sp>
      <p:pic>
        <p:nvPicPr>
          <p:cNvPr id="2052" name="Picture 4" descr="I:\0 a A ENVOYER\5 LA FRANCE MEDIEVALE\B.jpg">
            <a:extLst>
              <a:ext uri="{FF2B5EF4-FFF2-40B4-BE49-F238E27FC236}">
                <a16:creationId xmlns:a16="http://schemas.microsoft.com/office/drawing/2014/main" id="{3B908D92-4B79-9ED3-6A23-4070DF33A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4797425"/>
            <a:ext cx="227647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I:\1aa CRÉATION DE DIAPORAMAS\1d Images\Musique\Notes.gif">
            <a:extLst>
              <a:ext uri="{FF2B5EF4-FFF2-40B4-BE49-F238E27FC236}">
                <a16:creationId xmlns:a16="http://schemas.microsoft.com/office/drawing/2014/main" id="{96A9AB54-B3BF-922C-0933-E89F218DEA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4225925"/>
            <a:ext cx="7143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I:\0 a A ENVOYER\5 LA FRANCE MEDIEVALE\IMAGES ANIMEES\6.gif">
            <a:extLst>
              <a:ext uri="{FF2B5EF4-FFF2-40B4-BE49-F238E27FC236}">
                <a16:creationId xmlns:a16="http://schemas.microsoft.com/office/drawing/2014/main" id="{8F1663E0-50B3-710D-23ED-49853CDF9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75" y="4090988"/>
            <a:ext cx="1819275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  <p:sndAc>
          <p:stSnd loop="1">
            <p:snd r:embed="rId2" name="MUSIQUE MEDIEVALE (Frédéric LAURENT)(3mn 13).wav"/>
          </p:stSnd>
        </p:sndAc>
      </p:transition>
    </mc:Choice>
    <mc:Fallback>
      <p:transition spd="slow" advTm="6000">
        <p:fade/>
        <p:sndAc>
          <p:stSnd loop="1">
            <p:snd r:embed="rId2" name="MUSIQUE MEDIEVALE (Frédéric LAURENT)(3mn 13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C859C6E-EC9B-AE8E-BE4C-07DD12C1469B}"/>
              </a:ext>
            </a:extLst>
          </p:cNvPr>
          <p:cNvSpPr/>
          <p:nvPr/>
        </p:nvSpPr>
        <p:spPr>
          <a:xfrm>
            <a:off x="1642661" y="116632"/>
            <a:ext cx="584487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sz="28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Gordes   en tête  des  villages</a:t>
            </a:r>
            <a:endParaRPr lang="fr-FR" sz="2800" b="1" dirty="0">
              <a:ln/>
              <a:solidFill>
                <a:srgbClr val="00FF00"/>
              </a:solidFill>
              <a:latin typeface="+mn-lt"/>
              <a:cs typeface="+mn-cs"/>
            </a:endParaRPr>
          </a:p>
        </p:txBody>
      </p:sp>
      <p:pic>
        <p:nvPicPr>
          <p:cNvPr id="3075" name="Picture 4" descr="I:\0 a A ENVOYER\5 LA FRANCE MEDIEVALE\IMAGES\ALLEGEES\2.jpg">
            <a:extLst>
              <a:ext uri="{FF2B5EF4-FFF2-40B4-BE49-F238E27FC236}">
                <a16:creationId xmlns:a16="http://schemas.microsoft.com/office/drawing/2014/main" id="{CC93F2B8-B188-BF2D-6F56-90CDA40A3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765175"/>
            <a:ext cx="9140825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49C11B1-9437-E4CE-C6E8-289D1329FB87}"/>
              </a:ext>
            </a:extLst>
          </p:cNvPr>
          <p:cNvSpPr/>
          <p:nvPr/>
        </p:nvSpPr>
        <p:spPr>
          <a:xfrm>
            <a:off x="1275993" y="177225"/>
            <a:ext cx="6625532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fr-FR" sz="32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Gordes  sous  un  autre  angle</a:t>
            </a:r>
            <a:endParaRPr lang="fr-FR" sz="3200" b="1" dirty="0">
              <a:ln/>
              <a:solidFill>
                <a:srgbClr val="00FF00"/>
              </a:solidFill>
              <a:latin typeface="+mn-lt"/>
              <a:cs typeface="+mn-cs"/>
            </a:endParaRPr>
          </a:p>
        </p:txBody>
      </p:sp>
      <p:pic>
        <p:nvPicPr>
          <p:cNvPr id="4099" name="Picture 4" descr="I:\0 a A ENVOYER\5 LA FRANCE MEDIEVALE\IMAGES\ALLEGEES\3.jpg">
            <a:extLst>
              <a:ext uri="{FF2B5EF4-FFF2-40B4-BE49-F238E27FC236}">
                <a16:creationId xmlns:a16="http://schemas.microsoft.com/office/drawing/2014/main" id="{DC6CE545-E40D-2655-456B-93FA9E4FC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2638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I:\0 a A ENVOYER\5 LA FRANCE MEDIEVALE\IMAGES\ALLEGEES\4.jpg">
            <a:extLst>
              <a:ext uri="{FF2B5EF4-FFF2-40B4-BE49-F238E27FC236}">
                <a16:creationId xmlns:a16="http://schemas.microsoft.com/office/drawing/2014/main" id="{7A317D4E-F6C3-B3D7-DFF3-03C1902B3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15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9D7B95-E4ED-067B-90B4-96723C74A963}"/>
              </a:ext>
            </a:extLst>
          </p:cNvPr>
          <p:cNvSpPr/>
          <p:nvPr/>
        </p:nvSpPr>
        <p:spPr>
          <a:xfrm>
            <a:off x="1863144" y="6165304"/>
            <a:ext cx="594265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Village  de  Conques  vallée  du  lot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I:\0 a A ENVOYER\5 LA FRANCE MEDIEVALE\IMAGES\5.jpg">
            <a:extLst>
              <a:ext uri="{FF2B5EF4-FFF2-40B4-BE49-F238E27FC236}">
                <a16:creationId xmlns:a16="http://schemas.microsoft.com/office/drawing/2014/main" id="{32A54088-6B64-BD6E-47C1-A87D27A67F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1838"/>
            <a:ext cx="9144000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1CCE7B0-210B-FB5E-86B2-E5570050686B}"/>
              </a:ext>
            </a:extLst>
          </p:cNvPr>
          <p:cNvSpPr/>
          <p:nvPr/>
        </p:nvSpPr>
        <p:spPr>
          <a:xfrm>
            <a:off x="1370145" y="116632"/>
            <a:ext cx="633859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8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Sainte-Suzanne,  perle  du  Maine</a:t>
            </a:r>
            <a:endParaRPr lang="fr-FR" sz="28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I:\0 a A ENVOYER\5 LA FRANCE MEDIEVALE\IMAGES\ALLEGEES\6.jpg">
            <a:extLst>
              <a:ext uri="{FF2B5EF4-FFF2-40B4-BE49-F238E27FC236}">
                <a16:creationId xmlns:a16="http://schemas.microsoft.com/office/drawing/2014/main" id="{6D7F6194-7EAD-AFAB-7884-0038094E4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138A25C-F3F5-F6BC-3AEF-F2DE07969D51}"/>
              </a:ext>
            </a:extLst>
          </p:cNvPr>
          <p:cNvSpPr/>
          <p:nvPr/>
        </p:nvSpPr>
        <p:spPr>
          <a:xfrm>
            <a:off x="2411760" y="116632"/>
            <a:ext cx="4650632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>
                <a:ln/>
                <a:solidFill>
                  <a:schemeClr val="bg1"/>
                </a:solidFill>
                <a:latin typeface="Algerian" pitchFamily="82" charset="0"/>
                <a:cs typeface="Arial" charset="0"/>
              </a:rPr>
              <a:t>Seigneurie  d’</a:t>
            </a:r>
            <a:r>
              <a:rPr lang="fr-FR" altLang="fr-FR" sz="2000" b="1" dirty="0" err="1">
                <a:ln/>
                <a:solidFill>
                  <a:schemeClr val="bg1"/>
                </a:solidFill>
                <a:latin typeface="Algerian" pitchFamily="82" charset="0"/>
                <a:cs typeface="Arial" charset="0"/>
              </a:rPr>
              <a:t>Ilonse</a:t>
            </a:r>
            <a:r>
              <a:rPr lang="fr-FR" altLang="fr-FR" sz="2000" b="1" dirty="0">
                <a:ln/>
                <a:solidFill>
                  <a:schemeClr val="bg1"/>
                </a:solidFill>
                <a:latin typeface="Algerian" pitchFamily="82" charset="0"/>
                <a:cs typeface="Arial" charset="0"/>
              </a:rPr>
              <a:t>  près  de  Nice</a:t>
            </a:r>
            <a:endParaRPr lang="fr-FR" sz="2000" b="1" dirty="0">
              <a:ln/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I:\0 a A ENVOYER\5 LA FRANCE MEDIEVALE\IMAGES\7.jpg">
            <a:extLst>
              <a:ext uri="{FF2B5EF4-FFF2-40B4-BE49-F238E27FC236}">
                <a16:creationId xmlns:a16="http://schemas.microsoft.com/office/drawing/2014/main" id="{E67305B8-C7C9-8BC3-4D81-C5D565F8B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8513"/>
            <a:ext cx="9144000" cy="605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6A5DF19-4B70-2641-C77D-075ED25D8920}"/>
              </a:ext>
            </a:extLst>
          </p:cNvPr>
          <p:cNvSpPr/>
          <p:nvPr/>
        </p:nvSpPr>
        <p:spPr>
          <a:xfrm>
            <a:off x="1714603" y="116632"/>
            <a:ext cx="5647700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 err="1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Belcastel</a:t>
            </a: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 , village  de  l'Aveyron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BBD1D34-01BB-F9CD-8F81-7AED4C77DAE3}"/>
              </a:ext>
            </a:extLst>
          </p:cNvPr>
          <p:cNvSpPr/>
          <p:nvPr/>
        </p:nvSpPr>
        <p:spPr>
          <a:xfrm>
            <a:off x="1323354" y="188640"/>
            <a:ext cx="6497291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Gerberoy  en  Picardie   malgré   ses   airs normands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9219" name="Picture 4" descr="I:\0 a A ENVOYER\5 LA FRANCE MEDIEVALE\IMAGES\ALLEGEES\8.jpg">
            <a:extLst>
              <a:ext uri="{FF2B5EF4-FFF2-40B4-BE49-F238E27FC236}">
                <a16:creationId xmlns:a16="http://schemas.microsoft.com/office/drawing/2014/main" id="{43BED3EE-DCE5-AAF4-137D-DCD51BB88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2DEF5DA-117F-6519-93D7-B47838D4843A}"/>
              </a:ext>
            </a:extLst>
          </p:cNvPr>
          <p:cNvSpPr/>
          <p:nvPr/>
        </p:nvSpPr>
        <p:spPr>
          <a:xfrm>
            <a:off x="2190699" y="116632"/>
            <a:ext cx="4695516" cy="9048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Vaison-la-Romaine   au   pied</a:t>
            </a:r>
          </a:p>
          <a:p>
            <a:pPr algn="ctr">
              <a:spcBef>
                <a:spcPct val="20000"/>
              </a:spcBef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Du  mont  Ventoux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10243" name="Picture 4" descr="I:\0 a A ENVOYER\5 LA FRANCE MEDIEVALE\C.jpg">
            <a:extLst>
              <a:ext uri="{FF2B5EF4-FFF2-40B4-BE49-F238E27FC236}">
                <a16:creationId xmlns:a16="http://schemas.microsoft.com/office/drawing/2014/main" id="{15DA0D1D-5792-1567-C57E-D2416CB19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9513"/>
            <a:ext cx="9150350" cy="567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LA FRANCE MEDIEVALE _ _ (2)_010">
            <a:extLst>
              <a:ext uri="{FF2B5EF4-FFF2-40B4-BE49-F238E27FC236}">
                <a16:creationId xmlns:a16="http://schemas.microsoft.com/office/drawing/2014/main" id="{4512AF3C-7146-FC7D-EF12-8A553BD759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8A5F21D-3CCA-C39D-8364-6D17DFD0A907}"/>
              </a:ext>
            </a:extLst>
          </p:cNvPr>
          <p:cNvSpPr/>
          <p:nvPr/>
        </p:nvSpPr>
        <p:spPr>
          <a:xfrm>
            <a:off x="1907704" y="-4932"/>
            <a:ext cx="511870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Lagrasse  entre  Carcassonne</a:t>
            </a:r>
            <a:b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et  la  Méditerranée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I:\0 a A ENVOYER\5 LA FRANCE MEDIEVALE\IMAGES\11.jpg">
            <a:extLst>
              <a:ext uri="{FF2B5EF4-FFF2-40B4-BE49-F238E27FC236}">
                <a16:creationId xmlns:a16="http://schemas.microsoft.com/office/drawing/2014/main" id="{1F8C95A7-C2E6-D535-D3E8-3A72321C1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470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C0FDD54-AF8F-3DA0-691C-928C9FE4C856}"/>
              </a:ext>
            </a:extLst>
          </p:cNvPr>
          <p:cNvSpPr/>
          <p:nvPr/>
        </p:nvSpPr>
        <p:spPr>
          <a:xfrm>
            <a:off x="1167189" y="188640"/>
            <a:ext cx="68066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Tournemire au cœur des monts du cantal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I:\0 a A ENVOYER\5 LA FRANCE MEDIEVALE\IMAGES\12.jpg">
            <a:extLst>
              <a:ext uri="{FF2B5EF4-FFF2-40B4-BE49-F238E27FC236}">
                <a16:creationId xmlns:a16="http://schemas.microsoft.com/office/drawing/2014/main" id="{A2F9962F-0AAF-5949-4656-A3634141B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1E03311-7989-D795-442F-279B46FCA404}"/>
              </a:ext>
            </a:extLst>
          </p:cNvPr>
          <p:cNvSpPr/>
          <p:nvPr/>
        </p:nvSpPr>
        <p:spPr>
          <a:xfrm>
            <a:off x="2123728" y="0"/>
            <a:ext cx="5174814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Carcassonne, ville la plus  fortifiée</a:t>
            </a:r>
            <a:b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d’Europe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81F59A6-9964-93D0-C979-70DD95AD3F34}"/>
              </a:ext>
            </a:extLst>
          </p:cNvPr>
          <p:cNvSpPr/>
          <p:nvPr/>
        </p:nvSpPr>
        <p:spPr>
          <a:xfrm>
            <a:off x="2732392" y="27378"/>
            <a:ext cx="3679212" cy="7017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Rochefort-en-Terre  dans  le</a:t>
            </a:r>
          </a:p>
          <a:p>
            <a:pPr algn="ctr">
              <a:spcBef>
                <a:spcPct val="20000"/>
              </a:spcBef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Morbihan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14339" name="Picture 4" descr="I:\0 a A ENVOYER\5 LA FRANCE MEDIEVALE\IMAGES\ALLEGEES\13.jpg">
            <a:extLst>
              <a:ext uri="{FF2B5EF4-FFF2-40B4-BE49-F238E27FC236}">
                <a16:creationId xmlns:a16="http://schemas.microsoft.com/office/drawing/2014/main" id="{99D9FC56-FAA4-429C-C798-8290ACF15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742950"/>
            <a:ext cx="9170988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FB17B91-30E1-B310-66D6-23EF6083A832}"/>
              </a:ext>
            </a:extLst>
          </p:cNvPr>
          <p:cNvSpPr/>
          <p:nvPr/>
        </p:nvSpPr>
        <p:spPr>
          <a:xfrm>
            <a:off x="2601746" y="-41922"/>
            <a:ext cx="394050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Collonges-la-rouge  en</a:t>
            </a:r>
            <a:b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Corrèze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15363" name="Picture 4" descr="I:\0 a A ENVOYER\5 LA FRANCE MEDIEVALE\IMAGES\ALLEGEES\14.jpg">
            <a:extLst>
              <a:ext uri="{FF2B5EF4-FFF2-40B4-BE49-F238E27FC236}">
                <a16:creationId xmlns:a16="http://schemas.microsoft.com/office/drawing/2014/main" id="{470CEBB2-38A2-D910-0889-465FB5BFC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5F3A0D2-FBBE-32B4-6D7C-4D00D665E4BB}"/>
              </a:ext>
            </a:extLst>
          </p:cNvPr>
          <p:cNvSpPr/>
          <p:nvPr/>
        </p:nvSpPr>
        <p:spPr>
          <a:xfrm>
            <a:off x="2195736" y="0"/>
            <a:ext cx="4902303" cy="9048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Plateau  de  Chinon  dominant</a:t>
            </a:r>
          </a:p>
          <a:p>
            <a:pPr algn="ctr">
              <a:spcBef>
                <a:spcPct val="20000"/>
              </a:spcBef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La  vienne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16387" name="Picture 4" descr="I:\0 a A ENVOYER\5 LA FRANCE MEDIEVALE\IMAGES\ALLEGEES\15.jpg">
            <a:extLst>
              <a:ext uri="{FF2B5EF4-FFF2-40B4-BE49-F238E27FC236}">
                <a16:creationId xmlns:a16="http://schemas.microsoft.com/office/drawing/2014/main" id="{452D7EBA-E18A-DA91-702A-4D36B34A3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C29F553-8721-ACE2-7187-AAC4B70B4A4F}"/>
              </a:ext>
            </a:extLst>
          </p:cNvPr>
          <p:cNvSpPr/>
          <p:nvPr/>
        </p:nvSpPr>
        <p:spPr>
          <a:xfrm>
            <a:off x="1971768" y="123964"/>
            <a:ext cx="5200463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 err="1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Richerenches</a:t>
            </a: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  ancienne  commanderie</a:t>
            </a:r>
            <a:b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des  templiers   de  Provence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17411" name="Picture 4" descr="I:\0 a A ENVOYER\5 LA FRANCE MEDIEVALE\IMAGES\ALLEGEES\16.jpg">
            <a:extLst>
              <a:ext uri="{FF2B5EF4-FFF2-40B4-BE49-F238E27FC236}">
                <a16:creationId xmlns:a16="http://schemas.microsoft.com/office/drawing/2014/main" id="{82B1EDAC-F3FE-3FEB-0500-D3E13C8C6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1850"/>
            <a:ext cx="9144000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I:\0 a A ENVOYER\5 LA FRANCE MEDIEVALE\IMAGES\ALLEGEES\17.jpg">
            <a:extLst>
              <a:ext uri="{FF2B5EF4-FFF2-40B4-BE49-F238E27FC236}">
                <a16:creationId xmlns:a16="http://schemas.microsoft.com/office/drawing/2014/main" id="{956F1E08-DFC4-E91F-E697-F6BBF698C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ACE7387-B21F-720C-09F2-3C2A429C604A}"/>
              </a:ext>
            </a:extLst>
          </p:cNvPr>
          <p:cNvSpPr/>
          <p:nvPr/>
        </p:nvSpPr>
        <p:spPr>
          <a:xfrm>
            <a:off x="1115616" y="188640"/>
            <a:ext cx="433323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chemeClr val="bg1"/>
                </a:solidFill>
                <a:latin typeface="Algerian" pitchFamily="82" charset="0"/>
                <a:ea typeface="+mj-ea"/>
                <a:cs typeface="+mj-cs"/>
              </a:rPr>
              <a:t>Provins  et  ses  remparts</a:t>
            </a:r>
            <a:br>
              <a:rPr lang="fr-FR" altLang="fr-FR" sz="2400" b="1" dirty="0">
                <a:ln/>
                <a:solidFill>
                  <a:schemeClr val="bg1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sz="2400" b="1" dirty="0">
                <a:ln/>
                <a:solidFill>
                  <a:schemeClr val="bg1"/>
                </a:solidFill>
                <a:latin typeface="Algerian" pitchFamily="82" charset="0"/>
                <a:ea typeface="+mj-ea"/>
                <a:cs typeface="+mj-cs"/>
              </a:rPr>
              <a:t>seine  et  marne</a:t>
            </a:r>
            <a:endParaRPr lang="fr-FR" sz="2400" b="1" dirty="0">
              <a:ln/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D820F03-9B3B-DB4C-1477-E312A0F16F80}"/>
              </a:ext>
            </a:extLst>
          </p:cNvPr>
          <p:cNvSpPr/>
          <p:nvPr/>
        </p:nvSpPr>
        <p:spPr>
          <a:xfrm>
            <a:off x="1833109" y="188640"/>
            <a:ext cx="547778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Locronan  dans  le  Finistère  Sud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19459" name="Picture 4" descr="I:\0 a A ENVOYER\5 LA FRANCE MEDIEVALE\IMAGES\ALLEGEES\18.jpg">
            <a:extLst>
              <a:ext uri="{FF2B5EF4-FFF2-40B4-BE49-F238E27FC236}">
                <a16:creationId xmlns:a16="http://schemas.microsoft.com/office/drawing/2014/main" id="{A4665DF1-1B04-11DE-F174-B3ACE2E56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61463" cy="610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I:\0 a A ENVOYER\5 LA FRANCE MEDIEVALE\IMAGES\19.jpg">
            <a:extLst>
              <a:ext uri="{FF2B5EF4-FFF2-40B4-BE49-F238E27FC236}">
                <a16:creationId xmlns:a16="http://schemas.microsoft.com/office/drawing/2014/main" id="{D96AC570-23F2-353F-6F06-4CAB4D930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8188"/>
            <a:ext cx="91440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EFE21ED-F5C6-D93D-4EA1-E22AC57747C5}"/>
              </a:ext>
            </a:extLst>
          </p:cNvPr>
          <p:cNvSpPr/>
          <p:nvPr/>
        </p:nvSpPr>
        <p:spPr>
          <a:xfrm>
            <a:off x="1840323" y="116632"/>
            <a:ext cx="5463354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Castelnau   surplombant  le  lot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07E126F-1835-9864-E58D-8DFF88C9F84C}"/>
              </a:ext>
            </a:extLst>
          </p:cNvPr>
          <p:cNvSpPr/>
          <p:nvPr/>
        </p:nvSpPr>
        <p:spPr>
          <a:xfrm>
            <a:off x="1547664" y="116632"/>
            <a:ext cx="6048672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  <a:defRPr/>
            </a:pPr>
            <a:r>
              <a:rPr lang="fr-FR" altLang="fr-FR" b="1" dirty="0" err="1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Lucéram</a:t>
            </a: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  domine  la  vallée Du  haut- paillon 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21507" name="Picture 4" descr="I:\0 a A ENVOYER\5 LA FRANCE MEDIEVALE\IMAGES\ALLEGEES\20.jpg">
            <a:extLst>
              <a:ext uri="{FF2B5EF4-FFF2-40B4-BE49-F238E27FC236}">
                <a16:creationId xmlns:a16="http://schemas.microsoft.com/office/drawing/2014/main" id="{F42B6893-63E5-659E-779C-17A929299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6288"/>
            <a:ext cx="9144000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D7BB385-A57B-A499-8D59-6889E889864C}"/>
              </a:ext>
            </a:extLst>
          </p:cNvPr>
          <p:cNvSpPr/>
          <p:nvPr/>
        </p:nvSpPr>
        <p:spPr>
          <a:xfrm>
            <a:off x="1744142" y="116632"/>
            <a:ext cx="565571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Bergerac  dominant  la  Dordogne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22531" name="Picture 4" descr="I:\0 a A ENVOYER\5 LA FRANCE MEDIEVALE\IMAGES\ALLEGEES\21.jpg">
            <a:extLst>
              <a:ext uri="{FF2B5EF4-FFF2-40B4-BE49-F238E27FC236}">
                <a16:creationId xmlns:a16="http://schemas.microsoft.com/office/drawing/2014/main" id="{24324F17-098E-A132-4C57-4AD867052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39238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LA FRANCE MEDIEVALE _ _ (2)_022">
            <a:extLst>
              <a:ext uri="{FF2B5EF4-FFF2-40B4-BE49-F238E27FC236}">
                <a16:creationId xmlns:a16="http://schemas.microsoft.com/office/drawing/2014/main" id="{7BB3DB8B-9F46-DAA0-61D4-8A2DB79734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4288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BC56401-C521-7E48-68A8-BC047B907A18}"/>
              </a:ext>
            </a:extLst>
          </p:cNvPr>
          <p:cNvSpPr/>
          <p:nvPr/>
        </p:nvSpPr>
        <p:spPr>
          <a:xfrm>
            <a:off x="2843808" y="116632"/>
            <a:ext cx="5571871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1600" b="1" dirty="0">
                <a:ln/>
                <a:solidFill>
                  <a:schemeClr val="bg1"/>
                </a:solidFill>
                <a:latin typeface="Algerian" pitchFamily="82" charset="0"/>
                <a:ea typeface="+mj-ea"/>
                <a:cs typeface="+mj-cs"/>
              </a:rPr>
              <a:t>Maison  de  Guérande  connue  pour  </a:t>
            </a:r>
            <a:br>
              <a:rPr lang="fr-FR" altLang="fr-FR" sz="1600" b="1" dirty="0">
                <a:ln/>
                <a:solidFill>
                  <a:schemeClr val="bg1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sz="1600" b="1" dirty="0">
                <a:ln/>
                <a:solidFill>
                  <a:schemeClr val="bg1"/>
                </a:solidFill>
                <a:latin typeface="Algerian" pitchFamily="82" charset="0"/>
                <a:ea typeface="+mj-ea"/>
                <a:cs typeface="+mj-cs"/>
              </a:rPr>
              <a:t>ses  marais  salants </a:t>
            </a:r>
            <a:endParaRPr lang="fr-FR" sz="1600" b="1" dirty="0">
              <a:ln/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32BF0C3-F8B3-39D9-68A1-40A1D48A810C}"/>
              </a:ext>
            </a:extLst>
          </p:cNvPr>
          <p:cNvSpPr/>
          <p:nvPr/>
        </p:nvSpPr>
        <p:spPr>
          <a:xfrm>
            <a:off x="2515489" y="105499"/>
            <a:ext cx="4124847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Castelnaudary   dans  l'Aude</a:t>
            </a:r>
          </a:p>
          <a:p>
            <a:pPr algn="ctr">
              <a:spcBef>
                <a:spcPct val="20000"/>
              </a:spcBef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Haut  lieu du  catharisme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24579" name="Picture 4" descr="I:\0 a A ENVOYER\5 LA FRANCE MEDIEVALE\IMAGES\ALLEGEES\23.jpg">
            <a:extLst>
              <a:ext uri="{FF2B5EF4-FFF2-40B4-BE49-F238E27FC236}">
                <a16:creationId xmlns:a16="http://schemas.microsoft.com/office/drawing/2014/main" id="{67FF7883-67EF-0C05-85E0-FDB95F041A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888"/>
            <a:ext cx="9144000" cy="598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D72D7E5-5E00-2F6C-326C-A388C78E3D1B}"/>
              </a:ext>
            </a:extLst>
          </p:cNvPr>
          <p:cNvSpPr/>
          <p:nvPr/>
        </p:nvSpPr>
        <p:spPr>
          <a:xfrm>
            <a:off x="2316166" y="188640"/>
            <a:ext cx="4535216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Turenne  citadelle  corrézienne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25603" name="Picture 4" descr="I:\0 a A ENVOYER\5 LA FRANCE MEDIEVALE\IMAGES\ALLEGEES\24.jpg">
            <a:extLst>
              <a:ext uri="{FF2B5EF4-FFF2-40B4-BE49-F238E27FC236}">
                <a16:creationId xmlns:a16="http://schemas.microsoft.com/office/drawing/2014/main" id="{F9334937-11DB-6EC9-6BB8-2B3C6E0EC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565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57F3C07-5455-5210-886D-CFE069C0685A}"/>
              </a:ext>
            </a:extLst>
          </p:cNvPr>
          <p:cNvSpPr/>
          <p:nvPr/>
        </p:nvSpPr>
        <p:spPr>
          <a:xfrm>
            <a:off x="1668187" y="-39898"/>
            <a:ext cx="575830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Châteauneuf-en-auxois   dominant </a:t>
            </a:r>
            <a:b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la  vallée  de  la  creuse 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26627" name="Picture 4" descr="I:\0 a A ENVOYER\5 LA FRANCE MEDIEVALE\IMAGES\ALLEGEES\25.jpg">
            <a:extLst>
              <a:ext uri="{FF2B5EF4-FFF2-40B4-BE49-F238E27FC236}">
                <a16:creationId xmlns:a16="http://schemas.microsoft.com/office/drawing/2014/main" id="{1D90DED6-FBB7-B1BD-B63D-6684DFE4A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790575"/>
            <a:ext cx="9148763" cy="606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87E8258-0D88-7DF2-296D-0D24AD9D9B5F}"/>
              </a:ext>
            </a:extLst>
          </p:cNvPr>
          <p:cNvSpPr/>
          <p:nvPr/>
        </p:nvSpPr>
        <p:spPr>
          <a:xfrm>
            <a:off x="1879596" y="188640"/>
            <a:ext cx="5384807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Asnières-sur-</a:t>
            </a:r>
            <a:r>
              <a:rPr lang="fr-FR" altLang="fr-FR" sz="2000" b="1" dirty="0" err="1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vègre</a:t>
            </a: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,  village  sarthois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27651" name="Picture 4" descr="I:\0 a A ENVOYER\5 LA FRANCE MEDIEVALE\IMAGES\ALLEGEES\26.jpg">
            <a:extLst>
              <a:ext uri="{FF2B5EF4-FFF2-40B4-BE49-F238E27FC236}">
                <a16:creationId xmlns:a16="http://schemas.microsoft.com/office/drawing/2014/main" id="{1F197241-C207-3850-451E-8F3A8C12F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8B9CF20-D28F-4790-3EF9-B091294BFB33}"/>
              </a:ext>
            </a:extLst>
          </p:cNvPr>
          <p:cNvSpPr/>
          <p:nvPr/>
        </p:nvSpPr>
        <p:spPr>
          <a:xfrm>
            <a:off x="1545368" y="188640"/>
            <a:ext cx="6053260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4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Yvoire  sur  les  rives  du  lac  Léman</a:t>
            </a:r>
            <a:endParaRPr lang="fr-FR" sz="24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28675" name="Picture 4" descr="I:\0 a A ENVOYER\5 LA FRANCE MEDIEVALE\IMAGES\ALLEGEES\27.jpg">
            <a:extLst>
              <a:ext uri="{FF2B5EF4-FFF2-40B4-BE49-F238E27FC236}">
                <a16:creationId xmlns:a16="http://schemas.microsoft.com/office/drawing/2014/main" id="{A0FA854C-DBD1-74FB-DB55-53DABD7B5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766763"/>
            <a:ext cx="9137650" cy="609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I:\0 a A ENVOYER\5 LA FRANCE MEDIEVALE\IMAGES\28.jpg">
            <a:extLst>
              <a:ext uri="{FF2B5EF4-FFF2-40B4-BE49-F238E27FC236}">
                <a16:creationId xmlns:a16="http://schemas.microsoft.com/office/drawing/2014/main" id="{24EF83D9-D4C1-D61A-FD88-330CEEE87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752475"/>
            <a:ext cx="9140825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21D30DF-675E-BDB2-B1B7-73CCC8098FAE}"/>
              </a:ext>
            </a:extLst>
          </p:cNvPr>
          <p:cNvSpPr/>
          <p:nvPr/>
        </p:nvSpPr>
        <p:spPr>
          <a:xfrm>
            <a:off x="1505169" y="661"/>
            <a:ext cx="613661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Vézelay  point  de  ralliement  du pèlerinage de  </a:t>
            </a:r>
            <a:b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st  jacques  de  Compostelle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I:\0 a A ENVOYER\5 LA FRANCE MEDIEVALE\IMAGES\29.jpg">
            <a:extLst>
              <a:ext uri="{FF2B5EF4-FFF2-40B4-BE49-F238E27FC236}">
                <a16:creationId xmlns:a16="http://schemas.microsoft.com/office/drawing/2014/main" id="{2A78BD62-C5EF-EBD0-5639-70FD87162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765175"/>
            <a:ext cx="9140825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1CC3B9E-C795-80CD-58FF-F9435CB6803D}"/>
              </a:ext>
            </a:extLst>
          </p:cNvPr>
          <p:cNvSpPr/>
          <p:nvPr/>
        </p:nvSpPr>
        <p:spPr>
          <a:xfrm>
            <a:off x="2290949" y="-8133"/>
            <a:ext cx="4796505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Pérouges  cible  des  touristes  et </a:t>
            </a:r>
          </a:p>
          <a:p>
            <a:pPr algn="ctr">
              <a:spcBef>
                <a:spcPct val="20000"/>
              </a:spcBef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Des  producteurs de cinéma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I:\0 a A ENVOYER\5 LA FRANCE MEDIEVALE\IMAGES\30.jpg">
            <a:extLst>
              <a:ext uri="{FF2B5EF4-FFF2-40B4-BE49-F238E27FC236}">
                <a16:creationId xmlns:a16="http://schemas.microsoft.com/office/drawing/2014/main" id="{FC784E22-C4CD-00F4-C46B-3CFCFF977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A7E6861-FD90-BCA3-C635-12897BE89E93}"/>
              </a:ext>
            </a:extLst>
          </p:cNvPr>
          <p:cNvSpPr/>
          <p:nvPr/>
        </p:nvSpPr>
        <p:spPr>
          <a:xfrm>
            <a:off x="1405908" y="260648"/>
            <a:ext cx="6332183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Semur-en-Auxois  au  cœur  de  la  bourgogne  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786133A-6D0C-3E89-7F0F-F1D3B6E328AE}"/>
              </a:ext>
            </a:extLst>
          </p:cNvPr>
          <p:cNvSpPr/>
          <p:nvPr/>
        </p:nvSpPr>
        <p:spPr>
          <a:xfrm>
            <a:off x="768711" y="188640"/>
            <a:ext cx="7606570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 err="1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Saorge</a:t>
            </a: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  village  surplombant  les gorges  de  la  </a:t>
            </a:r>
            <a:r>
              <a:rPr lang="fr-FR" altLang="fr-FR" b="1" dirty="0" err="1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roya</a:t>
            </a: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  ( 06 ) 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32771" name="Picture 4" descr="I:\0 a A ENVOYER\5 LA FRANCE MEDIEVALE\IMAGES\ALLEGEES\31.jpg">
            <a:extLst>
              <a:ext uri="{FF2B5EF4-FFF2-40B4-BE49-F238E27FC236}">
                <a16:creationId xmlns:a16="http://schemas.microsoft.com/office/drawing/2014/main" id="{74D0FB74-557A-C49F-D70E-25D54FCFB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763588"/>
            <a:ext cx="9140825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I:\0 a A ENVOYER\5 LA FRANCE MEDIEVALE\IMAGES\32.jpg">
            <a:extLst>
              <a:ext uri="{FF2B5EF4-FFF2-40B4-BE49-F238E27FC236}">
                <a16:creationId xmlns:a16="http://schemas.microsoft.com/office/drawing/2014/main" id="{C4F782B8-2BF7-0419-A534-1BCB6D306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1120775"/>
            <a:ext cx="9156700" cy="573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F1A60A-E9F7-EDC3-2DE4-70F160DA8E4F}"/>
              </a:ext>
            </a:extLst>
          </p:cNvPr>
          <p:cNvSpPr/>
          <p:nvPr/>
        </p:nvSpPr>
        <p:spPr>
          <a:xfrm>
            <a:off x="2555776" y="332656"/>
            <a:ext cx="422743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Sarlat  capitale du  Périgord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A4A633F-FBE3-AFDC-1CEB-5B2E4A52D4DE}"/>
              </a:ext>
            </a:extLst>
          </p:cNvPr>
          <p:cNvSpPr/>
          <p:nvPr/>
        </p:nvSpPr>
        <p:spPr>
          <a:xfrm>
            <a:off x="1626322" y="260648"/>
            <a:ext cx="589135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La  </a:t>
            </a:r>
            <a:r>
              <a:rPr lang="fr-FR" altLang="fr-FR" b="1" dirty="0" err="1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couvertoirade</a:t>
            </a: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  sur  le  plateau  du  Larzac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34819" name="Picture 4" descr="I:\0 a A ENVOYER\5 LA FRANCE MEDIEVALE\IMAGES\ALLEGEES\33.jpg">
            <a:extLst>
              <a:ext uri="{FF2B5EF4-FFF2-40B4-BE49-F238E27FC236}">
                <a16:creationId xmlns:a16="http://schemas.microsoft.com/office/drawing/2014/main" id="{6F3E75E1-EE22-DEFC-90A4-6BA67B7CC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808038"/>
            <a:ext cx="9155113" cy="604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I:\0 a A ENVOYER\5 LA FRANCE MEDIEVALE\IMAGES\34.jpg">
            <a:extLst>
              <a:ext uri="{FF2B5EF4-FFF2-40B4-BE49-F238E27FC236}">
                <a16:creationId xmlns:a16="http://schemas.microsoft.com/office/drawing/2014/main" id="{7CE3A1DB-A9A1-3744-C5A9-8908A80F3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4388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6C66B3F-E859-05DC-FEED-C11C91EF80E9}"/>
              </a:ext>
            </a:extLst>
          </p:cNvPr>
          <p:cNvSpPr/>
          <p:nvPr/>
        </p:nvSpPr>
        <p:spPr>
          <a:xfrm>
            <a:off x="2594534" y="260648"/>
            <a:ext cx="39549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 err="1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Loubressac</a:t>
            </a: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  village  du  lot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DD4A160-DC67-36B0-0C2A-4103DBE2C6A3}"/>
              </a:ext>
            </a:extLst>
          </p:cNvPr>
          <p:cNvSpPr/>
          <p:nvPr/>
        </p:nvSpPr>
        <p:spPr>
          <a:xfrm>
            <a:off x="2638187" y="40304"/>
            <a:ext cx="3897221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Cagnes-sur-Mer  édifié  par </a:t>
            </a:r>
            <a:b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</a:b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 Rainier  Grimaldi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36867" name="Picture 4" descr="I:\0 a A ENVOYER\5 LA FRANCE MEDIEVALE\IMAGES\ALLEGEES\35.jpg">
            <a:extLst>
              <a:ext uri="{FF2B5EF4-FFF2-40B4-BE49-F238E27FC236}">
                <a16:creationId xmlns:a16="http://schemas.microsoft.com/office/drawing/2014/main" id="{504277BF-A74E-554B-5A8C-FC40A2CEA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49E847F-051A-915D-E151-546F8F36E6C1}"/>
              </a:ext>
            </a:extLst>
          </p:cNvPr>
          <p:cNvSpPr/>
          <p:nvPr/>
        </p:nvSpPr>
        <p:spPr>
          <a:xfrm>
            <a:off x="2492624" y="188640"/>
            <a:ext cx="4208203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Vézénobres  village  du  Gard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37891" name="Picture 4" descr="I:\0 a A ENVOYER\5 LA FRANCE MEDIEVALE\IMAGES\ALLEGEES\36.jpg">
            <a:extLst>
              <a:ext uri="{FF2B5EF4-FFF2-40B4-BE49-F238E27FC236}">
                <a16:creationId xmlns:a16="http://schemas.microsoft.com/office/drawing/2014/main" id="{A282D3E8-D9CF-96D0-53F7-94029C3059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39238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778E0EA-0E5D-A782-947A-765DC285ED55}"/>
              </a:ext>
            </a:extLst>
          </p:cNvPr>
          <p:cNvSpPr/>
          <p:nvPr/>
        </p:nvSpPr>
        <p:spPr>
          <a:xfrm>
            <a:off x="1531744" y="188640"/>
            <a:ext cx="6080511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Saint-</a:t>
            </a:r>
            <a:r>
              <a:rPr lang="fr-FR" altLang="fr-FR" b="1" dirty="0" err="1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guilhem</a:t>
            </a: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  village  des  gorges de  l’</a:t>
            </a:r>
            <a:r>
              <a:rPr lang="fr-FR" altLang="fr-FR" b="1" dirty="0" err="1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hérault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38915" name="Picture 4" descr="I:\0 a A ENVOYER\5 LA FRANCE MEDIEVALE\IMAGES\ALLEGEES\37.jpg">
            <a:extLst>
              <a:ext uri="{FF2B5EF4-FFF2-40B4-BE49-F238E27FC236}">
                <a16:creationId xmlns:a16="http://schemas.microsoft.com/office/drawing/2014/main" id="{E976997B-038B-3FA9-6AC0-F4A684825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D0EF5AB-4E63-CBDE-0A5F-5029220B971A}"/>
              </a:ext>
            </a:extLst>
          </p:cNvPr>
          <p:cNvSpPr/>
          <p:nvPr/>
        </p:nvSpPr>
        <p:spPr>
          <a:xfrm>
            <a:off x="1717689" y="188640"/>
            <a:ext cx="5708615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Les  Andelys  dans  le  département  de l'Eure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39939" name="Picture 4" descr="I:\0 a A ENVOYER\5 LA FRANCE MEDIEVALE\IMAGES\ALLEGEES\38.jpg">
            <a:extLst>
              <a:ext uri="{FF2B5EF4-FFF2-40B4-BE49-F238E27FC236}">
                <a16:creationId xmlns:a16="http://schemas.microsoft.com/office/drawing/2014/main" id="{6B0D1793-3410-7A17-1C64-92902B8C6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774700"/>
            <a:ext cx="9153525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I:\0 a A ENVOYER\5 LA FRANCE MEDIEVALE\IMAGES\39.jpg">
            <a:extLst>
              <a:ext uri="{FF2B5EF4-FFF2-40B4-BE49-F238E27FC236}">
                <a16:creationId xmlns:a16="http://schemas.microsoft.com/office/drawing/2014/main" id="{82B6DE6C-27CD-0239-0670-447BE5177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20A369D-8DC1-4812-8227-54D54B54B95A}"/>
              </a:ext>
            </a:extLst>
          </p:cNvPr>
          <p:cNvSpPr/>
          <p:nvPr/>
        </p:nvSpPr>
        <p:spPr>
          <a:xfrm>
            <a:off x="1472430" y="188640"/>
            <a:ext cx="6199133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Entrevaux  avec   à  ses  pieds  la  rivière  du  var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9D1AD5A-4991-0DA7-148F-FA3B7DF571E9}"/>
              </a:ext>
            </a:extLst>
          </p:cNvPr>
          <p:cNvSpPr/>
          <p:nvPr/>
        </p:nvSpPr>
        <p:spPr>
          <a:xfrm>
            <a:off x="1702464" y="173094"/>
            <a:ext cx="5739071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cs typeface="+mn-cs"/>
              </a:rPr>
              <a:t>Mirepoix  bastide  au  cœur  du  pays  cathare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41987" name="Picture 4" descr="I:\0 a A ENVOYER\5 LA FRANCE MEDIEVALE\IMAGES\ALLEGEES\40.jpg">
            <a:extLst>
              <a:ext uri="{FF2B5EF4-FFF2-40B4-BE49-F238E27FC236}">
                <a16:creationId xmlns:a16="http://schemas.microsoft.com/office/drawing/2014/main" id="{EC60113F-9D60-71EF-5A31-F5D3FFB67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39238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I:\0 a A ENVOYER\5 LA FRANCE MEDIEVALE\IMAGES\41.jpg">
            <a:extLst>
              <a:ext uri="{FF2B5EF4-FFF2-40B4-BE49-F238E27FC236}">
                <a16:creationId xmlns:a16="http://schemas.microsoft.com/office/drawing/2014/main" id="{3E6DB63D-2A64-6602-6512-5C8151D5A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5035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4C73950-9292-CB06-FFBB-C3B1BFB249DF}"/>
              </a:ext>
            </a:extLst>
          </p:cNvPr>
          <p:cNvSpPr/>
          <p:nvPr/>
        </p:nvSpPr>
        <p:spPr>
          <a:xfrm>
            <a:off x="1403648" y="260648"/>
            <a:ext cx="57518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 err="1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Castelnou</a:t>
            </a: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  village  des  Pyrénées  orientales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I:\0 a A ENVOYER\5 LA FRANCE MEDIEVALE\IMAGES\42.jpg">
            <a:extLst>
              <a:ext uri="{FF2B5EF4-FFF2-40B4-BE49-F238E27FC236}">
                <a16:creationId xmlns:a16="http://schemas.microsoft.com/office/drawing/2014/main" id="{17787130-61DA-F4D5-3813-702C93FE0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3C4BB44-569F-0DAC-A440-F8DE6F0C0148}"/>
              </a:ext>
            </a:extLst>
          </p:cNvPr>
          <p:cNvSpPr/>
          <p:nvPr/>
        </p:nvSpPr>
        <p:spPr>
          <a:xfrm>
            <a:off x="1573422" y="188640"/>
            <a:ext cx="5997155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sz="2000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Brousse-le-château  village  de  l'Aveyron</a:t>
            </a:r>
            <a:endParaRPr lang="fr-FR" sz="2000" b="1" dirty="0">
              <a:ln/>
              <a:solidFill>
                <a:srgbClr val="00FF00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9F97861-969D-3D50-F048-67EB25ECD198}"/>
              </a:ext>
            </a:extLst>
          </p:cNvPr>
          <p:cNvSpPr/>
          <p:nvPr/>
        </p:nvSpPr>
        <p:spPr>
          <a:xfrm>
            <a:off x="1422740" y="147990"/>
            <a:ext cx="6298520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altLang="fr-FR" b="1" dirty="0">
                <a:ln/>
                <a:solidFill>
                  <a:srgbClr val="00FF00"/>
                </a:solidFill>
                <a:latin typeface="Algerian" pitchFamily="82" charset="0"/>
                <a:ea typeface="+mj-ea"/>
                <a:cs typeface="+mj-cs"/>
              </a:rPr>
              <a:t>Beaulieu-sur-Dordogne  se reflète dans  ses  eaux</a:t>
            </a:r>
            <a:endParaRPr lang="fr-FR" b="1" dirty="0">
              <a:ln/>
              <a:solidFill>
                <a:srgbClr val="00FF00"/>
              </a:solidFill>
              <a:cs typeface="Arial" charset="0"/>
            </a:endParaRPr>
          </a:p>
        </p:txBody>
      </p:sp>
      <p:pic>
        <p:nvPicPr>
          <p:cNvPr id="45059" name="Picture 4" descr="I:\0 a A ENVOYER\5 LA FRANCE MEDIEVALE\IMAGES\ALLEGEES\43.jpg">
            <a:extLst>
              <a:ext uri="{FF2B5EF4-FFF2-40B4-BE49-F238E27FC236}">
                <a16:creationId xmlns:a16="http://schemas.microsoft.com/office/drawing/2014/main" id="{69C9C053-FD62-D748-5FAA-E4AEB4F7C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697FE8F-6780-137E-652F-15A2D82AC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5878066"/>
            <a:ext cx="1333500" cy="9525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632071B-F251-EBB1-F921-97DC8282BB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689600"/>
            <a:ext cx="1682388" cy="952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271</Words>
  <Application>Microsoft Office PowerPoint</Application>
  <PresentationFormat>Affichage à l'écran (4:3)</PresentationFormat>
  <Paragraphs>51</Paragraphs>
  <Slides>43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9" baseType="lpstr">
      <vt:lpstr>Calibri</vt:lpstr>
      <vt:lpstr>Arial</vt:lpstr>
      <vt:lpstr>Algerian</vt:lpstr>
      <vt:lpstr>Lucida Calligraphy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France Médiévalze - JLB</dc:title>
  <dc:creator>Perroquet34740</dc:creator>
  <cp:lastModifiedBy>jean-louis BEYAERT</cp:lastModifiedBy>
  <cp:revision>26</cp:revision>
  <dcterms:created xsi:type="dcterms:W3CDTF">2016-10-06T07:18:06Z</dcterms:created>
  <dcterms:modified xsi:type="dcterms:W3CDTF">2025-09-01T12:39:33Z</dcterms:modified>
</cp:coreProperties>
</file>