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F50F2-F58D-41F5-A84C-AAA299CCFF5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EA70F-0BBC-42A1-99D9-5316BECBFE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9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EA70F-0BBC-42A1-99D9-5316BECBFE14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297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27799-BE42-FF86-0E8F-0A91038517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48256E-2BB7-B2F2-0715-CA4C3DB77C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1EE662-6014-835B-D702-C01E0416E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9B0D38-36F8-CB50-B3D9-CC4968A43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901677-F70D-3A44-7800-196716ECD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458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AE562-D5EA-7900-DA5C-197198855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C3CF8A-D827-7581-EE60-DECC7A8A6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0461E6-5203-404B-9B3C-E355D3954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88CE3A-67D5-4222-0A0C-2D6C489B8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081B29-922E-643D-F836-68285E2EC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02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79580-C39C-D785-B7F8-1B272F197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085F60-E388-9A21-68B2-626B8CF8E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19C4A6-EAA8-4E9A-21DD-2D4191458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EBA9A9-F2E2-1F5F-406C-70911B8EF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D3A24A-A15F-315E-4821-A00DB7665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45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C974F-FBF3-42D9-337E-2EF025747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AAFC53-B5D7-805B-1C69-369D4CDD9C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249A20-F647-D91E-BD64-3181710B9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CA0129-089B-A9CE-2FB1-D9584DADF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B196C0-C1DB-6B02-0714-7A559E46E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BC6BAE-BBA0-6C89-2A39-9FC0E62E3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28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3E5E4-0511-A99C-BDB3-4EDA96986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B839D3-47B6-8071-255F-8047E59C74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1896C3-BC96-3F99-3E51-0748CDD1B5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966435A-EF7D-84C4-77D8-F6FAEB4CC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54FBCF-2FC8-DC72-E16B-189CA27723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88ECE67-2513-F540-B5D9-53858AF9A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130D10-7E1F-98F7-041F-799EE83A8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2A1DEBE-41B0-FE67-55F8-211388BAF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61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51030-EE23-3ED7-2061-E6659D7F5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0867A6B-03F1-5B27-0B15-6A2B23982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659C514-AF70-1F7D-5D60-CB1ECC530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EB9A3BF-9024-0FFC-0298-723436FF9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88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1450E0-AE9E-8E9A-53FA-6C5BCD7EB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C2235E-942E-8ABA-8652-C4EB4246D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936B3B-1EC5-F6BE-7999-076269B99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60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CFD63-BDC8-87AC-8607-E98B84457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56D908-32A7-DBB4-38CA-6FB743FD6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DF9637-74E1-4972-70D0-3892A26271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8E6D06-0377-7B1C-D789-564EC8F5B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EE99F2-9FB2-D1A1-577C-C2402958F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016568-5A44-AF82-92AA-2775551E6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52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8729B-9BE2-230E-D12C-162355E8C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6B8BE72-1060-4DC8-E807-0F50C5114B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E4CCDAE-9F94-5A23-C4EF-E490C5AD8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185879-A03B-ECC6-FB19-F830E0499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B23E80-B9BD-5600-5BAC-D2E5242BE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DDE85B-B7E8-3D33-D9D6-03C9C0EB2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314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90F74-8FFD-BC70-031B-A4786309D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546F45-52CD-B115-C56A-5795684363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06DF70-E5D7-68C3-23AA-7809396F8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98B668-51F7-062D-FB9E-A56B0C5C1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0A3175-26FA-4D29-EF83-A0C05E168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A28DF91-AC28-6E54-9ABE-CB28C2F84E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FFE58B-74CA-01F9-DE15-7FDFC4F48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1AD87C-D9BD-6C15-488B-9F6F6B363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ADD0A4-46FB-5A8D-29CD-C2F544C2B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D623E3-86C0-EFB8-3937-18499CD75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02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E62E30-514B-5D97-5C7C-2B40501E0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ED7915-9CC0-2DB7-9776-7C6B4C8D97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8FB99D-930B-B18A-C59D-06A0D25273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5D503F-BDDE-45C7-916F-7990E762EE79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38062E-3F89-1DE3-1152-71E7CC0AB2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A442CB-7419-C3BD-9C3F-78FCD148E9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CB9BB2-4FBE-49C3-B461-F4CF7C14D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012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C993B6CD-427C-9818-59FF-6E94EEA98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31" y="459000"/>
            <a:ext cx="9727737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236407-57CB-B382-9ABA-F405C7544AAD}"/>
              </a:ext>
            </a:extLst>
          </p:cNvPr>
          <p:cNvSpPr txBox="1"/>
          <p:nvPr/>
        </p:nvSpPr>
        <p:spPr>
          <a:xfrm>
            <a:off x="4038598" y="459000"/>
            <a:ext cx="4114801" cy="58477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200" b="1" dirty="0" err="1">
                <a:solidFill>
                  <a:schemeClr val="bg1"/>
                </a:solidFill>
              </a:rPr>
              <a:t>Hostel_Dieu_Beaune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7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>
            <p:snd r:embed="rId2" name="Ernesto Cortazar  - Emmanuelles Theme.wav"/>
          </p:stSnd>
        </p:sndAc>
      </p:transition>
    </mc:Choice>
    <mc:Fallback>
      <p:transition spd="slow" advClick="0" advTm="8000">
        <p:fade/>
        <p:sndAc>
          <p:stSnd>
            <p:snd r:embed="rId2" name="Ernesto Cortazar  - Emmanuelles The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B2D68-BE57-2F7A-8605-097419BB0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6B13E48-4CE7-F429-3F42-441589024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63" y="549000"/>
            <a:ext cx="3852000" cy="256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ruelle, nuit, voie&#10;&#10;Le contenu généré par l’IA peut être incorrect.">
            <a:extLst>
              <a:ext uri="{FF2B5EF4-FFF2-40B4-BE49-F238E27FC236}">
                <a16:creationId xmlns:a16="http://schemas.microsoft.com/office/drawing/2014/main" id="{DA12FEC6-B1F7-22D6-0AA3-3160705D27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63" y="3429000"/>
            <a:ext cx="3749518" cy="28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4636D6-B3BB-143B-4CC8-12F99F8639A4}"/>
              </a:ext>
            </a:extLst>
          </p:cNvPr>
          <p:cNvSpPr txBox="1"/>
          <p:nvPr/>
        </p:nvSpPr>
        <p:spPr>
          <a:xfrm>
            <a:off x="4937759" y="2748889"/>
            <a:ext cx="62962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Beaune (en bourguignon: Beane[1]) est une commune française située dans le département de la Côte-d'Or et la région Bourgogne-Franche-Comté. Située à 45 kilomètres au sud de Dijon et 150 km au nord de Lyon, elle est la sous-préfecture de l'arrondissement de Beaune.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F119ABD-25D7-4E58-088A-F62A44F54861}"/>
              </a:ext>
            </a:extLst>
          </p:cNvPr>
          <p:cNvSpPr txBox="1"/>
          <p:nvPr/>
        </p:nvSpPr>
        <p:spPr>
          <a:xfrm>
            <a:off x="6675120" y="2225669"/>
            <a:ext cx="4389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Beaune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1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2D0DDB-F1AF-0AEB-AD33-4E15D6040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5E8C5674-263F-9235-D4CE-05923BD52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66" y="459000"/>
            <a:ext cx="8913505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7EFBA5-6576-BEE0-AF4E-6E45F0773C07}"/>
              </a:ext>
            </a:extLst>
          </p:cNvPr>
          <p:cNvSpPr txBox="1"/>
          <p:nvPr/>
        </p:nvSpPr>
        <p:spPr>
          <a:xfrm>
            <a:off x="1524001" y="5955749"/>
            <a:ext cx="4571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Parc de la </a:t>
            </a:r>
            <a:r>
              <a:rPr lang="fr-FR" sz="2000" b="1" dirty="0" err="1"/>
              <a:t>Bouzaize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556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23BE2-331D-A237-D51C-A0008E1C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A9338698-D605-32E5-D2AF-092571C7A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313" y="459000"/>
            <a:ext cx="8913512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4A8D62-F4A4-B4CE-69A0-A3A0EA4D1FAF}"/>
              </a:ext>
            </a:extLst>
          </p:cNvPr>
          <p:cNvSpPr txBox="1"/>
          <p:nvPr/>
        </p:nvSpPr>
        <p:spPr>
          <a:xfrm>
            <a:off x="3853543" y="459000"/>
            <a:ext cx="6270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Beaune_-_</a:t>
            </a:r>
            <a:r>
              <a:rPr lang="fr-FR" sz="2000" b="1" dirty="0" err="1"/>
              <a:t>maison_à_collombages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10522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C0F38-B6AE-C24F-34DC-E4E8118D2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ture, bâtiment&#10;&#10;Le contenu généré par l’IA peut être incorrect.">
            <a:extLst>
              <a:ext uri="{FF2B5EF4-FFF2-40B4-BE49-F238E27FC236}">
                <a16:creationId xmlns:a16="http://schemas.microsoft.com/office/drawing/2014/main" id="{997530DB-F9E5-BCE1-73E1-C9763BBA7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000" y="459000"/>
            <a:ext cx="396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5C10E-9BB8-167B-EB8A-DE45371BBC04}"/>
              </a:ext>
            </a:extLst>
          </p:cNvPr>
          <p:cNvSpPr txBox="1"/>
          <p:nvPr/>
        </p:nvSpPr>
        <p:spPr>
          <a:xfrm>
            <a:off x="8229600" y="4428309"/>
            <a:ext cx="35139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Beaune_-_</a:t>
            </a:r>
            <a:r>
              <a:rPr lang="fr-FR" sz="2000" b="1" dirty="0" err="1">
                <a:solidFill>
                  <a:srgbClr val="FFFF00"/>
                </a:solidFill>
              </a:rPr>
              <a:t>ancien_bâtiment_poste_et_télégraphe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8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93040-FC9A-E17C-EBD4-44A83AA2A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4298B788-3BB9-5212-8338-1DF8EEAB6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404" y="459000"/>
            <a:ext cx="8913505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DE8FE9-A87B-D200-E50A-02B3A744966F}"/>
              </a:ext>
            </a:extLst>
          </p:cNvPr>
          <p:cNvSpPr txBox="1"/>
          <p:nvPr/>
        </p:nvSpPr>
        <p:spPr>
          <a:xfrm>
            <a:off x="0" y="4251961"/>
            <a:ext cx="2181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Beaune_-_caisse_epargne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8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8744-AA81-1DE4-DF20-702E219B8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nuage, ciel&#10;&#10;Le contenu généré par l’IA peut être incorrect.">
            <a:extLst>
              <a:ext uri="{FF2B5EF4-FFF2-40B4-BE49-F238E27FC236}">
                <a16:creationId xmlns:a16="http://schemas.microsoft.com/office/drawing/2014/main" id="{9070CC06-3BC9-09FC-CEAC-5D99B436A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69" y="459000"/>
            <a:ext cx="8903061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97752D-04E8-DE96-76E9-0D5278209E4B}"/>
              </a:ext>
            </a:extLst>
          </p:cNvPr>
          <p:cNvSpPr txBox="1"/>
          <p:nvPr/>
        </p:nvSpPr>
        <p:spPr>
          <a:xfrm>
            <a:off x="9559130" y="3722914"/>
            <a:ext cx="24035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Habitations typiques du centre-ville de Beaune, au-dessus des commerces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6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A58BD-44D4-15CA-D2CF-3555050D0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476867AB-A879-5A29-E237-FA57B7E09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18" y="369000"/>
            <a:ext cx="5315963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DCC382-C541-0E30-D304-62A321E13B6A}"/>
              </a:ext>
            </a:extLst>
          </p:cNvPr>
          <p:cNvSpPr txBox="1"/>
          <p:nvPr/>
        </p:nvSpPr>
        <p:spPr>
          <a:xfrm>
            <a:off x="156754" y="4271554"/>
            <a:ext cx="3056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Échauguette d'angle de la Maison du Colombier.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63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586AF-7EC8-B2F2-8445-290FDF1D4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écran, peinture, art, texte&#10;&#10;Le contenu généré par l’IA peut être incorrect.">
            <a:extLst>
              <a:ext uri="{FF2B5EF4-FFF2-40B4-BE49-F238E27FC236}">
                <a16:creationId xmlns:a16="http://schemas.microsoft.com/office/drawing/2014/main" id="{44EA88C5-8BC0-3E2F-2DF7-7C8E05E48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00" y="1094377"/>
            <a:ext cx="11196000" cy="443175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E8F69FA-4035-3E7D-7650-16E4E5CAC666}"/>
              </a:ext>
            </a:extLst>
          </p:cNvPr>
          <p:cNvSpPr txBox="1"/>
          <p:nvPr/>
        </p:nvSpPr>
        <p:spPr>
          <a:xfrm>
            <a:off x="2259874" y="5563568"/>
            <a:ext cx="6988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retable du Jugement dernier de Rogier Van der Weyden.</a:t>
            </a:r>
          </a:p>
        </p:txBody>
      </p:sp>
    </p:spTree>
    <p:extLst>
      <p:ext uri="{BB962C8B-B14F-4D97-AF65-F5344CB8AC3E}">
        <p14:creationId xmlns:p14="http://schemas.microsoft.com/office/powerpoint/2010/main" val="319658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E0BCF-0996-23CA-4001-7F96E1389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E2A0EF93-3BD4-BDFB-66FA-3B60572DB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54" y="819000"/>
            <a:ext cx="10707692" cy="52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0B30F6-ECA5-66A2-A593-D12777F94B3A}"/>
              </a:ext>
            </a:extLst>
          </p:cNvPr>
          <p:cNvSpPr txBox="1"/>
          <p:nvPr/>
        </p:nvSpPr>
        <p:spPr>
          <a:xfrm>
            <a:off x="3226526" y="6039000"/>
            <a:ext cx="8451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Mairie de Beaune, ancien couvent des Ursulines.</a:t>
            </a:r>
          </a:p>
        </p:txBody>
      </p:sp>
    </p:spTree>
    <p:extLst>
      <p:ext uri="{BB962C8B-B14F-4D97-AF65-F5344CB8AC3E}">
        <p14:creationId xmlns:p14="http://schemas.microsoft.com/office/powerpoint/2010/main" val="319553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738D1-7420-A8E1-EF44-B1EBCFCBE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ol, Poubelle&#10;&#10;Le contenu généré par l’IA peut être incorrect.">
            <a:extLst>
              <a:ext uri="{FF2B5EF4-FFF2-40B4-BE49-F238E27FC236}">
                <a16:creationId xmlns:a16="http://schemas.microsoft.com/office/drawing/2014/main" id="{9AE0FE7C-C587-0A49-CFEE-131A9680E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3" y="339634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4BC9FD-9269-5B16-8F0C-5FE691BCEF35}"/>
              </a:ext>
            </a:extLst>
          </p:cNvPr>
          <p:cNvSpPr txBox="1"/>
          <p:nvPr/>
        </p:nvSpPr>
        <p:spPr>
          <a:xfrm>
            <a:off x="3988526" y="6279634"/>
            <a:ext cx="8203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Point recyclage au centre-ville.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1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E27DC2-596F-92BE-E297-6AC572977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AEE70D6C-5714-E525-F089-DAECF60D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351" y="352720"/>
            <a:ext cx="8373297" cy="55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B28A6C-6025-4DC9-E190-3D6F01F1257C}"/>
              </a:ext>
            </a:extLst>
          </p:cNvPr>
          <p:cNvSpPr txBox="1"/>
          <p:nvPr/>
        </p:nvSpPr>
        <p:spPr>
          <a:xfrm>
            <a:off x="3148149" y="5993195"/>
            <a:ext cx="8921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Cour d'honneur et bâtiment administratif de La Viti.</a:t>
            </a:r>
          </a:p>
        </p:txBody>
      </p:sp>
    </p:spTree>
    <p:extLst>
      <p:ext uri="{BB962C8B-B14F-4D97-AF65-F5344CB8AC3E}">
        <p14:creationId xmlns:p14="http://schemas.microsoft.com/office/powerpoint/2010/main" val="59475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0962-CD6C-D8C2-5153-97019F43D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gnoble, herbe&#10;&#10;Le contenu généré par l’IA peut être incorrect.">
            <a:extLst>
              <a:ext uri="{FF2B5EF4-FFF2-40B4-BE49-F238E27FC236}">
                <a16:creationId xmlns:a16="http://schemas.microsoft.com/office/drawing/2014/main" id="{D549F0D7-8AA5-ECA8-2469-3D7BF1235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00" y="313508"/>
            <a:ext cx="1056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9F69D-0961-4A53-2179-8004EC5C27AB}"/>
              </a:ext>
            </a:extLst>
          </p:cNvPr>
          <p:cNvSpPr txBox="1"/>
          <p:nvPr/>
        </p:nvSpPr>
        <p:spPr>
          <a:xfrm>
            <a:off x="3043645" y="6253508"/>
            <a:ext cx="80075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Vue de Pommard avec Beaune à l'arrière-plan.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446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82E44-F6C9-FC72-02AA-9EDE49F6C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vignoble&#10;&#10;Le contenu généré par l’IA peut être incorrect.">
            <a:extLst>
              <a:ext uri="{FF2B5EF4-FFF2-40B4-BE49-F238E27FC236}">
                <a16:creationId xmlns:a16="http://schemas.microsoft.com/office/drawing/2014/main" id="{B1516504-CCC2-450D-8BF5-B623A5441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59" y="807546"/>
            <a:ext cx="11135082" cy="486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50DBD9-4BF7-06D5-B446-49804B4AF086}"/>
              </a:ext>
            </a:extLst>
          </p:cNvPr>
          <p:cNvSpPr txBox="1"/>
          <p:nvPr/>
        </p:nvSpPr>
        <p:spPr>
          <a:xfrm>
            <a:off x="3540033" y="5667546"/>
            <a:ext cx="8399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Vue d'une partie du vignoble de Beaune.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45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38790-8D98-AB98-9073-6F2F81DDD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384C18AC-99A6-AA35-4EA5-32553B76F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559" y="459000"/>
            <a:ext cx="7023726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CB51F0-E6A3-653D-306F-FE9E56FFB48A}"/>
              </a:ext>
            </a:extLst>
          </p:cNvPr>
          <p:cNvSpPr txBox="1"/>
          <p:nvPr/>
        </p:nvSpPr>
        <p:spPr>
          <a:xfrm>
            <a:off x="600891" y="4140926"/>
            <a:ext cx="3618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Bâtiment du BIVB, « Station Œnologique de Bourgogne ».</a:t>
            </a:r>
          </a:p>
        </p:txBody>
      </p:sp>
    </p:spTree>
    <p:extLst>
      <p:ext uri="{BB962C8B-B14F-4D97-AF65-F5344CB8AC3E}">
        <p14:creationId xmlns:p14="http://schemas.microsoft.com/office/powerpoint/2010/main" val="168755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ADF04-62DA-71C4-C19E-CD4904728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outeille en verre, boisson, boisson alcoolisée, Boisson distillée&#10;&#10;Le contenu généré par l’IA peut être incorrect.">
            <a:extLst>
              <a:ext uri="{FF2B5EF4-FFF2-40B4-BE49-F238E27FC236}">
                <a16:creationId xmlns:a16="http://schemas.microsoft.com/office/drawing/2014/main" id="{930491AC-2D66-1FAE-962C-7923847EBB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344" y="459000"/>
            <a:ext cx="4800000" cy="594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FF8433-EE50-0E5A-9713-9F9C079B1792}"/>
              </a:ext>
            </a:extLst>
          </p:cNvPr>
          <p:cNvSpPr txBox="1"/>
          <p:nvPr/>
        </p:nvSpPr>
        <p:spPr>
          <a:xfrm>
            <a:off x="8373291" y="4441371"/>
            <a:ext cx="363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Bières Belenos de la brasserie Belenium.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42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C56FC-D123-0B1E-595E-E3B5BD199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arche&#10;&#10;Le contenu généré par l’IA peut être incorrect.">
            <a:extLst>
              <a:ext uri="{FF2B5EF4-FFF2-40B4-BE49-F238E27FC236}">
                <a16:creationId xmlns:a16="http://schemas.microsoft.com/office/drawing/2014/main" id="{4E2A90B5-B728-6DE3-EBDC-D071A9416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718" y="369000"/>
            <a:ext cx="4588564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CC31DD-67A0-86DC-0719-4AC27DCF962B}"/>
              </a:ext>
            </a:extLst>
          </p:cNvPr>
          <p:cNvSpPr txBox="1"/>
          <p:nvPr/>
        </p:nvSpPr>
        <p:spPr>
          <a:xfrm>
            <a:off x="535578" y="4570754"/>
            <a:ext cx="32138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Collégiale Notre-Dame de Beaune.</a:t>
            </a:r>
          </a:p>
        </p:txBody>
      </p:sp>
    </p:spTree>
    <p:extLst>
      <p:ext uri="{BB962C8B-B14F-4D97-AF65-F5344CB8AC3E}">
        <p14:creationId xmlns:p14="http://schemas.microsoft.com/office/powerpoint/2010/main" val="45694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6AF0A-7A78-2E15-6F32-E06E0753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AFFE0A93-134A-38AB-68B4-39D0CD92D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00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64DF3D-2E13-7C95-5802-1B0793AEACAC}"/>
              </a:ext>
            </a:extLst>
          </p:cNvPr>
          <p:cNvSpPr txBox="1"/>
          <p:nvPr/>
        </p:nvSpPr>
        <p:spPr>
          <a:xfrm>
            <a:off x="8830491" y="4506686"/>
            <a:ext cx="3213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La tour de l'Horloge.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00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B3FE8-B4CE-3FBF-DB0C-432C618A6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5FE5EA44-CB27-E103-37E5-8A472866C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520" y="459000"/>
            <a:ext cx="8913516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8EA664-E3E7-2981-504F-8CE0AD02C67C}"/>
              </a:ext>
            </a:extLst>
          </p:cNvPr>
          <p:cNvSpPr txBox="1"/>
          <p:nvPr/>
        </p:nvSpPr>
        <p:spPr>
          <a:xfrm>
            <a:off x="783772" y="4677749"/>
            <a:ext cx="2518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La maison du Colombier.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41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AFA97-6B14-EE77-33F2-0B7E6716E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pot de fleurs&#10;&#10;Le contenu généré par l’IA peut être incorrect.">
            <a:extLst>
              <a:ext uri="{FF2B5EF4-FFF2-40B4-BE49-F238E27FC236}">
                <a16:creationId xmlns:a16="http://schemas.microsoft.com/office/drawing/2014/main" id="{09F62421-8629-4DCB-3E8E-1B1DBB889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58" y="459000"/>
            <a:ext cx="8913484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21D5B1-C4E6-6748-0CE7-9CDC2F164998}"/>
              </a:ext>
            </a:extLst>
          </p:cNvPr>
          <p:cNvSpPr txBox="1"/>
          <p:nvPr/>
        </p:nvSpPr>
        <p:spPr>
          <a:xfrm>
            <a:off x="4469028" y="6064204"/>
            <a:ext cx="2741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halles de Beaune.</a:t>
            </a:r>
          </a:p>
        </p:txBody>
      </p:sp>
    </p:spTree>
    <p:extLst>
      <p:ext uri="{BB962C8B-B14F-4D97-AF65-F5344CB8AC3E}">
        <p14:creationId xmlns:p14="http://schemas.microsoft.com/office/powerpoint/2010/main" val="5891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8E16E1-E40A-9DF6-6F45-FBC3AAA9E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362C9EA1-7F87-B2B4-5C5E-30559B6E0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745" y="459000"/>
            <a:ext cx="4453608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89AD81-6D94-867E-1BF9-EF11ECFC78B4}"/>
              </a:ext>
            </a:extLst>
          </p:cNvPr>
          <p:cNvSpPr txBox="1"/>
          <p:nvPr/>
        </p:nvSpPr>
        <p:spPr>
          <a:xfrm>
            <a:off x="4247605" y="5998890"/>
            <a:ext cx="36967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Musée du vin de Beaune.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610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7AC48-3833-88E5-1918-4509BCA89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C82E7326-CF01-329C-1222-FF963CEEB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1AF2A-4ACF-AD1D-17B8-966ABC36AB9D}"/>
              </a:ext>
            </a:extLst>
          </p:cNvPr>
          <p:cNvSpPr txBox="1"/>
          <p:nvPr/>
        </p:nvSpPr>
        <p:spPr>
          <a:xfrm>
            <a:off x="3579223" y="5998890"/>
            <a:ext cx="5826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Commanderie des Templiers de Beaune.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28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9717E-0F0C-2922-DE28-2C7DD81B0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maison&#10;&#10;Le contenu généré par l’IA peut être incorrect.">
            <a:extLst>
              <a:ext uri="{FF2B5EF4-FFF2-40B4-BE49-F238E27FC236}">
                <a16:creationId xmlns:a16="http://schemas.microsoft.com/office/drawing/2014/main" id="{4BD91ECF-D8A7-BCDF-CF49-5B54BF49A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91" y="459000"/>
            <a:ext cx="8913502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45D600-0511-BC2F-A6BD-8E9DF2CAA996}"/>
              </a:ext>
            </a:extLst>
          </p:cNvPr>
          <p:cNvSpPr txBox="1"/>
          <p:nvPr/>
        </p:nvSpPr>
        <p:spPr>
          <a:xfrm>
            <a:off x="9592491" y="4519749"/>
            <a:ext cx="2616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La Bouzaize sortant de sous le lavoir.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1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B1258-2E3A-7294-B3DB-8EAEEE9DB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our&#10;&#10;Le contenu généré par l’IA peut être incorrect.">
            <a:extLst>
              <a:ext uri="{FF2B5EF4-FFF2-40B4-BE49-F238E27FC236}">
                <a16:creationId xmlns:a16="http://schemas.microsoft.com/office/drawing/2014/main" id="{5C10C938-BFA2-0234-FAB3-91302A6A5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000" y="369000"/>
            <a:ext cx="408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930F27-5D61-A07A-F5B4-AC1AB27482FF}"/>
              </a:ext>
            </a:extLst>
          </p:cNvPr>
          <p:cNvSpPr txBox="1"/>
          <p:nvPr/>
        </p:nvSpPr>
        <p:spPr>
          <a:xfrm>
            <a:off x="300446" y="4389120"/>
            <a:ext cx="3755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Beffroi de la ville de Beaune non loin des hospices.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47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9497F-45E3-6245-652E-55F95140C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texte&#10;&#10;Le contenu généré par l’IA peut être incorrect.">
            <a:extLst>
              <a:ext uri="{FF2B5EF4-FFF2-40B4-BE49-F238E27FC236}">
                <a16:creationId xmlns:a16="http://schemas.microsoft.com/office/drawing/2014/main" id="{A22584B7-FD6B-90E2-0711-CEBBA5BD3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5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4D16FD-4E82-79AB-283A-EBEEB5546EEB}"/>
              </a:ext>
            </a:extLst>
          </p:cNvPr>
          <p:cNvSpPr txBox="1"/>
          <p:nvPr/>
        </p:nvSpPr>
        <p:spPr>
          <a:xfrm>
            <a:off x="8608423" y="4232366"/>
            <a:ext cx="3122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Moutarderie.</a:t>
            </a:r>
          </a:p>
        </p:txBody>
      </p:sp>
    </p:spTree>
    <p:extLst>
      <p:ext uri="{BB962C8B-B14F-4D97-AF65-F5344CB8AC3E}">
        <p14:creationId xmlns:p14="http://schemas.microsoft.com/office/powerpoint/2010/main" val="61972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A68DA-B9B4-49A8-446B-26EF94954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voiture, sculpture&#10;&#10;Le contenu généré par l’IA peut être incorrect.">
            <a:extLst>
              <a:ext uri="{FF2B5EF4-FFF2-40B4-BE49-F238E27FC236}">
                <a16:creationId xmlns:a16="http://schemas.microsoft.com/office/drawing/2014/main" id="{531DAF49-4A95-28D0-0AD2-30E6E8D96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713" y="369000"/>
            <a:ext cx="4588574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88BE0-7EA5-2787-7757-462A57302CF8}"/>
              </a:ext>
            </a:extLst>
          </p:cNvPr>
          <p:cNvSpPr txBox="1"/>
          <p:nvPr/>
        </p:nvSpPr>
        <p:spPr>
          <a:xfrm>
            <a:off x="8556171" y="4637315"/>
            <a:ext cx="34616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Statue du mathématicien Gaspard Monge.</a:t>
            </a:r>
          </a:p>
        </p:txBody>
      </p:sp>
    </p:spTree>
    <p:extLst>
      <p:ext uri="{BB962C8B-B14F-4D97-AF65-F5344CB8AC3E}">
        <p14:creationId xmlns:p14="http://schemas.microsoft.com/office/powerpoint/2010/main" val="78934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B1ED5-59B7-6E22-C88B-91AD65D01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vert&#10;&#10;Le contenu généré par l’IA peut être incorrect.">
            <a:extLst>
              <a:ext uri="{FF2B5EF4-FFF2-40B4-BE49-F238E27FC236}">
                <a16:creationId xmlns:a16="http://schemas.microsoft.com/office/drawing/2014/main" id="{78F46230-2B5C-DE24-1036-2F547AA11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01" y="684030"/>
            <a:ext cx="4268574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nuage, plante&#10;&#10;Le contenu généré par l’IA peut être incorrect.">
            <a:extLst>
              <a:ext uri="{FF2B5EF4-FFF2-40B4-BE49-F238E27FC236}">
                <a16:creationId xmlns:a16="http://schemas.microsoft.com/office/drawing/2014/main" id="{0EC9C603-0935-BE48-0C89-2E7E8135A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690" y="3226525"/>
            <a:ext cx="4165709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692DCC-98A5-62AE-736D-851CD699DB2A}"/>
              </a:ext>
            </a:extLst>
          </p:cNvPr>
          <p:cNvSpPr txBox="1"/>
          <p:nvPr/>
        </p:nvSpPr>
        <p:spPr>
          <a:xfrm>
            <a:off x="5775691" y="2360264"/>
            <a:ext cx="5342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Vignoble Autour De Beaune</a:t>
            </a:r>
          </a:p>
        </p:txBody>
      </p:sp>
    </p:spTree>
    <p:extLst>
      <p:ext uri="{BB962C8B-B14F-4D97-AF65-F5344CB8AC3E}">
        <p14:creationId xmlns:p14="http://schemas.microsoft.com/office/powerpoint/2010/main" val="349104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64ECF-EEF5-D738-5F45-533BCD438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balcon&#10;&#10;Le contenu généré par l’IA peut être incorrect.">
            <a:extLst>
              <a:ext uri="{FF2B5EF4-FFF2-40B4-BE49-F238E27FC236}">
                <a16:creationId xmlns:a16="http://schemas.microsoft.com/office/drawing/2014/main" id="{929EE5C2-2630-C8C8-C006-6CCAC12E6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6" y="3429000"/>
            <a:ext cx="3888000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texte, accessoire, sac, intérieur&#10;&#10;Le contenu généré par l’IA peut être incorrect.">
            <a:extLst>
              <a:ext uri="{FF2B5EF4-FFF2-40B4-BE49-F238E27FC236}">
                <a16:creationId xmlns:a16="http://schemas.microsoft.com/office/drawing/2014/main" id="{37A7F23F-DE86-AB96-D1B5-6FA9A0E1E8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855" y="516034"/>
            <a:ext cx="4536000" cy="302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B03403-77EA-75A5-A036-F6D259FF9AA9}"/>
              </a:ext>
            </a:extLst>
          </p:cNvPr>
          <p:cNvSpPr txBox="1"/>
          <p:nvPr/>
        </p:nvSpPr>
        <p:spPr>
          <a:xfrm>
            <a:off x="8412480" y="3540034"/>
            <a:ext cx="453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Moutarderie Fallot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3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E4030-87CF-7A01-F8E0-3397EBDCB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3D0A5AA4-911E-0D90-BD35-51621EC20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5" y="599585"/>
            <a:ext cx="4032000" cy="302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76973-61F2-01C1-B07E-AACE7EA9C9DC}"/>
              </a:ext>
            </a:extLst>
          </p:cNvPr>
          <p:cNvSpPr txBox="1"/>
          <p:nvPr/>
        </p:nvSpPr>
        <p:spPr>
          <a:xfrm>
            <a:off x="117566" y="3623585"/>
            <a:ext cx="609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Explorez les célèbres Hospices de Beaune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uage, plein air, arbre, bâtiment&#10;&#10;Le contenu généré par l’IA peut être incorrect.">
            <a:extLst>
              <a:ext uri="{FF2B5EF4-FFF2-40B4-BE49-F238E27FC236}">
                <a16:creationId xmlns:a16="http://schemas.microsoft.com/office/drawing/2014/main" id="{EDE465B2-0AC6-FC32-70E8-1BCF5231E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006" y="3429000"/>
            <a:ext cx="5086049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879F3A0-BEE6-7DA9-C1AA-D969E460321B}"/>
              </a:ext>
            </a:extLst>
          </p:cNvPr>
          <p:cNvSpPr txBox="1"/>
          <p:nvPr/>
        </p:nvSpPr>
        <p:spPr>
          <a:xfrm>
            <a:off x="6411006" y="2913017"/>
            <a:ext cx="5188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Marcher le long des Remparts de Beaune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04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21A4A-93B2-CAA8-1B7E-F67843770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2DA30235-91DE-F546-4D20-7CC0F50FF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4" y="1181257"/>
            <a:ext cx="4572000" cy="304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4BD8C6-9612-0BA7-1125-18DEDA4B9EA2}"/>
              </a:ext>
            </a:extLst>
          </p:cNvPr>
          <p:cNvSpPr txBox="1"/>
          <p:nvPr/>
        </p:nvSpPr>
        <p:spPr>
          <a:xfrm>
            <a:off x="1178066" y="4309422"/>
            <a:ext cx="5081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basilique Notre-Dame de Beaune</a:t>
            </a:r>
          </a:p>
        </p:txBody>
      </p:sp>
      <p:pic>
        <p:nvPicPr>
          <p:cNvPr id="6" name="Image 5" descr="Une image contenant vignoble, tonneau, cave à vin, grotte&#10;&#10;Le contenu généré par l’IA peut être incorrect.">
            <a:extLst>
              <a:ext uri="{FF2B5EF4-FFF2-40B4-BE49-F238E27FC236}">
                <a16:creationId xmlns:a16="http://schemas.microsoft.com/office/drawing/2014/main" id="{161D5DE6-1AB4-363B-FFD3-01ECF1755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960" y="3429000"/>
            <a:ext cx="4356000" cy="290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41454A-47FE-5C40-F73D-4B598A5E14B2}"/>
              </a:ext>
            </a:extLst>
          </p:cNvPr>
          <p:cNvSpPr txBox="1"/>
          <p:nvPr/>
        </p:nvSpPr>
        <p:spPr>
          <a:xfrm>
            <a:off x="7078354" y="2705257"/>
            <a:ext cx="4807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Dégustez les vins de Bourgogne dans les caves historiques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06BC6FD-BD0D-F5E2-45A0-7566D8E6C088}"/>
              </a:ext>
            </a:extLst>
          </p:cNvPr>
          <p:cNvSpPr txBox="1"/>
          <p:nvPr/>
        </p:nvSpPr>
        <p:spPr>
          <a:xfrm>
            <a:off x="213362" y="117564"/>
            <a:ext cx="8826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Beaune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A6B5133-D5B5-4F8D-8870-AC11889FBE17}"/>
              </a:ext>
            </a:extLst>
          </p:cNvPr>
          <p:cNvSpPr txBox="1"/>
          <p:nvPr/>
        </p:nvSpPr>
        <p:spPr>
          <a:xfrm>
            <a:off x="2275345" y="577872"/>
            <a:ext cx="3984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Côte D’Or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B759332-9608-98B9-0665-20A335884008}"/>
              </a:ext>
            </a:extLst>
          </p:cNvPr>
          <p:cNvSpPr txBox="1"/>
          <p:nvPr/>
        </p:nvSpPr>
        <p:spPr>
          <a:xfrm>
            <a:off x="779765" y="4881000"/>
            <a:ext cx="591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Daniel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9647B2-2FEC-E6F6-8052-3BE144865A59}"/>
              </a:ext>
            </a:extLst>
          </p:cNvPr>
          <p:cNvSpPr/>
          <p:nvPr/>
        </p:nvSpPr>
        <p:spPr>
          <a:xfrm flipH="1">
            <a:off x="1625136" y="5835107"/>
            <a:ext cx="2697481" cy="8150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3E71A14B-3C13-140B-C69F-754AC01CB0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938" y="5935807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71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282</Words>
  <Application>Microsoft Office PowerPoint</Application>
  <PresentationFormat>Grand écran</PresentationFormat>
  <Paragraphs>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2025-09-12T03:33:54Z</dcterms:created>
  <dcterms:modified xsi:type="dcterms:W3CDTF">2025-09-12T05:41:00Z</dcterms:modified>
</cp:coreProperties>
</file>