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11" r:id="rId3"/>
    <p:sldId id="310" r:id="rId4"/>
    <p:sldId id="324" r:id="rId5"/>
    <p:sldId id="325" r:id="rId6"/>
    <p:sldId id="375" r:id="rId7"/>
    <p:sldId id="312" r:id="rId8"/>
    <p:sldId id="314" r:id="rId9"/>
    <p:sldId id="320" r:id="rId10"/>
    <p:sldId id="321" r:id="rId11"/>
    <p:sldId id="322" r:id="rId12"/>
    <p:sldId id="374" r:id="rId13"/>
    <p:sldId id="323" r:id="rId14"/>
    <p:sldId id="327" r:id="rId15"/>
    <p:sldId id="329" r:id="rId16"/>
    <p:sldId id="332" r:id="rId17"/>
    <p:sldId id="333" r:id="rId18"/>
    <p:sldId id="334" r:id="rId19"/>
    <p:sldId id="335" r:id="rId20"/>
    <p:sldId id="336" r:id="rId21"/>
    <p:sldId id="337" r:id="rId22"/>
    <p:sldId id="340" r:id="rId23"/>
    <p:sldId id="341" r:id="rId24"/>
    <p:sldId id="342" r:id="rId25"/>
    <p:sldId id="344" r:id="rId26"/>
    <p:sldId id="372" r:id="rId27"/>
    <p:sldId id="345" r:id="rId28"/>
    <p:sldId id="350" r:id="rId29"/>
    <p:sldId id="371" r:id="rId30"/>
    <p:sldId id="351" r:id="rId31"/>
    <p:sldId id="367" r:id="rId32"/>
    <p:sldId id="352" r:id="rId33"/>
    <p:sldId id="353" r:id="rId34"/>
    <p:sldId id="354" r:id="rId35"/>
    <p:sldId id="356" r:id="rId36"/>
    <p:sldId id="357" r:id="rId37"/>
    <p:sldId id="358" r:id="rId38"/>
    <p:sldId id="359" r:id="rId39"/>
    <p:sldId id="362" r:id="rId40"/>
    <p:sldId id="364" r:id="rId41"/>
    <p:sldId id="368" r:id="rId42"/>
    <p:sldId id="373" r:id="rId43"/>
    <p:sldId id="361" r:id="rId44"/>
    <p:sldId id="331" r:id="rId45"/>
    <p:sldId id="317" r:id="rId46"/>
    <p:sldId id="258" r:id="rId47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h+NMp1OdLcNGZIb/SxPDA==" hashData="EIO+BVRquXZxCrjR44XEaIgFOY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1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5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27/07/2025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27/07/2025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27/07/2025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27/07/2025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wipe dir="r"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gif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Image 27" descr="images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000" y="72000"/>
            <a:ext cx="2042160" cy="1432560"/>
          </a:xfrm>
          <a:prstGeom prst="rect">
            <a:avLst/>
          </a:prstGeom>
        </p:spPr>
      </p:pic>
      <p:pic>
        <p:nvPicPr>
          <p:cNvPr id="27" name="Image 26" descr="053.jpg"/>
          <p:cNvPicPr preferRelativeResize="0">
            <a:picLocks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000" y="3456000"/>
            <a:ext cx="2880000" cy="3132000"/>
          </a:xfrm>
          <a:prstGeom prst="rect">
            <a:avLst/>
          </a:prstGeom>
        </p:spPr>
      </p:pic>
      <p:pic>
        <p:nvPicPr>
          <p:cNvPr id="12" name="Image 11" descr="Lovepik_com-380559971-blank-street-sign-cartoon-sticke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40000" y="0"/>
            <a:ext cx="3960639" cy="3960639"/>
          </a:xfrm>
          <a:prstGeom prst="rect">
            <a:avLst/>
          </a:prstGeom>
        </p:spPr>
      </p:pic>
      <p:pic>
        <p:nvPicPr>
          <p:cNvPr id="3" name="Image 2" descr="téléchargé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24000" y="4284000"/>
            <a:ext cx="2124000" cy="1489967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3024000" y="4266000"/>
            <a:ext cx="190629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4800" b="1" dirty="0" smtClean="0">
                <a:ln w="3175">
                  <a:noFill/>
                </a:ln>
                <a:solidFill>
                  <a:schemeClr val="bg1"/>
                </a:solidFill>
                <a:latin typeface="Cookie" pitchFamily="2" charset="0"/>
              </a:rPr>
              <a:t>Et  ses</a:t>
            </a:r>
          </a:p>
          <a:p>
            <a:pPr algn="ctr"/>
            <a:r>
              <a:rPr lang="fr-FR" sz="4800" b="1" dirty="0" smtClean="0">
                <a:ln w="3175">
                  <a:noFill/>
                </a:ln>
                <a:solidFill>
                  <a:schemeClr val="bg1"/>
                </a:solidFill>
                <a:latin typeface="Cookie" pitchFamily="2" charset="0"/>
              </a:rPr>
              <a:t>  environs</a:t>
            </a:r>
            <a:endParaRPr lang="fr-FR" sz="4800" b="1" dirty="0">
              <a:ln w="3175">
                <a:noFill/>
              </a:ln>
              <a:solidFill>
                <a:schemeClr val="bg1"/>
              </a:solidFill>
              <a:latin typeface="Cookie" pitchFamily="2" charset="0"/>
            </a:endParaRPr>
          </a:p>
        </p:txBody>
      </p:sp>
      <p:pic>
        <p:nvPicPr>
          <p:cNvPr id="1026" name="Picture 2" descr="G:\00-PPS à envoyer\A envoyer\2 citations\2021-10-07_18195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88000" y="2232000"/>
            <a:ext cx="1800000" cy="1456475"/>
          </a:xfrm>
          <a:prstGeom prst="rect">
            <a:avLst/>
          </a:prstGeom>
          <a:noFill/>
          <a:effectLst/>
        </p:spPr>
      </p:pic>
      <p:pic>
        <p:nvPicPr>
          <p:cNvPr id="6" name="Image 5" descr="0a0000005 no_mice_sign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75965" y="4680719"/>
            <a:ext cx="1080000" cy="751741"/>
          </a:xfrm>
          <a:prstGeom prst="rect">
            <a:avLst/>
          </a:prstGeom>
        </p:spPr>
      </p:pic>
      <p:sp>
        <p:nvSpPr>
          <p:cNvPr id="8" name="ZoneTexte 7"/>
          <p:cNvSpPr txBox="1">
            <a:spLocks noChangeAspect="1"/>
          </p:cNvSpPr>
          <p:nvPr/>
        </p:nvSpPr>
        <p:spPr>
          <a:xfrm rot="120000">
            <a:off x="2304632" y="182594"/>
            <a:ext cx="3459304" cy="2836810"/>
          </a:xfrm>
          <a:prstGeom prst="rect">
            <a:avLst/>
          </a:prstGeom>
          <a:noFill/>
        </p:spPr>
        <p:txBody>
          <a:bodyPr wrap="none" lIns="78584" tIns="39278" rIns="78584" bIns="39278" rtlCol="0">
            <a:prstTxWarp prst="textArchUpPour">
              <a:avLst/>
            </a:prstTxWarp>
            <a:spAutoFit/>
          </a:bodyPr>
          <a:lstStyle/>
          <a:p>
            <a:pPr defTabSz="943059"/>
            <a:r>
              <a:rPr lang="fr-FR" sz="7700" dirty="0">
                <a:ln w="635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pic>
        <p:nvPicPr>
          <p:cNvPr id="16" name="Image 15" descr="053.jpg"/>
          <p:cNvPicPr preferRelativeResize="0">
            <a:picLocks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184000" y="3456583"/>
            <a:ext cx="3420000" cy="3177540"/>
          </a:xfrm>
          <a:prstGeom prst="rect">
            <a:avLst/>
          </a:prstGeom>
        </p:spPr>
      </p:pic>
      <p:sp>
        <p:nvSpPr>
          <p:cNvPr id="18" name="ZoneTexte 17"/>
          <p:cNvSpPr txBox="1"/>
          <p:nvPr/>
        </p:nvSpPr>
        <p:spPr>
          <a:xfrm>
            <a:off x="5328000" y="4356000"/>
            <a:ext cx="30243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400" b="1" dirty="0" smtClean="0">
                <a:latin typeface="Brush Script MT" pitchFamily="66" charset="0"/>
              </a:rPr>
              <a:t>Avec  mille  et  une  découvertes</a:t>
            </a:r>
            <a:endParaRPr lang="fr-FR" sz="4400" b="1" dirty="0">
              <a:latin typeface="Brush Script MT" pitchFamily="66" charset="0"/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2340000" y="3816000"/>
            <a:ext cx="3384376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900" dirty="0" smtClean="0">
                <a:solidFill>
                  <a:schemeClr val="bg1"/>
                </a:solidFill>
                <a:latin typeface="Black Ops One" pitchFamily="2" charset="0"/>
              </a:rPr>
              <a:t>DINSHEIM  SUR  BRUCHE</a:t>
            </a:r>
            <a:endParaRPr lang="fr-FR" sz="1900" dirty="0">
              <a:solidFill>
                <a:schemeClr val="bg1"/>
              </a:solidFill>
              <a:latin typeface="Black Ops One" pitchFamily="2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144000" y="288231"/>
            <a:ext cx="1872109" cy="1064208"/>
          </a:xfrm>
          <a:prstGeom prst="rect">
            <a:avLst/>
          </a:prstGeom>
          <a:noFill/>
        </p:spPr>
        <p:txBody>
          <a:bodyPr wrap="square" lIns="78584" tIns="39278" rIns="78584" bIns="39278" rtlCol="0">
            <a:spAutoFit/>
          </a:bodyPr>
          <a:lstStyle/>
          <a:p>
            <a:pPr algn="ctr" defTabSz="943059"/>
            <a:r>
              <a:rPr lang="fr-FR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</a:t>
            </a:r>
            <a:endParaRPr lang="fr-FR" b="1" dirty="0" smtClean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  <a:p>
            <a:pPr algn="ctr" defTabSz="943059"/>
            <a:r>
              <a:rPr lang="fr-FR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par un touriste  </a:t>
            </a:r>
            <a:endParaRPr lang="fr-FR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  <a:p>
            <a:pPr algn="ctr" defTabSz="943059"/>
            <a:r>
              <a:rPr lang="fr-FR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</a:t>
            </a:r>
            <a:r>
              <a:rPr lang="fr-FR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le  plaisir  </a:t>
            </a:r>
            <a:r>
              <a:rPr lang="fr-FR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du  partage</a:t>
            </a:r>
            <a:r>
              <a:rPr lang="fr-FR" sz="1100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22" name="Rectangle 21"/>
          <p:cNvSpPr/>
          <p:nvPr/>
        </p:nvSpPr>
        <p:spPr>
          <a:xfrm rot="-180000">
            <a:off x="6048000" y="468000"/>
            <a:ext cx="1728192" cy="1190423"/>
          </a:xfrm>
          <a:prstGeom prst="rect">
            <a:avLst/>
          </a:prstGeom>
        </p:spPr>
        <p:txBody>
          <a:bodyPr wrap="square" lIns="81666" tIns="40815" rIns="81666" bIns="40815">
            <a:spAutoFit/>
          </a:bodyPr>
          <a:lstStyle/>
          <a:p>
            <a:pPr algn="ctr"/>
            <a:r>
              <a:rPr lang="fr-FR" sz="2400" b="1" dirty="0" smtClean="0">
                <a:ln w="24500" cmpd="dbl">
                  <a:solidFill>
                    <a:schemeClr val="tx1"/>
                  </a:solidFill>
                  <a:prstDash val="solid"/>
                  <a:miter lim="800000"/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alisto MT" pitchFamily="18" charset="0"/>
              </a:rPr>
              <a:t>par l'œil </a:t>
            </a:r>
          </a:p>
          <a:p>
            <a:pPr algn="ctr"/>
            <a:r>
              <a:rPr lang="fr-FR" sz="2400" b="1" dirty="0" smtClean="0">
                <a:ln w="24500" cmpd="dbl">
                  <a:solidFill>
                    <a:schemeClr val="tx1"/>
                  </a:solidFill>
                  <a:prstDash val="solid"/>
                  <a:miter lim="800000"/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alisto MT" pitchFamily="18" charset="0"/>
              </a:rPr>
              <a:t>sélectif </a:t>
            </a:r>
          </a:p>
          <a:p>
            <a:pPr algn="ctr"/>
            <a:r>
              <a:rPr lang="fr-FR" sz="2400" b="1" dirty="0" smtClean="0">
                <a:ln w="24500" cmpd="dbl">
                  <a:solidFill>
                    <a:schemeClr val="tx1"/>
                  </a:solidFill>
                  <a:prstDash val="solid"/>
                  <a:miter lim="800000"/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alisto MT" pitchFamily="18" charset="0"/>
              </a:rPr>
              <a:t>du touriste</a:t>
            </a:r>
            <a:endParaRPr lang="fr-FR" sz="2400" b="1" dirty="0">
              <a:ln w="24500" cmpd="dbl">
                <a:solidFill>
                  <a:schemeClr val="tx1"/>
                </a:solidFill>
                <a:prstDash val="solid"/>
                <a:miter lim="800000"/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5400000" scaled="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Calisto MT" pitchFamily="18" charset="0"/>
            </a:endParaRPr>
          </a:p>
        </p:txBody>
      </p:sp>
      <p:pic>
        <p:nvPicPr>
          <p:cNvPr id="29" name="Jean-Marc Staehle - Épanouissement1.wav">
            <a:hlinkClick r:id="" action="ppaction://media"/>
          </p:cNvPr>
          <p:cNvPicPr>
            <a:picLocks noRot="1" noChangeAspect="1"/>
          </p:cNvPicPr>
          <p:nvPr>
            <a:wavAudioFile r:embed="rId1" name="Jean-Marc Staehle - Épanouissement1.wav"/>
          </p:nvPr>
        </p:nvPicPr>
        <p:blipFill>
          <a:blip r:embed="rId9" cstate="print"/>
          <a:stretch>
            <a:fillRect/>
          </a:stretch>
        </p:blipFill>
        <p:spPr>
          <a:xfrm>
            <a:off x="4198938" y="27590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58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400"/>
                            </p:stCondLst>
                            <p:childTnLst>
                              <p:par>
                                <p:cTn id="22" presetID="7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4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600"/>
                            </p:stCondLst>
                            <p:childTnLst>
                              <p:par>
                                <p:cTn id="33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600"/>
                            </p:stCondLst>
                            <p:childTnLst>
                              <p:par>
                                <p:cTn id="38" presetID="4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60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8000"/>
                            </p:stCondLst>
                            <p:childTnLst>
                              <p:par>
                                <p:cTn id="47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3500"/>
                            </p:stCondLst>
                            <p:childTnLst>
                              <p:par>
                                <p:cTn id="53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7500"/>
                            </p:stCondLst>
                            <p:childTnLst>
                              <p:par>
                                <p:cTn id="58" presetID="7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3500"/>
                            </p:stCondLst>
                            <p:childTnLst>
                              <p:par>
                                <p:cTn id="6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5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500"/>
                            </p:stCondLst>
                            <p:childTnLst>
                              <p:par>
                                <p:cTn id="67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8500"/>
                            </p:stCondLst>
                            <p:childTnLst>
                              <p:par>
                                <p:cTn id="72" presetID="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7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  <p:bldLst>
      <p:bldP spid="2" grpId="0"/>
      <p:bldP spid="8" grpId="0"/>
      <p:bldP spid="18" grpId="0"/>
      <p:bldP spid="19" grpId="0"/>
      <p:bldP spid="9" grpId="0"/>
      <p:bldP spid="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16000"/>
            <a:ext cx="8640763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fr-FR" dirty="0" smtClean="0">
              <a:solidFill>
                <a:schemeClr val="bg1"/>
              </a:solidFill>
            </a:endParaRPr>
          </a:p>
          <a:p>
            <a:pPr algn="ctr"/>
            <a:r>
              <a:rPr lang="fr-FR" sz="2400" b="1" i="1" dirty="0" smtClean="0">
                <a:solidFill>
                  <a:schemeClr val="bg1"/>
                </a:solidFill>
              </a:rPr>
              <a:t>« Folâtre : qui incite au jeu, à la plaisanterie. »</a:t>
            </a:r>
          </a:p>
          <a:p>
            <a:pPr algn="ctr"/>
            <a:endParaRPr lang="fr-FR" sz="2000" i="1" dirty="0" smtClean="0">
              <a:solidFill>
                <a:schemeClr val="bg1"/>
              </a:solidFill>
            </a:endParaRPr>
          </a:p>
          <a:p>
            <a:pPr algn="ctr"/>
            <a:r>
              <a:rPr lang="fr-FR" sz="2000" i="1" dirty="0" smtClean="0">
                <a:solidFill>
                  <a:schemeClr val="bg1"/>
                </a:solidFill>
              </a:rPr>
              <a:t> C’est ainsi que Daniel Lanoux a baptisé son propre jardin de Dinsheim-sur-Bruche à 25 km à l'ouest de Strasbourg bien connue des randonneurs.. Cette petite curiosité de 50 ares se déniche après une dizaine de minutes sur le circuit du </a:t>
            </a:r>
            <a:r>
              <a:rPr lang="fr-FR" sz="2000" i="1" dirty="0" err="1" smtClean="0">
                <a:solidFill>
                  <a:schemeClr val="bg1"/>
                </a:solidFill>
              </a:rPr>
              <a:t>Schiebenberg</a:t>
            </a:r>
            <a:r>
              <a:rPr lang="fr-FR" sz="2000" i="1" dirty="0" smtClean="0">
                <a:solidFill>
                  <a:schemeClr val="bg1"/>
                </a:solidFill>
              </a:rPr>
              <a:t>, le long du chemin du </a:t>
            </a:r>
            <a:r>
              <a:rPr lang="fr-FR" sz="2000" i="1" dirty="0" err="1" smtClean="0">
                <a:solidFill>
                  <a:schemeClr val="bg1"/>
                </a:solidFill>
              </a:rPr>
              <a:t>Felsbourg</a:t>
            </a:r>
            <a:r>
              <a:rPr lang="fr-FR" sz="2000" i="1" dirty="0" smtClean="0">
                <a:solidFill>
                  <a:schemeClr val="bg1"/>
                </a:solidFill>
              </a:rPr>
              <a:t>, sur la gauche. Un panonceau bleu l’introduit.</a:t>
            </a:r>
          </a:p>
          <a:p>
            <a:pPr algn="ctr"/>
            <a:r>
              <a:rPr lang="fr-FR" sz="2000" i="1" dirty="0" smtClean="0">
                <a:solidFill>
                  <a:schemeClr val="bg1"/>
                </a:solidFill>
              </a:rPr>
              <a:t>S’il s’y trouve, l’ancien sous-marinier guide avec malice le promeneur. L’invitant à débuter la visite « en bas ». A l’entrée de sa maison très exactement. Là où tout aurait commencé il y a une dizaine d’années, là où la porte se trouve enserrée d’un texte en </a:t>
            </a:r>
            <a:r>
              <a:rPr lang="fr-FR" sz="2000" i="1" dirty="0" err="1" smtClean="0">
                <a:solidFill>
                  <a:schemeClr val="bg1"/>
                </a:solidFill>
              </a:rPr>
              <a:t>corten</a:t>
            </a:r>
            <a:r>
              <a:rPr lang="fr-FR" sz="2000" i="1" dirty="0" smtClean="0">
                <a:solidFill>
                  <a:schemeClr val="bg1"/>
                </a:solidFill>
              </a:rPr>
              <a:t>, évoquant « l’extérieur qui rencontre l’intérieur »… Une volée de marches de grès plus tard, cet homme à l’air farfelu mais pas tant que cela, a installé une première sculpture. « C’est la peur. » Sa peur. (Le musée à ciel ouvert parle de lui.) A son ami l’artiste local Christian Fuchs, il a commandé une gargouille. Avec une peur bleue au ventre… mais surtout une ombre projetée au sol. L’ombre de l’équinoxe...</a:t>
            </a:r>
            <a:endParaRPr lang="fr-FR" sz="2000" i="1" dirty="0">
              <a:solidFill>
                <a:schemeClr val="bg1"/>
              </a:solidFill>
            </a:endParaRPr>
          </a:p>
        </p:txBody>
      </p:sp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64797" y="5292000"/>
            <a:ext cx="371475" cy="371475"/>
          </a:xfrm>
          <a:prstGeom prst="rect">
            <a:avLst/>
          </a:prstGeom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80000"/>
            <a:ext cx="8640763" cy="60478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b="1" i="1" smtClean="0">
                <a:solidFill>
                  <a:schemeClr val="bg1"/>
                </a:solidFill>
              </a:rPr>
              <a:t>C'est </a:t>
            </a:r>
            <a:r>
              <a:rPr lang="fr-FR" sz="2400" b="1" i="1" smtClean="0">
                <a:solidFill>
                  <a:schemeClr val="bg1"/>
                </a:solidFill>
              </a:rPr>
              <a:t>donc à </a:t>
            </a:r>
            <a:r>
              <a:rPr lang="fr-FR" sz="2400" b="1" i="1" dirty="0" smtClean="0">
                <a:solidFill>
                  <a:schemeClr val="bg1"/>
                </a:solidFill>
              </a:rPr>
              <a:t>l'entrée de la Vallée de la Bruche qu'un drôle de petit jardin privé a été créé par une bande de copains, un peu artistes.</a:t>
            </a:r>
            <a:r>
              <a:rPr lang="fr-FR" sz="2000" i="1" dirty="0" smtClean="0">
                <a:solidFill>
                  <a:schemeClr val="bg1"/>
                </a:solidFill>
              </a:rPr>
              <a:t/>
            </a:r>
            <a:br>
              <a:rPr lang="fr-FR" sz="2000" i="1" dirty="0" smtClean="0">
                <a:solidFill>
                  <a:schemeClr val="bg1"/>
                </a:solidFill>
              </a:rPr>
            </a:br>
            <a:endParaRPr lang="fr-FR" i="1" dirty="0" smtClean="0">
              <a:solidFill>
                <a:schemeClr val="bg1"/>
              </a:solidFill>
            </a:endParaRPr>
          </a:p>
          <a:p>
            <a:pPr algn="ctr"/>
            <a:r>
              <a:rPr lang="fr-FR" sz="2000" i="1" dirty="0" smtClean="0">
                <a:solidFill>
                  <a:schemeClr val="bg1"/>
                </a:solidFill>
              </a:rPr>
              <a:t>Toutes les œuvres dénichées ou récupérées ont une histoire à raconter.</a:t>
            </a:r>
            <a:br>
              <a:rPr lang="fr-FR" sz="2000" i="1" dirty="0" smtClean="0">
                <a:solidFill>
                  <a:schemeClr val="bg1"/>
                </a:solidFill>
              </a:rPr>
            </a:br>
            <a:r>
              <a:rPr lang="fr-FR" sz="2000" i="1" dirty="0" smtClean="0">
                <a:solidFill>
                  <a:schemeClr val="bg1"/>
                </a:solidFill>
              </a:rPr>
              <a:t>Comme cette petite cabane avec des vitraux d'André </a:t>
            </a:r>
            <a:r>
              <a:rPr lang="fr-FR" sz="2000" i="1" dirty="0" err="1" smtClean="0">
                <a:solidFill>
                  <a:schemeClr val="bg1"/>
                </a:solidFill>
              </a:rPr>
              <a:t>Freydt</a:t>
            </a:r>
            <a:r>
              <a:rPr lang="fr-FR" sz="2000" i="1" dirty="0" smtClean="0">
                <a:solidFill>
                  <a:schemeClr val="bg1"/>
                </a:solidFill>
              </a:rPr>
              <a:t> qui laisserait penser que c'est une chapelle. Non, elle représente en fait la maison de la sorcière de Hansel et </a:t>
            </a:r>
            <a:r>
              <a:rPr lang="fr-FR" sz="2000" i="1" dirty="0" err="1" smtClean="0">
                <a:solidFill>
                  <a:schemeClr val="bg1"/>
                </a:solidFill>
              </a:rPr>
              <a:t>Gretel</a:t>
            </a:r>
            <a:r>
              <a:rPr lang="fr-FR" sz="2000" i="1" dirty="0" smtClean="0">
                <a:solidFill>
                  <a:schemeClr val="bg1"/>
                </a:solidFill>
              </a:rPr>
              <a:t>.</a:t>
            </a:r>
          </a:p>
          <a:p>
            <a:pPr algn="ctr"/>
            <a:r>
              <a:rPr lang="fr-FR" sz="700" i="1" dirty="0" smtClean="0">
                <a:solidFill>
                  <a:schemeClr val="bg1"/>
                </a:solidFill>
              </a:rPr>
              <a:t/>
            </a:r>
            <a:br>
              <a:rPr lang="fr-FR" sz="700" i="1" dirty="0" smtClean="0">
                <a:solidFill>
                  <a:schemeClr val="bg1"/>
                </a:solidFill>
              </a:rPr>
            </a:br>
            <a:r>
              <a:rPr lang="fr-FR" sz="2000" i="1" dirty="0" smtClean="0">
                <a:solidFill>
                  <a:schemeClr val="bg1"/>
                </a:solidFill>
              </a:rPr>
              <a:t>Il y a aussi l’oiseau de la peur qui n'est autre qu'une gargouille de Christian Fuchs,</a:t>
            </a:r>
            <a:br>
              <a:rPr lang="fr-FR" sz="2000" i="1" dirty="0" smtClean="0">
                <a:solidFill>
                  <a:schemeClr val="bg1"/>
                </a:solidFill>
              </a:rPr>
            </a:br>
            <a:r>
              <a:rPr lang="fr-FR" sz="2000" i="1" dirty="0" smtClean="0">
                <a:solidFill>
                  <a:schemeClr val="bg1"/>
                </a:solidFill>
              </a:rPr>
              <a:t>la statue de l'homme qui se vide la panse  « le déféqueur »  </a:t>
            </a:r>
            <a:br>
              <a:rPr lang="fr-FR" sz="2000" i="1" dirty="0" smtClean="0">
                <a:solidFill>
                  <a:schemeClr val="bg1"/>
                </a:solidFill>
              </a:rPr>
            </a:br>
            <a:r>
              <a:rPr lang="fr-FR" sz="2000" i="1" dirty="0" smtClean="0">
                <a:solidFill>
                  <a:schemeClr val="bg1"/>
                </a:solidFill>
              </a:rPr>
              <a:t>la pelote de laine de Pénélope qui attend Ulysse,</a:t>
            </a:r>
            <a:br>
              <a:rPr lang="fr-FR" sz="2000" i="1" dirty="0" smtClean="0">
                <a:solidFill>
                  <a:schemeClr val="bg1"/>
                </a:solidFill>
              </a:rPr>
            </a:br>
            <a:r>
              <a:rPr lang="fr-FR" sz="2000" i="1" dirty="0" smtClean="0">
                <a:solidFill>
                  <a:schemeClr val="bg1"/>
                </a:solidFill>
              </a:rPr>
              <a:t>le jeu du chat et de la Souris imaginé par Pierre Gaucher</a:t>
            </a:r>
            <a:br>
              <a:rPr lang="fr-FR" sz="2000" i="1" dirty="0" smtClean="0">
                <a:solidFill>
                  <a:schemeClr val="bg1"/>
                </a:solidFill>
              </a:rPr>
            </a:br>
            <a:r>
              <a:rPr lang="fr-FR" sz="2000" i="1" dirty="0" smtClean="0">
                <a:solidFill>
                  <a:schemeClr val="bg1"/>
                </a:solidFill>
              </a:rPr>
              <a:t>le dauphin échoué</a:t>
            </a:r>
            <a:br>
              <a:rPr lang="fr-FR" sz="2000" i="1" dirty="0" smtClean="0">
                <a:solidFill>
                  <a:schemeClr val="bg1"/>
                </a:solidFill>
              </a:rPr>
            </a:br>
            <a:r>
              <a:rPr lang="fr-FR" sz="2000" i="1" dirty="0" smtClean="0">
                <a:solidFill>
                  <a:schemeClr val="bg1"/>
                </a:solidFill>
              </a:rPr>
              <a:t>l'huître géante de 10 tonnes</a:t>
            </a:r>
            <a:br>
              <a:rPr lang="fr-FR" sz="2000" i="1" dirty="0" smtClean="0">
                <a:solidFill>
                  <a:schemeClr val="bg1"/>
                </a:solidFill>
              </a:rPr>
            </a:br>
            <a:r>
              <a:rPr lang="fr-FR" sz="2000" i="1" dirty="0" smtClean="0"/>
              <a:t> la </a:t>
            </a:r>
            <a:r>
              <a:rPr lang="fr-FR" sz="2000" i="1" dirty="0" smtClean="0">
                <a:solidFill>
                  <a:schemeClr val="bg1"/>
                </a:solidFill>
              </a:rPr>
              <a:t>gloriette avec les vitraux de Thierry Ruhlmann</a:t>
            </a:r>
            <a:br>
              <a:rPr lang="fr-FR" sz="2000" i="1" dirty="0" smtClean="0">
                <a:solidFill>
                  <a:schemeClr val="bg1"/>
                </a:solidFill>
              </a:rPr>
            </a:br>
            <a:r>
              <a:rPr lang="fr-FR" sz="2000" i="1" dirty="0" smtClean="0">
                <a:solidFill>
                  <a:schemeClr val="bg1"/>
                </a:solidFill>
              </a:rPr>
              <a:t>le joueur de flûte de Hamelin</a:t>
            </a:r>
            <a:br>
              <a:rPr lang="fr-FR" sz="2000" i="1" dirty="0" smtClean="0">
                <a:solidFill>
                  <a:schemeClr val="bg1"/>
                </a:solidFill>
              </a:rPr>
            </a:br>
            <a:r>
              <a:rPr lang="fr-FR" sz="2000" i="1" dirty="0" smtClean="0">
                <a:solidFill>
                  <a:schemeClr val="bg1"/>
                </a:solidFill>
              </a:rPr>
              <a:t>la pile de livres en acier</a:t>
            </a:r>
            <a:br>
              <a:rPr lang="fr-FR" sz="2000" i="1" dirty="0" smtClean="0">
                <a:solidFill>
                  <a:schemeClr val="bg1"/>
                </a:solidFill>
              </a:rPr>
            </a:br>
            <a:r>
              <a:rPr lang="fr-FR" sz="2000" i="1" dirty="0" smtClean="0">
                <a:solidFill>
                  <a:schemeClr val="bg1"/>
                </a:solidFill>
              </a:rPr>
              <a:t>le sablier en désordre</a:t>
            </a:r>
          </a:p>
          <a:p>
            <a:pPr algn="ctr"/>
            <a:endParaRPr lang="fr-FR" dirty="0" smtClean="0">
              <a:solidFill>
                <a:schemeClr val="bg1"/>
              </a:solidFill>
            </a:endParaRPr>
          </a:p>
          <a:p>
            <a:pPr algn="ctr"/>
            <a:endParaRPr lang="fr-FR" dirty="0" smtClean="0">
              <a:solidFill>
                <a:schemeClr val="bg1"/>
              </a:solidFill>
            </a:endParaRPr>
          </a:p>
        </p:txBody>
      </p:sp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64797" y="5292000"/>
            <a:ext cx="371475" cy="371475"/>
          </a:xfrm>
          <a:prstGeom prst="rect">
            <a:avLst/>
          </a:prstGeom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3538173_122134488014711496_32030302727264595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2491" y="0"/>
            <a:ext cx="4335781" cy="5761038"/>
          </a:xfrm>
          <a:prstGeom prst="rect">
            <a:avLst/>
          </a:prstGeom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3669935_122134488086711496_85260210167752228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091517_122223271022021595_43549746033902673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98279"/>
            <a:ext cx="7802880" cy="536448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2509907_122134488260711496_46691668242157482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44935" y="0"/>
            <a:ext cx="49508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2544016_122134487648711496_78605487395246543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4827" y="0"/>
            <a:ext cx="615110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3061561_122134489154711496_80467465100212418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495459"/>
            <a:ext cx="7802880" cy="477012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3090290_122134602962711496_23803495265549310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2040368" cy="5761038"/>
          </a:xfrm>
          <a:prstGeom prst="rect">
            <a:avLst/>
          </a:prstGeom>
        </p:spPr>
      </p:pic>
      <p:pic>
        <p:nvPicPr>
          <p:cNvPr id="3" name="Image 2" descr="492552062_122134603040711496_873004165584699676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8000" y="0"/>
            <a:ext cx="1995360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3134172_122134487762711496_60177395033953934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24949"/>
            <a:ext cx="7802880" cy="531114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75666787_122223270920021595_78206996347543850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67277" y="0"/>
            <a:ext cx="670620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3445695_122134604438711496_40142307228461224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57" y="0"/>
            <a:ext cx="360064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3930206_122134603772711496_24669175236948619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2000" y="0"/>
            <a:ext cx="3240584" cy="5761038"/>
          </a:xfrm>
          <a:prstGeom prst="rect">
            <a:avLst/>
          </a:prstGeom>
        </p:spPr>
      </p:pic>
      <p:pic>
        <p:nvPicPr>
          <p:cNvPr id="3" name="Image 2" descr="502734914_122134603406711496_787178472195578440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64000" y="0"/>
            <a:ext cx="3053050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627536_122134489196711496_52526223058264381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664" y="0"/>
            <a:ext cx="518343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640676_122134604516711496_40909851006213199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32415" y="0"/>
            <a:ext cx="517593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730817_122134489544711496_6207743964058042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3586" y="0"/>
            <a:ext cx="60535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6097359_122134489400711496_41532338043853450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8594" y="0"/>
            <a:ext cx="596357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7027274_122134603196711496_58724862376251158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906939"/>
            <a:ext cx="7802880" cy="394716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9591713_122134603664711496_92014461576697697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8000" y="0"/>
            <a:ext cx="2828010" cy="5761038"/>
          </a:xfrm>
          <a:prstGeom prst="rect">
            <a:avLst/>
          </a:prstGeom>
        </p:spPr>
      </p:pic>
      <p:pic>
        <p:nvPicPr>
          <p:cNvPr id="3" name="Image 2" descr="499712886_122134604144711496_664474312595217181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4000" y="0"/>
            <a:ext cx="3038047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9604476_122134488896711496_55601858341847469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2000" y="0"/>
            <a:ext cx="3390611" cy="5761038"/>
          </a:xfrm>
          <a:prstGeom prst="rect">
            <a:avLst/>
          </a:prstGeom>
        </p:spPr>
      </p:pic>
      <p:pic>
        <p:nvPicPr>
          <p:cNvPr id="3" name="Image 2" descr="499818432_122134603496711496_890327516678149518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0" y="0"/>
            <a:ext cx="2888020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0077441_122134603922711496_62269164409916101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4843" y="0"/>
            <a:ext cx="5971076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0279888_122134489478711496_21694499656152206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7337" y="0"/>
            <a:ext cx="604608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0633032_122134603982711496_90914409350259923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716439"/>
            <a:ext cx="7802880" cy="432816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3935865_122134487810711496_73686903351401447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0" y="0"/>
            <a:ext cx="3135565" cy="5761038"/>
          </a:xfrm>
          <a:prstGeom prst="rect">
            <a:avLst/>
          </a:prstGeom>
        </p:spPr>
      </p:pic>
      <p:pic>
        <p:nvPicPr>
          <p:cNvPr id="3" name="Image 2" descr="475984629_122223271304021595_274965627404656152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6000" y="0"/>
            <a:ext cx="3263088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978884_122223270944021595_32033020998007944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803185" cy="5761038"/>
          </a:xfrm>
          <a:prstGeom prst="rect">
            <a:avLst/>
          </a:prstGeom>
        </p:spPr>
      </p:pic>
      <p:pic>
        <p:nvPicPr>
          <p:cNvPr id="4" name="Image 3" descr="504858585_122134603844711496_30292714694506115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62553" y="0"/>
            <a:ext cx="3878210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4517721_122134488800711496_49778924990712834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14984" y="0"/>
            <a:ext cx="441079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5486003_122134488218711496_5363698072526819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12447" y="0"/>
            <a:ext cx="481586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843596_122223271394021595_37743098116445535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5546088_122134488998711496_22663376077425593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73726" y="0"/>
            <a:ext cx="449331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746754_122223271058021595_43811655835934441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38648" y="0"/>
            <a:ext cx="5363466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6093830_122134604204711496_37853355882206271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0" y="0"/>
            <a:ext cx="1875338" cy="5761038"/>
          </a:xfrm>
          <a:prstGeom prst="rect">
            <a:avLst/>
          </a:prstGeom>
        </p:spPr>
      </p:pic>
      <p:pic>
        <p:nvPicPr>
          <p:cNvPr id="5" name="Image 4" descr="493946652_122134604264711496_180098732277610715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4000" y="0"/>
            <a:ext cx="2377928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6042470_122134489358711496_76356141994505203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9797" y="0"/>
            <a:ext cx="648116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5916447_122134488488711496_70681652137824028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0000" y="0"/>
            <a:ext cx="2460443" cy="5761038"/>
          </a:xfrm>
          <a:prstGeom prst="rect">
            <a:avLst/>
          </a:prstGeom>
        </p:spPr>
      </p:pic>
      <p:pic>
        <p:nvPicPr>
          <p:cNvPr id="4" name="Image 3" descr="506445823_122134488554711496_219105707043384706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6000" y="0"/>
            <a:ext cx="3225581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6464470_122134604582711496_6155624459236266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68000" y="0"/>
            <a:ext cx="2895522" cy="5761038"/>
          </a:xfrm>
          <a:prstGeom prst="rect">
            <a:avLst/>
          </a:prstGeom>
        </p:spPr>
      </p:pic>
      <p:pic>
        <p:nvPicPr>
          <p:cNvPr id="3" name="Image 2" descr="504872107_122134604336711496_687498208378060285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80000" y="0"/>
            <a:ext cx="3150568" cy="5761038"/>
          </a:xfrm>
          <a:prstGeom prst="rect">
            <a:avLst/>
          </a:prstGeom>
        </p:spPr>
      </p:pic>
      <p:pic>
        <p:nvPicPr>
          <p:cNvPr id="4" name="Image 3" descr="505475567_122134604636711496_1446390164138410663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3225581" cy="5761038"/>
          </a:xfrm>
          <a:prstGeom prst="rect">
            <a:avLst/>
          </a:prstGeom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6491508_122134603232711496_31594287496184643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67439" y="0"/>
            <a:ext cx="49058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6529774_122134488422711496_37118227590363335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75085" y="0"/>
            <a:ext cx="3765678" cy="5761038"/>
          </a:xfrm>
          <a:prstGeom prst="rect">
            <a:avLst/>
          </a:prstGeom>
        </p:spPr>
      </p:pic>
      <p:pic>
        <p:nvPicPr>
          <p:cNvPr id="3" name="Image 2" descr="476309453_122223271310021595_218187077725857378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563142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6601389_122134604384711496_25364886557546596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2430438" cy="5761038"/>
          </a:xfrm>
          <a:prstGeom prst="rect">
            <a:avLst/>
          </a:prstGeom>
        </p:spPr>
      </p:pic>
      <p:pic>
        <p:nvPicPr>
          <p:cNvPr id="3" name="Image 2" descr="506745578_122134603556711496_802679171243643299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48373" y="0"/>
            <a:ext cx="3113061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6780904_122134489076711496_2634541701305211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8000" y="0"/>
            <a:ext cx="3870697" cy="5761038"/>
          </a:xfrm>
          <a:prstGeom prst="rect">
            <a:avLst/>
          </a:prstGeom>
        </p:spPr>
      </p:pic>
      <p:pic>
        <p:nvPicPr>
          <p:cNvPr id="3" name="Image 2" descr="475778208_122223271298021595_493582046270316230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00" y="0"/>
            <a:ext cx="3053050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035175_122223270992021595_91191695982490808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0" y="0"/>
            <a:ext cx="3893201" cy="5761038"/>
          </a:xfrm>
          <a:prstGeom prst="rect">
            <a:avLst/>
          </a:prstGeom>
        </p:spPr>
      </p:pic>
      <p:pic>
        <p:nvPicPr>
          <p:cNvPr id="3" name="Image 2" descr="505136264_122134487954711496_203141861156711560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80000" y="0"/>
            <a:ext cx="3248085" cy="5761038"/>
          </a:xfrm>
          <a:prstGeom prst="rect">
            <a:avLst/>
          </a:prstGeom>
        </p:spPr>
      </p:pic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75837750_122223271028021595_65720216506055852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390611" cy="5761038"/>
          </a:xfrm>
          <a:prstGeom prst="rect">
            <a:avLst/>
          </a:prstGeom>
        </p:spPr>
      </p:pic>
      <p:pic>
        <p:nvPicPr>
          <p:cNvPr id="4" name="Image 3" descr="492967824_122134488302711496_532387105969349454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62726" y="0"/>
            <a:ext cx="2978037" cy="5761038"/>
          </a:xfrm>
          <a:prstGeom prst="rect">
            <a:avLst/>
          </a:prstGeom>
        </p:spPr>
      </p:pic>
      <p:pic>
        <p:nvPicPr>
          <p:cNvPr id="5" name="Image 4" descr="475840149_122223270908021595_3033471786313685265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84276" y="0"/>
            <a:ext cx="2304000" cy="5898241"/>
          </a:xfrm>
          <a:prstGeom prst="rect">
            <a:avLst/>
          </a:prstGeom>
          <a:blipFill>
            <a:blip r:embed="rId5" cstate="print"/>
            <a:tile tx="0" ty="0" sx="100000" sy="100000" flip="none" algn="tl"/>
          </a:blipFill>
        </p:spPr>
      </p:pic>
    </p:spTree>
  </p:cSld>
  <p:clrMapOvr>
    <a:masterClrMapping/>
  </p:clrMapOvr>
  <p:transition spd="slow" advTm="7000">
    <p:wipe dir="r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76133529_122223271238021595_57882687080158085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13770" y="0"/>
            <a:ext cx="401322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6775755_122134603310711496_87351688840707941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84924" y="0"/>
            <a:ext cx="507091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037143_122134603610711496_25309383861120136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19841" y="0"/>
            <a:ext cx="600108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2930369_122134488680711496_85466288284614361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4849" y="0"/>
            <a:ext cx="591106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r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161353949_10222576771722012_7841695263670394503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4"/>
            <a:ext cx="8640763" cy="576050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800000" y="5076000"/>
            <a:ext cx="1447830" cy="707884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4000" b="1" dirty="0">
                <a:ln w="15875">
                  <a:solidFill>
                    <a:srgbClr val="002060"/>
                  </a:solidFill>
                </a:ln>
                <a:solidFill>
                  <a:schemeClr val="bg1"/>
                </a:solidFill>
                <a:latin typeface="Cookie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048000" y="108000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rtlCol="0" anchor="ctr"/>
          <a:lstStyle/>
          <a:p>
            <a:pPr algn="ctr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2538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 rot="-60000">
            <a:off x="1584000" y="1456224"/>
            <a:ext cx="2952230" cy="1938990"/>
          </a:xfrm>
          <a:prstGeom prst="rect">
            <a:avLst/>
          </a:prstGeom>
          <a:noFill/>
        </p:spPr>
        <p:txBody>
          <a:bodyPr wrap="square" lIns="91439" tIns="45719" rIns="91439" bIns="45719" rtlCol="0">
            <a:spAutoFit/>
          </a:bodyPr>
          <a:lstStyle/>
          <a:p>
            <a:pPr algn="ctr"/>
            <a:r>
              <a:rPr lang="fr-FR" sz="4000" b="1" dirty="0" smtClean="0">
                <a:ln w="15875">
                  <a:solidFill>
                    <a:srgbClr val="002060"/>
                  </a:solidFill>
                </a:ln>
                <a:solidFill>
                  <a:schemeClr val="bg1"/>
                </a:solidFill>
                <a:latin typeface="Cookie" pitchFamily="2" charset="0"/>
              </a:rPr>
              <a:t>Jean-Marc </a:t>
            </a:r>
            <a:r>
              <a:rPr lang="fr-FR" sz="4000" b="1" dirty="0" err="1" smtClean="0">
                <a:ln w="15875">
                  <a:solidFill>
                    <a:srgbClr val="002060"/>
                  </a:solidFill>
                </a:ln>
                <a:solidFill>
                  <a:schemeClr val="bg1"/>
                </a:solidFill>
                <a:latin typeface="Cookie" pitchFamily="2" charset="0"/>
              </a:rPr>
              <a:t>Staehle</a:t>
            </a:r>
            <a:r>
              <a:rPr lang="fr-FR" sz="4000" b="1" dirty="0" smtClean="0">
                <a:ln w="15875">
                  <a:solidFill>
                    <a:srgbClr val="002060"/>
                  </a:solidFill>
                </a:ln>
                <a:solidFill>
                  <a:schemeClr val="bg1"/>
                </a:solidFill>
                <a:latin typeface="Cookie" pitchFamily="2" charset="0"/>
              </a:rPr>
              <a:t> </a:t>
            </a:r>
          </a:p>
          <a:p>
            <a:pPr algn="ctr"/>
            <a:r>
              <a:rPr lang="fr-FR" sz="4000" b="1" dirty="0" smtClean="0">
                <a:ln w="15875">
                  <a:solidFill>
                    <a:srgbClr val="002060"/>
                  </a:solidFill>
                </a:ln>
                <a:solidFill>
                  <a:schemeClr val="bg1"/>
                </a:solidFill>
                <a:latin typeface="Cookie" pitchFamily="2" charset="0"/>
              </a:rPr>
              <a:t>Épanouissement</a:t>
            </a:r>
          </a:p>
        </p:txBody>
      </p:sp>
      <p:sp>
        <p:nvSpPr>
          <p:cNvPr id="11" name="ZoneTexte 10"/>
          <p:cNvSpPr txBox="1"/>
          <p:nvPr/>
        </p:nvSpPr>
        <p:spPr>
          <a:xfrm rot="60000">
            <a:off x="6547198" y="1594828"/>
            <a:ext cx="1428594" cy="707884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4000" b="1" dirty="0" smtClean="0">
                <a:ln w="15875">
                  <a:solidFill>
                    <a:srgbClr val="002060"/>
                  </a:solidFill>
                </a:ln>
                <a:solidFill>
                  <a:schemeClr val="bg1"/>
                </a:solidFill>
                <a:latin typeface="Cookie" pitchFamily="2" charset="0"/>
              </a:rPr>
              <a:t>Internet</a:t>
            </a:r>
            <a:endParaRPr lang="fr-FR" sz="4400" b="1" dirty="0" smtClean="0">
              <a:ln w="15875">
                <a:solidFill>
                  <a:srgbClr val="002060"/>
                </a:solidFill>
              </a:ln>
              <a:solidFill>
                <a:schemeClr val="bg1"/>
              </a:solidFill>
              <a:latin typeface="Cookie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200701" y="144215"/>
            <a:ext cx="896397" cy="276997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1200" b="1" dirty="0" smtClean="0">
                <a:solidFill>
                  <a:srgbClr val="FF0000"/>
                </a:solidFill>
              </a:rPr>
              <a:t>27.07.2025</a:t>
            </a:r>
            <a:endParaRPr lang="fr-FR" sz="12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84000" y="4896000"/>
            <a:ext cx="1496991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" name="Image 12" descr="b16409b218fc849057290b2b86df6bac6a_13-photographer-with-camera-silhouette-png-transparent-onlygfxcom_804-120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31949" y="3384575"/>
            <a:ext cx="1201986" cy="1800000"/>
          </a:xfrm>
          <a:prstGeom prst="rect">
            <a:avLst/>
          </a:prstGeom>
        </p:spPr>
      </p:pic>
      <p:pic>
        <p:nvPicPr>
          <p:cNvPr id="12" name="Image 11" descr="end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52629" y="792287"/>
            <a:ext cx="1080000" cy="720000"/>
          </a:xfrm>
          <a:prstGeom prst="rect">
            <a:avLst/>
          </a:prstGeom>
        </p:spPr>
      </p:pic>
      <p:pic>
        <p:nvPicPr>
          <p:cNvPr id="14" name="Image 13" descr="0d000001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760541" y="2736503"/>
            <a:ext cx="1980000" cy="1878168"/>
          </a:xfrm>
          <a:prstGeom prst="rect">
            <a:avLst/>
          </a:prstGeom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7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7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000"/>
                            </p:stCondLst>
                            <p:childTnLst>
                              <p:par>
                                <p:cTn id="32" presetID="7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7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7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631</TotalTime>
  <Words>66</Words>
  <Application>Microsoft Office PowerPoint</Application>
  <PresentationFormat>Personnalisé</PresentationFormat>
  <Paragraphs>25</Paragraphs>
  <Slides>46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46</vt:i4>
      </vt:variant>
    </vt:vector>
  </HeadingPairs>
  <TitlesOfParts>
    <vt:vector size="47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71</cp:revision>
  <dcterms:created xsi:type="dcterms:W3CDTF">2020-05-12T17:47:43Z</dcterms:created>
  <dcterms:modified xsi:type="dcterms:W3CDTF">2025-07-27T19:34:13Z</dcterms:modified>
</cp:coreProperties>
</file>