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Default Extension="wmv" ContentType="video/x-ms-wm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1" r:id="rId2"/>
    <p:sldId id="395" r:id="rId3"/>
    <p:sldId id="257" r:id="rId4"/>
    <p:sldId id="258" r:id="rId5"/>
    <p:sldId id="296" r:id="rId6"/>
    <p:sldId id="390" r:id="rId7"/>
    <p:sldId id="259" r:id="rId8"/>
    <p:sldId id="261" r:id="rId9"/>
    <p:sldId id="273" r:id="rId10"/>
    <p:sldId id="270" r:id="rId11"/>
    <p:sldId id="263" r:id="rId12"/>
    <p:sldId id="260" r:id="rId13"/>
    <p:sldId id="262" r:id="rId14"/>
    <p:sldId id="272" r:id="rId15"/>
    <p:sldId id="299" r:id="rId16"/>
    <p:sldId id="297" r:id="rId17"/>
    <p:sldId id="290" r:id="rId18"/>
    <p:sldId id="266" r:id="rId19"/>
    <p:sldId id="291" r:id="rId20"/>
    <p:sldId id="264" r:id="rId21"/>
    <p:sldId id="310" r:id="rId22"/>
    <p:sldId id="298" r:id="rId23"/>
    <p:sldId id="267" r:id="rId24"/>
    <p:sldId id="311" r:id="rId25"/>
    <p:sldId id="276" r:id="rId26"/>
    <p:sldId id="300" r:id="rId27"/>
    <p:sldId id="275" r:id="rId28"/>
    <p:sldId id="268" r:id="rId29"/>
    <p:sldId id="269" r:id="rId30"/>
    <p:sldId id="274" r:id="rId31"/>
    <p:sldId id="277" r:id="rId32"/>
    <p:sldId id="301" r:id="rId33"/>
    <p:sldId id="393" r:id="rId34"/>
    <p:sldId id="394" r:id="rId35"/>
    <p:sldId id="285" r:id="rId36"/>
    <p:sldId id="278" r:id="rId37"/>
    <p:sldId id="279" r:id="rId38"/>
    <p:sldId id="280" r:id="rId39"/>
    <p:sldId id="317" r:id="rId40"/>
    <p:sldId id="283" r:id="rId41"/>
    <p:sldId id="284" r:id="rId42"/>
    <p:sldId id="312" r:id="rId43"/>
    <p:sldId id="313" r:id="rId44"/>
    <p:sldId id="286" r:id="rId45"/>
    <p:sldId id="315" r:id="rId46"/>
    <p:sldId id="316" r:id="rId47"/>
    <p:sldId id="292" r:id="rId48"/>
    <p:sldId id="314" r:id="rId49"/>
    <p:sldId id="287" r:id="rId50"/>
    <p:sldId id="289" r:id="rId51"/>
    <p:sldId id="318" r:id="rId52"/>
    <p:sldId id="281" r:id="rId53"/>
    <p:sldId id="288" r:id="rId54"/>
    <p:sldId id="294" r:id="rId55"/>
    <p:sldId id="303" r:id="rId56"/>
    <p:sldId id="302" r:id="rId57"/>
    <p:sldId id="304" r:id="rId58"/>
    <p:sldId id="306" r:id="rId59"/>
    <p:sldId id="305" r:id="rId60"/>
    <p:sldId id="307" r:id="rId61"/>
    <p:sldId id="319" r:id="rId62"/>
    <p:sldId id="308" r:id="rId63"/>
    <p:sldId id="309" r:id="rId64"/>
    <p:sldId id="355" r:id="rId65"/>
    <p:sldId id="353" r:id="rId66"/>
    <p:sldId id="354" r:id="rId67"/>
    <p:sldId id="356" r:id="rId68"/>
    <p:sldId id="321" r:id="rId69"/>
    <p:sldId id="358" r:id="rId70"/>
    <p:sldId id="320" r:id="rId71"/>
    <p:sldId id="323" r:id="rId72"/>
    <p:sldId id="322" r:id="rId73"/>
    <p:sldId id="324" r:id="rId74"/>
    <p:sldId id="325" r:id="rId75"/>
    <p:sldId id="337" r:id="rId76"/>
    <p:sldId id="326" r:id="rId77"/>
    <p:sldId id="357" r:id="rId78"/>
    <p:sldId id="327" r:id="rId79"/>
    <p:sldId id="328" r:id="rId80"/>
    <p:sldId id="329" r:id="rId81"/>
    <p:sldId id="330" r:id="rId82"/>
    <p:sldId id="331" r:id="rId83"/>
    <p:sldId id="332" r:id="rId84"/>
    <p:sldId id="335" r:id="rId85"/>
    <p:sldId id="336" r:id="rId86"/>
    <p:sldId id="333" r:id="rId87"/>
    <p:sldId id="334" r:id="rId88"/>
    <p:sldId id="338" r:id="rId89"/>
    <p:sldId id="339" r:id="rId90"/>
    <p:sldId id="340" r:id="rId91"/>
    <p:sldId id="341" r:id="rId92"/>
    <p:sldId id="342" r:id="rId93"/>
    <p:sldId id="343" r:id="rId94"/>
    <p:sldId id="351" r:id="rId95"/>
    <p:sldId id="344" r:id="rId96"/>
    <p:sldId id="345" r:id="rId97"/>
    <p:sldId id="346" r:id="rId98"/>
    <p:sldId id="347" r:id="rId99"/>
    <p:sldId id="348" r:id="rId100"/>
    <p:sldId id="349" r:id="rId101"/>
    <p:sldId id="350" r:id="rId102"/>
    <p:sldId id="352" r:id="rId103"/>
    <p:sldId id="376" r:id="rId104"/>
    <p:sldId id="360" r:id="rId105"/>
    <p:sldId id="359" r:id="rId106"/>
    <p:sldId id="364" r:id="rId107"/>
    <p:sldId id="361" r:id="rId108"/>
    <p:sldId id="363" r:id="rId109"/>
    <p:sldId id="282" r:id="rId110"/>
    <p:sldId id="362" r:id="rId111"/>
    <p:sldId id="368" r:id="rId112"/>
    <p:sldId id="366" r:id="rId113"/>
    <p:sldId id="365" r:id="rId114"/>
    <p:sldId id="367" r:id="rId115"/>
    <p:sldId id="375" r:id="rId116"/>
    <p:sldId id="371" r:id="rId117"/>
    <p:sldId id="370" r:id="rId118"/>
    <p:sldId id="369" r:id="rId119"/>
    <p:sldId id="377" r:id="rId120"/>
    <p:sldId id="378" r:id="rId121"/>
    <p:sldId id="372" r:id="rId122"/>
    <p:sldId id="373" r:id="rId123"/>
    <p:sldId id="374" r:id="rId124"/>
    <p:sldId id="379" r:id="rId125"/>
    <p:sldId id="384" r:id="rId126"/>
    <p:sldId id="382" r:id="rId127"/>
    <p:sldId id="380" r:id="rId128"/>
    <p:sldId id="381" r:id="rId129"/>
    <p:sldId id="383" r:id="rId130"/>
    <p:sldId id="385" r:id="rId131"/>
    <p:sldId id="386" r:id="rId132"/>
    <p:sldId id="387" r:id="rId133"/>
    <p:sldId id="388" r:id="rId134"/>
    <p:sldId id="389" r:id="rId135"/>
    <p:sldId id="391" r:id="rId136"/>
    <p:sldId id="392" r:id="rId137"/>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DEcNLZCcwB80w3CwJtSlQ==" hashData="ZgtP8pszsxEKABlRXgk9s2G9WTZhBi9bZANr0EHlLhuXEd11jgqUTIijZdupnB+RptouP/ftQ7p40nBOZdvLhQ=="/>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1" d="100"/>
          <a:sy n="71" d="100"/>
        </p:scale>
        <p:origin x="72"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presProps" Target="presProps.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viewProps" Target="viewProps.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6" Type="http://schemas.openxmlformats.org/officeDocument/2006/relationships/slide" Target="slides/slide1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4B425C9C-798F-4F35-A420-8E1702B5868D}" type="datetimeFigureOut">
              <a:rPr lang="fr-FR" smtClean="0"/>
              <a:pPr/>
              <a:t>14/09/2025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3117213-60E2-4DB7-A63F-2E2D707E46FC}" type="slidenum">
              <a:rPr lang="fr-FR" smtClean="0"/>
              <a:pPr/>
              <a:t>‹N°›</a:t>
            </a:fld>
            <a:endParaRPr lang="fr-FR"/>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B425C9C-798F-4F35-A420-8E1702B5868D}" type="datetimeFigureOut">
              <a:rPr lang="fr-FR" smtClean="0"/>
              <a:pPr/>
              <a:t>14/09/2025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3117213-60E2-4DB7-A63F-2E2D707E46FC}" type="slidenum">
              <a:rPr lang="fr-FR" smtClean="0"/>
              <a:pPr/>
              <a:t>‹N°›</a:t>
            </a:fld>
            <a:endParaRPr lang="fr-FR"/>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4B425C9C-798F-4F35-A420-8E1702B5868D}" type="datetimeFigureOut">
              <a:rPr lang="fr-FR" smtClean="0"/>
              <a:pPr/>
              <a:t>14/09/2025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3117213-60E2-4DB7-A63F-2E2D707E46FC}" type="slidenum">
              <a:rPr lang="fr-FR" smtClean="0"/>
              <a:pPr/>
              <a:t>‹N°›</a:t>
            </a:fld>
            <a:endParaRPr lang="fr-F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B425C9C-798F-4F35-A420-8E1702B5868D}" type="datetimeFigureOut">
              <a:rPr lang="fr-FR" smtClean="0"/>
              <a:pPr/>
              <a:t>14/09/2025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3117213-60E2-4DB7-A63F-2E2D707E46FC}" type="slidenum">
              <a:rPr lang="fr-FR" smtClean="0"/>
              <a:pPr/>
              <a:t>‹N°›</a:t>
            </a:fld>
            <a:endParaRPr lang="fr-FR"/>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4B425C9C-798F-4F35-A420-8E1702B5868D}" type="datetimeFigureOut">
              <a:rPr lang="fr-FR" smtClean="0"/>
              <a:pPr/>
              <a:t>14/09/2025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23117213-60E2-4DB7-A63F-2E2D707E46FC}" type="slidenum">
              <a:rPr lang="fr-FR" smtClean="0"/>
              <a:pPr/>
              <a:t>‹N°›</a:t>
            </a:fld>
            <a:endParaRPr lang="fr-FR"/>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4B425C9C-798F-4F35-A420-8E1702B5868D}" type="datetimeFigureOut">
              <a:rPr lang="fr-FR" smtClean="0"/>
              <a:pPr/>
              <a:t>14/09/2025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23117213-60E2-4DB7-A63F-2E2D707E46FC}" type="slidenum">
              <a:rPr lang="fr-FR" smtClean="0"/>
              <a:pPr/>
              <a:t>‹N°›</a:t>
            </a:fld>
            <a:endParaRPr lang="fr-FR"/>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B425C9C-798F-4F35-A420-8E1702B5868D}" type="datetimeFigureOut">
              <a:rPr lang="fr-FR" smtClean="0"/>
              <a:pPr/>
              <a:t>14/09/2025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23117213-60E2-4DB7-A63F-2E2D707E46FC}" type="slidenum">
              <a:rPr lang="fr-FR" smtClean="0"/>
              <a:pPr/>
              <a:t>‹N°›</a:t>
            </a:fld>
            <a:endParaRPr lang="fr-FR"/>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4B425C9C-798F-4F35-A420-8E1702B5868D}" type="datetimeFigureOut">
              <a:rPr lang="fr-FR" smtClean="0"/>
              <a:pPr/>
              <a:t>14/09/2025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3117213-60E2-4DB7-A63F-2E2D707E46FC}" type="slidenum">
              <a:rPr lang="fr-FR" smtClean="0"/>
              <a:pPr/>
              <a:t>‹N°›</a:t>
            </a:fld>
            <a:endParaRPr lang="fr-F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4B425C9C-798F-4F35-A420-8E1702B5868D}" type="datetimeFigureOut">
              <a:rPr lang="fr-FR" smtClean="0"/>
              <a:pPr/>
              <a:t>14/09/2025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3117213-60E2-4DB7-A63F-2E2D707E46FC}" type="slidenum">
              <a:rPr lang="fr-FR" smtClean="0"/>
              <a:pPr/>
              <a:t>‹N°›</a:t>
            </a:fld>
            <a:endParaRPr lang="fr-F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B425C9C-798F-4F35-A420-8E1702B5868D}" type="datetimeFigureOut">
              <a:rPr lang="fr-FR" smtClean="0"/>
              <a:pPr/>
              <a:t>14/09/2025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3117213-60E2-4DB7-A63F-2E2D707E46FC}" type="slidenum">
              <a:rPr lang="fr-FR" smtClean="0"/>
              <a:pPr/>
              <a:t>‹N°›</a:t>
            </a:fld>
            <a:endParaRPr lang="fr-FR"/>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B425C9C-798F-4F35-A420-8E1702B5868D}" type="datetimeFigureOut">
              <a:rPr lang="fr-FR" smtClean="0"/>
              <a:pPr/>
              <a:t>14/09/2025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3117213-60E2-4DB7-A63F-2E2D707E46FC}" type="slidenum">
              <a:rPr lang="fr-FR" smtClean="0"/>
              <a:pPr/>
              <a:t>‹N°›</a:t>
            </a:fld>
            <a:endParaRPr lang="fr-FR"/>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425C9C-798F-4F35-A420-8E1702B5868D}" type="datetimeFigureOut">
              <a:rPr lang="fr-FR" smtClean="0"/>
              <a:pPr/>
              <a:t>14/09/2025</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117213-60E2-4DB7-A63F-2E2D707E46FC}"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wmv"/><Relationship Id="rId1" Type="http://schemas.microsoft.com/office/2007/relationships/media" Target="../media/media1.wmv"/><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3" Type="http://schemas.openxmlformats.org/officeDocument/2006/relationships/hyperlink" Target="http://fr.wikipedia.org/wiki/Troisi%C3%A8me_Reich" TargetMode="External"/><Relationship Id="rId18" Type="http://schemas.openxmlformats.org/officeDocument/2006/relationships/hyperlink" Target="http://fr.wikipedia.org/wiki/Arthur_Tedder" TargetMode="External"/><Relationship Id="rId26" Type="http://schemas.openxmlformats.org/officeDocument/2006/relationships/hyperlink" Target="http://fr.wikipedia.org/wiki/Hans_von_Salmuth" TargetMode="External"/><Relationship Id="rId3" Type="http://schemas.openxmlformats.org/officeDocument/2006/relationships/hyperlink" Target="http://fr.wikipedia.org/wiki/6_juin" TargetMode="External"/><Relationship Id="rId21" Type="http://schemas.openxmlformats.org/officeDocument/2006/relationships/hyperlink" Target="http://fr.wikipedia.org/wiki/Rodney_Keller" TargetMode="External"/><Relationship Id="rId7" Type="http://schemas.openxmlformats.org/officeDocument/2006/relationships/hyperlink" Target="http://fr.wikipedia.org/wiki/France" TargetMode="External"/><Relationship Id="rId12" Type="http://schemas.openxmlformats.org/officeDocument/2006/relationships/hyperlink" Target="http://fr.wikipedia.org/wiki/Arm%C3%A9e_fran%C3%A7aise_de_la_lib%C3%A9ration" TargetMode="External"/><Relationship Id="rId17" Type="http://schemas.openxmlformats.org/officeDocument/2006/relationships/hyperlink" Target="http://fr.wikipedia.org/wiki/Trafford_Leigh-Mallory" TargetMode="External"/><Relationship Id="rId25" Type="http://schemas.openxmlformats.org/officeDocument/2006/relationships/hyperlink" Target="http://fr.wikipedia.org/wiki/Friedrich_Dollmann" TargetMode="External"/><Relationship Id="rId33" Type="http://schemas.openxmlformats.org/officeDocument/2006/relationships/image" Target="../media/image12.png"/><Relationship Id="rId2" Type="http://schemas.openxmlformats.org/officeDocument/2006/relationships/image" Target="../media/image5.jpeg"/><Relationship Id="rId16" Type="http://schemas.openxmlformats.org/officeDocument/2006/relationships/hyperlink" Target="http://fr.wikipedia.org/wiki/Bernard_Montgomery" TargetMode="External"/><Relationship Id="rId20" Type="http://schemas.openxmlformats.org/officeDocument/2006/relationships/hyperlink" Target="http://fr.wikipedia.org/wiki/Bertram_Ramsay" TargetMode="External"/><Relationship Id="rId29"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hyperlink" Target="http://fr.wikipedia.org/wiki/Normandie" TargetMode="External"/><Relationship Id="rId11" Type="http://schemas.openxmlformats.org/officeDocument/2006/relationships/hyperlink" Target="http://fr.wikipedia.org/wiki/%C3%89tats-Unis" TargetMode="External"/><Relationship Id="rId24" Type="http://schemas.openxmlformats.org/officeDocument/2006/relationships/hyperlink" Target="http://fr.wikipedia.org/wiki/Leo_Geyr_von_Schweppenburg" TargetMode="External"/><Relationship Id="rId32" Type="http://schemas.openxmlformats.org/officeDocument/2006/relationships/image" Target="../media/image11.png"/><Relationship Id="rId5" Type="http://schemas.openxmlformats.org/officeDocument/2006/relationships/hyperlink" Target="http://fr.wikipedia.org/wiki/1944" TargetMode="External"/><Relationship Id="rId15" Type="http://schemas.openxmlformats.org/officeDocument/2006/relationships/hyperlink" Target="http://fr.wikipedia.org/wiki/Omar_Bradley" TargetMode="External"/><Relationship Id="rId23" Type="http://schemas.openxmlformats.org/officeDocument/2006/relationships/hyperlink" Target="http://fr.wikipedia.org/wiki/Erwin_Rommel" TargetMode="External"/><Relationship Id="rId28" Type="http://schemas.openxmlformats.org/officeDocument/2006/relationships/image" Target="../media/image7.png"/><Relationship Id="rId10" Type="http://schemas.openxmlformats.org/officeDocument/2006/relationships/hyperlink" Target="http://fr.wikipedia.org/wiki/Arm%C3%A9e_polonaise_de_l'Ouest" TargetMode="External"/><Relationship Id="rId19" Type="http://schemas.openxmlformats.org/officeDocument/2006/relationships/hyperlink" Target="http://fr.wikipedia.org/wiki/Miles_Dempsey" TargetMode="External"/><Relationship Id="rId31" Type="http://schemas.openxmlformats.org/officeDocument/2006/relationships/image" Target="../media/image10.png"/><Relationship Id="rId4" Type="http://schemas.openxmlformats.org/officeDocument/2006/relationships/hyperlink" Target="http://fr.wikipedia.org/wiki/Juin_1944" TargetMode="External"/><Relationship Id="rId9" Type="http://schemas.openxmlformats.org/officeDocument/2006/relationships/hyperlink" Target="http://fr.wikipedia.org/wiki/Royaume-Uni" TargetMode="External"/><Relationship Id="rId14" Type="http://schemas.openxmlformats.org/officeDocument/2006/relationships/hyperlink" Target="http://fr.wikipedia.org/wiki/Dwight_David_Eisenhower" TargetMode="External"/><Relationship Id="rId22" Type="http://schemas.openxmlformats.org/officeDocument/2006/relationships/hyperlink" Target="http://fr.wikipedia.org/wiki/Gerd_von_Rundstedt" TargetMode="External"/><Relationship Id="rId27" Type="http://schemas.openxmlformats.org/officeDocument/2006/relationships/hyperlink" Target="http://fr.wikipedia.org/wiki/Wilhelm_Falley" TargetMode="External"/><Relationship Id="rId30" Type="http://schemas.openxmlformats.org/officeDocument/2006/relationships/image" Target="../media/image9.png"/><Relationship Id="rId8" Type="http://schemas.openxmlformats.org/officeDocument/2006/relationships/hyperlink" Target="http://fr.wikipedia.org/wiki/Canada"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hyperlink" Target="http://fr.wikipedia.org/wiki/Manche_(d%C3%A9partement)" TargetMode="External"/><Relationship Id="rId13" Type="http://schemas.openxmlformats.org/officeDocument/2006/relationships/hyperlink" Target="http://fr.wikipedia.org/wiki/Chef-lieu" TargetMode="External"/><Relationship Id="rId18" Type="http://schemas.openxmlformats.org/officeDocument/2006/relationships/hyperlink" Target="http://fr.wikipedia.org/wiki/2008" TargetMode="External"/><Relationship Id="rId26" Type="http://schemas.openxmlformats.org/officeDocument/2006/relationships/image" Target="../media/image15.png"/><Relationship Id="rId3" Type="http://schemas.openxmlformats.org/officeDocument/2006/relationships/hyperlink" Target="http://fr.wikipedia.org/wiki/Liste_des_pays_du_monde" TargetMode="External"/><Relationship Id="rId21" Type="http://schemas.openxmlformats.org/officeDocument/2006/relationships/hyperlink" Target="http://fr.wikipedia.org/wiki/Code_officiel_g%C3%A9ographique" TargetMode="External"/><Relationship Id="rId7" Type="http://schemas.openxmlformats.org/officeDocument/2006/relationships/hyperlink" Target="http://fr.wikipedia.org/wiki/D%C3%A9partement_fran%C3%A7ais" TargetMode="External"/><Relationship Id="rId12" Type="http://schemas.openxmlformats.org/officeDocument/2006/relationships/hyperlink" Target="http://fr.wikipedia.org/wiki/Canton_de_Sainte-M%C3%A8re-%C3%89glise" TargetMode="External"/><Relationship Id="rId17" Type="http://schemas.openxmlformats.org/officeDocument/2006/relationships/hyperlink" Target="http://fr.wikipedia.org/wiki/Mandat_politique" TargetMode="External"/><Relationship Id="rId25" Type="http://schemas.openxmlformats.org/officeDocument/2006/relationships/hyperlink" Target="//commons.wikimedia.org/wiki/File:Blason_Sainte-M%C3%A8re-Eglise_50.svg" TargetMode="External"/><Relationship Id="rId2" Type="http://schemas.openxmlformats.org/officeDocument/2006/relationships/image" Target="../media/image5.jpeg"/><Relationship Id="rId16" Type="http://schemas.openxmlformats.org/officeDocument/2006/relationships/hyperlink" Target="http://fr.wikipedia.org/wiki/Maire_(France)" TargetMode="External"/><Relationship Id="rId20" Type="http://schemas.openxmlformats.org/officeDocument/2006/relationships/hyperlink" Target="http://fr.wikipedia.org/wiki/Code_postal" TargetMode="External"/><Relationship Id="rId1" Type="http://schemas.openxmlformats.org/officeDocument/2006/relationships/slideLayout" Target="../slideLayouts/slideLayout7.xml"/><Relationship Id="rId6" Type="http://schemas.openxmlformats.org/officeDocument/2006/relationships/hyperlink" Target="http://fr.wikipedia.org/wiki/Basse-Normandie" TargetMode="External"/><Relationship Id="rId11" Type="http://schemas.openxmlformats.org/officeDocument/2006/relationships/hyperlink" Target="http://fr.wikipedia.org/wiki/Canton_fran%C3%A7ais" TargetMode="External"/><Relationship Id="rId24" Type="http://schemas.openxmlformats.org/officeDocument/2006/relationships/image" Target="../media/image11.png"/><Relationship Id="rId5" Type="http://schemas.openxmlformats.org/officeDocument/2006/relationships/hyperlink" Target="http://fr.wikipedia.org/wiki/R%C3%A9gion_fran%C3%A7aise" TargetMode="External"/><Relationship Id="rId15" Type="http://schemas.openxmlformats.org/officeDocument/2006/relationships/hyperlink" Target="http://fr.wikipedia.org/wiki/Communaut%C3%A9_de_communes_de_Sainte-M%C3%A8re-%C3%89glise" TargetMode="External"/><Relationship Id="rId23" Type="http://schemas.openxmlformats.org/officeDocument/2006/relationships/hyperlink" Target="http://fr.wikipedia.org/wiki/Chiffres_de_population_de_la_France" TargetMode="External"/><Relationship Id="rId10" Type="http://schemas.openxmlformats.org/officeDocument/2006/relationships/hyperlink" Target="http://fr.wikipedia.org/wiki/Arrondissement_de_Cherbourg" TargetMode="External"/><Relationship Id="rId19" Type="http://schemas.openxmlformats.org/officeDocument/2006/relationships/hyperlink" Target="http://fr.wikipedia.org/wiki/2014" TargetMode="External"/><Relationship Id="rId4" Type="http://schemas.openxmlformats.org/officeDocument/2006/relationships/hyperlink" Target="http://fr.wikipedia.org/wiki/France" TargetMode="External"/><Relationship Id="rId9" Type="http://schemas.openxmlformats.org/officeDocument/2006/relationships/hyperlink" Target="http://fr.wikipedia.org/wiki/Arrondissement_fran%C3%A7ais" TargetMode="External"/><Relationship Id="rId14" Type="http://schemas.openxmlformats.org/officeDocument/2006/relationships/hyperlink" Target="http://fr.wikipedia.org/wiki/Intercommunalit%C3%A9_en_France" TargetMode="External"/><Relationship Id="rId22" Type="http://schemas.openxmlformats.org/officeDocument/2006/relationships/hyperlink" Target="http://fr.wikipedia.org/wiki/Gentil%C3%A9" TargetMode="External"/><Relationship Id="rId27" Type="http://schemas.openxmlformats.org/officeDocument/2006/relationships/image" Target="../media/image16.jpeg"/></Relationships>
</file>

<file path=ppt/slides/_rels/slide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fr.wikipedia.org/wiki/John_Steele" TargetMode="External"/><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hyperlink" Target="http://fr.wikipedia.org/wiki/Voie_de_la_Libert%C3%A9" TargetMode="External"/><Relationship Id="rId2" Type="http://schemas.openxmlformats.org/officeDocument/2006/relationships/image" Target="../media/image45.jpeg"/><Relationship Id="rId1" Type="http://schemas.openxmlformats.org/officeDocument/2006/relationships/slideLayout" Target="../slideLayouts/slideLayout7.xml"/><Relationship Id="rId5" Type="http://schemas.openxmlformats.org/officeDocument/2006/relationships/image" Target="../media/image46.jpeg"/><Relationship Id="rId4" Type="http://schemas.openxmlformats.org/officeDocument/2006/relationships/hyperlink" Target="http://fr.wikipedia.org/wiki/Bastogne" TargetMode="External"/></Relationships>
</file>

<file path=ppt/slides/_rels/slide3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hyperlink" Target="http://fr.wikipedia.org/wiki/Douglas_A-20_Havoc" TargetMode="External"/><Relationship Id="rId2" Type="http://schemas.openxmlformats.org/officeDocument/2006/relationships/image" Target="../media/image85.jpeg"/><Relationship Id="rId1" Type="http://schemas.openxmlformats.org/officeDocument/2006/relationships/slideLayout" Target="../slideLayouts/slideLayout7.xml"/><Relationship Id="rId4" Type="http://schemas.openxmlformats.org/officeDocument/2006/relationships/hyperlink" Target="http://fr.wikipedia.org/wiki/Boeing_B-17" TargetMode="External"/></Relationships>
</file>

<file path=ppt/slides/_rels/slide68.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image" Target="../media/image116.jpe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image" Target="../media/image117.jpe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image" Target="../media/image119.jpe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8" Type="http://schemas.openxmlformats.org/officeDocument/2006/relationships/image" Target="../media/image122.jpeg"/><Relationship Id="rId3" Type="http://schemas.openxmlformats.org/officeDocument/2006/relationships/hyperlink" Target="http://fr.wikipedia.org/wiki/XIIIe_si%C3%A8cle" TargetMode="External"/><Relationship Id="rId7" Type="http://schemas.openxmlformats.org/officeDocument/2006/relationships/hyperlink" Target="http://fr.wikipedia.org/wiki/Destroyer" TargetMode="External"/><Relationship Id="rId2" Type="http://schemas.openxmlformats.org/officeDocument/2006/relationships/hyperlink" Target="http://fr.wikipedia.org/wiki/XIIe_si%C3%A8cle" TargetMode="External"/><Relationship Id="rId1" Type="http://schemas.openxmlformats.org/officeDocument/2006/relationships/slideLayout" Target="../slideLayouts/slideLayout7.xml"/><Relationship Id="rId6" Type="http://schemas.openxmlformats.org/officeDocument/2006/relationships/hyperlink" Target="http://fr.wikipedia.org/wiki/Op%C3%A9ration_Neptune_(Alli%C3%A9s)" TargetMode="External"/><Relationship Id="rId5" Type="http://schemas.openxmlformats.org/officeDocument/2006/relationships/hyperlink" Target="http://fr.wikipedia.org/wiki/Colleville-sur-Mer" TargetMode="External"/><Relationship Id="rId4" Type="http://schemas.openxmlformats.org/officeDocument/2006/relationships/hyperlink" Target="http://fr.wikipedia.org/wiki/Monument_historique_(France)" TargetMode="External"/></Relationships>
</file>

<file path=ppt/slides/_rels/slide104.xml.rels><?xml version="1.0" encoding="UTF-8" standalone="yes"?>
<Relationships xmlns="http://schemas.openxmlformats.org/package/2006/relationships"><Relationship Id="rId3" Type="http://schemas.openxmlformats.org/officeDocument/2006/relationships/hyperlink" Target="http://fr.wikipedia.org/wiki/Char_de_combat" TargetMode="External"/><Relationship Id="rId2" Type="http://schemas.openxmlformats.org/officeDocument/2006/relationships/image" Target="../media/image123.jpeg"/><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3" Type="http://schemas.openxmlformats.org/officeDocument/2006/relationships/hyperlink" Target="http://fr.wikipedia.org/w/index.php?title=Markley_Stevenson&amp;action=edit&amp;redlink=1" TargetMode="External"/><Relationship Id="rId2" Type="http://schemas.openxmlformats.org/officeDocument/2006/relationships/image" Target="../media/image124.jpeg"/><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3" Type="http://schemas.openxmlformats.org/officeDocument/2006/relationships/hyperlink" Target="http://fr.wikipedia.org/wiki/Omaha_Beach" TargetMode="External"/><Relationship Id="rId2" Type="http://schemas.openxmlformats.org/officeDocument/2006/relationships/image" Target="../media/image125.jpeg"/><Relationship Id="rId1" Type="http://schemas.openxmlformats.org/officeDocument/2006/relationships/slideLayout" Target="../slideLayouts/slideLayout7.xml"/><Relationship Id="rId5" Type="http://schemas.openxmlformats.org/officeDocument/2006/relationships/hyperlink" Target="http://fr.wikipedia.org/wiki/Seconde_Guerre_mondiale" TargetMode="External"/><Relationship Id="rId4" Type="http://schemas.openxmlformats.org/officeDocument/2006/relationships/hyperlink" Target="http://fr.wikipedia.org/wiki/Cimeti%C3%A8re_am%C3%A9ricain_de_Colleville-sur-Mer" TargetMode="External"/></Relationships>
</file>

<file path=ppt/slides/_rels/slide107.xml.rels><?xml version="1.0" encoding="UTF-8" standalone="yes"?>
<Relationships xmlns="http://schemas.openxmlformats.org/package/2006/relationships"><Relationship Id="rId2" Type="http://schemas.openxmlformats.org/officeDocument/2006/relationships/image" Target="../media/image126.jpeg"/><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2" Type="http://schemas.openxmlformats.org/officeDocument/2006/relationships/image" Target="../media/image127.jpeg"/><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3" Type="http://schemas.openxmlformats.org/officeDocument/2006/relationships/hyperlink" Target="http://fr.wikipedia.org/wiki/Croix_latine" TargetMode="External"/><Relationship Id="rId2" Type="http://schemas.openxmlformats.org/officeDocument/2006/relationships/image" Target="../media/image128.jpeg"/><Relationship Id="rId1" Type="http://schemas.openxmlformats.org/officeDocument/2006/relationships/slideLayout" Target="../slideLayouts/slideLayout7.xml"/><Relationship Id="rId4" Type="http://schemas.openxmlformats.org/officeDocument/2006/relationships/hyperlink" Target="http://fr.wikipedia.org/wiki/%C3%89toile_de_David" TargetMode="External"/></Relationships>
</file>

<file path=ppt/slides/_rels/slide110.xml.rels><?xml version="1.0" encoding="UTF-8" standalone="yes"?>
<Relationships xmlns="http://schemas.openxmlformats.org/package/2006/relationships"><Relationship Id="rId2" Type="http://schemas.openxmlformats.org/officeDocument/2006/relationships/image" Target="../media/image129.jpeg"/><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image" Target="../media/image130.jpeg"/><Relationship Id="rId1" Type="http://schemas.openxmlformats.org/officeDocument/2006/relationships/slideLayout" Target="../slideLayouts/slideLayout7.xml"/><Relationship Id="rId6" Type="http://schemas.openxmlformats.org/officeDocument/2006/relationships/hyperlink" Target="http://fr.wikipedia.org/wiki/Theodore_Roosevelt_Junior" TargetMode="External"/><Relationship Id="rId5" Type="http://schemas.openxmlformats.org/officeDocument/2006/relationships/hyperlink" Target="http://fr.wikipedia.org/wiki/Il_faut_sauver_le_soldat_Ryan" TargetMode="External"/><Relationship Id="rId4" Type="http://schemas.openxmlformats.org/officeDocument/2006/relationships/hyperlink" Target="http://fr.wikipedia.org/wiki/Fr%C3%A8res_Niland" TargetMode="External"/></Relationships>
</file>

<file path=ppt/slides/_rels/slide112.xml.rels><?xml version="1.0" encoding="UTF-8" standalone="yes"?>
<Relationships xmlns="http://schemas.openxmlformats.org/package/2006/relationships"><Relationship Id="rId2" Type="http://schemas.openxmlformats.org/officeDocument/2006/relationships/image" Target="../media/image132.jpeg"/><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2" Type="http://schemas.openxmlformats.org/officeDocument/2006/relationships/image" Target="../media/image133.jpeg"/><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2" Type="http://schemas.openxmlformats.org/officeDocument/2006/relationships/image" Target="../media/image134.jpeg"/><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2" Type="http://schemas.openxmlformats.org/officeDocument/2006/relationships/image" Target="../media/image135.jpeg"/><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2" Type="http://schemas.openxmlformats.org/officeDocument/2006/relationships/image" Target="../media/image136.jpeg"/><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2" Type="http://schemas.openxmlformats.org/officeDocument/2006/relationships/image" Target="../media/image137.jpeg"/><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2" Type="http://schemas.openxmlformats.org/officeDocument/2006/relationships/image" Target="../media/image138.jpeg"/><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8" Type="http://schemas.openxmlformats.org/officeDocument/2006/relationships/hyperlink" Target="http://fr.wikipedia.org/wiki/D%C3%A9partement_fran%C3%A7ais" TargetMode="External"/><Relationship Id="rId13" Type="http://schemas.openxmlformats.org/officeDocument/2006/relationships/hyperlink" Target="http://fr.wikipedia.org/wiki/Canton_de_Ryes" TargetMode="External"/><Relationship Id="rId18" Type="http://schemas.openxmlformats.org/officeDocument/2006/relationships/hyperlink" Target="http://fr.wikipedia.org/wiki/2008" TargetMode="External"/><Relationship Id="rId3" Type="http://schemas.openxmlformats.org/officeDocument/2006/relationships/image" Target="../media/image139.png"/><Relationship Id="rId21" Type="http://schemas.openxmlformats.org/officeDocument/2006/relationships/hyperlink" Target="http://fr.wikipedia.org/wiki/Code_officiel_g%C3%A9ographique" TargetMode="External"/><Relationship Id="rId7" Type="http://schemas.openxmlformats.org/officeDocument/2006/relationships/hyperlink" Target="http://fr.wikipedia.org/wiki/Basse-Normandie" TargetMode="External"/><Relationship Id="rId12" Type="http://schemas.openxmlformats.org/officeDocument/2006/relationships/hyperlink" Target="http://fr.wikipedia.org/wiki/Canton_fran%C3%A7ais" TargetMode="External"/><Relationship Id="rId17" Type="http://schemas.openxmlformats.org/officeDocument/2006/relationships/hyperlink" Target="http://fr.wikipedia.org/wiki/Mandat_politique" TargetMode="External"/><Relationship Id="rId25" Type="http://schemas.openxmlformats.org/officeDocument/2006/relationships/image" Target="../media/image140.gif"/><Relationship Id="rId2" Type="http://schemas.openxmlformats.org/officeDocument/2006/relationships/image" Target="../media/image5.jpeg"/><Relationship Id="rId16" Type="http://schemas.openxmlformats.org/officeDocument/2006/relationships/hyperlink" Target="http://fr.wikipedia.org/wiki/Maire_(France)" TargetMode="External"/><Relationship Id="rId20" Type="http://schemas.openxmlformats.org/officeDocument/2006/relationships/hyperlink" Target="http://fr.wikipedia.org/wiki/Code_postal" TargetMode="External"/><Relationship Id="rId1" Type="http://schemas.openxmlformats.org/officeDocument/2006/relationships/slideLayout" Target="../slideLayouts/slideLayout7.xml"/><Relationship Id="rId6" Type="http://schemas.openxmlformats.org/officeDocument/2006/relationships/hyperlink" Target="http://fr.wikipedia.org/wiki/R%C3%A9gion_fran%C3%A7aise" TargetMode="External"/><Relationship Id="rId11" Type="http://schemas.openxmlformats.org/officeDocument/2006/relationships/hyperlink" Target="http://fr.wikipedia.org/wiki/Arrondissement_de_Bayeux" TargetMode="External"/><Relationship Id="rId24" Type="http://schemas.openxmlformats.org/officeDocument/2006/relationships/image" Target="../media/image11.png"/><Relationship Id="rId5" Type="http://schemas.openxmlformats.org/officeDocument/2006/relationships/hyperlink" Target="http://fr.wikipedia.org/wiki/France" TargetMode="External"/><Relationship Id="rId15" Type="http://schemas.openxmlformats.org/officeDocument/2006/relationships/hyperlink" Target="http://fr.wikipedia.org/wiki/Communaut%C3%A9_de_communes_Bayeux_Intercom" TargetMode="External"/><Relationship Id="rId23" Type="http://schemas.openxmlformats.org/officeDocument/2006/relationships/hyperlink" Target="http://fr.wikipedia.org/wiki/Chiffres_de_population_de_la_France" TargetMode="External"/><Relationship Id="rId10" Type="http://schemas.openxmlformats.org/officeDocument/2006/relationships/hyperlink" Target="http://fr.wikipedia.org/wiki/Arrondissement_fran%C3%A7ais" TargetMode="External"/><Relationship Id="rId19" Type="http://schemas.openxmlformats.org/officeDocument/2006/relationships/hyperlink" Target="http://fr.wikipedia.org/wiki/2014" TargetMode="External"/><Relationship Id="rId4" Type="http://schemas.openxmlformats.org/officeDocument/2006/relationships/hyperlink" Target="http://fr.wikipedia.org/wiki/Liste_des_pays_du_monde" TargetMode="External"/><Relationship Id="rId9" Type="http://schemas.openxmlformats.org/officeDocument/2006/relationships/hyperlink" Target="http://fr.wikipedia.org/wiki/Calvados_(d%C3%A9partement)" TargetMode="External"/><Relationship Id="rId14" Type="http://schemas.openxmlformats.org/officeDocument/2006/relationships/hyperlink" Target="http://fr.wikipedia.org/wiki/Intercommunalit%C3%A9_en_France" TargetMode="External"/><Relationship Id="rId22" Type="http://schemas.openxmlformats.org/officeDocument/2006/relationships/hyperlink" Target="http://fr.wikipedia.org/wiki/Gentil%C3%A9" TargetMode="External"/></Relationships>
</file>

<file path=ppt/slides/_rels/slide120.xml.rels><?xml version="1.0" encoding="UTF-8" standalone="yes"?>
<Relationships xmlns="http://schemas.openxmlformats.org/package/2006/relationships"><Relationship Id="rId8" Type="http://schemas.openxmlformats.org/officeDocument/2006/relationships/hyperlink" Target="http://fr.wikipedia.org/w/index.php?title=Canons_de_longue_port%C3%A9e&amp;action=edit&amp;redlink=1" TargetMode="External"/><Relationship Id="rId13" Type="http://schemas.openxmlformats.org/officeDocument/2006/relationships/hyperlink" Target="http://fr.wikipedia.org/wiki/Op%C3%A9ration_Neptune_(Alli%C3%A9s)" TargetMode="External"/><Relationship Id="rId18" Type="http://schemas.openxmlformats.org/officeDocument/2006/relationships/hyperlink" Target="http://fr.wikipedia.org/wiki/Gold_Beach" TargetMode="External"/><Relationship Id="rId3" Type="http://schemas.openxmlformats.org/officeDocument/2006/relationships/hyperlink" Target="http://fr.wikipedia.org/wiki/Wehrmacht" TargetMode="External"/><Relationship Id="rId7" Type="http://schemas.openxmlformats.org/officeDocument/2006/relationships/hyperlink" Target="http://fr.wikipedia.org/wiki/Georges_Leygues_(croiseur)" TargetMode="External"/><Relationship Id="rId12" Type="http://schemas.openxmlformats.org/officeDocument/2006/relationships/hyperlink" Target="http://fr.wikipedia.org/wiki/Royal_Air_Force" TargetMode="External"/><Relationship Id="rId17" Type="http://schemas.openxmlformats.org/officeDocument/2006/relationships/hyperlink" Target="http://fr.wikipedia.org/wiki/Plages_du_d%C3%A9barquement_alli%C3%A9_en_Normandie" TargetMode="External"/><Relationship Id="rId2" Type="http://schemas.openxmlformats.org/officeDocument/2006/relationships/image" Target="../media/image5.jpeg"/><Relationship Id="rId16" Type="http://schemas.openxmlformats.org/officeDocument/2006/relationships/hyperlink" Target="http://fr.wikipedia.org/wiki/Calvados_(d%C3%A9partement)" TargetMode="External"/><Relationship Id="rId1" Type="http://schemas.openxmlformats.org/officeDocument/2006/relationships/slideLayout" Target="../slideLayouts/slideLayout7.xml"/><Relationship Id="rId6" Type="http://schemas.openxmlformats.org/officeDocument/2006/relationships/hyperlink" Target="http://fr.wikipedia.org/wiki/Jour_J" TargetMode="External"/><Relationship Id="rId11" Type="http://schemas.openxmlformats.org/officeDocument/2006/relationships/hyperlink" Target="http://fr.wikipedia.org/wiki/1944" TargetMode="External"/><Relationship Id="rId5" Type="http://schemas.openxmlformats.org/officeDocument/2006/relationships/hyperlink" Target="http://fr.wikipedia.org/wiki/Alli%C3%A9s_de_la_Seconde_Guerre_mondiale" TargetMode="External"/><Relationship Id="rId15" Type="http://schemas.openxmlformats.org/officeDocument/2006/relationships/hyperlink" Target="http://fr.wikipedia.org/wiki/Longues-sur-Mer" TargetMode="External"/><Relationship Id="rId10" Type="http://schemas.openxmlformats.org/officeDocument/2006/relationships/hyperlink" Target="http://fr.wikipedia.org/wiki/Juin_1944" TargetMode="External"/><Relationship Id="rId19" Type="http://schemas.openxmlformats.org/officeDocument/2006/relationships/hyperlink" Target="http://fr.wikipedia.org/wiki/Bombardement_de_la_Normandie" TargetMode="External"/><Relationship Id="rId4" Type="http://schemas.openxmlformats.org/officeDocument/2006/relationships/hyperlink" Target="http://fr.wikipedia.org/wiki/Omaha_Beach" TargetMode="External"/><Relationship Id="rId9" Type="http://schemas.openxmlformats.org/officeDocument/2006/relationships/hyperlink" Target="http://fr.wikipedia.org/wiki/7_juin" TargetMode="External"/><Relationship Id="rId14" Type="http://schemas.openxmlformats.org/officeDocument/2006/relationships/hyperlink" Target="http://fr.wikipedia.org/wiki/Mur_de_l'Atlantique" TargetMode="External"/></Relationships>
</file>

<file path=ppt/slides/_rels/slide121.xml.rels><?xml version="1.0" encoding="UTF-8" standalone="yes"?>
<Relationships xmlns="http://schemas.openxmlformats.org/package/2006/relationships"><Relationship Id="rId2" Type="http://schemas.openxmlformats.org/officeDocument/2006/relationships/image" Target="../media/image141.jpeg"/><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2" Type="http://schemas.openxmlformats.org/officeDocument/2006/relationships/image" Target="../media/image142.jpeg"/><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2" Type="http://schemas.openxmlformats.org/officeDocument/2006/relationships/image" Target="../media/image143.jpeg"/><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2" Type="http://schemas.openxmlformats.org/officeDocument/2006/relationships/image" Target="../media/image144.jpeg"/><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8" Type="http://schemas.openxmlformats.org/officeDocument/2006/relationships/hyperlink" Target="http://fr.wikipedia.org/wiki/Basse-Normandie" TargetMode="External"/><Relationship Id="rId13" Type="http://schemas.openxmlformats.org/officeDocument/2006/relationships/hyperlink" Target="http://fr.wikipedia.org/wiki/Canton_fran%C3%A7ais" TargetMode="External"/><Relationship Id="rId18" Type="http://schemas.openxmlformats.org/officeDocument/2006/relationships/hyperlink" Target="http://fr.wikipedia.org/wiki/Mandat_politique" TargetMode="External"/><Relationship Id="rId26" Type="http://schemas.openxmlformats.org/officeDocument/2006/relationships/image" Target="../media/image146.jpeg"/><Relationship Id="rId3" Type="http://schemas.openxmlformats.org/officeDocument/2006/relationships/image" Target="../media/image145.png"/><Relationship Id="rId21" Type="http://schemas.openxmlformats.org/officeDocument/2006/relationships/hyperlink" Target="http://fr.wikipedia.org/wiki/Code_postal" TargetMode="External"/><Relationship Id="rId7" Type="http://schemas.openxmlformats.org/officeDocument/2006/relationships/hyperlink" Target="http://fr.wikipedia.org/wiki/R%C3%A9gion_fran%C3%A7aise" TargetMode="External"/><Relationship Id="rId12" Type="http://schemas.openxmlformats.org/officeDocument/2006/relationships/hyperlink" Target="http://fr.wikipedia.org/wiki/Arrondissement_de_Bayeux" TargetMode="External"/><Relationship Id="rId17" Type="http://schemas.openxmlformats.org/officeDocument/2006/relationships/hyperlink" Target="http://fr.wikipedia.org/wiki/Maire_(France)" TargetMode="External"/><Relationship Id="rId25" Type="http://schemas.openxmlformats.org/officeDocument/2006/relationships/image" Target="../media/image11.png"/><Relationship Id="rId2" Type="http://schemas.openxmlformats.org/officeDocument/2006/relationships/image" Target="../media/image5.jpeg"/><Relationship Id="rId16" Type="http://schemas.openxmlformats.org/officeDocument/2006/relationships/hyperlink" Target="http://fr.wikipedia.org/wiki/Communaut%C3%A9_de_communes_de_Bessin,_Seulles_et_Mer" TargetMode="External"/><Relationship Id="rId20" Type="http://schemas.openxmlformats.org/officeDocument/2006/relationships/hyperlink" Target="http://fr.wikipedia.org/wiki/2014" TargetMode="External"/><Relationship Id="rId1" Type="http://schemas.openxmlformats.org/officeDocument/2006/relationships/slideLayout" Target="../slideLayouts/slideLayout7.xml"/><Relationship Id="rId6" Type="http://schemas.openxmlformats.org/officeDocument/2006/relationships/hyperlink" Target="http://fr.wikipedia.org/wiki/France" TargetMode="External"/><Relationship Id="rId11" Type="http://schemas.openxmlformats.org/officeDocument/2006/relationships/hyperlink" Target="http://fr.wikipedia.org/wiki/Arrondissement_fran%C3%A7ais" TargetMode="External"/><Relationship Id="rId24" Type="http://schemas.openxmlformats.org/officeDocument/2006/relationships/hyperlink" Target="http://fr.wikipedia.org/wiki/Chiffres_de_population_de_la_France" TargetMode="External"/><Relationship Id="rId5" Type="http://schemas.openxmlformats.org/officeDocument/2006/relationships/hyperlink" Target="http://fr.wikipedia.org/wiki/Liste_des_pays_du_monde" TargetMode="External"/><Relationship Id="rId15" Type="http://schemas.openxmlformats.org/officeDocument/2006/relationships/hyperlink" Target="http://fr.wikipedia.org/wiki/Intercommunalit%C3%A9_en_France" TargetMode="External"/><Relationship Id="rId23" Type="http://schemas.openxmlformats.org/officeDocument/2006/relationships/hyperlink" Target="http://fr.wikipedia.org/wiki/Gentil%C3%A9" TargetMode="External"/><Relationship Id="rId10" Type="http://schemas.openxmlformats.org/officeDocument/2006/relationships/hyperlink" Target="http://fr.wikipedia.org/wiki/Calvados_(d%C3%A9partement)" TargetMode="External"/><Relationship Id="rId19" Type="http://schemas.openxmlformats.org/officeDocument/2006/relationships/hyperlink" Target="http://fr.wikipedia.org/wiki/2008" TargetMode="External"/><Relationship Id="rId4" Type="http://schemas.openxmlformats.org/officeDocument/2006/relationships/hyperlink" Target="http://fr.wikipedia.org/wiki/Cousu" TargetMode="External"/><Relationship Id="rId9" Type="http://schemas.openxmlformats.org/officeDocument/2006/relationships/hyperlink" Target="http://fr.wikipedia.org/wiki/D%C3%A9partement_fran%C3%A7ais" TargetMode="External"/><Relationship Id="rId14" Type="http://schemas.openxmlformats.org/officeDocument/2006/relationships/hyperlink" Target="http://fr.wikipedia.org/wiki/Canton_de_Ryes" TargetMode="External"/><Relationship Id="rId22" Type="http://schemas.openxmlformats.org/officeDocument/2006/relationships/hyperlink" Target="http://fr.wikipedia.org/wiki/Code_officiel_g%C3%A9ographique" TargetMode="External"/></Relationships>
</file>

<file path=ppt/slides/_rels/slide126.xml.rels><?xml version="1.0" encoding="UTF-8" standalone="yes"?>
<Relationships xmlns="http://schemas.openxmlformats.org/package/2006/relationships"><Relationship Id="rId2" Type="http://schemas.openxmlformats.org/officeDocument/2006/relationships/image" Target="../media/image147.jpeg"/><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3" Type="http://schemas.openxmlformats.org/officeDocument/2006/relationships/hyperlink" Target="http://fr.wikipedia.org/wiki/Port_Mulberry" TargetMode="External"/><Relationship Id="rId2" Type="http://schemas.openxmlformats.org/officeDocument/2006/relationships/image" Target="../media/image148.jpeg"/><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2" Type="http://schemas.openxmlformats.org/officeDocument/2006/relationships/image" Target="../media/image149.jpeg"/><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2" Type="http://schemas.openxmlformats.org/officeDocument/2006/relationships/image" Target="../media/image150.jpeg"/><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13" Type="http://schemas.openxmlformats.org/officeDocument/2006/relationships/hyperlink" Target="http://fr.wikipedia.org/wiki/Sword_Beach" TargetMode="External"/><Relationship Id="rId18" Type="http://schemas.openxmlformats.org/officeDocument/2006/relationships/hyperlink" Target="http://fr.wikipedia.org/wiki/Liste_des_pays_du_monde" TargetMode="External"/><Relationship Id="rId26" Type="http://schemas.openxmlformats.org/officeDocument/2006/relationships/hyperlink" Target="http://fr.wikipedia.org/wiki/Canton_fran%C3%A7ais" TargetMode="External"/><Relationship Id="rId21" Type="http://schemas.openxmlformats.org/officeDocument/2006/relationships/hyperlink" Target="http://fr.wikipedia.org/wiki/Basse-Normandie" TargetMode="External"/><Relationship Id="rId34" Type="http://schemas.openxmlformats.org/officeDocument/2006/relationships/hyperlink" Target="http://fr.wikipedia.org/wiki/Code_postal" TargetMode="External"/><Relationship Id="rId7" Type="http://schemas.openxmlformats.org/officeDocument/2006/relationships/hyperlink" Target="http://fr.wikipedia.org/wiki/Bataille_de_Normandie" TargetMode="External"/><Relationship Id="rId12" Type="http://schemas.openxmlformats.org/officeDocument/2006/relationships/hyperlink" Target="http://fr.wikipedia.org/wiki/Seconde_Guerre_mondiale" TargetMode="External"/><Relationship Id="rId17" Type="http://schemas.openxmlformats.org/officeDocument/2006/relationships/hyperlink" Target="http://fr.wikipedia.org/wiki/Courseulles-sur-Mer" TargetMode="External"/><Relationship Id="rId25" Type="http://schemas.openxmlformats.org/officeDocument/2006/relationships/hyperlink" Target="http://fr.wikipedia.org/wiki/Arrondissement_de_Caen" TargetMode="External"/><Relationship Id="rId33" Type="http://schemas.openxmlformats.org/officeDocument/2006/relationships/hyperlink" Target="http://fr.wikipedia.org/wiki/2014" TargetMode="External"/><Relationship Id="rId2" Type="http://schemas.openxmlformats.org/officeDocument/2006/relationships/image" Target="../media/image5.jpeg"/><Relationship Id="rId16" Type="http://schemas.openxmlformats.org/officeDocument/2006/relationships/hyperlink" Target="http://fr.wikipedia.org/wiki/Ver-sur-Mer" TargetMode="External"/><Relationship Id="rId20" Type="http://schemas.openxmlformats.org/officeDocument/2006/relationships/hyperlink" Target="http://fr.wikipedia.org/wiki/R%C3%A9gion_fran%C3%A7aise" TargetMode="External"/><Relationship Id="rId29" Type="http://schemas.openxmlformats.org/officeDocument/2006/relationships/hyperlink" Target="http://fr.wikipedia.org/wiki/Communaut%C3%A9_de_communes_de_Bessin,_Seulles_et_Mer" TargetMode="External"/><Relationship Id="rId1" Type="http://schemas.openxmlformats.org/officeDocument/2006/relationships/slideLayout" Target="../slideLayouts/slideLayout7.xml"/><Relationship Id="rId6" Type="http://schemas.openxmlformats.org/officeDocument/2006/relationships/hyperlink" Target="http://fr.wikipedia.org/wiki/Plages_du_d%C3%A9barquement_alli%C3%A9_en_Normandie" TargetMode="External"/><Relationship Id="rId11" Type="http://schemas.openxmlformats.org/officeDocument/2006/relationships/hyperlink" Target="http://fr.wikipedia.org/wiki/1944" TargetMode="External"/><Relationship Id="rId24" Type="http://schemas.openxmlformats.org/officeDocument/2006/relationships/hyperlink" Target="http://fr.wikipedia.org/wiki/Arrondissement_fran%C3%A7ais" TargetMode="External"/><Relationship Id="rId32" Type="http://schemas.openxmlformats.org/officeDocument/2006/relationships/hyperlink" Target="http://fr.wikipedia.org/wiki/2008" TargetMode="External"/><Relationship Id="rId37" Type="http://schemas.openxmlformats.org/officeDocument/2006/relationships/image" Target="../media/image11.png"/><Relationship Id="rId5" Type="http://schemas.openxmlformats.org/officeDocument/2006/relationships/hyperlink" Target="http://fr.wikipedia.org/wiki/Blasonnement" TargetMode="External"/><Relationship Id="rId15" Type="http://schemas.openxmlformats.org/officeDocument/2006/relationships/hyperlink" Target="http://fr.wikipedia.org/wiki/Saint-Aubin-sur-Mer_(Calvados)" TargetMode="External"/><Relationship Id="rId23" Type="http://schemas.openxmlformats.org/officeDocument/2006/relationships/hyperlink" Target="http://fr.wikipedia.org/wiki/Calvados_(d%C3%A9partement)" TargetMode="External"/><Relationship Id="rId28" Type="http://schemas.openxmlformats.org/officeDocument/2006/relationships/hyperlink" Target="http://fr.wikipedia.org/wiki/Intercommunalit%C3%A9_en_France" TargetMode="External"/><Relationship Id="rId36" Type="http://schemas.openxmlformats.org/officeDocument/2006/relationships/hyperlink" Target="http://fr.wikipedia.org/wiki/Chiffres_de_population_de_la_France" TargetMode="External"/><Relationship Id="rId10" Type="http://schemas.openxmlformats.org/officeDocument/2006/relationships/hyperlink" Target="http://fr.wikipedia.org/wiki/Juin_1944" TargetMode="External"/><Relationship Id="rId19" Type="http://schemas.openxmlformats.org/officeDocument/2006/relationships/hyperlink" Target="http://fr.wikipedia.org/wiki/France" TargetMode="External"/><Relationship Id="rId31" Type="http://schemas.openxmlformats.org/officeDocument/2006/relationships/hyperlink" Target="http://fr.wikipedia.org/wiki/Mandat_politique" TargetMode="External"/><Relationship Id="rId4" Type="http://schemas.openxmlformats.org/officeDocument/2006/relationships/image" Target="../media/image152.png"/><Relationship Id="rId9" Type="http://schemas.openxmlformats.org/officeDocument/2006/relationships/hyperlink" Target="http://fr.wikipedia.org/wiki/6_juin" TargetMode="External"/><Relationship Id="rId14" Type="http://schemas.openxmlformats.org/officeDocument/2006/relationships/hyperlink" Target="http://fr.wikipedia.org/wiki/Gold_Beach" TargetMode="External"/><Relationship Id="rId22" Type="http://schemas.openxmlformats.org/officeDocument/2006/relationships/hyperlink" Target="http://fr.wikipedia.org/wiki/D%C3%A9partement_fran%C3%A7ais" TargetMode="External"/><Relationship Id="rId27" Type="http://schemas.openxmlformats.org/officeDocument/2006/relationships/hyperlink" Target="http://fr.wikipedia.org/wiki/Canton_de_Creully" TargetMode="External"/><Relationship Id="rId30" Type="http://schemas.openxmlformats.org/officeDocument/2006/relationships/hyperlink" Target="http://fr.wikipedia.org/wiki/Maire_(France)" TargetMode="External"/><Relationship Id="rId35" Type="http://schemas.openxmlformats.org/officeDocument/2006/relationships/hyperlink" Target="http://fr.wikipedia.org/wiki/Code_officiel_g%C3%A9ographique" TargetMode="External"/><Relationship Id="rId8" Type="http://schemas.openxmlformats.org/officeDocument/2006/relationships/hyperlink" Target="http://fr.wikipedia.org/wiki/Normandie" TargetMode="External"/><Relationship Id="rId3" Type="http://schemas.openxmlformats.org/officeDocument/2006/relationships/image" Target="../media/image151.png"/></Relationships>
</file>

<file path=ppt/slides/_rels/slide131.xml.rels><?xml version="1.0" encoding="UTF-8" standalone="yes"?>
<Relationships xmlns="http://schemas.openxmlformats.org/package/2006/relationships"><Relationship Id="rId2" Type="http://schemas.openxmlformats.org/officeDocument/2006/relationships/image" Target="../media/image153.jpeg"/><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8" Type="http://schemas.openxmlformats.org/officeDocument/2006/relationships/hyperlink" Target="http://fr.wikipedia.org/wiki/Seulles" TargetMode="External"/><Relationship Id="rId3" Type="http://schemas.openxmlformats.org/officeDocument/2006/relationships/image" Target="../media/image155.jpeg"/><Relationship Id="rId7" Type="http://schemas.openxmlformats.org/officeDocument/2006/relationships/hyperlink" Target="http://fr.wikipedia.org/wiki/Colombage" TargetMode="External"/><Relationship Id="rId2" Type="http://schemas.openxmlformats.org/officeDocument/2006/relationships/image" Target="../media/image154.jpeg"/><Relationship Id="rId1" Type="http://schemas.openxmlformats.org/officeDocument/2006/relationships/slideLayout" Target="../slideLayouts/slideLayout7.xml"/><Relationship Id="rId6" Type="http://schemas.openxmlformats.org/officeDocument/2006/relationships/hyperlink" Target="http://fr.wikipedia.org/wiki/Moulin_%C3%A0_vent" TargetMode="External"/><Relationship Id="rId5" Type="http://schemas.openxmlformats.org/officeDocument/2006/relationships/hyperlink" Target="http://fr.wikipedia.org/wiki/Graye-sur-Mer" TargetMode="External"/><Relationship Id="rId4" Type="http://schemas.openxmlformats.org/officeDocument/2006/relationships/hyperlink" Target="http://fr.wikipedia.org/wiki/Croix_de_Lorraine" TargetMode="External"/></Relationships>
</file>

<file path=ppt/slides/_rels/slide133.xml.rels><?xml version="1.0" encoding="UTF-8" standalone="yes"?>
<Relationships xmlns="http://schemas.openxmlformats.org/package/2006/relationships"><Relationship Id="rId2" Type="http://schemas.openxmlformats.org/officeDocument/2006/relationships/image" Target="../media/image156.jpeg"/><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2" Type="http://schemas.openxmlformats.org/officeDocument/2006/relationships/image" Target="../media/image157.jpeg"/><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3" Type="http://schemas.openxmlformats.org/officeDocument/2006/relationships/image" Target="../media/image158.jpeg"/><Relationship Id="rId2" Type="http://schemas.openxmlformats.org/officeDocument/2006/relationships/image" Target="../media/image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p3.storage.canalblog.com/39/74/291675/67187974.jpg"/>
          <p:cNvPicPr>
            <a:picLocks noChangeAspect="1" noChangeArrowheads="1"/>
          </p:cNvPicPr>
          <p:nvPr/>
        </p:nvPicPr>
        <p:blipFill>
          <a:blip r:embed="rId3" cstate="email"/>
          <a:srcRect/>
          <a:stretch>
            <a:fillRect/>
          </a:stretch>
        </p:blipFill>
        <p:spPr bwMode="auto">
          <a:xfrm>
            <a:off x="0" y="1"/>
            <a:ext cx="9144000" cy="6857999"/>
          </a:xfrm>
          <a:prstGeom prst="rect">
            <a:avLst/>
          </a:prstGeom>
          <a:noFill/>
        </p:spPr>
      </p:pic>
      <p:pic>
        <p:nvPicPr>
          <p:cNvPr id="4" name="Image 3" descr="belle-ile-en-mer-ng2011_093.jpg"/>
          <p:cNvPicPr>
            <a:picLocks noChangeAspect="1"/>
          </p:cNvPicPr>
          <p:nvPr/>
        </p:nvPicPr>
        <p:blipFill>
          <a:blip r:embed="rId4" cstate="email">
            <a:clrChange>
              <a:clrFrom>
                <a:srgbClr val="FFFFFF"/>
              </a:clrFrom>
              <a:clrTo>
                <a:srgbClr val="FFFFFF">
                  <a:alpha val="0"/>
                </a:srgbClr>
              </a:clrTo>
            </a:clrChange>
          </a:blip>
          <a:stretch>
            <a:fillRect/>
          </a:stretch>
        </p:blipFill>
        <p:spPr>
          <a:xfrm>
            <a:off x="2627784" y="3717032"/>
            <a:ext cx="4000500" cy="2272308"/>
          </a:xfrm>
          <a:prstGeom prst="rect">
            <a:avLst/>
          </a:prstGeom>
        </p:spPr>
      </p:pic>
      <p:pic>
        <p:nvPicPr>
          <p:cNvPr id="5" name="Image 4" descr="castelbouc-gorges_du_tarn_ii_005.jpg"/>
          <p:cNvPicPr>
            <a:picLocks noChangeAspect="1"/>
          </p:cNvPicPr>
          <p:nvPr/>
        </p:nvPicPr>
        <p:blipFill>
          <a:blip r:embed="rId5" cstate="email"/>
          <a:stretch>
            <a:fillRect/>
          </a:stretch>
        </p:blipFill>
        <p:spPr>
          <a:xfrm>
            <a:off x="6732240" y="0"/>
            <a:ext cx="1551353" cy="1052736"/>
          </a:xfrm>
          <a:prstGeom prst="rect">
            <a:avLst/>
          </a:prstGeom>
        </p:spPr>
      </p:pic>
      <p:pic>
        <p:nvPicPr>
          <p:cNvPr id="2" name="Image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4887" y="5157192"/>
            <a:ext cx="1298448" cy="1444752"/>
          </a:xfrm>
          <a:prstGeom prst="rect">
            <a:avLst/>
          </a:prstGeom>
        </p:spPr>
      </p:pic>
    </p:spTree>
  </p:cSld>
  <p:clrMapOvr>
    <a:masterClrMapping/>
  </p:clrMapOvr>
  <p:transition>
    <p:sndAc>
      <p:stSnd>
        <p:snd r:embed="rId2" name="Le débarquement de Normandie.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4"/>
          <a:tile tx="0" ty="0" sx="100000" sy="100000" flip="none" algn="tl"/>
        </a:blipFill>
        <a:effectLst/>
      </p:bgPr>
    </p:bg>
    <p:spTree>
      <p:nvGrpSpPr>
        <p:cNvPr id="1" name=""/>
        <p:cNvGrpSpPr/>
        <p:nvPr/>
      </p:nvGrpSpPr>
      <p:grpSpPr>
        <a:xfrm>
          <a:off x="0" y="0"/>
          <a:ext cx="0" cy="0"/>
          <a:chOff x="0" y="0"/>
          <a:chExt cx="0" cy="0"/>
        </a:xfrm>
      </p:grpSpPr>
      <p:pic>
        <p:nvPicPr>
          <p:cNvPr id="4" name="plage de normandie_et la pointe du Hoc">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835696" y="1628800"/>
            <a:ext cx="5544616" cy="3697802"/>
          </a:xfrm>
          <a:prstGeom prst="rect">
            <a:avLst/>
          </a:prstGeom>
        </p:spPr>
      </p:pic>
      <p:sp>
        <p:nvSpPr>
          <p:cNvPr id="3" name="ZoneTexte 2"/>
          <p:cNvSpPr txBox="1"/>
          <p:nvPr/>
        </p:nvSpPr>
        <p:spPr>
          <a:xfrm>
            <a:off x="1403648" y="692696"/>
            <a:ext cx="5256584" cy="461665"/>
          </a:xfrm>
          <a:prstGeom prst="rect">
            <a:avLst/>
          </a:prstGeom>
          <a:noFill/>
        </p:spPr>
        <p:txBody>
          <a:bodyPr wrap="square" rtlCol="0">
            <a:spAutoFit/>
          </a:bodyPr>
          <a:lstStyle/>
          <a:p>
            <a:r>
              <a:rPr lang="fr-FR" sz="2400" b="1" dirty="0" smtClean="0"/>
              <a:t>                             </a:t>
            </a:r>
            <a:r>
              <a:rPr lang="fr-FR" sz="2400" b="1" dirty="0" smtClean="0"/>
              <a:t>Vidéo: </a:t>
            </a:r>
            <a:r>
              <a:rPr lang="fr-FR" sz="2400" b="1" dirty="0" smtClean="0"/>
              <a:t>clic dessus</a:t>
            </a:r>
            <a:r>
              <a:rPr lang="fr-FR" dirty="0" smtClean="0"/>
              <a:t>,</a:t>
            </a:r>
            <a:endParaRPr lang="fr-FR" dirty="0"/>
          </a:p>
        </p:txBody>
      </p:sp>
    </p:spTree>
    <p:extLst>
      <p:ext uri="{BB962C8B-B14F-4D97-AF65-F5344CB8AC3E}">
        <p14:creationId xmlns:p14="http://schemas.microsoft.com/office/powerpoint/2010/main" val="2033393830"/>
      </p:ext>
    </p:extLst>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2" name="Tableau 1"/>
          <p:cNvGraphicFramePr>
            <a:graphicFrameLocks noGrp="1"/>
          </p:cNvGraphicFramePr>
          <p:nvPr/>
        </p:nvGraphicFramePr>
        <p:xfrm>
          <a:off x="179512" y="188640"/>
          <a:ext cx="8784976" cy="6416046"/>
        </p:xfrm>
        <a:graphic>
          <a:graphicData uri="http://schemas.openxmlformats.org/drawingml/2006/table">
            <a:tbl>
              <a:tblPr/>
              <a:tblGrid>
                <a:gridCol w="2635490">
                  <a:extLst>
                    <a:ext uri="{9D8B030D-6E8A-4147-A177-3AD203B41FA5}">
                      <a16:colId xmlns:a16="http://schemas.microsoft.com/office/drawing/2014/main" val="20000"/>
                    </a:ext>
                  </a:extLst>
                </a:gridCol>
                <a:gridCol w="6149486">
                  <a:extLst>
                    <a:ext uri="{9D8B030D-6E8A-4147-A177-3AD203B41FA5}">
                      <a16:colId xmlns:a16="http://schemas.microsoft.com/office/drawing/2014/main" val="20001"/>
                    </a:ext>
                  </a:extLst>
                </a:gridCol>
              </a:tblGrid>
              <a:tr h="301416">
                <a:tc>
                  <a:txBody>
                    <a:bodyPr/>
                    <a:lstStyle/>
                    <a:p>
                      <a:r>
                        <a:rPr lang="fr-FR" sz="1800" dirty="0"/>
                        <a:t>Date</a:t>
                      </a:r>
                    </a:p>
                  </a:txBody>
                  <a:tcPr marL="42333" marR="42333" marT="21167" marB="21167" anchor="ctr">
                    <a:lnL>
                      <a:noFill/>
                    </a:lnL>
                    <a:lnR>
                      <a:noFill/>
                    </a:lnR>
                    <a:lnT>
                      <a:noFill/>
                    </a:lnT>
                    <a:lnB>
                      <a:noFill/>
                    </a:lnB>
                  </a:tcPr>
                </a:tc>
                <a:tc>
                  <a:txBody>
                    <a:bodyPr/>
                    <a:lstStyle/>
                    <a:p>
                      <a:r>
                        <a:rPr lang="fr-FR" sz="1800">
                          <a:hlinkClick r:id="rId3" tooltip="6 juin"/>
                        </a:rPr>
                        <a:t>6</a:t>
                      </a:r>
                      <a:r>
                        <a:rPr lang="fr-FR" sz="1800"/>
                        <a:t> </a:t>
                      </a:r>
                      <a:r>
                        <a:rPr lang="fr-FR" sz="1800">
                          <a:hlinkClick r:id="rId4" tooltip="Juin 1944"/>
                        </a:rPr>
                        <a:t>juin</a:t>
                      </a:r>
                      <a:r>
                        <a:rPr lang="fr-FR" sz="1800"/>
                        <a:t> </a:t>
                      </a:r>
                      <a:r>
                        <a:rPr lang="fr-FR" sz="1800">
                          <a:hlinkClick r:id="rId5" tooltip="1944"/>
                        </a:rPr>
                        <a:t>1944</a:t>
                      </a:r>
                      <a:endParaRPr lang="fr-FR" sz="1800"/>
                    </a:p>
                  </a:txBody>
                  <a:tcPr marL="42333" marR="42333" marT="21167" marB="21167" anchor="ctr">
                    <a:lnL>
                      <a:noFill/>
                    </a:lnL>
                    <a:lnR>
                      <a:noFill/>
                    </a:lnR>
                    <a:lnB>
                      <a:noFill/>
                    </a:lnB>
                  </a:tcPr>
                </a:tc>
                <a:extLst>
                  <a:ext uri="{0D108BD9-81ED-4DB2-BD59-A6C34878D82A}">
                    <a16:rowId xmlns:a16="http://schemas.microsoft.com/office/drawing/2014/main" val="10000"/>
                  </a:ext>
                </a:extLst>
              </a:tr>
              <a:tr h="301416">
                <a:tc>
                  <a:txBody>
                    <a:bodyPr/>
                    <a:lstStyle/>
                    <a:p>
                      <a:r>
                        <a:rPr lang="fr-FR" sz="1800"/>
                        <a:t>Lieu</a:t>
                      </a:r>
                    </a:p>
                  </a:txBody>
                  <a:tcPr marL="42333" marR="42333" marT="21167" marB="21167" anchor="ctr">
                    <a:lnL>
                      <a:noFill/>
                    </a:lnL>
                    <a:lnR>
                      <a:noFill/>
                    </a:lnR>
                    <a:lnT>
                      <a:noFill/>
                    </a:lnT>
                    <a:lnB>
                      <a:noFill/>
                    </a:lnB>
                  </a:tcPr>
                </a:tc>
                <a:tc>
                  <a:txBody>
                    <a:bodyPr/>
                    <a:lstStyle/>
                    <a:p>
                      <a:r>
                        <a:rPr lang="fr-FR" sz="1800">
                          <a:hlinkClick r:id="rId6" tooltip="Normandie"/>
                        </a:rPr>
                        <a:t>Normandie</a:t>
                      </a:r>
                      <a:r>
                        <a:rPr lang="fr-FR" sz="1800"/>
                        <a:t> (</a:t>
                      </a:r>
                      <a:r>
                        <a:rPr lang="fr-FR" sz="1800">
                          <a:hlinkClick r:id="rId7" tooltip="France"/>
                        </a:rPr>
                        <a:t>France</a:t>
                      </a:r>
                      <a:r>
                        <a:rPr lang="fr-FR" sz="1800"/>
                        <a:t>)</a:t>
                      </a:r>
                    </a:p>
                  </a:txBody>
                  <a:tcPr marL="42333" marR="42333" marT="21167" marB="21167" anchor="ctr">
                    <a:lnL>
                      <a:noFill/>
                    </a:lnL>
                    <a:lnR>
                      <a:noFill/>
                    </a:lnR>
                    <a:lnT>
                      <a:noFill/>
                    </a:lnT>
                    <a:lnB>
                      <a:noFill/>
                    </a:lnB>
                  </a:tcPr>
                </a:tc>
                <a:extLst>
                  <a:ext uri="{0D108BD9-81ED-4DB2-BD59-A6C34878D82A}">
                    <a16:rowId xmlns:a16="http://schemas.microsoft.com/office/drawing/2014/main" val="10001"/>
                  </a:ext>
                </a:extLst>
              </a:tr>
              <a:tr h="301416">
                <a:tc>
                  <a:txBody>
                    <a:bodyPr/>
                    <a:lstStyle/>
                    <a:p>
                      <a:r>
                        <a:rPr lang="fr-FR" sz="1800"/>
                        <a:t>Issue</a:t>
                      </a:r>
                    </a:p>
                  </a:txBody>
                  <a:tcPr marL="42333" marR="42333" marT="21167" marB="21167" anchor="ctr">
                    <a:lnL>
                      <a:noFill/>
                    </a:lnL>
                    <a:lnR>
                      <a:noFill/>
                    </a:lnR>
                    <a:lnT>
                      <a:noFill/>
                    </a:lnT>
                    <a:lnB>
                      <a:noFill/>
                    </a:lnB>
                  </a:tcPr>
                </a:tc>
                <a:tc>
                  <a:txBody>
                    <a:bodyPr/>
                    <a:lstStyle/>
                    <a:p>
                      <a:r>
                        <a:rPr lang="fr-FR" sz="1800"/>
                        <a:t>Victoire alliée décisive</a:t>
                      </a:r>
                    </a:p>
                  </a:txBody>
                  <a:tcPr marL="42333" marR="42333" marT="21167" marB="21167" anchor="ctr">
                    <a:lnL>
                      <a:noFill/>
                    </a:lnL>
                    <a:lnR>
                      <a:noFill/>
                    </a:lnR>
                    <a:lnT>
                      <a:noFill/>
                    </a:lnT>
                    <a:lnB>
                      <a:noFill/>
                    </a:lnB>
                  </a:tcPr>
                </a:tc>
                <a:extLst>
                  <a:ext uri="{0D108BD9-81ED-4DB2-BD59-A6C34878D82A}">
                    <a16:rowId xmlns:a16="http://schemas.microsoft.com/office/drawing/2014/main" val="10002"/>
                  </a:ext>
                </a:extLst>
              </a:tr>
              <a:tr h="301416">
                <a:tc gridSpan="2">
                  <a:txBody>
                    <a:bodyPr/>
                    <a:lstStyle/>
                    <a:p>
                      <a:pPr algn="ctr"/>
                      <a:r>
                        <a:rPr lang="fr-FR" sz="1800" b="1" dirty="0">
                          <a:solidFill>
                            <a:srgbClr val="000000"/>
                          </a:solidFill>
                        </a:rPr>
                        <a:t>Belligérants</a:t>
                      </a:r>
                      <a:endParaRPr lang="fr-FR" sz="1800" dirty="0">
                        <a:solidFill>
                          <a:srgbClr val="000000"/>
                        </a:solidFill>
                      </a:endParaRPr>
                    </a:p>
                  </a:txBody>
                  <a:tcPr marL="42333" marR="42333" marT="21167" marB="21167" anchor="ctr">
                    <a:lnL>
                      <a:noFill/>
                    </a:lnL>
                    <a:lnR>
                      <a:noFill/>
                    </a:lnR>
                    <a:lnT>
                      <a:noFill/>
                    </a:lnT>
                    <a:lnB>
                      <a:noFill/>
                    </a:lnB>
                    <a:solidFill>
                      <a:srgbClr val="B0C4DE"/>
                    </a:solidFill>
                  </a:tcPr>
                </a:tc>
                <a:tc hMerge="1">
                  <a:txBody>
                    <a:bodyPr/>
                    <a:lstStyle/>
                    <a:p>
                      <a:endParaRPr lang="fr-FR"/>
                    </a:p>
                  </a:txBody>
                  <a:tcPr/>
                </a:tc>
                <a:extLst>
                  <a:ext uri="{0D108BD9-81ED-4DB2-BD59-A6C34878D82A}">
                    <a16:rowId xmlns:a16="http://schemas.microsoft.com/office/drawing/2014/main" val="10003"/>
                  </a:ext>
                </a:extLst>
              </a:tr>
              <a:tr h="1868132">
                <a:tc>
                  <a:txBody>
                    <a:bodyPr/>
                    <a:lstStyle/>
                    <a:p>
                      <a:pPr algn="l" fontAlgn="t"/>
                      <a:r>
                        <a:rPr lang="fr-FR" sz="1800"/>
                        <a:t> </a:t>
                      </a:r>
                      <a:r>
                        <a:rPr lang="fr-FR" sz="1800">
                          <a:hlinkClick r:id="rId8" tooltip="Canada"/>
                        </a:rPr>
                        <a:t>Canada</a:t>
                      </a:r>
                      <a:r>
                        <a:rPr lang="fr-FR" sz="1800"/>
                        <a:t/>
                      </a:r>
                      <a:br>
                        <a:rPr lang="fr-FR" sz="1800"/>
                      </a:br>
                      <a:r>
                        <a:rPr lang="fr-FR" sz="1800"/>
                        <a:t> </a:t>
                      </a:r>
                      <a:r>
                        <a:rPr lang="fr-FR" sz="1800">
                          <a:hlinkClick r:id="rId9" tooltip="Royaume-Uni"/>
                        </a:rPr>
                        <a:t>Royaume-Uni</a:t>
                      </a:r>
                      <a:r>
                        <a:rPr lang="fr-FR" sz="1800"/>
                        <a:t/>
                      </a:r>
                      <a:br>
                        <a:rPr lang="fr-FR" sz="1800"/>
                      </a:br>
                      <a:r>
                        <a:rPr lang="fr-FR" sz="1800">
                          <a:hlinkClick r:id="rId10" tooltip="Armée polonaise de l'Ouest"/>
                        </a:rPr>
                        <a:t>Armée Polonaise de l'Ouest</a:t>
                      </a:r>
                      <a:r>
                        <a:rPr lang="fr-FR" sz="1800"/>
                        <a:t/>
                      </a:r>
                      <a:br>
                        <a:rPr lang="fr-FR" sz="1800"/>
                      </a:br>
                      <a:r>
                        <a:rPr lang="fr-FR" sz="1800"/>
                        <a:t> </a:t>
                      </a:r>
                      <a:r>
                        <a:rPr lang="fr-FR" sz="1800">
                          <a:hlinkClick r:id="rId11" tooltip="États-Unis"/>
                        </a:rPr>
                        <a:t>États-Unis</a:t>
                      </a:r>
                      <a:r>
                        <a:rPr lang="fr-FR" sz="1800"/>
                        <a:t/>
                      </a:r>
                      <a:br>
                        <a:rPr lang="fr-FR" sz="1800"/>
                      </a:br>
                      <a:r>
                        <a:rPr lang="fr-FR" sz="1800">
                          <a:hlinkClick r:id="rId12" tooltip="Armée française de la libération"/>
                        </a:rPr>
                        <a:t>Armée française de la libération</a:t>
                      </a:r>
                      <a:endParaRPr lang="fr-FR" sz="1800"/>
                    </a:p>
                  </a:txBody>
                  <a:tcPr marL="42333" marR="42333" marT="21167" marB="21167">
                    <a:lnL>
                      <a:noFill/>
                    </a:lnL>
                    <a:lnR w="9525" cap="flat" cmpd="sng" algn="ctr">
                      <a:solidFill>
                        <a:srgbClr val="B0C4DE"/>
                      </a:solidFill>
                      <a:prstDash val="dot"/>
                      <a:round/>
                      <a:headEnd type="none" w="med" len="med"/>
                      <a:tailEnd type="none" w="med" len="med"/>
                    </a:lnR>
                    <a:lnT>
                      <a:noFill/>
                    </a:lnT>
                    <a:lnB>
                      <a:noFill/>
                    </a:lnB>
                  </a:tcPr>
                </a:tc>
                <a:tc>
                  <a:txBody>
                    <a:bodyPr/>
                    <a:lstStyle/>
                    <a:p>
                      <a:pPr algn="l" fontAlgn="t"/>
                      <a:r>
                        <a:rPr lang="fr-FR" sz="1800"/>
                        <a:t> </a:t>
                      </a:r>
                      <a:r>
                        <a:rPr lang="fr-FR" sz="1800">
                          <a:hlinkClick r:id="rId13" tooltip="Troisième Reich"/>
                        </a:rPr>
                        <a:t>Reich allemand</a:t>
                      </a:r>
                      <a:endParaRPr lang="fr-FR" sz="1800"/>
                    </a:p>
                  </a:txBody>
                  <a:tcPr marL="42333" marR="42333" marT="21167" marB="21167">
                    <a:lnL w="9525" cap="flat" cmpd="sng" algn="ctr">
                      <a:solidFill>
                        <a:srgbClr val="B0C4DE"/>
                      </a:solidFill>
                      <a:prstDash val="dot"/>
                      <a:round/>
                      <a:headEnd type="none" w="med" len="med"/>
                      <a:tailEnd type="none" w="med" len="med"/>
                    </a:lnL>
                    <a:lnR>
                      <a:noFill/>
                    </a:lnR>
                    <a:lnT>
                      <a:noFill/>
                    </a:lnT>
                    <a:lnB>
                      <a:noFill/>
                    </a:lnB>
                  </a:tcPr>
                </a:tc>
                <a:extLst>
                  <a:ext uri="{0D108BD9-81ED-4DB2-BD59-A6C34878D82A}">
                    <a16:rowId xmlns:a16="http://schemas.microsoft.com/office/drawing/2014/main" val="10004"/>
                  </a:ext>
                </a:extLst>
              </a:tr>
              <a:tr h="301416">
                <a:tc gridSpan="2">
                  <a:txBody>
                    <a:bodyPr/>
                    <a:lstStyle/>
                    <a:p>
                      <a:pPr algn="ctr"/>
                      <a:r>
                        <a:rPr lang="fr-FR" sz="1800" b="1">
                          <a:solidFill>
                            <a:srgbClr val="000000"/>
                          </a:solidFill>
                        </a:rPr>
                        <a:t>Commandants</a:t>
                      </a:r>
                      <a:endParaRPr lang="fr-FR" sz="1800">
                        <a:solidFill>
                          <a:srgbClr val="000000"/>
                        </a:solidFill>
                      </a:endParaRPr>
                    </a:p>
                  </a:txBody>
                  <a:tcPr marL="42333" marR="42333" marT="21167" marB="21167" anchor="ctr">
                    <a:lnL>
                      <a:noFill/>
                    </a:lnL>
                    <a:lnR>
                      <a:noFill/>
                    </a:lnR>
                    <a:lnT>
                      <a:noFill/>
                    </a:lnT>
                    <a:lnB>
                      <a:noFill/>
                    </a:lnB>
                    <a:solidFill>
                      <a:srgbClr val="B0C4DE"/>
                    </a:solidFill>
                  </a:tcPr>
                </a:tc>
                <a:tc hMerge="1">
                  <a:txBody>
                    <a:bodyPr/>
                    <a:lstStyle/>
                    <a:p>
                      <a:endParaRPr lang="fr-FR"/>
                    </a:p>
                  </a:txBody>
                  <a:tcPr/>
                </a:tc>
                <a:extLst>
                  <a:ext uri="{0D108BD9-81ED-4DB2-BD59-A6C34878D82A}">
                    <a16:rowId xmlns:a16="http://schemas.microsoft.com/office/drawing/2014/main" val="10005"/>
                  </a:ext>
                </a:extLst>
              </a:tr>
              <a:tr h="2129251">
                <a:tc>
                  <a:txBody>
                    <a:bodyPr/>
                    <a:lstStyle/>
                    <a:p>
                      <a:pPr algn="l" fontAlgn="t"/>
                      <a:r>
                        <a:rPr lang="fr-FR" sz="1800" dirty="0">
                          <a:hlinkClick r:id="rId14" tooltip="Dwight David Eisenhower"/>
                        </a:rPr>
                        <a:t>Dwight D. Eisenhower</a:t>
                      </a:r>
                      <a:r>
                        <a:rPr lang="fr-FR" sz="1800" dirty="0"/>
                        <a:t/>
                      </a:r>
                      <a:br>
                        <a:rPr lang="fr-FR" sz="1800" dirty="0"/>
                      </a:br>
                      <a:r>
                        <a:rPr lang="fr-FR" sz="1800" dirty="0">
                          <a:hlinkClick r:id="rId15" tooltip="Omar Bradley"/>
                        </a:rPr>
                        <a:t>Omar Bradley</a:t>
                      </a:r>
                      <a:r>
                        <a:rPr lang="fr-FR" sz="1800" dirty="0"/>
                        <a:t/>
                      </a:r>
                      <a:br>
                        <a:rPr lang="fr-FR" sz="1800" dirty="0"/>
                      </a:br>
                      <a:r>
                        <a:rPr lang="fr-FR" sz="1800" dirty="0">
                          <a:hlinkClick r:id="rId16" tooltip="Bernard Montgomery"/>
                        </a:rPr>
                        <a:t>Bernard Montgomery</a:t>
                      </a:r>
                      <a:r>
                        <a:rPr lang="fr-FR" sz="1800" dirty="0"/>
                        <a:t/>
                      </a:r>
                      <a:br>
                        <a:rPr lang="fr-FR" sz="1800" dirty="0"/>
                      </a:br>
                      <a:r>
                        <a:rPr lang="fr-FR" sz="1800" dirty="0" err="1">
                          <a:hlinkClick r:id="rId17" tooltip="Trafford Leigh-Mallory"/>
                        </a:rPr>
                        <a:t>Trafford</a:t>
                      </a:r>
                      <a:r>
                        <a:rPr lang="fr-FR" sz="1800" dirty="0">
                          <a:hlinkClick r:id="rId17" tooltip="Trafford Leigh-Mallory"/>
                        </a:rPr>
                        <a:t> Leigh-Mallory</a:t>
                      </a:r>
                      <a:r>
                        <a:rPr lang="fr-FR" sz="1800" dirty="0"/>
                        <a:t/>
                      </a:r>
                      <a:br>
                        <a:rPr lang="fr-FR" sz="1800" dirty="0"/>
                      </a:br>
                      <a:r>
                        <a:rPr lang="fr-FR" sz="1800" dirty="0">
                          <a:hlinkClick r:id="rId18" tooltip="Arthur Tedder"/>
                        </a:rPr>
                        <a:t>Arthur Tedder</a:t>
                      </a:r>
                      <a:r>
                        <a:rPr lang="fr-FR" sz="1800" dirty="0"/>
                        <a:t/>
                      </a:r>
                      <a:br>
                        <a:rPr lang="fr-FR" sz="1800" dirty="0"/>
                      </a:br>
                      <a:r>
                        <a:rPr lang="fr-FR" sz="1800" dirty="0">
                          <a:hlinkClick r:id="rId19" tooltip="Miles Dempsey"/>
                        </a:rPr>
                        <a:t>Miles Dempsey</a:t>
                      </a:r>
                      <a:r>
                        <a:rPr lang="fr-FR" sz="1800" dirty="0"/>
                        <a:t/>
                      </a:r>
                      <a:br>
                        <a:rPr lang="fr-FR" sz="1800" dirty="0"/>
                      </a:br>
                      <a:r>
                        <a:rPr lang="fr-FR" sz="1800" dirty="0">
                          <a:hlinkClick r:id="rId20" tooltip="Bertram Ramsay"/>
                        </a:rPr>
                        <a:t>Bertram Ramsay</a:t>
                      </a:r>
                      <a:r>
                        <a:rPr lang="fr-FR" sz="1800" dirty="0"/>
                        <a:t/>
                      </a:r>
                      <a:br>
                        <a:rPr lang="fr-FR" sz="1800" dirty="0"/>
                      </a:br>
                      <a:r>
                        <a:rPr lang="fr-FR" sz="1800" dirty="0">
                          <a:hlinkClick r:id="rId21" tooltip="Rodney Keller"/>
                        </a:rPr>
                        <a:t>Rodney Keller</a:t>
                      </a:r>
                      <a:endParaRPr lang="fr-FR" sz="1800" dirty="0"/>
                    </a:p>
                  </a:txBody>
                  <a:tcPr marL="42333" marR="42333" marT="21167" marB="21167">
                    <a:lnL>
                      <a:noFill/>
                    </a:lnL>
                    <a:lnR w="9525" cap="flat" cmpd="sng" algn="ctr">
                      <a:solidFill>
                        <a:srgbClr val="AAAAAA"/>
                      </a:solidFill>
                      <a:prstDash val="dot"/>
                      <a:round/>
                      <a:headEnd type="none" w="med" len="med"/>
                      <a:tailEnd type="none" w="med" len="med"/>
                    </a:lnR>
                    <a:lnT>
                      <a:noFill/>
                    </a:lnT>
                    <a:lnB>
                      <a:noFill/>
                    </a:lnB>
                  </a:tcPr>
                </a:tc>
                <a:tc>
                  <a:txBody>
                    <a:bodyPr/>
                    <a:lstStyle/>
                    <a:p>
                      <a:pPr algn="l" fontAlgn="t"/>
                      <a:r>
                        <a:rPr lang="fr-FR" sz="1800" dirty="0">
                          <a:hlinkClick r:id="rId22" tooltip="Gerd von Rundstedt"/>
                        </a:rPr>
                        <a:t>Gerd </a:t>
                      </a:r>
                      <a:r>
                        <a:rPr lang="fr-FR" sz="1800" dirty="0" err="1">
                          <a:hlinkClick r:id="rId22" tooltip="Gerd von Rundstedt"/>
                        </a:rPr>
                        <a:t>von</a:t>
                      </a:r>
                      <a:r>
                        <a:rPr lang="fr-FR" sz="1800" dirty="0">
                          <a:hlinkClick r:id="rId22" tooltip="Gerd von Rundstedt"/>
                        </a:rPr>
                        <a:t> Rundstedt</a:t>
                      </a:r>
                      <a:r>
                        <a:rPr lang="fr-FR" sz="1800" dirty="0"/>
                        <a:t/>
                      </a:r>
                      <a:br>
                        <a:rPr lang="fr-FR" sz="1800" dirty="0"/>
                      </a:br>
                      <a:r>
                        <a:rPr lang="fr-FR" sz="1800" dirty="0">
                          <a:hlinkClick r:id="rId23" tooltip="Erwin Rommel"/>
                        </a:rPr>
                        <a:t>Erwin Rommel</a:t>
                      </a:r>
                      <a:r>
                        <a:rPr lang="fr-FR" sz="1800" dirty="0"/>
                        <a:t/>
                      </a:r>
                      <a:br>
                        <a:rPr lang="fr-FR" sz="1800" dirty="0"/>
                      </a:br>
                      <a:r>
                        <a:rPr lang="fr-FR" sz="1800" dirty="0">
                          <a:hlinkClick r:id="rId24" tooltip="Leo Geyr von Schweppenburg"/>
                        </a:rPr>
                        <a:t>Leo </a:t>
                      </a:r>
                      <a:r>
                        <a:rPr lang="fr-FR" sz="1800" dirty="0" err="1">
                          <a:hlinkClick r:id="rId24" tooltip="Leo Geyr von Schweppenburg"/>
                        </a:rPr>
                        <a:t>Geyr</a:t>
                      </a:r>
                      <a:r>
                        <a:rPr lang="fr-FR" sz="1800" dirty="0">
                          <a:hlinkClick r:id="rId24" tooltip="Leo Geyr von Schweppenburg"/>
                        </a:rPr>
                        <a:t> </a:t>
                      </a:r>
                      <a:r>
                        <a:rPr lang="fr-FR" sz="1800" dirty="0" err="1">
                          <a:hlinkClick r:id="rId24" tooltip="Leo Geyr von Schweppenburg"/>
                        </a:rPr>
                        <a:t>von</a:t>
                      </a:r>
                      <a:r>
                        <a:rPr lang="fr-FR" sz="1800" dirty="0">
                          <a:hlinkClick r:id="rId24" tooltip="Leo Geyr von Schweppenburg"/>
                        </a:rPr>
                        <a:t> </a:t>
                      </a:r>
                      <a:r>
                        <a:rPr lang="fr-FR" sz="1800" dirty="0" err="1">
                          <a:hlinkClick r:id="rId24" tooltip="Leo Geyr von Schweppenburg"/>
                        </a:rPr>
                        <a:t>Schweppenburg</a:t>
                      </a:r>
                      <a:r>
                        <a:rPr lang="fr-FR" sz="1800" dirty="0"/>
                        <a:t/>
                      </a:r>
                      <a:br>
                        <a:rPr lang="fr-FR" sz="1800" dirty="0"/>
                      </a:br>
                      <a:r>
                        <a:rPr lang="fr-FR" sz="1800" dirty="0">
                          <a:hlinkClick r:id="rId25" tooltip="Friedrich Dollmann"/>
                        </a:rPr>
                        <a:t>Friedrich </a:t>
                      </a:r>
                      <a:r>
                        <a:rPr lang="fr-FR" sz="1800" dirty="0" err="1">
                          <a:hlinkClick r:id="rId25" tooltip="Friedrich Dollmann"/>
                        </a:rPr>
                        <a:t>Dollmann</a:t>
                      </a:r>
                      <a:r>
                        <a:rPr lang="fr-FR" sz="1800" dirty="0"/>
                        <a:t/>
                      </a:r>
                      <a:br>
                        <a:rPr lang="fr-FR" sz="1800" dirty="0"/>
                      </a:br>
                      <a:r>
                        <a:rPr lang="fr-FR" sz="1800" dirty="0">
                          <a:hlinkClick r:id="rId26" tooltip="Hans von Salmuth"/>
                        </a:rPr>
                        <a:t>Hans </a:t>
                      </a:r>
                      <a:r>
                        <a:rPr lang="fr-FR" sz="1800" dirty="0" err="1">
                          <a:hlinkClick r:id="rId26" tooltip="Hans von Salmuth"/>
                        </a:rPr>
                        <a:t>von</a:t>
                      </a:r>
                      <a:r>
                        <a:rPr lang="fr-FR" sz="1800" dirty="0">
                          <a:hlinkClick r:id="rId26" tooltip="Hans von Salmuth"/>
                        </a:rPr>
                        <a:t> </a:t>
                      </a:r>
                      <a:r>
                        <a:rPr lang="fr-FR" sz="1800" dirty="0" err="1">
                          <a:hlinkClick r:id="rId26" tooltip="Hans von Salmuth"/>
                        </a:rPr>
                        <a:t>Salmuth</a:t>
                      </a:r>
                      <a:r>
                        <a:rPr lang="fr-FR" sz="1800" dirty="0"/>
                        <a:t/>
                      </a:r>
                      <a:br>
                        <a:rPr lang="fr-FR" sz="1800" dirty="0"/>
                      </a:br>
                      <a:r>
                        <a:rPr lang="fr-FR" sz="1800" dirty="0">
                          <a:hlinkClick r:id="rId27" tooltip="Wilhelm Falley"/>
                        </a:rPr>
                        <a:t>Wilhelm </a:t>
                      </a:r>
                      <a:r>
                        <a:rPr lang="fr-FR" sz="1800" dirty="0" err="1">
                          <a:hlinkClick r:id="rId27" tooltip="Wilhelm Falley"/>
                        </a:rPr>
                        <a:t>Falley</a:t>
                      </a:r>
                      <a:endParaRPr lang="fr-FR" sz="1800" dirty="0"/>
                    </a:p>
                  </a:txBody>
                  <a:tcPr marL="42333" marR="42333" marT="21167" marB="21167">
                    <a:lnL w="9525" cap="flat" cmpd="sng" algn="ctr">
                      <a:solidFill>
                        <a:srgbClr val="AAAAAA"/>
                      </a:solidFill>
                      <a:prstDash val="dot"/>
                      <a:round/>
                      <a:headEnd type="none" w="med" len="med"/>
                      <a:tailEnd type="none" w="med" len="med"/>
                    </a:lnL>
                    <a:lnR>
                      <a:noFill/>
                    </a:lnR>
                    <a:lnT>
                      <a:noFill/>
                    </a:lnT>
                    <a:lnB>
                      <a:noFill/>
                    </a:lnB>
                  </a:tcPr>
                </a:tc>
                <a:extLst>
                  <a:ext uri="{0D108BD9-81ED-4DB2-BD59-A6C34878D82A}">
                    <a16:rowId xmlns:a16="http://schemas.microsoft.com/office/drawing/2014/main" val="10006"/>
                  </a:ext>
                </a:extLst>
              </a:tr>
              <a:tr h="301416">
                <a:tc gridSpan="2">
                  <a:txBody>
                    <a:bodyPr/>
                    <a:lstStyle/>
                    <a:p>
                      <a:pPr algn="ctr"/>
                      <a:r>
                        <a:rPr lang="fr-FR" sz="1800" b="1">
                          <a:solidFill>
                            <a:srgbClr val="000000"/>
                          </a:solidFill>
                        </a:rPr>
                        <a:t>Forces en présence</a:t>
                      </a:r>
                      <a:endParaRPr lang="fr-FR" sz="1800">
                        <a:solidFill>
                          <a:srgbClr val="000000"/>
                        </a:solidFill>
                      </a:endParaRPr>
                    </a:p>
                  </a:txBody>
                  <a:tcPr marL="42333" marR="42333" marT="21167" marB="21167" anchor="ctr">
                    <a:lnL>
                      <a:noFill/>
                    </a:lnL>
                    <a:lnR>
                      <a:noFill/>
                    </a:lnR>
                    <a:lnT>
                      <a:noFill/>
                    </a:lnT>
                    <a:lnB>
                      <a:noFill/>
                    </a:lnB>
                    <a:solidFill>
                      <a:srgbClr val="B0C4DE"/>
                    </a:solidFill>
                  </a:tcPr>
                </a:tc>
                <a:tc hMerge="1">
                  <a:txBody>
                    <a:bodyPr/>
                    <a:lstStyle/>
                    <a:p>
                      <a:endParaRPr lang="fr-FR"/>
                    </a:p>
                  </a:txBody>
                  <a:tcPr/>
                </a:tc>
                <a:extLst>
                  <a:ext uri="{0D108BD9-81ED-4DB2-BD59-A6C34878D82A}">
                    <a16:rowId xmlns:a16="http://schemas.microsoft.com/office/drawing/2014/main" val="10007"/>
                  </a:ext>
                </a:extLst>
              </a:tr>
              <a:tr h="301416">
                <a:tc>
                  <a:txBody>
                    <a:bodyPr/>
                    <a:lstStyle/>
                    <a:p>
                      <a:pPr algn="l" fontAlgn="t"/>
                      <a:r>
                        <a:rPr lang="fr-FR" sz="1800"/>
                        <a:t>175 000 hommes</a:t>
                      </a:r>
                    </a:p>
                  </a:txBody>
                  <a:tcPr marL="42333" marR="42333" marT="21167" marB="21167">
                    <a:lnL>
                      <a:noFill/>
                    </a:lnL>
                    <a:lnR w="9525" cap="flat" cmpd="sng" algn="ctr">
                      <a:solidFill>
                        <a:srgbClr val="AAAAAA"/>
                      </a:solidFill>
                      <a:prstDash val="dot"/>
                      <a:round/>
                      <a:headEnd type="none" w="med" len="med"/>
                      <a:tailEnd type="none" w="med" len="med"/>
                    </a:lnR>
                    <a:lnT>
                      <a:noFill/>
                    </a:lnT>
                    <a:lnB>
                      <a:noFill/>
                    </a:lnB>
                  </a:tcPr>
                </a:tc>
                <a:tc>
                  <a:txBody>
                    <a:bodyPr/>
                    <a:lstStyle/>
                    <a:p>
                      <a:r>
                        <a:rPr lang="fr-FR" sz="1800" dirty="0"/>
                        <a:t>380 000 hommes</a:t>
                      </a:r>
                    </a:p>
                  </a:txBody>
                  <a:tcPr marL="42333" marR="42333" marT="21167" marB="21167">
                    <a:lnL w="9525" cap="flat" cmpd="sng" algn="ctr">
                      <a:solidFill>
                        <a:srgbClr val="AAAAAA"/>
                      </a:solidFill>
                      <a:prstDash val="dot"/>
                      <a:round/>
                      <a:headEnd type="none" w="med" len="med"/>
                      <a:tailEnd type="none" w="med" len="med"/>
                    </a:lnL>
                    <a:lnR>
                      <a:noFill/>
                    </a:lnR>
                    <a:lnT>
                      <a:noFill/>
                    </a:lnT>
                    <a:lnB>
                      <a:noFill/>
                    </a:lnB>
                  </a:tcPr>
                </a:tc>
                <a:extLst>
                  <a:ext uri="{0D108BD9-81ED-4DB2-BD59-A6C34878D82A}">
                    <a16:rowId xmlns:a16="http://schemas.microsoft.com/office/drawing/2014/main" val="10008"/>
                  </a:ext>
                </a:extLst>
              </a:tr>
            </a:tbl>
          </a:graphicData>
        </a:graphic>
      </p:graphicFrame>
      <p:pic>
        <p:nvPicPr>
          <p:cNvPr id="15361" name="Picture 1" descr="Drapeau du Canada"/>
          <p:cNvPicPr>
            <a:picLocks noChangeAspect="1" noChangeArrowheads="1"/>
          </p:cNvPicPr>
          <p:nvPr/>
        </p:nvPicPr>
        <p:blipFill>
          <a:blip r:embed="rId28" cstate="email"/>
          <a:srcRect/>
          <a:stretch>
            <a:fillRect/>
          </a:stretch>
        </p:blipFill>
        <p:spPr bwMode="auto">
          <a:xfrm>
            <a:off x="1187624" y="1556792"/>
            <a:ext cx="190500" cy="95250"/>
          </a:xfrm>
          <a:prstGeom prst="rect">
            <a:avLst/>
          </a:prstGeom>
          <a:noFill/>
        </p:spPr>
      </p:pic>
      <p:pic>
        <p:nvPicPr>
          <p:cNvPr id="15362" name="Picture 2" descr="Drapeau : Royaume-Uni"/>
          <p:cNvPicPr>
            <a:picLocks noChangeAspect="1" noChangeArrowheads="1"/>
          </p:cNvPicPr>
          <p:nvPr/>
        </p:nvPicPr>
        <p:blipFill>
          <a:blip r:embed="rId29" cstate="email"/>
          <a:srcRect/>
          <a:stretch>
            <a:fillRect/>
          </a:stretch>
        </p:blipFill>
        <p:spPr bwMode="auto">
          <a:xfrm>
            <a:off x="1691680" y="1916832"/>
            <a:ext cx="190500" cy="95250"/>
          </a:xfrm>
          <a:prstGeom prst="rect">
            <a:avLst/>
          </a:prstGeom>
          <a:noFill/>
        </p:spPr>
      </p:pic>
      <p:pic>
        <p:nvPicPr>
          <p:cNvPr id="15363" name="Picture 3" descr="Drapeau de la Pologne"/>
          <p:cNvPicPr>
            <a:picLocks noChangeAspect="1" noChangeArrowheads="1"/>
          </p:cNvPicPr>
          <p:nvPr/>
        </p:nvPicPr>
        <p:blipFill>
          <a:blip r:embed="rId30" cstate="email"/>
          <a:srcRect/>
          <a:stretch>
            <a:fillRect/>
          </a:stretch>
        </p:blipFill>
        <p:spPr bwMode="auto">
          <a:xfrm>
            <a:off x="2195736" y="2132856"/>
            <a:ext cx="190500" cy="123825"/>
          </a:xfrm>
          <a:prstGeom prst="rect">
            <a:avLst/>
          </a:prstGeom>
          <a:noFill/>
        </p:spPr>
      </p:pic>
      <p:pic>
        <p:nvPicPr>
          <p:cNvPr id="15364" name="Picture 4" descr="États-Unis"/>
          <p:cNvPicPr>
            <a:picLocks noChangeAspect="1" noChangeArrowheads="1"/>
          </p:cNvPicPr>
          <p:nvPr/>
        </p:nvPicPr>
        <p:blipFill>
          <a:blip r:embed="rId31" cstate="email"/>
          <a:srcRect/>
          <a:stretch>
            <a:fillRect/>
          </a:stretch>
        </p:blipFill>
        <p:spPr bwMode="auto">
          <a:xfrm>
            <a:off x="1619672" y="4149080"/>
            <a:ext cx="190500" cy="104775"/>
          </a:xfrm>
          <a:prstGeom prst="rect">
            <a:avLst/>
          </a:prstGeom>
          <a:noFill/>
        </p:spPr>
      </p:pic>
      <p:pic>
        <p:nvPicPr>
          <p:cNvPr id="15365" name="Picture 5" descr="Drapeau de la France"/>
          <p:cNvPicPr>
            <a:picLocks noChangeAspect="1" noChangeArrowheads="1"/>
          </p:cNvPicPr>
          <p:nvPr/>
        </p:nvPicPr>
        <p:blipFill>
          <a:blip r:embed="rId32" cstate="email"/>
          <a:srcRect/>
          <a:stretch>
            <a:fillRect/>
          </a:stretch>
        </p:blipFill>
        <p:spPr bwMode="auto">
          <a:xfrm>
            <a:off x="1331640" y="3212976"/>
            <a:ext cx="190500" cy="123825"/>
          </a:xfrm>
          <a:prstGeom prst="rect">
            <a:avLst/>
          </a:prstGeom>
          <a:noFill/>
        </p:spPr>
      </p:pic>
      <p:pic>
        <p:nvPicPr>
          <p:cNvPr id="15366" name="Picture 6" descr="Drapeau : Troisième Reich"/>
          <p:cNvPicPr>
            <a:picLocks noChangeAspect="1" noChangeArrowheads="1"/>
          </p:cNvPicPr>
          <p:nvPr/>
        </p:nvPicPr>
        <p:blipFill>
          <a:blip r:embed="rId33" cstate="email"/>
          <a:srcRect/>
          <a:stretch>
            <a:fillRect/>
          </a:stretch>
        </p:blipFill>
        <p:spPr bwMode="auto">
          <a:xfrm>
            <a:off x="4788024" y="4725144"/>
            <a:ext cx="190500" cy="114300"/>
          </a:xfrm>
          <a:prstGeom prst="rect">
            <a:avLst/>
          </a:prstGeom>
          <a:noFill/>
        </p:spPr>
      </p:pic>
      <p:pic>
        <p:nvPicPr>
          <p:cNvPr id="15367" name="Picture 7" descr="Drapeau des États-Unis"/>
          <p:cNvPicPr>
            <a:picLocks noChangeAspect="1" noChangeArrowheads="1"/>
          </p:cNvPicPr>
          <p:nvPr/>
        </p:nvPicPr>
        <p:blipFill>
          <a:blip r:embed="rId31" cstate="email"/>
          <a:srcRect/>
          <a:stretch>
            <a:fillRect/>
          </a:stretch>
        </p:blipFill>
        <p:spPr bwMode="auto">
          <a:xfrm>
            <a:off x="1403648" y="2708920"/>
            <a:ext cx="190500" cy="104775"/>
          </a:xfrm>
          <a:prstGeom prst="rect">
            <a:avLst/>
          </a:prstGeom>
          <a:noFill/>
        </p:spPr>
      </p:pic>
      <p:pic>
        <p:nvPicPr>
          <p:cNvPr id="15368" name="Picture 8" descr="Drapeau des États-Unis"/>
          <p:cNvPicPr>
            <a:picLocks noChangeAspect="1" noChangeArrowheads="1"/>
          </p:cNvPicPr>
          <p:nvPr/>
        </p:nvPicPr>
        <p:blipFill>
          <a:blip r:embed="rId31" cstate="email"/>
          <a:srcRect/>
          <a:stretch>
            <a:fillRect/>
          </a:stretch>
        </p:blipFill>
        <p:spPr bwMode="auto">
          <a:xfrm>
            <a:off x="2411760" y="3861048"/>
            <a:ext cx="190500" cy="104775"/>
          </a:xfrm>
          <a:prstGeom prst="rect">
            <a:avLst/>
          </a:prstGeom>
          <a:noFill/>
        </p:spPr>
      </p:pic>
      <p:pic>
        <p:nvPicPr>
          <p:cNvPr id="15369" name="Picture 9" descr="Drapeau du Royaume-Uni"/>
          <p:cNvPicPr>
            <a:picLocks noChangeAspect="1" noChangeArrowheads="1"/>
          </p:cNvPicPr>
          <p:nvPr/>
        </p:nvPicPr>
        <p:blipFill>
          <a:blip r:embed="rId29" cstate="email"/>
          <a:srcRect/>
          <a:stretch>
            <a:fillRect/>
          </a:stretch>
        </p:blipFill>
        <p:spPr bwMode="auto">
          <a:xfrm>
            <a:off x="1907704" y="5517232"/>
            <a:ext cx="190500" cy="95250"/>
          </a:xfrm>
          <a:prstGeom prst="rect">
            <a:avLst/>
          </a:prstGeom>
          <a:noFill/>
        </p:spPr>
      </p:pic>
      <p:pic>
        <p:nvPicPr>
          <p:cNvPr id="15370" name="Picture 10" descr="Drapeau du Royaume-Uni"/>
          <p:cNvPicPr>
            <a:picLocks noChangeAspect="1" noChangeArrowheads="1"/>
          </p:cNvPicPr>
          <p:nvPr/>
        </p:nvPicPr>
        <p:blipFill>
          <a:blip r:embed="rId29" cstate="email"/>
          <a:srcRect/>
          <a:stretch>
            <a:fillRect/>
          </a:stretch>
        </p:blipFill>
        <p:spPr bwMode="auto">
          <a:xfrm>
            <a:off x="2411760" y="4437112"/>
            <a:ext cx="190500" cy="95250"/>
          </a:xfrm>
          <a:prstGeom prst="rect">
            <a:avLst/>
          </a:prstGeom>
          <a:noFill/>
        </p:spPr>
      </p:pic>
      <p:pic>
        <p:nvPicPr>
          <p:cNvPr id="15371" name="Picture 11" descr="Drapeau du Royaume-Uni"/>
          <p:cNvPicPr>
            <a:picLocks noChangeAspect="1" noChangeArrowheads="1"/>
          </p:cNvPicPr>
          <p:nvPr/>
        </p:nvPicPr>
        <p:blipFill>
          <a:blip r:embed="rId29" cstate="email"/>
          <a:srcRect/>
          <a:stretch>
            <a:fillRect/>
          </a:stretch>
        </p:blipFill>
        <p:spPr bwMode="auto">
          <a:xfrm>
            <a:off x="1763688" y="5229200"/>
            <a:ext cx="190500" cy="95250"/>
          </a:xfrm>
          <a:prstGeom prst="rect">
            <a:avLst/>
          </a:prstGeom>
          <a:noFill/>
        </p:spPr>
      </p:pic>
      <p:pic>
        <p:nvPicPr>
          <p:cNvPr id="15372" name="Picture 12" descr="Drapeau du Royaume-Uni"/>
          <p:cNvPicPr>
            <a:picLocks noChangeAspect="1" noChangeArrowheads="1"/>
          </p:cNvPicPr>
          <p:nvPr/>
        </p:nvPicPr>
        <p:blipFill>
          <a:blip r:embed="rId29" cstate="email"/>
          <a:srcRect/>
          <a:stretch>
            <a:fillRect/>
          </a:stretch>
        </p:blipFill>
        <p:spPr bwMode="auto">
          <a:xfrm>
            <a:off x="1619672" y="4941168"/>
            <a:ext cx="190500" cy="95250"/>
          </a:xfrm>
          <a:prstGeom prst="rect">
            <a:avLst/>
          </a:prstGeom>
          <a:noFill/>
        </p:spPr>
      </p:pic>
      <p:pic>
        <p:nvPicPr>
          <p:cNvPr id="15373" name="Picture 13" descr="Drapeau du Royaume-Uni"/>
          <p:cNvPicPr>
            <a:picLocks noChangeAspect="1" noChangeArrowheads="1"/>
          </p:cNvPicPr>
          <p:nvPr/>
        </p:nvPicPr>
        <p:blipFill>
          <a:blip r:embed="rId29" cstate="email"/>
          <a:srcRect/>
          <a:stretch>
            <a:fillRect/>
          </a:stretch>
        </p:blipFill>
        <p:spPr bwMode="auto">
          <a:xfrm>
            <a:off x="2411760" y="4725144"/>
            <a:ext cx="190500" cy="95250"/>
          </a:xfrm>
          <a:prstGeom prst="rect">
            <a:avLst/>
          </a:prstGeom>
          <a:noFill/>
        </p:spPr>
      </p:pic>
      <p:pic>
        <p:nvPicPr>
          <p:cNvPr id="15374" name="Picture 14" descr="Drapeau du Canada"/>
          <p:cNvPicPr>
            <a:picLocks noChangeAspect="1" noChangeArrowheads="1"/>
          </p:cNvPicPr>
          <p:nvPr/>
        </p:nvPicPr>
        <p:blipFill>
          <a:blip r:embed="rId28" cstate="email"/>
          <a:srcRect/>
          <a:stretch>
            <a:fillRect/>
          </a:stretch>
        </p:blipFill>
        <p:spPr bwMode="auto">
          <a:xfrm>
            <a:off x="1691680" y="5805264"/>
            <a:ext cx="190500" cy="95250"/>
          </a:xfrm>
          <a:prstGeom prst="rect">
            <a:avLst/>
          </a:prstGeom>
          <a:noFill/>
        </p:spPr>
      </p:pic>
      <p:pic>
        <p:nvPicPr>
          <p:cNvPr id="15375" name="Picture 15" descr="Drapeau de l'Allemagne"/>
          <p:cNvPicPr>
            <a:picLocks noChangeAspect="1" noChangeArrowheads="1"/>
          </p:cNvPicPr>
          <p:nvPr/>
        </p:nvPicPr>
        <p:blipFill>
          <a:blip r:embed="rId33" cstate="email"/>
          <a:srcRect/>
          <a:stretch>
            <a:fillRect/>
          </a:stretch>
        </p:blipFill>
        <p:spPr bwMode="auto">
          <a:xfrm>
            <a:off x="5724128" y="4437112"/>
            <a:ext cx="190500" cy="114300"/>
          </a:xfrm>
          <a:prstGeom prst="rect">
            <a:avLst/>
          </a:prstGeom>
          <a:noFill/>
        </p:spPr>
      </p:pic>
      <p:pic>
        <p:nvPicPr>
          <p:cNvPr id="15376" name="Picture 16" descr="Drapeau de l'Allemagne"/>
          <p:cNvPicPr>
            <a:picLocks noChangeAspect="1" noChangeArrowheads="1"/>
          </p:cNvPicPr>
          <p:nvPr/>
        </p:nvPicPr>
        <p:blipFill>
          <a:blip r:embed="rId33" cstate="email"/>
          <a:srcRect/>
          <a:stretch>
            <a:fillRect/>
          </a:stretch>
        </p:blipFill>
        <p:spPr bwMode="auto">
          <a:xfrm>
            <a:off x="4932040" y="3861048"/>
            <a:ext cx="190500" cy="114300"/>
          </a:xfrm>
          <a:prstGeom prst="rect">
            <a:avLst/>
          </a:prstGeom>
          <a:noFill/>
        </p:spPr>
      </p:pic>
      <p:pic>
        <p:nvPicPr>
          <p:cNvPr id="15377" name="Picture 17" descr="Drapeau de l'Allemagne"/>
          <p:cNvPicPr>
            <a:picLocks noChangeAspect="1" noChangeArrowheads="1"/>
          </p:cNvPicPr>
          <p:nvPr/>
        </p:nvPicPr>
        <p:blipFill>
          <a:blip r:embed="rId33" cstate="email"/>
          <a:srcRect/>
          <a:stretch>
            <a:fillRect/>
          </a:stretch>
        </p:blipFill>
        <p:spPr bwMode="auto">
          <a:xfrm>
            <a:off x="4355976" y="4149080"/>
            <a:ext cx="190500" cy="114300"/>
          </a:xfrm>
          <a:prstGeom prst="rect">
            <a:avLst/>
          </a:prstGeom>
          <a:noFill/>
        </p:spPr>
      </p:pic>
      <p:pic>
        <p:nvPicPr>
          <p:cNvPr id="15378" name="Picture 18" descr="Drapeau de l'Allemagne"/>
          <p:cNvPicPr>
            <a:picLocks noChangeAspect="1" noChangeArrowheads="1"/>
          </p:cNvPicPr>
          <p:nvPr/>
        </p:nvPicPr>
        <p:blipFill>
          <a:blip r:embed="rId33" cstate="email"/>
          <a:srcRect/>
          <a:stretch>
            <a:fillRect/>
          </a:stretch>
        </p:blipFill>
        <p:spPr bwMode="auto">
          <a:xfrm>
            <a:off x="4427984" y="5229200"/>
            <a:ext cx="190500" cy="114300"/>
          </a:xfrm>
          <a:prstGeom prst="rect">
            <a:avLst/>
          </a:prstGeom>
          <a:noFill/>
        </p:spPr>
      </p:pic>
      <p:pic>
        <p:nvPicPr>
          <p:cNvPr id="15379" name="Picture 19" descr="Drapeau de l'Allemagne"/>
          <p:cNvPicPr>
            <a:picLocks noChangeAspect="1" noChangeArrowheads="1"/>
          </p:cNvPicPr>
          <p:nvPr/>
        </p:nvPicPr>
        <p:blipFill>
          <a:blip r:embed="rId33" cstate="email"/>
          <a:srcRect/>
          <a:stretch>
            <a:fillRect/>
          </a:stretch>
        </p:blipFill>
        <p:spPr bwMode="auto">
          <a:xfrm>
            <a:off x="4716016" y="5013176"/>
            <a:ext cx="190500" cy="114300"/>
          </a:xfrm>
          <a:prstGeom prst="rect">
            <a:avLst/>
          </a:prstGeom>
          <a:noFill/>
        </p:spPr>
      </p:pic>
      <p:pic>
        <p:nvPicPr>
          <p:cNvPr id="15380" name="Picture 20" descr="Drapeau de l'Allemagne"/>
          <p:cNvPicPr>
            <a:picLocks noChangeAspect="1" noChangeArrowheads="1"/>
          </p:cNvPicPr>
          <p:nvPr/>
        </p:nvPicPr>
        <p:blipFill>
          <a:blip r:embed="rId33" cstate="email"/>
          <a:srcRect/>
          <a:stretch>
            <a:fillRect/>
          </a:stretch>
        </p:blipFill>
        <p:spPr bwMode="auto">
          <a:xfrm>
            <a:off x="4572000" y="1628800"/>
            <a:ext cx="190500" cy="114300"/>
          </a:xfrm>
          <a:prstGeom prst="rect">
            <a:avLst/>
          </a:prstGeom>
          <a:noFill/>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arte du circuit des plages de débarquement en normandie"/>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pic>
        <p:nvPicPr>
          <p:cNvPr id="4" name="Image 3" descr="anniversaire_debarquement.png"/>
          <p:cNvPicPr>
            <a:picLocks noChangeAspect="1"/>
          </p:cNvPicPr>
          <p:nvPr/>
        </p:nvPicPr>
        <p:blipFill>
          <a:blip r:embed="rId3" cstate="print"/>
          <a:stretch>
            <a:fillRect/>
          </a:stretch>
        </p:blipFill>
        <p:spPr>
          <a:xfrm>
            <a:off x="0" y="3861049"/>
            <a:ext cx="9144000" cy="2996952"/>
          </a:xfrm>
          <a:prstGeom prst="rect">
            <a:avLst/>
          </a:prstGeom>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2" name="Tableau 1"/>
          <p:cNvGraphicFramePr>
            <a:graphicFrameLocks noGrp="1"/>
          </p:cNvGraphicFramePr>
          <p:nvPr>
            <p:extLst>
              <p:ext uri="{D42A27DB-BD31-4B8C-83A1-F6EECF244321}">
                <p14:modId xmlns:p14="http://schemas.microsoft.com/office/powerpoint/2010/main" val="3560359848"/>
              </p:ext>
            </p:extLst>
          </p:nvPr>
        </p:nvGraphicFramePr>
        <p:xfrm>
          <a:off x="2670735" y="766493"/>
          <a:ext cx="3676352" cy="5811182"/>
        </p:xfrm>
        <a:graphic>
          <a:graphicData uri="http://schemas.openxmlformats.org/drawingml/2006/table">
            <a:tbl>
              <a:tblPr/>
              <a:tblGrid>
                <a:gridCol w="1838176">
                  <a:extLst>
                    <a:ext uri="{9D8B030D-6E8A-4147-A177-3AD203B41FA5}">
                      <a16:colId xmlns:a16="http://schemas.microsoft.com/office/drawing/2014/main" val="20000"/>
                    </a:ext>
                  </a:extLst>
                </a:gridCol>
                <a:gridCol w="1838176">
                  <a:extLst>
                    <a:ext uri="{9D8B030D-6E8A-4147-A177-3AD203B41FA5}">
                      <a16:colId xmlns:a16="http://schemas.microsoft.com/office/drawing/2014/main" val="20001"/>
                    </a:ext>
                  </a:extLst>
                </a:gridCol>
              </a:tblGrid>
              <a:tr h="317611">
                <a:tc>
                  <a:txBody>
                    <a:bodyPr/>
                    <a:lstStyle/>
                    <a:p>
                      <a:r>
                        <a:rPr lang="fr-FR" sz="1800" dirty="0">
                          <a:hlinkClick r:id="rId3" action="ppaction://hlinkfile" tooltip="Liste des pays du monde"/>
                        </a:rPr>
                        <a:t>Pays</a:t>
                      </a:r>
                      <a:endParaRPr lang="fr-FR" sz="1800" dirty="0"/>
                    </a:p>
                  </a:txBody>
                  <a:tcPr marL="79403" marR="79403" marT="39701" marB="39701" anchor="ctr">
                    <a:lnL>
                      <a:noFill/>
                    </a:lnL>
                    <a:lnR>
                      <a:noFill/>
                    </a:lnR>
                    <a:lnT>
                      <a:noFill/>
                    </a:lnT>
                    <a:lnB>
                      <a:noFill/>
                    </a:lnB>
                  </a:tcPr>
                </a:tc>
                <a:tc>
                  <a:txBody>
                    <a:bodyPr/>
                    <a:lstStyle/>
                    <a:p>
                      <a:r>
                        <a:rPr lang="fr-FR" sz="1800">
                          <a:hlinkClick r:id="rId4" action="ppaction://hlinkfile" tooltip="France"/>
                        </a:rPr>
                        <a:t>France</a:t>
                      </a:r>
                      <a:endParaRPr lang="fr-FR" sz="1800"/>
                    </a:p>
                  </a:txBody>
                  <a:tcPr marL="79403" marR="79403" marT="39701" marB="39701" anchor="ctr">
                    <a:lnL>
                      <a:noFill/>
                    </a:lnL>
                    <a:lnR>
                      <a:noFill/>
                    </a:lnR>
                    <a:lnT>
                      <a:noFill/>
                    </a:lnT>
                    <a:lnB>
                      <a:noFill/>
                    </a:lnB>
                  </a:tcPr>
                </a:tc>
                <a:extLst>
                  <a:ext uri="{0D108BD9-81ED-4DB2-BD59-A6C34878D82A}">
                    <a16:rowId xmlns:a16="http://schemas.microsoft.com/office/drawing/2014/main" val="10000"/>
                  </a:ext>
                </a:extLst>
              </a:tr>
              <a:tr h="317611">
                <a:tc>
                  <a:txBody>
                    <a:bodyPr/>
                    <a:lstStyle/>
                    <a:p>
                      <a:r>
                        <a:rPr lang="fr-FR" sz="1800">
                          <a:hlinkClick r:id="rId5" action="ppaction://hlinkfile" tooltip="Région française"/>
                        </a:rPr>
                        <a:t>Région</a:t>
                      </a:r>
                      <a:endParaRPr lang="fr-FR" sz="1800"/>
                    </a:p>
                  </a:txBody>
                  <a:tcPr marL="79403" marR="79403" marT="39701" marB="39701" anchor="ctr">
                    <a:lnL>
                      <a:noFill/>
                    </a:lnL>
                    <a:lnR>
                      <a:noFill/>
                    </a:lnR>
                    <a:lnT>
                      <a:noFill/>
                    </a:lnT>
                    <a:lnB>
                      <a:noFill/>
                    </a:lnB>
                  </a:tcPr>
                </a:tc>
                <a:tc>
                  <a:txBody>
                    <a:bodyPr/>
                    <a:lstStyle/>
                    <a:p>
                      <a:r>
                        <a:rPr lang="fr-FR" sz="1800">
                          <a:hlinkClick r:id="rId6" action="ppaction://hlinkfile" tooltip="Basse-Normandie"/>
                        </a:rPr>
                        <a:t>Basse-Normandie</a:t>
                      </a:r>
                      <a:endParaRPr lang="fr-FR" sz="1800"/>
                    </a:p>
                  </a:txBody>
                  <a:tcPr marL="79403" marR="79403" marT="39701" marB="39701" anchor="ctr">
                    <a:lnL>
                      <a:noFill/>
                    </a:lnL>
                    <a:lnR>
                      <a:noFill/>
                    </a:lnR>
                    <a:lnT>
                      <a:noFill/>
                    </a:lnT>
                    <a:lnB>
                      <a:noFill/>
                    </a:lnB>
                  </a:tcPr>
                </a:tc>
                <a:extLst>
                  <a:ext uri="{0D108BD9-81ED-4DB2-BD59-A6C34878D82A}">
                    <a16:rowId xmlns:a16="http://schemas.microsoft.com/office/drawing/2014/main" val="10001"/>
                  </a:ext>
                </a:extLst>
              </a:tr>
              <a:tr h="317611">
                <a:tc>
                  <a:txBody>
                    <a:bodyPr/>
                    <a:lstStyle/>
                    <a:p>
                      <a:r>
                        <a:rPr lang="fr-FR" sz="1800">
                          <a:hlinkClick r:id="rId7" action="ppaction://hlinkfile" tooltip="Département français"/>
                        </a:rPr>
                        <a:t>Département</a:t>
                      </a:r>
                      <a:endParaRPr lang="fr-FR" sz="1800"/>
                    </a:p>
                  </a:txBody>
                  <a:tcPr marL="79403" marR="79403" marT="39701" marB="39701" anchor="ctr">
                    <a:lnL>
                      <a:noFill/>
                    </a:lnL>
                    <a:lnR>
                      <a:noFill/>
                    </a:lnR>
                    <a:lnT>
                      <a:noFill/>
                    </a:lnT>
                    <a:lnB>
                      <a:noFill/>
                    </a:lnB>
                  </a:tcPr>
                </a:tc>
                <a:tc>
                  <a:txBody>
                    <a:bodyPr/>
                    <a:lstStyle/>
                    <a:p>
                      <a:r>
                        <a:rPr lang="fr-FR" sz="1800">
                          <a:hlinkClick r:id="rId8" action="ppaction://hlinkfile" tooltip="Manche (département)"/>
                        </a:rPr>
                        <a:t>Manche</a:t>
                      </a:r>
                      <a:endParaRPr lang="fr-FR" sz="1800"/>
                    </a:p>
                  </a:txBody>
                  <a:tcPr marL="79403" marR="79403" marT="39701" marB="39701" anchor="ctr">
                    <a:lnL>
                      <a:noFill/>
                    </a:lnL>
                    <a:lnR>
                      <a:noFill/>
                    </a:lnR>
                    <a:lnT>
                      <a:noFill/>
                    </a:lnT>
                    <a:lnB>
                      <a:noFill/>
                    </a:lnB>
                  </a:tcPr>
                </a:tc>
                <a:extLst>
                  <a:ext uri="{0D108BD9-81ED-4DB2-BD59-A6C34878D82A}">
                    <a16:rowId xmlns:a16="http://schemas.microsoft.com/office/drawing/2014/main" val="10002"/>
                  </a:ext>
                </a:extLst>
              </a:tr>
              <a:tr h="317611">
                <a:tc>
                  <a:txBody>
                    <a:bodyPr/>
                    <a:lstStyle/>
                    <a:p>
                      <a:r>
                        <a:rPr lang="fr-FR" sz="1800">
                          <a:hlinkClick r:id="rId9" action="ppaction://hlinkfile" tooltip="Arrondissement français"/>
                        </a:rPr>
                        <a:t>Arrondissement</a:t>
                      </a:r>
                      <a:endParaRPr lang="fr-FR" sz="1800"/>
                    </a:p>
                  </a:txBody>
                  <a:tcPr marL="79403" marR="79403" marT="39701" marB="39701" anchor="ctr">
                    <a:lnL>
                      <a:noFill/>
                    </a:lnL>
                    <a:lnR>
                      <a:noFill/>
                    </a:lnR>
                    <a:lnT>
                      <a:noFill/>
                    </a:lnT>
                    <a:lnB>
                      <a:noFill/>
                    </a:lnB>
                  </a:tcPr>
                </a:tc>
                <a:tc>
                  <a:txBody>
                    <a:bodyPr/>
                    <a:lstStyle/>
                    <a:p>
                      <a:r>
                        <a:rPr lang="fr-FR" sz="1800">
                          <a:hlinkClick r:id="rId10" action="ppaction://hlinkfile" tooltip="Arrondissement de Cherbourg"/>
                        </a:rPr>
                        <a:t>Cherbourg</a:t>
                      </a:r>
                      <a:endParaRPr lang="fr-FR" sz="1800"/>
                    </a:p>
                  </a:txBody>
                  <a:tcPr marL="79403" marR="79403" marT="39701" marB="39701" anchor="ctr">
                    <a:lnL>
                      <a:noFill/>
                    </a:lnL>
                    <a:lnR>
                      <a:noFill/>
                    </a:lnR>
                    <a:lnT>
                      <a:noFill/>
                    </a:lnT>
                    <a:lnB>
                      <a:noFill/>
                    </a:lnB>
                  </a:tcPr>
                </a:tc>
                <a:extLst>
                  <a:ext uri="{0D108BD9-81ED-4DB2-BD59-A6C34878D82A}">
                    <a16:rowId xmlns:a16="http://schemas.microsoft.com/office/drawing/2014/main" val="10003"/>
                  </a:ext>
                </a:extLst>
              </a:tr>
              <a:tr h="317611">
                <a:tc>
                  <a:txBody>
                    <a:bodyPr/>
                    <a:lstStyle/>
                    <a:p>
                      <a:r>
                        <a:rPr lang="fr-FR" sz="1800" dirty="0">
                          <a:hlinkClick r:id="rId11" action="ppaction://hlinkfile" tooltip="Canton français"/>
                        </a:rPr>
                        <a:t>Canton</a:t>
                      </a:r>
                      <a:endParaRPr lang="fr-FR" sz="1800" dirty="0"/>
                    </a:p>
                  </a:txBody>
                  <a:tcPr marL="79403" marR="79403" marT="39701" marB="39701" anchor="ctr">
                    <a:lnL>
                      <a:noFill/>
                    </a:lnL>
                    <a:lnR>
                      <a:noFill/>
                    </a:lnR>
                    <a:lnT>
                      <a:noFill/>
                    </a:lnT>
                    <a:lnB>
                      <a:noFill/>
                    </a:lnB>
                  </a:tcPr>
                </a:tc>
                <a:tc>
                  <a:txBody>
                    <a:bodyPr/>
                    <a:lstStyle/>
                    <a:p>
                      <a:r>
                        <a:rPr lang="fr-FR" sz="1800" dirty="0">
                          <a:hlinkClick r:id="rId12" action="ppaction://hlinkfile" tooltip="Canton de Sainte-Mère-Église"/>
                        </a:rPr>
                        <a:t>Sainte-Mère-Église</a:t>
                      </a:r>
                      <a:r>
                        <a:rPr lang="fr-FR" sz="1800" dirty="0"/>
                        <a:t> (</a:t>
                      </a:r>
                      <a:r>
                        <a:rPr lang="fr-FR" sz="1800" dirty="0">
                          <a:hlinkClick r:id="rId13" action="ppaction://hlinkfile" tooltip="Chef-lieu"/>
                        </a:rPr>
                        <a:t>chef-lieu</a:t>
                      </a:r>
                      <a:r>
                        <a:rPr lang="fr-FR" sz="1800" dirty="0"/>
                        <a:t>)</a:t>
                      </a:r>
                    </a:p>
                  </a:txBody>
                  <a:tcPr marL="79403" marR="79403" marT="39701" marB="39701" anchor="ctr">
                    <a:lnL>
                      <a:noFill/>
                    </a:lnL>
                    <a:lnR>
                      <a:noFill/>
                    </a:lnR>
                    <a:lnT>
                      <a:noFill/>
                    </a:lnT>
                    <a:lnB>
                      <a:noFill/>
                    </a:lnB>
                  </a:tcPr>
                </a:tc>
                <a:extLst>
                  <a:ext uri="{0D108BD9-81ED-4DB2-BD59-A6C34878D82A}">
                    <a16:rowId xmlns:a16="http://schemas.microsoft.com/office/drawing/2014/main" val="10004"/>
                  </a:ext>
                </a:extLst>
              </a:tr>
              <a:tr h="555820">
                <a:tc>
                  <a:txBody>
                    <a:bodyPr/>
                    <a:lstStyle/>
                    <a:p>
                      <a:r>
                        <a:rPr lang="fr-FR" sz="1800">
                          <a:hlinkClick r:id="rId14" action="ppaction://hlinkfile" tooltip="Intercommunalité en France"/>
                        </a:rPr>
                        <a:t>Intercommunalité</a:t>
                      </a:r>
                      <a:endParaRPr lang="fr-FR" sz="1800"/>
                    </a:p>
                  </a:txBody>
                  <a:tcPr marL="79403" marR="79403" marT="39701" marB="39701" anchor="ctr">
                    <a:lnL>
                      <a:noFill/>
                    </a:lnL>
                    <a:lnR>
                      <a:noFill/>
                    </a:lnR>
                    <a:lnT>
                      <a:noFill/>
                    </a:lnT>
                    <a:lnB>
                      <a:noFill/>
                    </a:lnB>
                  </a:tcPr>
                </a:tc>
                <a:tc>
                  <a:txBody>
                    <a:bodyPr/>
                    <a:lstStyle/>
                    <a:p>
                      <a:r>
                        <a:rPr lang="fr-FR" sz="1800">
                          <a:hlinkClick r:id="rId15" action="ppaction://hlinkfile" tooltip="Communauté de communes de Sainte-Mère-Église"/>
                        </a:rPr>
                        <a:t>Communauté de communes de Sainte-Mère-Église</a:t>
                      </a:r>
                      <a:endParaRPr lang="fr-FR" sz="1800"/>
                    </a:p>
                  </a:txBody>
                  <a:tcPr marL="79403" marR="79403" marT="39701" marB="39701" anchor="ctr">
                    <a:lnL>
                      <a:noFill/>
                    </a:lnL>
                    <a:lnR>
                      <a:noFill/>
                    </a:lnR>
                    <a:lnT>
                      <a:noFill/>
                    </a:lnT>
                    <a:lnB>
                      <a:noFill/>
                    </a:lnB>
                  </a:tcPr>
                </a:tc>
                <a:extLst>
                  <a:ext uri="{0D108BD9-81ED-4DB2-BD59-A6C34878D82A}">
                    <a16:rowId xmlns:a16="http://schemas.microsoft.com/office/drawing/2014/main" val="10005"/>
                  </a:ext>
                </a:extLst>
              </a:tr>
              <a:tr h="555820">
                <a:tc>
                  <a:txBody>
                    <a:bodyPr/>
                    <a:lstStyle/>
                    <a:p>
                      <a:r>
                        <a:rPr lang="fr-FR" sz="1800" dirty="0">
                          <a:hlinkClick r:id="rId16" action="ppaction://hlinkfile" tooltip="Maire (France)"/>
                        </a:rPr>
                        <a:t>Maire</a:t>
                      </a:r>
                      <a:r>
                        <a:rPr lang="fr-FR" sz="1800" dirty="0"/>
                        <a:t/>
                      </a:r>
                      <a:br>
                        <a:rPr lang="fr-FR" sz="1800" dirty="0"/>
                      </a:br>
                      <a:r>
                        <a:rPr lang="fr-FR" sz="1800" dirty="0">
                          <a:hlinkClick r:id="rId17" action="ppaction://hlinkfile" tooltip="Mandat politique"/>
                        </a:rPr>
                        <a:t>Mandat</a:t>
                      </a:r>
                      <a:endParaRPr lang="fr-FR" sz="1800" dirty="0"/>
                    </a:p>
                  </a:txBody>
                  <a:tcPr marL="79403" marR="79403" marT="39701" marB="39701" anchor="ctr">
                    <a:lnL>
                      <a:noFill/>
                    </a:lnL>
                    <a:lnR>
                      <a:noFill/>
                    </a:lnR>
                    <a:lnT>
                      <a:noFill/>
                    </a:lnT>
                    <a:lnB>
                      <a:noFill/>
                    </a:lnB>
                  </a:tcPr>
                </a:tc>
                <a:tc>
                  <a:txBody>
                    <a:bodyPr/>
                    <a:lstStyle/>
                    <a:p>
                      <a:r>
                        <a:rPr lang="fr-FR" sz="1800" dirty="0"/>
                        <a:t>Marc Lefèvre</a:t>
                      </a:r>
                      <a:br>
                        <a:rPr lang="fr-FR" sz="1800" dirty="0"/>
                      </a:br>
                      <a:r>
                        <a:rPr lang="fr-FR" sz="1800" dirty="0">
                          <a:hlinkClick r:id="rId18" action="ppaction://hlinkfile" tooltip="2008"/>
                        </a:rPr>
                        <a:t>2008</a:t>
                      </a:r>
                      <a:r>
                        <a:rPr lang="fr-FR" sz="1800" dirty="0"/>
                        <a:t>-</a:t>
                      </a:r>
                      <a:r>
                        <a:rPr lang="fr-FR" sz="1800" dirty="0">
                          <a:hlinkClick r:id="rId19" action="ppaction://hlinkfile" tooltip="2014"/>
                        </a:rPr>
                        <a:t>2014</a:t>
                      </a:r>
                      <a:endParaRPr lang="fr-FR" sz="1800" dirty="0"/>
                    </a:p>
                  </a:txBody>
                  <a:tcPr marL="79403" marR="79403" marT="39701" marB="39701" anchor="ctr">
                    <a:lnL>
                      <a:noFill/>
                    </a:lnL>
                    <a:lnR>
                      <a:noFill/>
                    </a:lnR>
                    <a:lnT>
                      <a:noFill/>
                    </a:lnT>
                    <a:lnB>
                      <a:noFill/>
                    </a:lnB>
                  </a:tcPr>
                </a:tc>
                <a:extLst>
                  <a:ext uri="{0D108BD9-81ED-4DB2-BD59-A6C34878D82A}">
                    <a16:rowId xmlns:a16="http://schemas.microsoft.com/office/drawing/2014/main" val="10006"/>
                  </a:ext>
                </a:extLst>
              </a:tr>
              <a:tr h="317611">
                <a:tc>
                  <a:txBody>
                    <a:bodyPr/>
                    <a:lstStyle/>
                    <a:p>
                      <a:r>
                        <a:rPr lang="fr-FR" sz="1800">
                          <a:hlinkClick r:id="rId20" action="ppaction://hlinkfile" tooltip="Code postal"/>
                        </a:rPr>
                        <a:t>Code postal</a:t>
                      </a:r>
                      <a:endParaRPr lang="fr-FR" sz="1800"/>
                    </a:p>
                  </a:txBody>
                  <a:tcPr marL="79403" marR="79403" marT="39701" marB="39701" anchor="ctr">
                    <a:lnL>
                      <a:noFill/>
                    </a:lnL>
                    <a:lnR>
                      <a:noFill/>
                    </a:lnR>
                    <a:lnT>
                      <a:noFill/>
                    </a:lnT>
                    <a:lnB>
                      <a:noFill/>
                    </a:lnB>
                  </a:tcPr>
                </a:tc>
                <a:tc>
                  <a:txBody>
                    <a:bodyPr/>
                    <a:lstStyle/>
                    <a:p>
                      <a:r>
                        <a:rPr lang="fr-FR" sz="1800"/>
                        <a:t>50480</a:t>
                      </a:r>
                    </a:p>
                  </a:txBody>
                  <a:tcPr marL="79403" marR="79403" marT="39701" marB="39701" anchor="ctr">
                    <a:lnL>
                      <a:noFill/>
                    </a:lnL>
                    <a:lnR>
                      <a:noFill/>
                    </a:lnR>
                    <a:lnT>
                      <a:noFill/>
                    </a:lnT>
                    <a:lnB>
                      <a:noFill/>
                    </a:lnB>
                  </a:tcPr>
                </a:tc>
                <a:extLst>
                  <a:ext uri="{0D108BD9-81ED-4DB2-BD59-A6C34878D82A}">
                    <a16:rowId xmlns:a16="http://schemas.microsoft.com/office/drawing/2014/main" val="10007"/>
                  </a:ext>
                </a:extLst>
              </a:tr>
              <a:tr h="317611">
                <a:tc>
                  <a:txBody>
                    <a:bodyPr/>
                    <a:lstStyle/>
                    <a:p>
                      <a:r>
                        <a:rPr lang="fr-FR" sz="1800">
                          <a:hlinkClick r:id="rId21" action="ppaction://hlinkfile" tooltip="Code officiel géographique"/>
                        </a:rPr>
                        <a:t>Code commune</a:t>
                      </a:r>
                      <a:endParaRPr lang="fr-FR" sz="1800"/>
                    </a:p>
                  </a:txBody>
                  <a:tcPr marL="79403" marR="79403" marT="39701" marB="39701" anchor="ctr">
                    <a:lnL>
                      <a:noFill/>
                    </a:lnL>
                    <a:lnR>
                      <a:noFill/>
                    </a:lnR>
                    <a:lnT>
                      <a:noFill/>
                    </a:lnT>
                    <a:lnB>
                      <a:noFill/>
                    </a:lnB>
                  </a:tcPr>
                </a:tc>
                <a:tc>
                  <a:txBody>
                    <a:bodyPr/>
                    <a:lstStyle/>
                    <a:p>
                      <a:r>
                        <a:rPr lang="fr-FR" sz="1800"/>
                        <a:t>50523</a:t>
                      </a:r>
                    </a:p>
                  </a:txBody>
                  <a:tcPr marL="79403" marR="79403" marT="39701" marB="39701" anchor="ctr">
                    <a:lnL>
                      <a:noFill/>
                    </a:lnL>
                    <a:lnR>
                      <a:noFill/>
                    </a:lnR>
                    <a:lnT>
                      <a:noFill/>
                    </a:lnT>
                    <a:lnB>
                      <a:noFill/>
                    </a:lnB>
                  </a:tcPr>
                </a:tc>
                <a:extLst>
                  <a:ext uri="{0D108BD9-81ED-4DB2-BD59-A6C34878D82A}">
                    <a16:rowId xmlns:a16="http://schemas.microsoft.com/office/drawing/2014/main" val="10008"/>
                  </a:ext>
                </a:extLst>
              </a:tr>
              <a:tr h="317611">
                <a:tc>
                  <a:txBody>
                    <a:bodyPr/>
                    <a:lstStyle/>
                    <a:p>
                      <a:r>
                        <a:rPr lang="fr-FR" sz="1800" dirty="0">
                          <a:hlinkClick r:id="rId22" action="ppaction://hlinkfile" tooltip="Gentilé"/>
                        </a:rPr>
                        <a:t>Gentilé</a:t>
                      </a:r>
                      <a:endParaRPr lang="fr-FR" sz="1800" dirty="0"/>
                    </a:p>
                  </a:txBody>
                  <a:tcPr marL="79403" marR="79403" marT="39701" marB="39701" anchor="ctr">
                    <a:lnL>
                      <a:noFill/>
                    </a:lnL>
                    <a:lnR>
                      <a:noFill/>
                    </a:lnR>
                    <a:lnT>
                      <a:noFill/>
                    </a:lnT>
                    <a:lnB>
                      <a:noFill/>
                    </a:lnB>
                  </a:tcPr>
                </a:tc>
                <a:tc>
                  <a:txBody>
                    <a:bodyPr/>
                    <a:lstStyle/>
                    <a:p>
                      <a:r>
                        <a:rPr lang="fr-FR" sz="1800"/>
                        <a:t>Sainte-Mère-Églisais</a:t>
                      </a:r>
                    </a:p>
                  </a:txBody>
                  <a:tcPr marL="79403" marR="79403" marT="39701" marB="39701" anchor="ctr">
                    <a:lnL>
                      <a:noFill/>
                    </a:lnL>
                    <a:lnR>
                      <a:noFill/>
                    </a:lnR>
                    <a:lnT>
                      <a:noFill/>
                    </a:lnT>
                    <a:lnB>
                      <a:noFill/>
                    </a:lnB>
                  </a:tcPr>
                </a:tc>
                <a:extLst>
                  <a:ext uri="{0D108BD9-81ED-4DB2-BD59-A6C34878D82A}">
                    <a16:rowId xmlns:a16="http://schemas.microsoft.com/office/drawing/2014/main" val="10009"/>
                  </a:ext>
                </a:extLst>
              </a:tr>
              <a:tr h="555820">
                <a:tc>
                  <a:txBody>
                    <a:bodyPr/>
                    <a:lstStyle/>
                    <a:p>
                      <a:r>
                        <a:rPr lang="fr-FR" sz="1800" dirty="0">
                          <a:hlinkClick r:id="rId23" action="ppaction://hlinkfile" tooltip="Chiffres de population de la France"/>
                        </a:rPr>
                        <a:t>Population</a:t>
                      </a:r>
                      <a:br>
                        <a:rPr lang="fr-FR" sz="1800" dirty="0">
                          <a:hlinkClick r:id="rId23" action="ppaction://hlinkfile" tooltip="Chiffres de population de la France"/>
                        </a:rPr>
                      </a:br>
                      <a:r>
                        <a:rPr lang="fr-FR" sz="1800" dirty="0">
                          <a:hlinkClick r:id="rId23" action="ppaction://hlinkfile" tooltip="Chiffres de population de la France"/>
                        </a:rPr>
                        <a:t>municipale</a:t>
                      </a:r>
                      <a:endParaRPr lang="fr-FR" sz="1800" dirty="0"/>
                    </a:p>
                  </a:txBody>
                  <a:tcPr marL="79403" marR="79403" marT="39701" marB="39701" anchor="ctr">
                    <a:lnL>
                      <a:noFill/>
                    </a:lnL>
                    <a:lnR>
                      <a:noFill/>
                    </a:lnR>
                    <a:lnT>
                      <a:noFill/>
                    </a:lnT>
                    <a:lnB>
                      <a:noFill/>
                    </a:lnB>
                  </a:tcPr>
                </a:tc>
                <a:tc>
                  <a:txBody>
                    <a:bodyPr/>
                    <a:lstStyle/>
                    <a:p>
                      <a:r>
                        <a:rPr lang="fr-FR" sz="1800" dirty="0"/>
                        <a:t>1 632 hab. (2010)</a:t>
                      </a:r>
                    </a:p>
                  </a:txBody>
                  <a:tcPr marL="79403" marR="79403" marT="39701" marB="39701" anchor="ctr">
                    <a:lnL>
                      <a:noFill/>
                    </a:lnL>
                    <a:lnR>
                      <a:noFill/>
                    </a:lnR>
                    <a:lnT>
                      <a:noFill/>
                    </a:lnT>
                    <a:lnB>
                      <a:noFill/>
                    </a:lnB>
                  </a:tcPr>
                </a:tc>
                <a:extLst>
                  <a:ext uri="{0D108BD9-81ED-4DB2-BD59-A6C34878D82A}">
                    <a16:rowId xmlns:a16="http://schemas.microsoft.com/office/drawing/2014/main" val="10010"/>
                  </a:ext>
                </a:extLst>
              </a:tr>
            </a:tbl>
          </a:graphicData>
        </a:graphic>
      </p:graphicFrame>
      <p:pic>
        <p:nvPicPr>
          <p:cNvPr id="1025" name="Picture 1" descr="Drapeau de la France"/>
          <p:cNvPicPr>
            <a:picLocks noChangeAspect="1" noChangeArrowheads="1"/>
          </p:cNvPicPr>
          <p:nvPr/>
        </p:nvPicPr>
        <p:blipFill>
          <a:blip r:embed="rId24" cstate="email">
            <a:extLst>
              <a:ext uri="{28A0092B-C50C-407E-A947-70E740481C1C}">
                <a14:useLocalDpi xmlns:a14="http://schemas.microsoft.com/office/drawing/2010/main" val="0"/>
              </a:ext>
            </a:extLst>
          </a:blip>
          <a:srcRect/>
          <a:stretch>
            <a:fillRect/>
          </a:stretch>
        </p:blipFill>
        <p:spPr bwMode="auto">
          <a:xfrm>
            <a:off x="5698604" y="852363"/>
            <a:ext cx="190500" cy="123825"/>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Armes de Sainte-Mère-Église">
            <a:hlinkClick r:id="rId25" tooltip="Armes de Sainte-Mère-Église"/>
          </p:cNvPr>
          <p:cNvPicPr>
            <a:picLocks noChangeAspect="1" noChangeArrowheads="1"/>
          </p:cNvPicPr>
          <p:nvPr/>
        </p:nvPicPr>
        <p:blipFill>
          <a:blip r:embed="rId26" cstate="email">
            <a:extLst>
              <a:ext uri="{28A0092B-C50C-407E-A947-70E740481C1C}">
                <a14:useLocalDpi xmlns:a14="http://schemas.microsoft.com/office/drawing/2010/main" val="0"/>
              </a:ext>
            </a:extLst>
          </a:blip>
          <a:srcRect/>
          <a:stretch>
            <a:fillRect/>
          </a:stretch>
        </p:blipFill>
        <p:spPr bwMode="auto">
          <a:xfrm>
            <a:off x="539552" y="1124744"/>
            <a:ext cx="1296144" cy="147979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07504" y="2699022"/>
            <a:ext cx="2592288" cy="4247317"/>
          </a:xfrm>
          <a:prstGeom prst="rect">
            <a:avLst/>
          </a:prstGeom>
        </p:spPr>
        <p:txBody>
          <a:bodyPr wrap="square">
            <a:spAutoFit/>
          </a:bodyPr>
          <a:lstStyle/>
          <a:p>
            <a:r>
              <a:rPr lang="fr-FR" dirty="0"/>
              <a:t>Les armes de la commune de Sainte-Mère-Église se blasonnent ainsi :</a:t>
            </a:r>
            <a:br>
              <a:rPr lang="fr-FR" dirty="0"/>
            </a:br>
            <a:r>
              <a:rPr lang="fr-FR" i="1" dirty="0"/>
              <a:t>D'azur à l'église d'argent, couverte d'or et surmontée de deux parachutes aussi d'argent soutenant chacun une étoile du même, l'église chargée des lettres A et M capitales de sable, à la champagne cousue de </a:t>
            </a:r>
            <a:r>
              <a:rPr lang="fr-FR" i="1" dirty="0" smtClean="0"/>
              <a:t>gueules chargée </a:t>
            </a:r>
            <a:r>
              <a:rPr lang="fr-FR" i="1" dirty="0"/>
              <a:t>d'un léopard aussi </a:t>
            </a:r>
            <a:r>
              <a:rPr lang="fr-FR" i="1" dirty="0" smtClean="0"/>
              <a:t>d'or</a:t>
            </a:r>
            <a:endParaRPr lang="fr-FR" dirty="0"/>
          </a:p>
        </p:txBody>
      </p:sp>
      <p:sp>
        <p:nvSpPr>
          <p:cNvPr id="4" name="Rectangle 3"/>
          <p:cNvSpPr/>
          <p:nvPr/>
        </p:nvSpPr>
        <p:spPr>
          <a:xfrm>
            <a:off x="251520" y="729610"/>
            <a:ext cx="1970924" cy="369332"/>
          </a:xfrm>
          <a:prstGeom prst="rect">
            <a:avLst/>
          </a:prstGeom>
        </p:spPr>
        <p:txBody>
          <a:bodyPr wrap="none">
            <a:spAutoFit/>
          </a:bodyPr>
          <a:lstStyle/>
          <a:p>
            <a:r>
              <a:rPr lang="fr-FR" b="1" dirty="0"/>
              <a:t>Sainte-Mère-Église</a:t>
            </a:r>
            <a:endParaRPr lang="fr-FR" dirty="0"/>
          </a:p>
        </p:txBody>
      </p:sp>
      <p:sp>
        <p:nvSpPr>
          <p:cNvPr id="5" name="Rectangle 4"/>
          <p:cNvSpPr/>
          <p:nvPr/>
        </p:nvSpPr>
        <p:spPr>
          <a:xfrm>
            <a:off x="6463928" y="260648"/>
            <a:ext cx="2710911" cy="3693319"/>
          </a:xfrm>
          <a:prstGeom prst="rect">
            <a:avLst/>
          </a:prstGeom>
        </p:spPr>
        <p:txBody>
          <a:bodyPr wrap="square">
            <a:spAutoFit/>
          </a:bodyPr>
          <a:lstStyle/>
          <a:p>
            <a:r>
              <a:rPr lang="fr-FR" dirty="0"/>
              <a:t>Le Musée </a:t>
            </a:r>
            <a:r>
              <a:rPr lang="fr-FR" dirty="0" err="1"/>
              <a:t>Airborne</a:t>
            </a:r>
            <a:r>
              <a:rPr lang="fr-FR" dirty="0"/>
              <a:t> est implanté depuis 1964 au </a:t>
            </a:r>
            <a:r>
              <a:rPr lang="fr-FR" dirty="0" smtClean="0"/>
              <a:t>cœur </a:t>
            </a:r>
            <a:r>
              <a:rPr lang="fr-FR" dirty="0"/>
              <a:t>du bourg de Sainte-Mère-Eglise dans la Manche.</a:t>
            </a:r>
          </a:p>
          <a:p>
            <a:r>
              <a:rPr lang="fr-FR" dirty="0"/>
              <a:t>Ce musée commémoratif vous entraînera dans les combats auxquels ont participé les parachutistes américains des 82e et 101e divisions aéroportées dans la nuit du 5 au 6 juin 1944.</a:t>
            </a:r>
            <a:endParaRPr lang="fr-FR" dirty="0">
              <a:effectLst/>
            </a:endParaRPr>
          </a:p>
        </p:txBody>
      </p:sp>
      <p:pic>
        <p:nvPicPr>
          <p:cNvPr id="1029" name="Picture 5" descr="http://www.airborne-museum.org/wp-content/uploads/plan-musee.jpg"/>
          <p:cNvPicPr>
            <a:picLocks noChangeAspect="1" noChangeArrowheads="1"/>
          </p:cNvPicPr>
          <p:nvPr/>
        </p:nvPicPr>
        <p:blipFill>
          <a:blip r:embed="rId27" cstate="email">
            <a:extLst>
              <a:ext uri="{28A0092B-C50C-407E-A947-70E740481C1C}">
                <a14:useLocalDpi xmlns:a14="http://schemas.microsoft.com/office/drawing/2010/main" val="0"/>
              </a:ext>
            </a:extLst>
          </a:blip>
          <a:srcRect/>
          <a:stretch>
            <a:fillRect/>
          </a:stretch>
        </p:blipFill>
        <p:spPr bwMode="auto">
          <a:xfrm>
            <a:off x="6012160" y="3861049"/>
            <a:ext cx="3131840" cy="2880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840219"/>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2" descr="http://www.vacances-location.net/locations-vacances/map-town/calvados/courseulles-sur-mer.png"/>
          <p:cNvPicPr>
            <a:picLocks noChangeAspect="1" noChangeArrowheads="1"/>
          </p:cNvPicPr>
          <p:nvPr/>
        </p:nvPicPr>
        <p:blipFill>
          <a:blip r:embed="rId2" cstate="email"/>
          <a:srcRect/>
          <a:stretch>
            <a:fillRect/>
          </a:stretch>
        </p:blipFill>
        <p:spPr bwMode="auto">
          <a:xfrm>
            <a:off x="0" y="1"/>
            <a:ext cx="9144000" cy="6858000"/>
          </a:xfrm>
          <a:prstGeom prst="rect">
            <a:avLst/>
          </a:prstGeom>
          <a:noFill/>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ICT0996.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997.JPG"/>
          <p:cNvPicPr>
            <a:picLocks noChangeAspect="1"/>
          </p:cNvPicPr>
          <p:nvPr/>
        </p:nvPicPr>
        <p:blipFill>
          <a:blip r:embed="rId2" cstate="email"/>
          <a:stretch>
            <a:fillRect/>
          </a:stretch>
        </p:blipFill>
        <p:spPr>
          <a:xfrm>
            <a:off x="0" y="0"/>
            <a:ext cx="9144000" cy="6858000"/>
          </a:xfrm>
          <a:prstGeom prst="rect">
            <a:avLst/>
          </a:prstGeom>
        </p:spPr>
      </p:pic>
      <p:sp>
        <p:nvSpPr>
          <p:cNvPr id="3" name="Rectangle 2"/>
          <p:cNvSpPr/>
          <p:nvPr/>
        </p:nvSpPr>
        <p:spPr>
          <a:xfrm>
            <a:off x="107504" y="188640"/>
            <a:ext cx="4572000" cy="1477328"/>
          </a:xfrm>
          <a:prstGeom prst="rect">
            <a:avLst/>
          </a:prstGeom>
        </p:spPr>
        <p:txBody>
          <a:bodyPr>
            <a:spAutoFit/>
          </a:bodyPr>
          <a:lstStyle/>
          <a:p>
            <a:r>
              <a:rPr lang="fr-FR" dirty="0"/>
              <a:t>L'un des parachutistes, </a:t>
            </a:r>
            <a:r>
              <a:rPr lang="fr-FR" dirty="0">
                <a:hlinkClick r:id="rId3" action="ppaction://hlinkfile" tooltip="John Steele"/>
              </a:rPr>
              <a:t>John Steele</a:t>
            </a:r>
            <a:r>
              <a:rPr lang="fr-FR" dirty="0"/>
              <a:t>, est emporté par son parachute sur le clocher de l'église où il </a:t>
            </a:r>
            <a:r>
              <a:rPr lang="fr-FR" dirty="0" smtClean="0"/>
              <a:t>resta </a:t>
            </a:r>
            <a:r>
              <a:rPr lang="fr-FR" dirty="0"/>
              <a:t>accroché deux </a:t>
            </a:r>
            <a:r>
              <a:rPr lang="fr-FR" dirty="0" smtClean="0"/>
              <a:t>heures</a:t>
            </a:r>
            <a:r>
              <a:rPr lang="fr-FR" baseline="30000" dirty="0" smtClean="0"/>
              <a:t>,</a:t>
            </a:r>
            <a:r>
              <a:rPr lang="fr-FR" dirty="0"/>
              <a:t> pendant que les combats font rage en dessous de lui. </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999.JPG"/>
          <p:cNvPicPr>
            <a:picLocks noChangeAspect="1"/>
          </p:cNvPicPr>
          <p:nvPr/>
        </p:nvPicPr>
        <p:blipFill>
          <a:blip r:embed="rId2" cstate="email"/>
          <a:stretch>
            <a:fillRect/>
          </a:stretch>
        </p:blipFill>
        <p:spPr>
          <a:xfrm>
            <a:off x="4572000" y="0"/>
            <a:ext cx="4572000" cy="6858000"/>
          </a:xfrm>
          <a:prstGeom prst="rect">
            <a:avLst/>
          </a:prstGeom>
        </p:spPr>
      </p:pic>
      <p:pic>
        <p:nvPicPr>
          <p:cNvPr id="3" name="Image 2" descr="PICT1000.JPG"/>
          <p:cNvPicPr>
            <a:picLocks noChangeAspect="1"/>
          </p:cNvPicPr>
          <p:nvPr/>
        </p:nvPicPr>
        <p:blipFill>
          <a:blip r:embed="rId3" cstate="email"/>
          <a:stretch>
            <a:fillRect/>
          </a:stretch>
        </p:blipFill>
        <p:spPr>
          <a:xfrm>
            <a:off x="0" y="0"/>
            <a:ext cx="5076056" cy="6858000"/>
          </a:xfrm>
          <a:prstGeom prst="rect">
            <a:avLst/>
          </a:prstGeom>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6195110401231242.jpg"/>
          <p:cNvPicPr>
            <a:picLocks noChangeAspect="1"/>
          </p:cNvPicPr>
          <p:nvPr/>
        </p:nvPicPr>
        <p:blipFill>
          <a:blip r:embed="rId2" cstate="email"/>
          <a:stretch>
            <a:fillRect/>
          </a:stretch>
        </p:blipFill>
        <p:spPr>
          <a:xfrm>
            <a:off x="0" y="0"/>
            <a:ext cx="9144000" cy="6858000"/>
          </a:xfrm>
          <a:prstGeom prst="rect">
            <a:avLst/>
          </a:prstGeom>
        </p:spPr>
      </p:pic>
      <p:sp>
        <p:nvSpPr>
          <p:cNvPr id="3" name="Rectangle 2"/>
          <p:cNvSpPr/>
          <p:nvPr/>
        </p:nvSpPr>
        <p:spPr>
          <a:xfrm>
            <a:off x="26183" y="5934670"/>
            <a:ext cx="9127588" cy="923330"/>
          </a:xfrm>
          <a:prstGeom prst="rect">
            <a:avLst/>
          </a:prstGeom>
        </p:spPr>
        <p:txBody>
          <a:bodyPr wrap="square">
            <a:spAutoFit/>
          </a:bodyPr>
          <a:lstStyle/>
          <a:p>
            <a:r>
              <a:rPr lang="fr-FR" b="1" dirty="0">
                <a:solidFill>
                  <a:srgbClr val="FF0000"/>
                </a:solidFill>
              </a:rPr>
              <a:t>Chaque année se déroulent dans la commune de Sainte-Mère-Église les commémorations du 6 juin, cette manifestation comprend diverses animations : parachutages, concerts, feux d'artifices, reconstitutions, défilés de collectionneurs et militaires, randonnées etc.</a:t>
            </a: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30620124126.jpg"/>
          <p:cNvPicPr>
            <a:picLocks noChangeAspect="1"/>
          </p:cNvPicPr>
          <p:nvPr/>
        </p:nvPicPr>
        <p:blipFill>
          <a:blip r:embed="rId2" cstate="email"/>
          <a:stretch>
            <a:fillRect/>
          </a:stretch>
        </p:blipFill>
        <p:spPr>
          <a:xfrm>
            <a:off x="4932040" y="0"/>
            <a:ext cx="4211960" cy="6858000"/>
          </a:xfrm>
          <a:prstGeom prst="rect">
            <a:avLst/>
          </a:prstGeom>
        </p:spPr>
      </p:pic>
      <p:pic>
        <p:nvPicPr>
          <p:cNvPr id="3" name="Image 2" descr="230620124127.jpg"/>
          <p:cNvPicPr>
            <a:picLocks noChangeAspect="1"/>
          </p:cNvPicPr>
          <p:nvPr/>
        </p:nvPicPr>
        <p:blipFill>
          <a:blip r:embed="rId3" cstate="email"/>
          <a:stretch>
            <a:fillRect/>
          </a:stretch>
        </p:blipFill>
        <p:spPr>
          <a:xfrm>
            <a:off x="0" y="0"/>
            <a:ext cx="4860032" cy="6858000"/>
          </a:xfrm>
          <a:prstGeom prst="rect">
            <a:avLst/>
          </a:prstGeom>
        </p:spPr>
      </p:pic>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Image1.pn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2525288.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1002.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mw2.google.com/mw-panoramio/photos/medium/56107867.jpg"/>
          <p:cNvPicPr>
            <a:picLocks noChangeAspect="1" noChangeArrowheads="1"/>
          </p:cNvPicPr>
          <p:nvPr/>
        </p:nvPicPr>
        <p:blipFill>
          <a:blip r:embed="rId2" cstate="email"/>
          <a:srcRect/>
          <a:stretch>
            <a:fillRect/>
          </a:stretch>
        </p:blipFill>
        <p:spPr bwMode="auto">
          <a:xfrm>
            <a:off x="0" y="1"/>
            <a:ext cx="9144000" cy="6858000"/>
          </a:xfrm>
          <a:prstGeom prst="rect">
            <a:avLst/>
          </a:prstGeom>
          <a:noFill/>
        </p:spPr>
      </p:pic>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photos.wikimapia.org/p/00/02/99/00/24_full.jpg"/>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PICT1003.JPG"/>
          <p:cNvPicPr>
            <a:picLocks noChangeAspect="1"/>
          </p:cNvPicPr>
          <p:nvPr/>
        </p:nvPicPr>
        <p:blipFill>
          <a:blip r:embed="rId2" cstate="email"/>
          <a:stretch>
            <a:fillRect/>
          </a:stretch>
        </p:blipFill>
        <p:spPr>
          <a:xfrm>
            <a:off x="0" y="0"/>
            <a:ext cx="9144000" cy="6858000"/>
          </a:xfrm>
          <a:prstGeom prst="rect">
            <a:avLst/>
          </a:prstGeom>
        </p:spPr>
      </p:pic>
      <p:sp>
        <p:nvSpPr>
          <p:cNvPr id="3" name="Rectangle 2"/>
          <p:cNvSpPr/>
          <p:nvPr/>
        </p:nvSpPr>
        <p:spPr>
          <a:xfrm>
            <a:off x="4572000" y="188640"/>
            <a:ext cx="4572000" cy="3970318"/>
          </a:xfrm>
          <a:prstGeom prst="rect">
            <a:avLst/>
          </a:prstGeom>
        </p:spPr>
        <p:txBody>
          <a:bodyPr>
            <a:spAutoFit/>
          </a:bodyPr>
          <a:lstStyle/>
          <a:p>
            <a:r>
              <a:rPr lang="fr-FR" dirty="0" smtClean="0">
                <a:solidFill>
                  <a:schemeClr val="bg1">
                    <a:lumMod val="95000"/>
                  </a:schemeClr>
                </a:solidFill>
              </a:rPr>
              <a:t>La batterie d'</a:t>
            </a:r>
            <a:r>
              <a:rPr lang="fr-FR" dirty="0" err="1" smtClean="0">
                <a:solidFill>
                  <a:schemeClr val="bg1">
                    <a:lumMod val="95000"/>
                  </a:schemeClr>
                </a:solidFill>
              </a:rPr>
              <a:t>Azeville</a:t>
            </a:r>
            <a:r>
              <a:rPr lang="fr-FR" dirty="0" smtClean="0">
                <a:solidFill>
                  <a:schemeClr val="bg1">
                    <a:lumMod val="95000"/>
                  </a:schemeClr>
                </a:solidFill>
              </a:rPr>
              <a:t> est l'une des premières constructions du Mur de l'Atlantique en France. Pourvue de quatre puissantes casemates équipées de canons de 105 mn "Schneider", elle couvrait le littoral </a:t>
            </a:r>
            <a:r>
              <a:rPr lang="fr-FR" dirty="0" err="1" smtClean="0">
                <a:solidFill>
                  <a:schemeClr val="bg1">
                    <a:lumMod val="95000"/>
                  </a:schemeClr>
                </a:solidFill>
              </a:rPr>
              <a:t>manchois</a:t>
            </a:r>
            <a:r>
              <a:rPr lang="fr-FR" dirty="0" smtClean="0">
                <a:solidFill>
                  <a:schemeClr val="bg1">
                    <a:lumMod val="95000"/>
                  </a:schemeClr>
                </a:solidFill>
              </a:rPr>
              <a:t> depuis l'intérieur des terres. Dans la nuit du 5 au 6 juin 1944, la batterie entre en action contre le débarquement américain d'Utah Beach... Aujourd'hui, la batterie et ses souterrains se visitent en autonomie grâce à un parcours audio-guidé (explications détaillées sur l'architecture des blockhaus, le déroulement de la bataille et la vie quotidienne des 170 servants de la batterie).</a:t>
            </a:r>
            <a:endParaRPr lang="fr-FR" dirty="0">
              <a:solidFill>
                <a:schemeClr val="bg1">
                  <a:lumMod val="95000"/>
                </a:schemeClr>
              </a:solidFill>
            </a:endParaRP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30620124132.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1004.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30620124129.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1005.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cdt50.media.tourinsoft.eu/upload/Azeville-Batterie-Casemates-nord-CG50.jpg"/>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sp>
        <p:nvSpPr>
          <p:cNvPr id="2" name="Rectangle 1"/>
          <p:cNvSpPr/>
          <p:nvPr/>
        </p:nvSpPr>
        <p:spPr>
          <a:xfrm>
            <a:off x="4283968" y="260648"/>
            <a:ext cx="4572000" cy="923330"/>
          </a:xfrm>
          <a:prstGeom prst="rect">
            <a:avLst/>
          </a:prstGeom>
        </p:spPr>
        <p:txBody>
          <a:bodyPr>
            <a:spAutoFit/>
          </a:bodyPr>
          <a:lstStyle/>
          <a:p>
            <a:r>
              <a:rPr lang="fr-FR" dirty="0" smtClean="0"/>
              <a:t>Plus de 300 mètres de galerie dont la moitié en souterrain reliait les casemates à différents abris, </a:t>
            </a:r>
            <a:endParaRPr lang="fr-FR" dirty="0"/>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30620124134.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1021.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30620124135.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1015.JPG"/>
          <p:cNvPicPr>
            <a:picLocks noChangeAspect="1"/>
          </p:cNvPicPr>
          <p:nvPr/>
        </p:nvPicPr>
        <p:blipFill>
          <a:blip r:embed="rId2" cstate="email">
            <a:lum bright="10000"/>
          </a:blip>
          <a:stretch>
            <a:fillRect/>
          </a:stretch>
        </p:blipFill>
        <p:spPr>
          <a:xfrm>
            <a:off x="0" y="0"/>
            <a:ext cx="4067944" cy="6858000"/>
          </a:xfrm>
          <a:prstGeom prst="rect">
            <a:avLst/>
          </a:prstGeom>
        </p:spPr>
      </p:pic>
      <p:pic>
        <p:nvPicPr>
          <p:cNvPr id="3" name="Image 2" descr="PICT1016.JPG"/>
          <p:cNvPicPr>
            <a:picLocks noChangeAspect="1"/>
          </p:cNvPicPr>
          <p:nvPr/>
        </p:nvPicPr>
        <p:blipFill>
          <a:blip r:embed="rId3" cstate="email">
            <a:lum bright="20000"/>
          </a:blip>
          <a:stretch>
            <a:fillRect/>
          </a:stretch>
        </p:blipFill>
        <p:spPr>
          <a:xfrm>
            <a:off x="4139952" y="0"/>
            <a:ext cx="5004048" cy="6858000"/>
          </a:xfrm>
          <a:prstGeom prst="rect">
            <a:avLst/>
          </a:prstGeom>
        </p:spPr>
      </p:pic>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486_utah_beach_-_sainte_ma.jpe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30620124136.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3062012414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1279528133.bunker-utah-beach.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230620124158.jpg"/>
          <p:cNvPicPr>
            <a:picLocks noChangeAspect="1"/>
          </p:cNvPicPr>
          <p:nvPr/>
        </p:nvPicPr>
        <p:blipFill>
          <a:blip r:embed="rId2" cstate="email"/>
          <a:stretch>
            <a:fillRect/>
          </a:stretch>
        </p:blipFill>
        <p:spPr>
          <a:xfrm>
            <a:off x="0" y="0"/>
            <a:ext cx="4427984" cy="6858000"/>
          </a:xfrm>
          <a:prstGeom prst="rect">
            <a:avLst/>
          </a:prstGeom>
        </p:spPr>
      </p:pic>
      <p:sp>
        <p:nvSpPr>
          <p:cNvPr id="2" name="Rectangle 1"/>
          <p:cNvSpPr/>
          <p:nvPr/>
        </p:nvSpPr>
        <p:spPr>
          <a:xfrm>
            <a:off x="0" y="5805264"/>
            <a:ext cx="4355976" cy="923330"/>
          </a:xfrm>
          <a:prstGeom prst="rect">
            <a:avLst/>
          </a:prstGeom>
        </p:spPr>
        <p:txBody>
          <a:bodyPr wrap="square">
            <a:spAutoFit/>
          </a:bodyPr>
          <a:lstStyle/>
          <a:p>
            <a:r>
              <a:rPr lang="fr-FR" dirty="0"/>
              <a:t>Borne 0 : cette borne est le point de départ de la </a:t>
            </a:r>
            <a:r>
              <a:rPr lang="fr-FR" dirty="0">
                <a:hlinkClick r:id="rId3" action="ppaction://hlinkfile" tooltip="Voie de la Liberté"/>
              </a:rPr>
              <a:t>voie de la Liberté</a:t>
            </a:r>
            <a:r>
              <a:rPr lang="fr-FR" dirty="0"/>
              <a:t> qui se termine à </a:t>
            </a:r>
            <a:r>
              <a:rPr lang="fr-FR" dirty="0">
                <a:hlinkClick r:id="rId4" action="ppaction://hlinkfile" tooltip="Bastogne"/>
              </a:rPr>
              <a:t>Bastogne</a:t>
            </a:r>
            <a:r>
              <a:rPr lang="fr-FR" dirty="0"/>
              <a:t> en Belgique</a:t>
            </a:r>
            <a:r>
              <a:rPr lang="fr-FR" baseline="30000" dirty="0">
                <a:hlinkClick r:id="" action="ppaction://hlinkfile"/>
              </a:rPr>
              <a:t>[</a:t>
            </a:r>
            <a:endParaRPr lang="fr-FR" dirty="0"/>
          </a:p>
        </p:txBody>
      </p:sp>
      <p:pic>
        <p:nvPicPr>
          <p:cNvPr id="5" name="Image 4" descr="PICT1063.JPG"/>
          <p:cNvPicPr>
            <a:picLocks noChangeAspect="1"/>
          </p:cNvPicPr>
          <p:nvPr/>
        </p:nvPicPr>
        <p:blipFill>
          <a:blip r:embed="rId5" cstate="email"/>
          <a:stretch>
            <a:fillRect/>
          </a:stretch>
        </p:blipFill>
        <p:spPr>
          <a:xfrm>
            <a:off x="4572000" y="0"/>
            <a:ext cx="4572000" cy="6858000"/>
          </a:xfrm>
          <a:prstGeom prst="rect">
            <a:avLst/>
          </a:prstGeom>
        </p:spPr>
      </p:pic>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PICT1026.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1027.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1028.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30620124148.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30620124149.jpg"/>
          <p:cNvPicPr>
            <a:picLocks noChangeAspect="1"/>
          </p:cNvPicPr>
          <p:nvPr/>
        </p:nvPicPr>
        <p:blipFill>
          <a:blip r:embed="rId2" cstate="email"/>
          <a:stretch>
            <a:fillRect/>
          </a:stretch>
        </p:blipFill>
        <p:spPr>
          <a:xfrm>
            <a:off x="0" y="0"/>
            <a:ext cx="9144000" cy="6858000"/>
          </a:xfrm>
          <a:prstGeom prst="rect">
            <a:avLst/>
          </a:prstGeom>
        </p:spPr>
      </p:pic>
      <p:pic>
        <p:nvPicPr>
          <p:cNvPr id="4" name="Image 3" descr="PICT1054.JPG"/>
          <p:cNvPicPr>
            <a:picLocks noChangeAspect="1"/>
          </p:cNvPicPr>
          <p:nvPr/>
        </p:nvPicPr>
        <p:blipFill>
          <a:blip r:embed="rId3"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769.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77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1031.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30620124143.jpg"/>
          <p:cNvPicPr>
            <a:picLocks noChangeAspect="1"/>
          </p:cNvPicPr>
          <p:nvPr/>
        </p:nvPicPr>
        <p:blipFill>
          <a:blip r:embed="rId3" cstate="email"/>
          <a:stretch>
            <a:fillRect/>
          </a:stretch>
        </p:blipFill>
        <p:spPr>
          <a:xfrm>
            <a:off x="0" y="0"/>
            <a:ext cx="9144000" cy="6858000"/>
          </a:xfrm>
          <a:prstGeom prst="rect">
            <a:avLst/>
          </a:prstGeom>
        </p:spPr>
      </p:pic>
      <p:sp>
        <p:nvSpPr>
          <p:cNvPr id="3" name="Rectangle 2"/>
          <p:cNvSpPr/>
          <p:nvPr/>
        </p:nvSpPr>
        <p:spPr>
          <a:xfrm>
            <a:off x="0" y="5517232"/>
            <a:ext cx="9144000" cy="923330"/>
          </a:xfrm>
          <a:prstGeom prst="rect">
            <a:avLst/>
          </a:prstGeom>
        </p:spPr>
        <p:txBody>
          <a:bodyPr wrap="square">
            <a:spAutoFit/>
          </a:bodyPr>
          <a:lstStyle/>
          <a:p>
            <a:r>
              <a:rPr lang="fr-FR" dirty="0" smtClean="0"/>
              <a:t>L'enlèvement des vestiges du port artificiel, 150.000 tonnes de ferrailles, a occupé plusieurs entreprises jusque dans les années 50. Aujourd'hui reposent encore en mer de nombreuses épaves et pontons ,et de barges souvent visibles à marée basse. </a:t>
            </a:r>
            <a:endParaRPr lang="fr-FR" dirty="0"/>
          </a:p>
        </p:txBody>
      </p:sp>
    </p:spTree>
  </p:cSld>
  <p:clrMapOvr>
    <a:masterClrMapping/>
  </p:clrMapOvr>
  <p:transition>
    <p:sndAc>
      <p:stSnd>
        <p:snd r:embed="rId2" name="Débarquement 6 juin 44 - D-DAY.wav"/>
      </p:stSnd>
    </p:sndAc>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30620124146.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1051.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105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30620124149.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1044.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1038.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PICT1014.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PICT1048.JPG"/>
          <p:cNvPicPr>
            <a:picLocks noChangeAspect="1"/>
          </p:cNvPicPr>
          <p:nvPr/>
        </p:nvPicPr>
        <p:blipFill>
          <a:blip r:embed="rId2" cstate="email"/>
          <a:stretch>
            <a:fillRect/>
          </a:stretch>
        </p:blipFill>
        <p:spPr>
          <a:xfrm>
            <a:off x="0" y="0"/>
            <a:ext cx="9144000" cy="6858000"/>
          </a:xfrm>
          <a:prstGeom prst="rect">
            <a:avLst/>
          </a:prstGeom>
        </p:spPr>
      </p:pic>
      <p:sp>
        <p:nvSpPr>
          <p:cNvPr id="5" name="ZoneTexte 4"/>
          <p:cNvSpPr txBox="1"/>
          <p:nvPr/>
        </p:nvSpPr>
        <p:spPr>
          <a:xfrm>
            <a:off x="3275856" y="5085184"/>
            <a:ext cx="2952328" cy="369332"/>
          </a:xfrm>
          <a:prstGeom prst="rect">
            <a:avLst/>
          </a:prstGeom>
          <a:noFill/>
        </p:spPr>
        <p:txBody>
          <a:bodyPr wrap="square" rtlCol="0">
            <a:spAutoFit/>
          </a:bodyPr>
          <a:lstStyle/>
          <a:p>
            <a:r>
              <a:rPr lang="fr-FR" dirty="0" smtClean="0"/>
              <a:t>tout moment prêt à tirer</a:t>
            </a:r>
            <a:endParaRPr lang="fr-FR" dirty="0"/>
          </a:p>
        </p:txBody>
      </p:sp>
      <p:sp>
        <p:nvSpPr>
          <p:cNvPr id="6" name="ZoneTexte 5"/>
          <p:cNvSpPr txBox="1"/>
          <p:nvPr/>
        </p:nvSpPr>
        <p:spPr>
          <a:xfrm>
            <a:off x="3131840" y="2348880"/>
            <a:ext cx="2880320" cy="369332"/>
          </a:xfrm>
          <a:prstGeom prst="rect">
            <a:avLst/>
          </a:prstGeom>
          <a:noFill/>
        </p:spPr>
        <p:txBody>
          <a:bodyPr wrap="square" rtlCol="0">
            <a:spAutoFit/>
          </a:bodyPr>
          <a:lstStyle/>
          <a:p>
            <a:r>
              <a:rPr lang="fr-FR" dirty="0" err="1" smtClean="0"/>
              <a:t>jederzeit</a:t>
            </a:r>
            <a:r>
              <a:rPr lang="fr-FR" dirty="0" smtClean="0"/>
              <a:t>              </a:t>
            </a:r>
            <a:r>
              <a:rPr lang="fr-FR" dirty="0" err="1" smtClean="0"/>
              <a:t>feuerbereit</a:t>
            </a:r>
            <a:endParaRPr lang="fr-FR" dirty="0"/>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230620124151.jpg"/>
          <p:cNvPicPr>
            <a:picLocks noChangeAspect="1"/>
          </p:cNvPicPr>
          <p:nvPr/>
        </p:nvPicPr>
        <p:blipFill>
          <a:blip r:embed="rId2" cstate="email"/>
          <a:stretch>
            <a:fillRect/>
          </a:stretch>
        </p:blipFill>
        <p:spPr>
          <a:xfrm>
            <a:off x="0" y="0"/>
            <a:ext cx="9144000" cy="6858000"/>
          </a:xfrm>
          <a:prstGeom prst="rect">
            <a:avLst/>
          </a:prstGeom>
        </p:spPr>
      </p:pic>
      <p:sp>
        <p:nvSpPr>
          <p:cNvPr id="3" name="Rectangle 2"/>
          <p:cNvSpPr/>
          <p:nvPr/>
        </p:nvSpPr>
        <p:spPr>
          <a:xfrm>
            <a:off x="0" y="3573016"/>
            <a:ext cx="9144000" cy="3139321"/>
          </a:xfrm>
          <a:prstGeom prst="rect">
            <a:avLst/>
          </a:prstGeom>
        </p:spPr>
        <p:txBody>
          <a:bodyPr wrap="square">
            <a:spAutoFit/>
          </a:bodyPr>
          <a:lstStyle/>
          <a:p>
            <a:r>
              <a:rPr lang="fr-FR" b="1" dirty="0" smtClean="0"/>
              <a:t>Un article publié le 3 juin 2012 sur le site Maxi Sciences :</a:t>
            </a:r>
            <a:br>
              <a:rPr lang="fr-FR" b="1" dirty="0" smtClean="0"/>
            </a:br>
            <a:r>
              <a:rPr lang="fr-FR" b="1" dirty="0" smtClean="0"/>
              <a:t/>
            </a:r>
            <a:br>
              <a:rPr lang="fr-FR" b="1" dirty="0" smtClean="0"/>
            </a:br>
            <a:r>
              <a:rPr lang="fr-FR" b="1" i="1" dirty="0" smtClean="0"/>
              <a:t>Publiant leur étude en septembre 2011 dans la revue The </a:t>
            </a:r>
            <a:r>
              <a:rPr lang="fr-FR" b="1" i="1" dirty="0" err="1" smtClean="0"/>
              <a:t>Sedimentary</a:t>
            </a:r>
            <a:r>
              <a:rPr lang="fr-FR" b="1" i="1" dirty="0" smtClean="0"/>
              <a:t> Record, des chercheurs américains ont découvert que 4% du sable d’Omaha Beach, en Normandie, est constitué de résidus des obus de la Seconde guerre mondiale. </a:t>
            </a:r>
            <a:br>
              <a:rPr lang="fr-FR" b="1" i="1" dirty="0" smtClean="0"/>
            </a:br>
            <a:r>
              <a:rPr lang="fr-FR" b="1" i="1" dirty="0" smtClean="0"/>
              <a:t/>
            </a:r>
            <a:br>
              <a:rPr lang="fr-FR" b="1" i="1" dirty="0" smtClean="0"/>
            </a:br>
            <a:r>
              <a:rPr lang="fr-FR" b="1" i="1" dirty="0" smtClean="0"/>
              <a:t>Selon les analyses menées par deux géologues, </a:t>
            </a:r>
            <a:r>
              <a:rPr lang="fr-FR" b="1" i="1" dirty="0" err="1" smtClean="0"/>
              <a:t>Earle</a:t>
            </a:r>
            <a:r>
              <a:rPr lang="fr-FR" b="1" i="1" dirty="0" smtClean="0"/>
              <a:t> McBride, professeur à l’École de géosciences de l’Université d’Austin (Texas), et </a:t>
            </a:r>
            <a:r>
              <a:rPr lang="fr-FR" b="1" i="1" dirty="0" err="1" smtClean="0"/>
              <a:t>Dane</a:t>
            </a:r>
            <a:r>
              <a:rPr lang="fr-FR" b="1" i="1" dirty="0" smtClean="0"/>
              <a:t> Picard, de l'Université de l'Utah, 4% du sable de la tristement célèbre plage d’Omaha Beach, dans le Calvados, est constitué de débris d’obus d’une taille de 0,06 à 1 mm, et de microbilles de fer ou de verre. Des éléments tous issus des bombardements ayant frappé ce site le 6 juin 1944, lors du débarquement allié</a:t>
            </a:r>
            <a:r>
              <a:rPr lang="fr-FR" i="1" dirty="0" smtClean="0"/>
              <a:t>.</a:t>
            </a:r>
            <a:endParaRPr lang="fr-FR" dirty="0"/>
          </a:p>
        </p:txBody>
      </p:sp>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30620124159.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1062.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13523_Utah_Beach.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30620124154.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30620124145.jpg"/>
          <p:cNvPicPr>
            <a:picLocks noChangeAspect="1"/>
          </p:cNvPicPr>
          <p:nvPr/>
        </p:nvPicPr>
        <p:blipFill>
          <a:blip r:embed="rId2" cstate="email">
            <a:lum bright="30000" contrast="-10000"/>
          </a:blip>
          <a:stretch>
            <a:fillRect/>
          </a:stretch>
        </p:blipFill>
        <p:spPr>
          <a:xfrm>
            <a:off x="4000500" y="0"/>
            <a:ext cx="5143500" cy="6858000"/>
          </a:xfrm>
          <a:prstGeom prst="rect">
            <a:avLst/>
          </a:prstGeom>
        </p:spPr>
      </p:pic>
      <p:pic>
        <p:nvPicPr>
          <p:cNvPr id="4" name="Image 3" descr="omaha_10_800x600.jpg"/>
          <p:cNvPicPr>
            <a:picLocks noChangeAspect="1"/>
          </p:cNvPicPr>
          <p:nvPr/>
        </p:nvPicPr>
        <p:blipFill>
          <a:blip r:embed="rId3" cstate="email"/>
          <a:stretch>
            <a:fillRect/>
          </a:stretch>
        </p:blipFill>
        <p:spPr>
          <a:xfrm>
            <a:off x="0" y="0"/>
            <a:ext cx="4286250" cy="6858000"/>
          </a:xfrm>
          <a:prstGeom prst="rect">
            <a:avLst/>
          </a:prstGeom>
        </p:spPr>
      </p:pic>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30620124171.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30620124169.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30620124172.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30620124175.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30620124174.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3062012418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ICT1066.JPG"/>
          <p:cNvPicPr>
            <a:picLocks noChangeAspect="1"/>
          </p:cNvPicPr>
          <p:nvPr/>
        </p:nvPicPr>
        <p:blipFill>
          <a:blip r:embed="rId2" cstate="email">
            <a:lum bright="2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30620124183.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0rs9m7j.jpg"/>
          <p:cNvPicPr>
            <a:picLocks noChangeAspect="1"/>
          </p:cNvPicPr>
          <p:nvPr/>
        </p:nvPicPr>
        <p:blipFill>
          <a:blip r:embed="rId2" cstate="email"/>
          <a:stretch>
            <a:fillRect/>
          </a:stretch>
        </p:blipFill>
        <p:spPr>
          <a:xfrm>
            <a:off x="4064000" y="0"/>
            <a:ext cx="5080000" cy="6858000"/>
          </a:xfrm>
          <a:prstGeom prst="rect">
            <a:avLst/>
          </a:prstGeom>
        </p:spPr>
      </p:pic>
      <p:pic>
        <p:nvPicPr>
          <p:cNvPr id="75778" name="Picture 2" descr="Le soldat d'infanterie typique "/>
          <p:cNvPicPr>
            <a:picLocks noChangeAspect="1" noChangeArrowheads="1"/>
          </p:cNvPicPr>
          <p:nvPr/>
        </p:nvPicPr>
        <p:blipFill>
          <a:blip r:embed="rId3" cstate="email"/>
          <a:srcRect/>
          <a:stretch>
            <a:fillRect/>
          </a:stretch>
        </p:blipFill>
        <p:spPr bwMode="auto">
          <a:xfrm>
            <a:off x="323528" y="0"/>
            <a:ext cx="3096344" cy="6858000"/>
          </a:xfrm>
          <a:prstGeom prst="rect">
            <a:avLst/>
          </a:prstGeom>
          <a:noFill/>
        </p:spPr>
      </p:pic>
    </p:spTree>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Picture 2"/>
          <p:cNvPicPr>
            <a:picLocks noChangeAspect="1" noChangeArrowheads="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2"/>
          <p:cNvPicPr>
            <a:picLocks noChangeAspect="1" noChangeArrowheads="1"/>
          </p:cNvPicPr>
          <p:nvPr/>
        </p:nvPicPr>
        <p:blipFill>
          <a:blip r:embed="rId2" cstate="email">
            <a:lum bright="10000"/>
          </a:blip>
          <a:srcRect/>
          <a:stretch>
            <a:fillRect/>
          </a:stretch>
        </p:blipFill>
        <p:spPr bwMode="auto">
          <a:xfrm>
            <a:off x="0" y="0"/>
            <a:ext cx="9143999"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2"/>
          <p:cNvPicPr>
            <a:picLocks noChangeAspect="1" noChangeArrowheads="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2" descr="http://aileszelees.free.fr/AZSite/Wiki/90_Carnet_de_Vol/2005/2005_05_27_normandie/pointe.jpg"/>
          <p:cNvPicPr>
            <a:picLocks noChangeAspect="1" noChangeArrowheads="1"/>
          </p:cNvPicPr>
          <p:nvPr/>
        </p:nvPicPr>
        <p:blipFill>
          <a:blip r:embed="rId2" cstate="email"/>
          <a:srcRect/>
          <a:stretch>
            <a:fillRect/>
          </a:stretch>
        </p:blipFill>
        <p:spPr bwMode="auto">
          <a:xfrm>
            <a:off x="3563888" y="0"/>
            <a:ext cx="5580112" cy="6858000"/>
          </a:xfrm>
          <a:prstGeom prst="rect">
            <a:avLst/>
          </a:prstGeom>
          <a:noFill/>
        </p:spPr>
      </p:pic>
      <p:sp>
        <p:nvSpPr>
          <p:cNvPr id="3" name="Rectangle 2"/>
          <p:cNvSpPr/>
          <p:nvPr/>
        </p:nvSpPr>
        <p:spPr>
          <a:xfrm>
            <a:off x="0" y="0"/>
            <a:ext cx="3635896" cy="6740307"/>
          </a:xfrm>
          <a:prstGeom prst="rect">
            <a:avLst/>
          </a:prstGeom>
        </p:spPr>
        <p:txBody>
          <a:bodyPr wrap="square">
            <a:spAutoFit/>
          </a:bodyPr>
          <a:lstStyle/>
          <a:p>
            <a:r>
              <a:rPr lang="fr-FR" dirty="0" smtClean="0"/>
              <a:t>le D-Day eut lieu le 4 juin avec 85 </a:t>
            </a:r>
            <a:r>
              <a:rPr lang="fr-FR" dirty="0" smtClean="0">
                <a:hlinkClick r:id="rId3" tooltip="Douglas A-20 Havoc"/>
              </a:rPr>
              <a:t>Douglas A-20 </a:t>
            </a:r>
            <a:r>
              <a:rPr lang="fr-FR" dirty="0" err="1" smtClean="0">
                <a:hlinkClick r:id="rId3" tooltip="Douglas A-20 Havoc"/>
              </a:rPr>
              <a:t>Havoc</a:t>
            </a:r>
            <a:r>
              <a:rPr lang="fr-FR" dirty="0" smtClean="0"/>
              <a:t> qui déversèrent près de 100 tonnes de bombes sur la Pointe. Le résultat fut jugé satisfaisant.</a:t>
            </a:r>
          </a:p>
          <a:p>
            <a:r>
              <a:rPr lang="fr-FR" dirty="0" smtClean="0"/>
              <a:t>Puis ce furent les bombardiers lourds de l'Opération </a:t>
            </a:r>
            <a:r>
              <a:rPr lang="fr-FR" dirty="0" err="1" smtClean="0"/>
              <a:t>Flashlamp</a:t>
            </a:r>
            <a:r>
              <a:rPr lang="fr-FR" dirty="0" smtClean="0"/>
              <a:t>, 35 </a:t>
            </a:r>
            <a:r>
              <a:rPr lang="fr-FR" dirty="0" smtClean="0">
                <a:hlinkClick r:id="rId4" tooltip="Boeing B-17"/>
              </a:rPr>
              <a:t>Boeing B-17</a:t>
            </a:r>
            <a:r>
              <a:rPr lang="fr-FR" dirty="0" smtClean="0"/>
              <a:t>, qui pilonnèrent de nouveau le site au matin du 5 juin avec de nouveau 100 tonnes de bombes déversées, détruisant un canon et un bunker de munitions. Endommageant à peine, malgré des coups directs, trois bunkers à l'épreuve des bombes où étaient stationnés du personnel. Ceci malgré les matériels employés, notamment des bombes de 500 livres hautement explosives qui furent insuffisantes pour percer les abris conçus pour résister à des bombes de 1000 livres. Avant le D-Day proprement dit, environ 380 tonnes de bombes furent larguées sur La Pointe du Hoc</a:t>
            </a:r>
            <a:endParaRPr lang="fr-FR" dirty="0"/>
          </a:p>
        </p:txBody>
      </p:sp>
    </p:spTree>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http://3.bp.blogspot.com/-nUsx_4vu_AE/Tts38k153NI/AAAAAAAAARw/QEzaJa23Cws/s1600/a.Pointe+du+Hoc+116.jpg"/>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spTree>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Picture 2" descr="http://cdt14.media.tourinsoft.eu/upload/Pointe-du-Hoc-debarquement-.jpg"/>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sp>
        <p:nvSpPr>
          <p:cNvPr id="3" name="Légende encadrée avec une bordure 2 2"/>
          <p:cNvSpPr/>
          <p:nvPr/>
        </p:nvSpPr>
        <p:spPr>
          <a:xfrm>
            <a:off x="4499992" y="2204864"/>
            <a:ext cx="288032" cy="216024"/>
          </a:xfrm>
          <a:prstGeom prst="accentBorderCallout2">
            <a:avLst>
              <a:gd name="adj1" fmla="val 18750"/>
              <a:gd name="adj2" fmla="val -8333"/>
              <a:gd name="adj3" fmla="val 18750"/>
              <a:gd name="adj4" fmla="val -16667"/>
              <a:gd name="adj5" fmla="val 144567"/>
              <a:gd name="adj6" fmla="val -2742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1</a:t>
            </a:r>
            <a:endParaRPr lang="fr-FR" dirty="0">
              <a:solidFill>
                <a:srgbClr val="FF0000"/>
              </a:solidFill>
            </a:endParaRPr>
          </a:p>
        </p:txBody>
      </p:sp>
      <p:sp>
        <p:nvSpPr>
          <p:cNvPr id="4" name="Légende encadrée avec une bordure 2 3"/>
          <p:cNvSpPr/>
          <p:nvPr/>
        </p:nvSpPr>
        <p:spPr>
          <a:xfrm>
            <a:off x="1547664" y="2348880"/>
            <a:ext cx="288032" cy="216024"/>
          </a:xfrm>
          <a:prstGeom prst="accentBorderCallout2">
            <a:avLst>
              <a:gd name="adj1" fmla="val 18750"/>
              <a:gd name="adj2" fmla="val -8333"/>
              <a:gd name="adj3" fmla="val 18750"/>
              <a:gd name="adj4" fmla="val -16667"/>
              <a:gd name="adj5" fmla="val 195875"/>
              <a:gd name="adj6" fmla="val -2742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2</a:t>
            </a:r>
            <a:endParaRPr lang="fr-FR" dirty="0">
              <a:solidFill>
                <a:srgbClr val="FF0000"/>
              </a:solidFill>
            </a:endParaRPr>
          </a:p>
        </p:txBody>
      </p:sp>
      <p:sp>
        <p:nvSpPr>
          <p:cNvPr id="5" name="Légende encadrée avec une bordure 2 4"/>
          <p:cNvSpPr/>
          <p:nvPr/>
        </p:nvSpPr>
        <p:spPr>
          <a:xfrm>
            <a:off x="1403648" y="3645024"/>
            <a:ext cx="288032" cy="216024"/>
          </a:xfrm>
          <a:prstGeom prst="accentBorderCallout2">
            <a:avLst>
              <a:gd name="adj1" fmla="val 18750"/>
              <a:gd name="adj2" fmla="val -8333"/>
              <a:gd name="adj3" fmla="val 18750"/>
              <a:gd name="adj4" fmla="val -16667"/>
              <a:gd name="adj5" fmla="val 144567"/>
              <a:gd name="adj6" fmla="val -2742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3</a:t>
            </a:r>
            <a:endParaRPr lang="fr-FR" dirty="0">
              <a:solidFill>
                <a:srgbClr val="FF0000"/>
              </a:solidFill>
            </a:endParaRPr>
          </a:p>
        </p:txBody>
      </p:sp>
      <p:sp>
        <p:nvSpPr>
          <p:cNvPr id="2" name="ZoneTexte 1"/>
          <p:cNvSpPr txBox="1"/>
          <p:nvPr/>
        </p:nvSpPr>
        <p:spPr>
          <a:xfrm>
            <a:off x="1403648" y="5589240"/>
            <a:ext cx="6984776" cy="1077218"/>
          </a:xfrm>
          <a:prstGeom prst="rect">
            <a:avLst/>
          </a:prstGeom>
          <a:noFill/>
        </p:spPr>
        <p:txBody>
          <a:bodyPr wrap="square" rtlCol="0">
            <a:spAutoFit/>
          </a:bodyPr>
          <a:lstStyle/>
          <a:p>
            <a:r>
              <a:rPr lang="fr-FR" sz="3200" b="1" dirty="0" smtClean="0"/>
              <a:t>Pour chaque N°1,2,3 les photos se suivent pour former une vue a 180°</a:t>
            </a:r>
            <a:r>
              <a:rPr lang="fr-FR" dirty="0"/>
              <a:t>,</a:t>
            </a:r>
          </a:p>
        </p:txBody>
      </p:sp>
    </p:spTree>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File:02 Pointe du Hoc.jpg"/>
          <p:cNvPicPr>
            <a:picLocks noChangeAspect="1" noChangeArrowheads="1"/>
          </p:cNvPicPr>
          <p:nvPr/>
        </p:nvPicPr>
        <p:blipFill>
          <a:blip r:embed="rId2" cstate="email"/>
          <a:srcRect/>
          <a:stretch>
            <a:fillRect/>
          </a:stretch>
        </p:blipFill>
        <p:spPr bwMode="auto">
          <a:xfrm>
            <a:off x="0" y="1"/>
            <a:ext cx="9144000" cy="6858000"/>
          </a:xfrm>
          <a:prstGeom prst="rect">
            <a:avLst/>
          </a:prstGeom>
          <a:noFill/>
        </p:spPr>
      </p:pic>
    </p:spTree>
  </p:cSld>
  <p:clrMapOvr>
    <a:masterClrMapping/>
  </p:clrMapOv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media-cdn.tripadvisor.com/media/photo-s/01/34/b5/e4/pointe-du-hoc-trail.jpg"/>
          <p:cNvPicPr>
            <a:picLocks noChangeAspect="1" noChangeArrowheads="1"/>
          </p:cNvPicPr>
          <p:nvPr/>
        </p:nvPicPr>
        <p:blipFill>
          <a:blip r:embed="rId2" cstate="email"/>
          <a:srcRect/>
          <a:stretch>
            <a:fillRect/>
          </a:stretch>
        </p:blipFill>
        <p:spPr bwMode="auto">
          <a:xfrm>
            <a:off x="0" y="1"/>
            <a:ext cx="9144000" cy="6858000"/>
          </a:xfrm>
          <a:prstGeom prst="rect">
            <a:avLst/>
          </a:prstGeom>
          <a:noFill/>
        </p:spPr>
      </p:pic>
    </p:spTree>
  </p:cSld>
  <p:clrMapOvr>
    <a:masterClrMapping/>
  </p:clrMapOv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8" name="Picture 4" descr="La Pointe du Hoc"/>
          <p:cNvPicPr>
            <a:picLocks noChangeAspect="1" noChangeArrowheads="1"/>
          </p:cNvPicPr>
          <p:nvPr/>
        </p:nvPicPr>
        <p:blipFill>
          <a:blip r:embed="rId2" cstate="email"/>
          <a:srcRect/>
          <a:stretch>
            <a:fillRect/>
          </a:stretch>
        </p:blipFill>
        <p:spPr bwMode="auto">
          <a:xfrm>
            <a:off x="0" y="1"/>
            <a:ext cx="5796136" cy="6858000"/>
          </a:xfrm>
          <a:prstGeom prst="rect">
            <a:avLst/>
          </a:prstGeom>
          <a:noFill/>
        </p:spPr>
      </p:pic>
      <p:pic>
        <p:nvPicPr>
          <p:cNvPr id="62466" name="Picture 2" descr="La Pointe du Hoc"/>
          <p:cNvPicPr>
            <a:picLocks noChangeAspect="1" noChangeArrowheads="1"/>
          </p:cNvPicPr>
          <p:nvPr/>
        </p:nvPicPr>
        <p:blipFill>
          <a:blip r:embed="rId3" cstate="email"/>
          <a:srcRect/>
          <a:stretch>
            <a:fillRect/>
          </a:stretch>
        </p:blipFill>
        <p:spPr bwMode="auto">
          <a:xfrm>
            <a:off x="4572000" y="0"/>
            <a:ext cx="4572000" cy="6858000"/>
          </a:xfrm>
          <a:prstGeom prst="rect">
            <a:avLst/>
          </a:prstGeom>
          <a:noFill/>
        </p:spPr>
      </p:pic>
    </p:spTree>
  </p:cSld>
  <p:clrMapOvr>
    <a:masterClrMapping/>
  </p:clrMapOv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4" descr="http://upload.wikimedia.org/wikipedia/commons/1/1b/Pointe_du_Hoc_Ranger_Monument.jpg"/>
          <p:cNvPicPr>
            <a:picLocks noChangeAspect="1" noChangeArrowheads="1"/>
          </p:cNvPicPr>
          <p:nvPr/>
        </p:nvPicPr>
        <p:blipFill>
          <a:blip r:embed="rId2" cstate="email"/>
          <a:srcRect/>
          <a:stretch>
            <a:fillRect/>
          </a:stretch>
        </p:blipFill>
        <p:spPr bwMode="auto">
          <a:xfrm>
            <a:off x="0" y="1"/>
            <a:ext cx="9144000" cy="6858000"/>
          </a:xfrm>
          <a:prstGeom prst="rect">
            <a:avLst/>
          </a:prstGeom>
          <a:noFill/>
        </p:spPr>
      </p:pic>
    </p:spTree>
  </p:cSld>
  <p:clrMapOvr>
    <a:masterClrMapping/>
  </p:clrMapOv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http://www.hotel-luxembourg-bayeux.com/usermedia/photo-634272528178745000-1.jpg?dummy=0&amp;m=600"/>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sp>
        <p:nvSpPr>
          <p:cNvPr id="3" name="ZoneTexte 2"/>
          <p:cNvSpPr txBox="1"/>
          <p:nvPr/>
        </p:nvSpPr>
        <p:spPr>
          <a:xfrm>
            <a:off x="467544" y="332656"/>
            <a:ext cx="432048" cy="707886"/>
          </a:xfrm>
          <a:prstGeom prst="rect">
            <a:avLst/>
          </a:prstGeom>
          <a:noFill/>
        </p:spPr>
        <p:txBody>
          <a:bodyPr wrap="square" rtlCol="0">
            <a:spAutoFit/>
          </a:bodyPr>
          <a:lstStyle/>
          <a:p>
            <a:r>
              <a:rPr lang="fr-FR" sz="4000" dirty="0" smtClean="0">
                <a:solidFill>
                  <a:srgbClr val="FF0000"/>
                </a:solidFill>
              </a:rPr>
              <a:t>1</a:t>
            </a:r>
            <a:endParaRPr lang="fr-FR" sz="4000" dirty="0">
              <a:solidFill>
                <a:srgbClr val="FF0000"/>
              </a:solidFill>
            </a:endParaRPr>
          </a:p>
        </p:txBody>
      </p:sp>
    </p:spTree>
  </p:cSld>
  <p:clrMapOvr>
    <a:masterClrMapping/>
  </p:clrMapOvr>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p:cNvPicPr>
            <a:picLocks noChangeAspect="1" noChangeArrowheads="1"/>
          </p:cNvPicPr>
          <p:nvPr/>
        </p:nvPicPr>
        <p:blipFill>
          <a:blip r:embed="rId2" cstate="email"/>
          <a:srcRect/>
          <a:stretch>
            <a:fillRect/>
          </a:stretch>
        </p:blipFill>
        <p:spPr bwMode="auto">
          <a:xfrm>
            <a:off x="1"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2.png"/>
          <p:cNvPicPr>
            <a:picLocks noChangeAspect="1"/>
          </p:cNvPicPr>
          <p:nvPr/>
        </p:nvPicPr>
        <p:blipFill>
          <a:blip r:embed="rId2" cstate="print"/>
          <a:stretch>
            <a:fillRect/>
          </a:stretch>
        </p:blipFill>
        <p:spPr>
          <a:xfrm>
            <a:off x="1" y="0"/>
            <a:ext cx="9144000" cy="6858000"/>
          </a:xfrm>
          <a:prstGeom prst="rect">
            <a:avLst/>
          </a:prstGeom>
        </p:spPr>
      </p:pic>
    </p:spTree>
  </p:cSld>
  <p:clrMapOvr>
    <a:masterClrMapping/>
  </p:clrMapOvr>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8" name="Picture 2" descr="Le projet"/>
          <p:cNvPicPr>
            <a:picLocks noChangeAspect="1" noChangeArrowheads="1"/>
          </p:cNvPicPr>
          <p:nvPr/>
        </p:nvPicPr>
        <p:blipFill>
          <a:blip r:embed="rId2" cstate="email"/>
          <a:srcRect/>
          <a:stretch>
            <a:fillRect/>
          </a:stretch>
        </p:blipFill>
        <p:spPr bwMode="auto">
          <a:xfrm>
            <a:off x="0" y="1"/>
            <a:ext cx="9144000" cy="6858000"/>
          </a:xfrm>
          <a:prstGeom prst="rect">
            <a:avLst/>
          </a:prstGeom>
          <a:noFill/>
        </p:spPr>
      </p:pic>
    </p:spTree>
  </p:cSld>
  <p:clrMapOvr>
    <a:masterClrMapping/>
  </p:clrMapOv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p:cNvPicPr>
            <a:picLocks noChangeAspect="1" noChangeArrowheads="1"/>
          </p:cNvPicPr>
          <p:nvPr/>
        </p:nvPicPr>
        <p:blipFill>
          <a:blip r:embed="rId2" cstate="email"/>
          <a:srcRect/>
          <a:stretch>
            <a:fillRect/>
          </a:stretch>
        </p:blipFill>
        <p:spPr bwMode="auto">
          <a:xfrm>
            <a:off x="1"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p:cNvPicPr>
            <a:picLocks noChangeAspect="1" noChangeArrowheads="1"/>
          </p:cNvPicPr>
          <p:nvPr/>
        </p:nvPicPr>
        <p:blipFill>
          <a:blip r:embed="rId2" cstate="email"/>
          <a:srcRect/>
          <a:stretch>
            <a:fillRect/>
          </a:stretch>
        </p:blipFill>
        <p:spPr bwMode="auto">
          <a:xfrm>
            <a:off x="0" y="0"/>
            <a:ext cx="9143999"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p:cNvPicPr>
            <a:picLocks noChangeAspect="1" noChangeArrowheads="1"/>
          </p:cNvPicPr>
          <p:nvPr/>
        </p:nvPicPr>
        <p:blipFill>
          <a:blip r:embed="rId2" cstate="email"/>
          <a:srcRect/>
          <a:stretch>
            <a:fillRect/>
          </a:stretch>
        </p:blipFill>
        <p:spPr bwMode="auto">
          <a:xfrm>
            <a:off x="1"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p:cNvPicPr>
            <a:picLocks noChangeAspect="1" noChangeArrowheads="1"/>
          </p:cNvPicPr>
          <p:nvPr/>
        </p:nvPicPr>
        <p:blipFill>
          <a:blip r:embed="rId2" cstate="email"/>
          <a:srcRect/>
          <a:stretch>
            <a:fillRect/>
          </a:stretch>
        </p:blipFill>
        <p:spPr bwMode="auto">
          <a:xfrm>
            <a:off x="0" y="0"/>
            <a:ext cx="9143999"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Image1.png"/>
          <p:cNvPicPr>
            <a:picLocks noChangeAspect="1"/>
          </p:cNvPicPr>
          <p:nvPr/>
        </p:nvPicPr>
        <p:blipFill>
          <a:blip r:embed="rId2" cstate="print"/>
          <a:stretch>
            <a:fillRect/>
          </a:stretch>
        </p:blipFill>
        <p:spPr>
          <a:xfrm>
            <a:off x="0" y="0"/>
            <a:ext cx="9144000" cy="6857999"/>
          </a:xfrm>
          <a:prstGeom prst="rect">
            <a:avLst/>
          </a:prstGeom>
        </p:spPr>
      </p:pic>
    </p:spTree>
  </p:cSld>
  <p:clrMapOvr>
    <a:masterClrMapping/>
  </p:clrMapOvr>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p:cNvPicPr>
            <a:picLocks noChangeAspect="1" noChangeArrowheads="1"/>
          </p:cNvPicPr>
          <p:nvPr/>
        </p:nvPicPr>
        <p:blipFill>
          <a:blip r:embed="rId2" cstate="email">
            <a:lum bright="10000"/>
          </a:blip>
          <a:srcRect/>
          <a:stretch>
            <a:fillRect/>
          </a:stretch>
        </p:blipFill>
        <p:spPr bwMode="auto">
          <a:xfrm>
            <a:off x="0" y="0"/>
            <a:ext cx="9143999"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p:cNvPicPr>
            <a:picLocks noChangeAspect="1" noChangeArrowheads="1"/>
          </p:cNvPicPr>
          <p:nvPr/>
        </p:nvPicPr>
        <p:blipFill>
          <a:blip r:embed="rId2" cstate="email">
            <a:lum bright="20000"/>
          </a:blip>
          <a:srcRect/>
          <a:stretch>
            <a:fillRect/>
          </a:stretch>
        </p:blipFill>
        <p:spPr bwMode="auto">
          <a:xfrm>
            <a:off x="0" y="0"/>
            <a:ext cx="9144000" cy="6858000"/>
          </a:xfrm>
          <a:prstGeom prst="rect">
            <a:avLst/>
          </a:prstGeom>
          <a:noFill/>
          <a:ln w="9525">
            <a:noFill/>
            <a:miter lim="800000"/>
            <a:headEnd/>
            <a:tailEnd/>
          </a:ln>
        </p:spPr>
      </p:pic>
      <p:sp>
        <p:nvSpPr>
          <p:cNvPr id="3" name="ZoneTexte 2"/>
          <p:cNvSpPr txBox="1"/>
          <p:nvPr/>
        </p:nvSpPr>
        <p:spPr>
          <a:xfrm>
            <a:off x="323528" y="332656"/>
            <a:ext cx="720080" cy="707886"/>
          </a:xfrm>
          <a:prstGeom prst="rect">
            <a:avLst/>
          </a:prstGeom>
          <a:noFill/>
        </p:spPr>
        <p:txBody>
          <a:bodyPr wrap="square" rtlCol="0">
            <a:spAutoFit/>
          </a:bodyPr>
          <a:lstStyle/>
          <a:p>
            <a:r>
              <a:rPr lang="fr-FR" sz="4000" dirty="0" smtClean="0">
                <a:solidFill>
                  <a:srgbClr val="FF0000"/>
                </a:solidFill>
              </a:rPr>
              <a:t>2</a:t>
            </a:r>
            <a:endParaRPr lang="fr-FR" sz="4000" dirty="0">
              <a:solidFill>
                <a:srgbClr val="FF0000"/>
              </a:solidFill>
            </a:endParaRPr>
          </a:p>
        </p:txBody>
      </p:sp>
    </p:spTree>
  </p:cSld>
  <p:clrMapOvr>
    <a:masterClrMapping/>
  </p:clrMapOvr>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p:cNvPicPr>
            <a:picLocks noChangeAspect="1" noChangeArrowheads="1"/>
          </p:cNvPicPr>
          <p:nvPr/>
        </p:nvPicPr>
        <p:blipFill>
          <a:blip r:embed="rId2" cstate="email">
            <a:lum bright="20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2"/>
          <p:cNvPicPr>
            <a:picLocks noChangeAspect="1" noChangeArrowheads="1"/>
          </p:cNvPicPr>
          <p:nvPr/>
        </p:nvPicPr>
        <p:blipFill>
          <a:blip r:embed="rId2" cstate="email"/>
          <a:srcRect/>
          <a:stretch>
            <a:fillRect/>
          </a:stretch>
        </p:blipFill>
        <p:spPr bwMode="auto">
          <a:xfrm>
            <a:off x="0" y="0"/>
            <a:ext cx="9143999"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7" name="Picture 3"/>
          <p:cNvPicPr>
            <a:picLocks noChangeAspect="1" noChangeArrowheads="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p:cNvPicPr>
            <a:picLocks noChangeAspect="1" noChangeArrowheads="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2"/>
          <p:cNvPicPr>
            <a:picLocks noChangeAspect="1" noChangeArrowheads="1"/>
          </p:cNvPicPr>
          <p:nvPr/>
        </p:nvPicPr>
        <p:blipFill>
          <a:blip r:embed="rId3" cstate="email"/>
          <a:srcRect/>
          <a:stretch>
            <a:fillRect/>
          </a:stretch>
        </p:blipFill>
        <p:spPr bwMode="auto">
          <a:xfrm>
            <a:off x="0" y="0"/>
            <a:ext cx="9143999" cy="6858000"/>
          </a:xfrm>
          <a:prstGeom prst="rect">
            <a:avLst/>
          </a:prstGeom>
          <a:noFill/>
          <a:ln w="9525">
            <a:noFill/>
            <a:miter lim="800000"/>
            <a:headEnd/>
            <a:tailEnd/>
          </a:ln>
        </p:spPr>
      </p:pic>
    </p:spTree>
  </p:cSld>
  <p:clrMapOvr>
    <a:masterClrMapping/>
  </p:clrMapOvr>
  <p:transition>
    <p:sndAc>
      <p:stSnd loop="1">
        <p:snd r:embed="rId2" name="Le Cimetière et le Mémorial Américains de Normandie.wav"/>
      </p:stSnd>
    </p:sndAc>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3.pn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4.png"/>
          <p:cNvPicPr>
            <a:picLocks noChangeAspect="1"/>
          </p:cNvPicPr>
          <p:nvPr/>
        </p:nvPicPr>
        <p:blipFill>
          <a:blip r:embed="rId2" cstate="print"/>
          <a:stretch>
            <a:fillRect/>
          </a:stretch>
        </p:blipFill>
        <p:spPr>
          <a:xfrm>
            <a:off x="1" y="0"/>
            <a:ext cx="9144000" cy="6858000"/>
          </a:xfrm>
          <a:prstGeom prst="rect">
            <a:avLst/>
          </a:prstGeom>
        </p:spPr>
      </p:pic>
    </p:spTree>
  </p:cSld>
  <p:clrMapOvr>
    <a:masterClrMapping/>
  </p:clrMapOvr>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p:cNvPicPr>
            <a:picLocks noChangeAspect="1" noChangeArrowheads="1"/>
          </p:cNvPicPr>
          <p:nvPr/>
        </p:nvPicPr>
        <p:blipFill>
          <a:blip r:embed="rId2" cstate="email">
            <a:lum bright="10000"/>
          </a:blip>
          <a:srcRect/>
          <a:stretch>
            <a:fillRect/>
          </a:stretch>
        </p:blipFill>
        <p:spPr bwMode="auto">
          <a:xfrm>
            <a:off x="0" y="0"/>
            <a:ext cx="9143999"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2"/>
          <p:cNvPicPr>
            <a:picLocks noChangeAspect="1" noChangeArrowheads="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2"/>
          <p:cNvPicPr>
            <a:picLocks noChangeAspect="1" noChangeArrowheads="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2"/>
          <p:cNvPicPr>
            <a:picLocks noChangeAspect="1" noChangeArrowheads="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
        <p:nvSpPr>
          <p:cNvPr id="3" name="ZoneTexte 2"/>
          <p:cNvSpPr txBox="1"/>
          <p:nvPr/>
        </p:nvSpPr>
        <p:spPr>
          <a:xfrm>
            <a:off x="323528" y="404664"/>
            <a:ext cx="360040" cy="707886"/>
          </a:xfrm>
          <a:prstGeom prst="rect">
            <a:avLst/>
          </a:prstGeom>
          <a:noFill/>
        </p:spPr>
        <p:txBody>
          <a:bodyPr wrap="square" rtlCol="0">
            <a:spAutoFit/>
          </a:bodyPr>
          <a:lstStyle/>
          <a:p>
            <a:r>
              <a:rPr lang="fr-FR" sz="4000" dirty="0" smtClean="0">
                <a:solidFill>
                  <a:srgbClr val="FF0000"/>
                </a:solidFill>
              </a:rPr>
              <a:t>3</a:t>
            </a:r>
            <a:endParaRPr lang="fr-FR" sz="4000" dirty="0">
              <a:solidFill>
                <a:srgbClr val="FF0000"/>
              </a:solidFill>
            </a:endParaRPr>
          </a:p>
        </p:txBody>
      </p:sp>
    </p:spTree>
  </p:cSld>
  <p:clrMapOvr>
    <a:masterClrMapping/>
  </p:clrMapOvr>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Image9.pn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6.pn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2"/>
          <p:cNvPicPr>
            <a:picLocks noChangeAspect="1" noChangeArrowheads="1"/>
          </p:cNvPicPr>
          <p:nvPr/>
        </p:nvPicPr>
        <p:blipFill>
          <a:blip r:embed="rId2" cstate="email"/>
          <a:srcRect/>
          <a:stretch>
            <a:fillRect/>
          </a:stretch>
        </p:blipFill>
        <p:spPr bwMode="auto">
          <a:xfrm>
            <a:off x="0" y="0"/>
            <a:ext cx="9143999"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7.png"/>
          <p:cNvPicPr>
            <a:picLocks noChangeAspect="1"/>
          </p:cNvPicPr>
          <p:nvPr/>
        </p:nvPicPr>
        <p:blipFill>
          <a:blip r:embed="rId2" cstate="print"/>
          <a:stretch>
            <a:fillRect/>
          </a:stretch>
        </p:blipFill>
        <p:spPr>
          <a:xfrm>
            <a:off x="1" y="0"/>
            <a:ext cx="9144000" cy="6858000"/>
          </a:xfrm>
          <a:prstGeom prst="rect">
            <a:avLst/>
          </a:prstGeom>
        </p:spPr>
      </p:pic>
    </p:spTree>
  </p:cSld>
  <p:clrMapOvr>
    <a:masterClrMapping/>
  </p:clrMapOvr>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8.pn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5.pn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Picture 2"/>
          <p:cNvPicPr>
            <a:picLocks noChangeAspect="1" noChangeArrowheads="1"/>
          </p:cNvPicPr>
          <p:nvPr/>
        </p:nvPicPr>
        <p:blipFill>
          <a:blip r:embed="rId2" cstate="email"/>
          <a:srcRect/>
          <a:stretch>
            <a:fillRect/>
          </a:stretch>
        </p:blipFill>
        <p:spPr bwMode="auto">
          <a:xfrm>
            <a:off x="0" y="0"/>
            <a:ext cx="9144000" cy="6857999"/>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764704"/>
            <a:ext cx="3131840" cy="3693319"/>
          </a:xfrm>
          <a:prstGeom prst="rect">
            <a:avLst/>
          </a:prstGeom>
        </p:spPr>
        <p:txBody>
          <a:bodyPr wrap="square">
            <a:spAutoFit/>
          </a:bodyPr>
          <a:lstStyle/>
          <a:p>
            <a:r>
              <a:rPr lang="fr-FR" dirty="0" smtClean="0"/>
              <a:t>L'église Notre-Dame de l'Assomption de </a:t>
            </a:r>
            <a:r>
              <a:rPr lang="fr-FR" dirty="0" err="1" smtClean="0"/>
              <a:t>Colleville</a:t>
            </a:r>
            <a:r>
              <a:rPr lang="fr-FR" dirty="0" smtClean="0"/>
              <a:t> date des </a:t>
            </a:r>
            <a:r>
              <a:rPr lang="fr-FR" dirty="0" smtClean="0">
                <a:hlinkClick r:id="rId2" tooltip="XIIe siècle"/>
              </a:rPr>
              <a:t>XII</a:t>
            </a:r>
            <a:r>
              <a:rPr lang="fr-FR" baseline="30000" dirty="0" smtClean="0">
                <a:hlinkClick r:id="rId2" tooltip="XIIe siècle"/>
              </a:rPr>
              <a:t>e</a:t>
            </a:r>
            <a:r>
              <a:rPr lang="fr-FR" dirty="0" smtClean="0"/>
              <a:t> et </a:t>
            </a:r>
            <a:r>
              <a:rPr lang="fr-FR" dirty="0" smtClean="0">
                <a:hlinkClick r:id="rId3" tooltip="XIIIe siècle"/>
              </a:rPr>
              <a:t>XIII</a:t>
            </a:r>
            <a:r>
              <a:rPr lang="fr-FR" baseline="30000" dirty="0" smtClean="0">
                <a:hlinkClick r:id="rId3" tooltip="XIIIe siècle"/>
              </a:rPr>
              <a:t>e</a:t>
            </a:r>
            <a:r>
              <a:rPr lang="fr-FR" dirty="0" smtClean="0">
                <a:hlinkClick r:id="rId3" tooltip="XIIIe siècle"/>
              </a:rPr>
              <a:t> siècles</a:t>
            </a:r>
            <a:r>
              <a:rPr lang="fr-FR" dirty="0" smtClean="0"/>
              <a:t>, classée </a:t>
            </a:r>
            <a:r>
              <a:rPr lang="fr-FR" dirty="0" smtClean="0">
                <a:hlinkClick r:id="rId4" tooltip="Monument historique (France)"/>
              </a:rPr>
              <a:t>monument historique</a:t>
            </a:r>
            <a:r>
              <a:rPr lang="fr-FR" dirty="0" smtClean="0"/>
              <a:t> en 1840</a:t>
            </a:r>
            <a:r>
              <a:rPr lang="fr-FR" baseline="30000" dirty="0" smtClean="0">
                <a:hlinkClick r:id="rId5"/>
              </a:rPr>
              <a:t>5</a:t>
            </a:r>
            <a:r>
              <a:rPr lang="fr-FR" dirty="0" smtClean="0"/>
              <a:t>. Elle fut presque entièrement détruite lors du </a:t>
            </a:r>
            <a:r>
              <a:rPr lang="fr-FR" dirty="0" smtClean="0">
                <a:hlinkClick r:id="rId6" tooltip="Opération Neptune (Alliés)"/>
              </a:rPr>
              <a:t>débarquement</a:t>
            </a:r>
            <a:r>
              <a:rPr lang="fr-FR" dirty="0" smtClean="0"/>
              <a:t> par des tirs de </a:t>
            </a:r>
            <a:r>
              <a:rPr lang="fr-FR" dirty="0" smtClean="0">
                <a:hlinkClick r:id="rId7" tooltip="Destroyer"/>
              </a:rPr>
              <a:t>destroyers</a:t>
            </a:r>
            <a:r>
              <a:rPr lang="fr-FR" dirty="0" smtClean="0"/>
              <a:t> américains car le clocher servait de poste d'observation à sept soldats allemands qui communiquaient les coordonnées de tirs aux batteries allemandes.</a:t>
            </a:r>
            <a:endParaRPr lang="fr-FR" dirty="0"/>
          </a:p>
        </p:txBody>
      </p:sp>
      <p:pic>
        <p:nvPicPr>
          <p:cNvPr id="136195" name="Picture 3"/>
          <p:cNvPicPr>
            <a:picLocks noChangeAspect="1" noChangeArrowheads="1"/>
          </p:cNvPicPr>
          <p:nvPr/>
        </p:nvPicPr>
        <p:blipFill>
          <a:blip r:embed="rId8" cstate="email"/>
          <a:srcRect/>
          <a:stretch>
            <a:fillRect/>
          </a:stretch>
        </p:blipFill>
        <p:spPr bwMode="auto">
          <a:xfrm>
            <a:off x="3131840" y="0"/>
            <a:ext cx="601216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Picture 2"/>
          <p:cNvPicPr>
            <a:picLocks noChangeAspect="1" noChangeArrowheads="1"/>
          </p:cNvPicPr>
          <p:nvPr/>
        </p:nvPicPr>
        <p:blipFill>
          <a:blip r:embed="rId2" cstate="email"/>
          <a:srcRect/>
          <a:stretch>
            <a:fillRect/>
          </a:stretch>
        </p:blipFill>
        <p:spPr bwMode="auto">
          <a:xfrm>
            <a:off x="3876675" y="0"/>
            <a:ext cx="5267325" cy="6858000"/>
          </a:xfrm>
          <a:prstGeom prst="rect">
            <a:avLst/>
          </a:prstGeom>
          <a:noFill/>
          <a:ln w="9525">
            <a:noFill/>
            <a:miter lim="800000"/>
            <a:headEnd/>
            <a:tailEnd/>
          </a:ln>
        </p:spPr>
      </p:pic>
      <p:sp>
        <p:nvSpPr>
          <p:cNvPr id="3" name="Rectangle 2"/>
          <p:cNvSpPr/>
          <p:nvPr/>
        </p:nvSpPr>
        <p:spPr>
          <a:xfrm>
            <a:off x="0" y="188640"/>
            <a:ext cx="3635896" cy="2031325"/>
          </a:xfrm>
          <a:prstGeom prst="rect">
            <a:avLst/>
          </a:prstGeom>
        </p:spPr>
        <p:txBody>
          <a:bodyPr wrap="square">
            <a:spAutoFit/>
          </a:bodyPr>
          <a:lstStyle/>
          <a:p>
            <a:r>
              <a:rPr lang="fr-FR" dirty="0" smtClean="0"/>
              <a:t>Le cimetière américain de </a:t>
            </a:r>
            <a:r>
              <a:rPr lang="fr-FR" dirty="0" err="1" smtClean="0"/>
              <a:t>Colleville</a:t>
            </a:r>
            <a:r>
              <a:rPr lang="fr-FR" dirty="0" smtClean="0"/>
              <a:t>-sur-Mer est un cimetière militaire américain, situé juste au-dessus de la plage dite d’Omaha Beach, dans la commune de </a:t>
            </a:r>
            <a:r>
              <a:rPr lang="fr-FR" dirty="0" err="1" smtClean="0"/>
              <a:t>Colleville</a:t>
            </a:r>
            <a:r>
              <a:rPr lang="fr-FR" dirty="0" smtClean="0"/>
              <a:t>-sur-Mer dans le Calvados, sur l'un des sites du débarquement allié du 6 juin 1944. </a:t>
            </a:r>
            <a:endParaRPr lang="fr-FR" dirty="0"/>
          </a:p>
        </p:txBody>
      </p:sp>
      <p:sp>
        <p:nvSpPr>
          <p:cNvPr id="4" name="Rectangle 3"/>
          <p:cNvSpPr/>
          <p:nvPr/>
        </p:nvSpPr>
        <p:spPr>
          <a:xfrm>
            <a:off x="0" y="3140968"/>
            <a:ext cx="3779912" cy="2585323"/>
          </a:xfrm>
          <a:prstGeom prst="rect">
            <a:avLst/>
          </a:prstGeom>
        </p:spPr>
        <p:txBody>
          <a:bodyPr wrap="square">
            <a:spAutoFit/>
          </a:bodyPr>
          <a:lstStyle/>
          <a:p>
            <a:r>
              <a:rPr lang="fr-FR" dirty="0" smtClean="0"/>
              <a:t>À l’entrée du cimetière, une statue en bronze de 7 mètres de haut, à l'intérieur du demi-cercle formé par la colonnade du mémorial, fait face aux carrés des tombes. Elle symbolise « L'Esprit de la jeunesse américaine s'élevant des flots ». Cette statue est entourée de galets symbolisant la difficulté des </a:t>
            </a:r>
            <a:r>
              <a:rPr lang="fr-FR" dirty="0" smtClean="0">
                <a:hlinkClick r:id="rId3" tooltip="Char de combat"/>
              </a:rPr>
              <a:t>tanks</a:t>
            </a:r>
            <a:r>
              <a:rPr lang="fr-FR" dirty="0" smtClean="0"/>
              <a:t> à passer la plage</a:t>
            </a:r>
            <a:endParaRPr lang="fr-FR" dirty="0"/>
          </a:p>
        </p:txBody>
      </p:sp>
    </p:spTree>
  </p:cSld>
  <p:clrMapOvr>
    <a:masterClrMapping/>
  </p:clrMapOvr>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6" name="Picture 2"/>
          <p:cNvPicPr>
            <a:picLocks noChangeAspect="1" noChangeArrowheads="1"/>
          </p:cNvPicPr>
          <p:nvPr/>
        </p:nvPicPr>
        <p:blipFill>
          <a:blip r:embed="rId2" cstate="email"/>
          <a:srcRect/>
          <a:stretch>
            <a:fillRect/>
          </a:stretch>
        </p:blipFill>
        <p:spPr bwMode="auto">
          <a:xfrm>
            <a:off x="0" y="0"/>
            <a:ext cx="9144000" cy="5943600"/>
          </a:xfrm>
          <a:prstGeom prst="rect">
            <a:avLst/>
          </a:prstGeom>
          <a:noFill/>
          <a:ln w="9525">
            <a:noFill/>
            <a:miter lim="800000"/>
            <a:headEnd/>
            <a:tailEnd/>
          </a:ln>
        </p:spPr>
      </p:pic>
      <p:sp>
        <p:nvSpPr>
          <p:cNvPr id="3" name="Rectangle 2"/>
          <p:cNvSpPr/>
          <p:nvPr/>
        </p:nvSpPr>
        <p:spPr>
          <a:xfrm>
            <a:off x="0" y="6021288"/>
            <a:ext cx="9144000" cy="646331"/>
          </a:xfrm>
          <a:prstGeom prst="rect">
            <a:avLst/>
          </a:prstGeom>
        </p:spPr>
        <p:txBody>
          <a:bodyPr wrap="square">
            <a:spAutoFit/>
          </a:bodyPr>
          <a:lstStyle/>
          <a:p>
            <a:r>
              <a:rPr lang="fr-FR" dirty="0" smtClean="0"/>
              <a:t>l’espace a été arrangé par l'architecte paysagiste </a:t>
            </a:r>
            <a:r>
              <a:rPr lang="fr-FR" dirty="0" err="1" smtClean="0">
                <a:hlinkClick r:id="rId3" tooltip="Markley Stevenson (page inexistante)"/>
              </a:rPr>
              <a:t>Markley</a:t>
            </a:r>
            <a:r>
              <a:rPr lang="fr-FR" dirty="0" smtClean="0">
                <a:hlinkClick r:id="rId3" tooltip="Markley Stevenson (page inexistante)"/>
              </a:rPr>
              <a:t> Stevenson</a:t>
            </a:r>
            <a:r>
              <a:rPr lang="fr-FR" dirty="0" smtClean="0"/>
              <a:t> qui a fait en sorte que de n'importe quel angle, on voit une rangée de croix.</a:t>
            </a:r>
            <a:endParaRPr lang="fr-FR" dirty="0"/>
          </a:p>
        </p:txBody>
      </p:sp>
    </p:spTree>
  </p:cSld>
  <p:clrMapOvr>
    <a:masterClrMapping/>
  </p:clrMapOvr>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906" name="Picture 2"/>
          <p:cNvPicPr>
            <a:picLocks noChangeAspect="1" noChangeArrowheads="1"/>
          </p:cNvPicPr>
          <p:nvPr/>
        </p:nvPicPr>
        <p:blipFill>
          <a:blip r:embed="rId2" cstate="email"/>
          <a:srcRect/>
          <a:stretch>
            <a:fillRect/>
          </a:stretch>
        </p:blipFill>
        <p:spPr bwMode="auto">
          <a:xfrm>
            <a:off x="0" y="1"/>
            <a:ext cx="9144000" cy="5373216"/>
          </a:xfrm>
          <a:prstGeom prst="rect">
            <a:avLst/>
          </a:prstGeom>
          <a:noFill/>
          <a:ln w="9525">
            <a:noFill/>
            <a:miter lim="800000"/>
            <a:headEnd/>
            <a:tailEnd/>
          </a:ln>
        </p:spPr>
      </p:pic>
      <p:sp>
        <p:nvSpPr>
          <p:cNvPr id="3" name="Rectangle 2"/>
          <p:cNvSpPr/>
          <p:nvPr/>
        </p:nvSpPr>
        <p:spPr>
          <a:xfrm>
            <a:off x="0" y="5445224"/>
            <a:ext cx="9144000" cy="1200329"/>
          </a:xfrm>
          <a:prstGeom prst="rect">
            <a:avLst/>
          </a:prstGeom>
        </p:spPr>
        <p:txBody>
          <a:bodyPr wrap="square">
            <a:spAutoFit/>
          </a:bodyPr>
          <a:lstStyle/>
          <a:p>
            <a:r>
              <a:rPr lang="fr-FR" dirty="0" smtClean="0"/>
              <a:t>C’est au-dessus de la plage d'</a:t>
            </a:r>
            <a:r>
              <a:rPr lang="fr-FR" dirty="0" smtClean="0">
                <a:hlinkClick r:id="rId3" tooltip="Omaha Beach"/>
              </a:rPr>
              <a:t>Omaha la Sanglante</a:t>
            </a:r>
            <a:r>
              <a:rPr lang="fr-FR" dirty="0" smtClean="0"/>
              <a:t>, sur la colline, qu'a été construit, le 8 juin 1944, le premier </a:t>
            </a:r>
            <a:r>
              <a:rPr lang="fr-FR" dirty="0" smtClean="0">
                <a:hlinkClick r:id="rId4" tooltip="Cimetière américain de Colleville-sur-Mer"/>
              </a:rPr>
              <a:t>cimetière militaire</a:t>
            </a:r>
            <a:r>
              <a:rPr lang="fr-FR" dirty="0" smtClean="0"/>
              <a:t> américain de la </a:t>
            </a:r>
            <a:r>
              <a:rPr lang="fr-FR" dirty="0" smtClean="0">
                <a:hlinkClick r:id="rId5" tooltip="Seconde Guerre mondiale"/>
              </a:rPr>
              <a:t>Seconde Guerre mondiale</a:t>
            </a:r>
            <a:r>
              <a:rPr lang="fr-FR" dirty="0" smtClean="0"/>
              <a:t>. 9 387 militaires américains reposent dans ce cimetière militaire sur un des plateaux surplombant la plage où débarquèrent les soldats appartenant aux 1</a:t>
            </a:r>
            <a:r>
              <a:rPr lang="fr-FR" baseline="30000" dirty="0" smtClean="0"/>
              <a:t>re</a:t>
            </a:r>
            <a:r>
              <a:rPr lang="fr-FR" dirty="0" smtClean="0"/>
              <a:t> et 29</a:t>
            </a:r>
            <a:r>
              <a:rPr lang="fr-FR" baseline="30000" dirty="0" smtClean="0"/>
              <a:t>e</a:t>
            </a:r>
            <a:r>
              <a:rPr lang="fr-FR" dirty="0" smtClean="0"/>
              <a:t> divisions d'infanterie américaines</a:t>
            </a:r>
            <a:endParaRPr lang="fr-FR" dirty="0"/>
          </a:p>
        </p:txBody>
      </p:sp>
    </p:spTree>
  </p:cSld>
  <p:clrMapOvr>
    <a:masterClrMapping/>
  </p:clrMapOvr>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834" name="Picture 2"/>
          <p:cNvPicPr>
            <a:picLocks noChangeAspect="1" noChangeArrowheads="1"/>
          </p:cNvPicPr>
          <p:nvPr/>
        </p:nvPicPr>
        <p:blipFill>
          <a:blip r:embed="rId2" cstate="email"/>
          <a:srcRect/>
          <a:stretch>
            <a:fillRect/>
          </a:stretch>
        </p:blipFill>
        <p:spPr bwMode="auto">
          <a:xfrm>
            <a:off x="90488" y="100013"/>
            <a:ext cx="8963025" cy="66579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Picture 2"/>
          <p:cNvPicPr>
            <a:picLocks noChangeAspect="1" noChangeArrowheads="1"/>
          </p:cNvPicPr>
          <p:nvPr/>
        </p:nvPicPr>
        <p:blipFill>
          <a:blip r:embed="rId2" cstate="email"/>
          <a:srcRect/>
          <a:stretch>
            <a:fillRect/>
          </a:stretch>
        </p:blipFill>
        <p:spPr bwMode="auto">
          <a:xfrm>
            <a:off x="0" y="0"/>
            <a:ext cx="9144000" cy="5733256"/>
          </a:xfrm>
          <a:prstGeom prst="rect">
            <a:avLst/>
          </a:prstGeom>
          <a:noFill/>
          <a:ln w="9525">
            <a:noFill/>
            <a:miter lim="800000"/>
            <a:headEnd/>
            <a:tailEnd/>
          </a:ln>
        </p:spPr>
      </p:pic>
      <p:sp>
        <p:nvSpPr>
          <p:cNvPr id="3" name="Rectangle 2"/>
          <p:cNvSpPr/>
          <p:nvPr/>
        </p:nvSpPr>
        <p:spPr>
          <a:xfrm>
            <a:off x="0" y="5657671"/>
            <a:ext cx="9144000" cy="1200329"/>
          </a:xfrm>
          <a:prstGeom prst="rect">
            <a:avLst/>
          </a:prstGeom>
        </p:spPr>
        <p:txBody>
          <a:bodyPr wrap="square">
            <a:spAutoFit/>
          </a:bodyPr>
          <a:lstStyle/>
          <a:p>
            <a:r>
              <a:rPr lang="fr-FR" dirty="0" smtClean="0"/>
              <a:t>Dans le cimetière sont enterrés les corps de 9 388 personnes, dont 307 inconnus, quatre femmes. En tout on compte 9384 militaires et 4 civils. Ces personnes sont principalement décédées le jour du débarquement ou dans les semaines suivantes en Normandie, principalement au combat.</a:t>
            </a:r>
            <a:endParaRPr lang="fr-FR" dirty="0"/>
          </a:p>
        </p:txBody>
      </p:sp>
    </p:spTree>
  </p:cSld>
  <p:clrMapOvr>
    <a:masterClrMapping/>
  </p:clrMapOvr>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105994-le-cimeti-re-est-situ-sur-une-falaise-surplombant-omaha-beach-une-des-plages-du-d-barquement-de-norm.jpg"/>
          <p:cNvPicPr>
            <a:picLocks noChangeAspect="1"/>
          </p:cNvPicPr>
          <p:nvPr/>
        </p:nvPicPr>
        <p:blipFill>
          <a:blip r:embed="rId2" cstate="email"/>
          <a:stretch>
            <a:fillRect/>
          </a:stretch>
        </p:blipFill>
        <p:spPr>
          <a:xfrm>
            <a:off x="0" y="0"/>
            <a:ext cx="9144000" cy="5877272"/>
          </a:xfrm>
          <a:prstGeom prst="rect">
            <a:avLst/>
          </a:prstGeom>
        </p:spPr>
      </p:pic>
      <p:sp>
        <p:nvSpPr>
          <p:cNvPr id="3" name="Rectangle 2"/>
          <p:cNvSpPr/>
          <p:nvPr/>
        </p:nvSpPr>
        <p:spPr>
          <a:xfrm>
            <a:off x="0" y="5934670"/>
            <a:ext cx="9144000" cy="646331"/>
          </a:xfrm>
          <a:prstGeom prst="rect">
            <a:avLst/>
          </a:prstGeom>
        </p:spPr>
        <p:txBody>
          <a:bodyPr wrap="square">
            <a:spAutoFit/>
          </a:bodyPr>
          <a:lstStyle/>
          <a:p>
            <a:r>
              <a:rPr lang="fr-FR" dirty="0" smtClean="0"/>
              <a:t>Les stèles de marbre blanc sont en forme de </a:t>
            </a:r>
            <a:r>
              <a:rPr lang="fr-FR" dirty="0" smtClean="0">
                <a:hlinkClick r:id="rId3" tooltip="Croix latine"/>
              </a:rPr>
              <a:t>croix latine</a:t>
            </a:r>
            <a:r>
              <a:rPr lang="fr-FR" dirty="0" smtClean="0"/>
              <a:t> ou en forme d'</a:t>
            </a:r>
            <a:r>
              <a:rPr lang="fr-FR" dirty="0" smtClean="0">
                <a:hlinkClick r:id="rId4" tooltip="Étoile de David"/>
              </a:rPr>
              <a:t>étoile de David</a:t>
            </a:r>
            <a:r>
              <a:rPr lang="fr-FR" dirty="0" smtClean="0"/>
              <a:t> pour les soldats de confession juive.</a:t>
            </a:r>
            <a:endParaRPr lang="fr-FR" dirty="0"/>
          </a:p>
        </p:txBody>
      </p:sp>
    </p:spTree>
  </p:cSld>
  <p:clrMapOvr>
    <a:masterClrMapping/>
  </p:clrMapOvr>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858" name="Picture 2"/>
          <p:cNvPicPr>
            <a:picLocks noChangeAspect="1" noChangeArrowheads="1"/>
          </p:cNvPicPr>
          <p:nvPr/>
        </p:nvPicPr>
        <p:blipFill>
          <a:blip r:embed="rId2" cstate="email"/>
          <a:srcRect/>
          <a:stretch>
            <a:fillRect/>
          </a:stretch>
        </p:blipFill>
        <p:spPr bwMode="auto">
          <a:xfrm>
            <a:off x="1"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4" name="Picture 4" descr="File:Cimetiere Colleville Tombe General Roosevelt.jpg"/>
          <p:cNvPicPr>
            <a:picLocks noChangeAspect="1" noChangeArrowheads="1"/>
          </p:cNvPicPr>
          <p:nvPr/>
        </p:nvPicPr>
        <p:blipFill>
          <a:blip r:embed="rId2" cstate="email"/>
          <a:srcRect/>
          <a:stretch>
            <a:fillRect/>
          </a:stretch>
        </p:blipFill>
        <p:spPr bwMode="auto">
          <a:xfrm>
            <a:off x="0" y="4293096"/>
            <a:ext cx="3059832" cy="2564904"/>
          </a:xfrm>
          <a:prstGeom prst="rect">
            <a:avLst/>
          </a:prstGeom>
          <a:noFill/>
        </p:spPr>
      </p:pic>
      <p:pic>
        <p:nvPicPr>
          <p:cNvPr id="128002" name="Picture 2" descr="File:Preston Niland Grave Marker.jpg"/>
          <p:cNvPicPr>
            <a:picLocks noChangeAspect="1" noChangeArrowheads="1"/>
          </p:cNvPicPr>
          <p:nvPr/>
        </p:nvPicPr>
        <p:blipFill>
          <a:blip r:embed="rId3" cstate="email"/>
          <a:srcRect/>
          <a:stretch>
            <a:fillRect/>
          </a:stretch>
        </p:blipFill>
        <p:spPr bwMode="auto">
          <a:xfrm>
            <a:off x="2771800" y="0"/>
            <a:ext cx="6372200" cy="6858000"/>
          </a:xfrm>
          <a:prstGeom prst="rect">
            <a:avLst/>
          </a:prstGeom>
          <a:noFill/>
        </p:spPr>
      </p:pic>
      <p:sp>
        <p:nvSpPr>
          <p:cNvPr id="3" name="Rectangle 2"/>
          <p:cNvSpPr/>
          <p:nvPr/>
        </p:nvSpPr>
        <p:spPr>
          <a:xfrm>
            <a:off x="0" y="836712"/>
            <a:ext cx="2627784" cy="1754326"/>
          </a:xfrm>
          <a:prstGeom prst="rect">
            <a:avLst/>
          </a:prstGeom>
        </p:spPr>
        <p:txBody>
          <a:bodyPr wrap="square">
            <a:spAutoFit/>
          </a:bodyPr>
          <a:lstStyle/>
          <a:p>
            <a:r>
              <a:rPr lang="fr-FR" dirty="0" smtClean="0"/>
              <a:t>Tombe de Preston </a:t>
            </a:r>
            <a:r>
              <a:rPr lang="fr-FR" dirty="0" err="1" smtClean="0"/>
              <a:t>Niland</a:t>
            </a:r>
            <a:r>
              <a:rPr lang="fr-FR" dirty="0" smtClean="0"/>
              <a:t>, l'un des </a:t>
            </a:r>
            <a:r>
              <a:rPr lang="fr-FR" dirty="0" smtClean="0">
                <a:hlinkClick r:id="rId4" tooltip="Frères Niland"/>
              </a:rPr>
              <a:t>frères </a:t>
            </a:r>
            <a:r>
              <a:rPr lang="fr-FR" dirty="0" err="1" smtClean="0">
                <a:hlinkClick r:id="rId4" tooltip="Frères Niland"/>
              </a:rPr>
              <a:t>Niland</a:t>
            </a:r>
            <a:r>
              <a:rPr lang="fr-FR" dirty="0" smtClean="0"/>
              <a:t> dont l'histoire à inspiré le film </a:t>
            </a:r>
            <a:r>
              <a:rPr lang="fr-FR" i="1" dirty="0" smtClean="0">
                <a:hlinkClick r:id="rId5" tooltip="Il faut sauver le soldat Ryan"/>
              </a:rPr>
              <a:t>Il faut sauver le soldat Ryan</a:t>
            </a:r>
            <a:r>
              <a:rPr lang="fr-FR" dirty="0" smtClean="0"/>
              <a:t>. Son frère est enterré juste à côté</a:t>
            </a:r>
            <a:endParaRPr lang="fr-FR" dirty="0"/>
          </a:p>
        </p:txBody>
      </p:sp>
      <p:sp>
        <p:nvSpPr>
          <p:cNvPr id="5" name="Rectangle 4"/>
          <p:cNvSpPr/>
          <p:nvPr/>
        </p:nvSpPr>
        <p:spPr>
          <a:xfrm>
            <a:off x="0" y="3501008"/>
            <a:ext cx="2771800" cy="646331"/>
          </a:xfrm>
          <a:prstGeom prst="rect">
            <a:avLst/>
          </a:prstGeom>
        </p:spPr>
        <p:txBody>
          <a:bodyPr wrap="square">
            <a:spAutoFit/>
          </a:bodyPr>
          <a:lstStyle/>
          <a:p>
            <a:r>
              <a:rPr lang="fr-FR" dirty="0" smtClean="0"/>
              <a:t>Tombe du général </a:t>
            </a:r>
            <a:r>
              <a:rPr lang="fr-FR" dirty="0" smtClean="0">
                <a:hlinkClick r:id="rId6" tooltip="Theodore Roosevelt Junior"/>
              </a:rPr>
              <a:t>Theodore Roosevelt Junior</a:t>
            </a:r>
            <a:r>
              <a:rPr lang="fr-FR" dirty="0" smtClean="0"/>
              <a:t>.</a:t>
            </a:r>
            <a:endParaRPr lang="fr-FR" dirty="0"/>
          </a:p>
        </p:txBody>
      </p:sp>
    </p:spTree>
  </p:cSld>
  <p:clrMapOvr>
    <a:masterClrMapping/>
  </p:clrMapOvr>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4" name="Picture 2"/>
          <p:cNvPicPr>
            <a:picLocks noChangeAspect="1" noChangeArrowheads="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30" name="Picture 2"/>
          <p:cNvPicPr>
            <a:picLocks noChangeAspect="1" noChangeArrowheads="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Picture 2"/>
          <p:cNvPicPr>
            <a:picLocks noChangeAspect="1" noChangeArrowheads="1"/>
          </p:cNvPicPr>
          <p:nvPr/>
        </p:nvPicPr>
        <p:blipFill>
          <a:blip r:embed="rId2" cstate="email"/>
          <a:srcRect/>
          <a:stretch>
            <a:fillRect/>
          </a:stretch>
        </p:blipFill>
        <p:spPr bwMode="auto">
          <a:xfrm>
            <a:off x="0" y="0"/>
            <a:ext cx="9143999" cy="6410325"/>
          </a:xfrm>
          <a:prstGeom prst="rect">
            <a:avLst/>
          </a:prstGeom>
          <a:noFill/>
          <a:ln w="9525">
            <a:noFill/>
            <a:miter lim="800000"/>
            <a:headEnd/>
            <a:tailEnd/>
          </a:ln>
        </p:spPr>
      </p:pic>
      <p:sp>
        <p:nvSpPr>
          <p:cNvPr id="3" name="ZoneTexte 2"/>
          <p:cNvSpPr txBox="1"/>
          <p:nvPr/>
        </p:nvSpPr>
        <p:spPr>
          <a:xfrm>
            <a:off x="0" y="6488668"/>
            <a:ext cx="9144000" cy="369332"/>
          </a:xfrm>
          <a:prstGeom prst="rect">
            <a:avLst/>
          </a:prstGeom>
          <a:noFill/>
        </p:spPr>
        <p:txBody>
          <a:bodyPr wrap="square" rtlCol="0">
            <a:spAutoFit/>
          </a:bodyPr>
          <a:lstStyle/>
          <a:p>
            <a:r>
              <a:rPr lang="fr-FR" dirty="0" smtClean="0"/>
              <a:t>Un moment de recueillement, une pensée pour toutes ces vies perdus ,pour que vive la liberté.</a:t>
            </a:r>
            <a:endParaRPr lang="fr-FR" dirty="0"/>
          </a:p>
        </p:txBody>
      </p:sp>
    </p:spTree>
  </p:cSld>
  <p:clrMapOvr>
    <a:masterClrMapping/>
  </p:clrMapOvr>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0" name="Picture 2" descr="http://saintlaurentsurmer.free.fr/images/musee.jpg"/>
          <p:cNvPicPr>
            <a:picLocks noChangeAspect="1" noChangeArrowheads="1"/>
          </p:cNvPicPr>
          <p:nvPr/>
        </p:nvPicPr>
        <p:blipFill>
          <a:blip r:embed="rId2" cstate="email"/>
          <a:srcRect/>
          <a:stretch>
            <a:fillRect/>
          </a:stretch>
        </p:blipFill>
        <p:spPr bwMode="auto">
          <a:xfrm>
            <a:off x="0" y="0"/>
            <a:ext cx="9144000" cy="4365104"/>
          </a:xfrm>
          <a:prstGeom prst="rect">
            <a:avLst/>
          </a:prstGeom>
          <a:noFill/>
        </p:spPr>
      </p:pic>
      <p:sp>
        <p:nvSpPr>
          <p:cNvPr id="3" name="Rectangle 2"/>
          <p:cNvSpPr/>
          <p:nvPr/>
        </p:nvSpPr>
        <p:spPr>
          <a:xfrm>
            <a:off x="0" y="4365104"/>
            <a:ext cx="9144000" cy="2308324"/>
          </a:xfrm>
          <a:prstGeom prst="rect">
            <a:avLst/>
          </a:prstGeom>
        </p:spPr>
        <p:txBody>
          <a:bodyPr wrap="square">
            <a:spAutoFit/>
          </a:bodyPr>
          <a:lstStyle/>
          <a:p>
            <a:r>
              <a:rPr lang="fr-FR" dirty="0" smtClean="0"/>
              <a:t>Le 6 juin 1944, sur Omaha Beach, les Américains avaient prévu d'occuper un espace de 25 km de long sur 10 km de profondeur, mais le soir, seule une zone de 8 km de long sur 2 km de large était tenue au prix d'un sacrifice humain très lourd.  Environ 1200 Gis tués ou disparus, des milliers de véhicules perdus (chars, half-track, jeep, canards, camions…). Côté allemand le nombre de morts est difficile à évaluer, peut-être 400 pour environ 2000 hommes présents. </a:t>
            </a:r>
            <a:br>
              <a:rPr lang="fr-FR" dirty="0" smtClean="0"/>
            </a:br>
            <a:r>
              <a:rPr lang="fr-FR" dirty="0" smtClean="0"/>
              <a:t>La tête de pont a permis en quelques mois le débarquement de 500.000 hommes, 100.000 véhicules et 1.300.000 tonnes de munitions et d'approvisionnements divers, faisant d'Omaha le plus grand port européen. </a:t>
            </a:r>
            <a:endParaRPr lang="fr-FR" dirty="0"/>
          </a:p>
        </p:txBody>
      </p:sp>
    </p:spTree>
  </p:cSld>
  <p:clrMapOvr>
    <a:masterClrMapping/>
  </p:clrMapOvr>
  <p:transition/>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2" descr="http://saintlaurentsurmer.free.fr/diaporama/original/IMG_4737.JPG"/>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spTree>
  </p:cSld>
  <p:clrMapOvr>
    <a:masterClrMapping/>
  </p:clrMapOvr>
  <p:transition/>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50" name="Picture 2"/>
          <p:cNvPicPr>
            <a:picLocks noChangeAspect="1" noChangeArrowheads="1"/>
          </p:cNvPicPr>
          <p:nvPr/>
        </p:nvPicPr>
        <p:blipFill>
          <a:blip r:embed="rId2" cstate="email"/>
          <a:srcRect/>
          <a:stretch>
            <a:fillRect/>
          </a:stretch>
        </p:blipFill>
        <p:spPr bwMode="auto">
          <a:xfrm>
            <a:off x="0" y="0"/>
            <a:ext cx="9144000" cy="6857999"/>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6" name="Picture 2" descr="File:Omahabeach2011.JPG"/>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sp>
        <p:nvSpPr>
          <p:cNvPr id="4" name="Rectangle 3"/>
          <p:cNvSpPr/>
          <p:nvPr/>
        </p:nvSpPr>
        <p:spPr>
          <a:xfrm>
            <a:off x="2339752" y="5661248"/>
            <a:ext cx="4572000" cy="923330"/>
          </a:xfrm>
          <a:prstGeom prst="rect">
            <a:avLst/>
          </a:prstGeom>
        </p:spPr>
        <p:txBody>
          <a:bodyPr>
            <a:spAutoFit/>
          </a:bodyPr>
          <a:lstStyle/>
          <a:p>
            <a:r>
              <a:rPr lang="fr-FR" dirty="0" smtClean="0"/>
              <a:t>Sur la plage D’Omaha Beach un monument baptisé « Les Braves » dresse ses voiles d'acier en hommage aux victimes du débarquement.</a:t>
            </a:r>
            <a:endParaRPr lang="fr-FR" dirty="0"/>
          </a:p>
        </p:txBody>
      </p:sp>
    </p:spTree>
  </p:cSld>
  <p:clrMapOvr>
    <a:masterClrMapping/>
  </p:clrMapOvr>
  <p:transition/>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37218" name="Picture 2" descr="Blason de Longues-sur-Mer"/>
          <p:cNvPicPr>
            <a:picLocks noChangeAspect="1" noChangeArrowheads="1"/>
          </p:cNvPicPr>
          <p:nvPr/>
        </p:nvPicPr>
        <p:blipFill>
          <a:blip r:embed="rId3" cstate="email"/>
          <a:srcRect/>
          <a:stretch>
            <a:fillRect/>
          </a:stretch>
        </p:blipFill>
        <p:spPr bwMode="auto">
          <a:xfrm>
            <a:off x="539552" y="1340768"/>
            <a:ext cx="1296144" cy="1296144"/>
          </a:xfrm>
          <a:prstGeom prst="rect">
            <a:avLst/>
          </a:prstGeom>
          <a:noFill/>
        </p:spPr>
      </p:pic>
      <p:sp>
        <p:nvSpPr>
          <p:cNvPr id="3" name="Rectangle 2"/>
          <p:cNvSpPr/>
          <p:nvPr/>
        </p:nvSpPr>
        <p:spPr>
          <a:xfrm>
            <a:off x="251520" y="3068960"/>
            <a:ext cx="2016224" cy="3416320"/>
          </a:xfrm>
          <a:prstGeom prst="rect">
            <a:avLst/>
          </a:prstGeom>
        </p:spPr>
        <p:txBody>
          <a:bodyPr wrap="square">
            <a:spAutoFit/>
          </a:bodyPr>
          <a:lstStyle/>
          <a:p>
            <a:r>
              <a:rPr lang="fr-FR" i="1" dirty="0" smtClean="0"/>
              <a:t>Taillé haussé à dextre et abaissé à senestre: au 1er d'azur aux trois demoiselles [rochers isolés des falaises] en ombre d'argent, au 2e de gueules à deux léopards d'or l'un au-dessus de l'autre.</a:t>
            </a:r>
            <a:endParaRPr lang="fr-FR" dirty="0"/>
          </a:p>
        </p:txBody>
      </p:sp>
      <p:sp>
        <p:nvSpPr>
          <p:cNvPr id="4" name="Rectangle 3"/>
          <p:cNvSpPr/>
          <p:nvPr/>
        </p:nvSpPr>
        <p:spPr>
          <a:xfrm>
            <a:off x="323528" y="764704"/>
            <a:ext cx="1805302" cy="369332"/>
          </a:xfrm>
          <a:prstGeom prst="rect">
            <a:avLst/>
          </a:prstGeom>
        </p:spPr>
        <p:txBody>
          <a:bodyPr wrap="none">
            <a:spAutoFit/>
          </a:bodyPr>
          <a:lstStyle/>
          <a:p>
            <a:r>
              <a:rPr lang="fr-FR" b="1" dirty="0" smtClean="0"/>
              <a:t>Longues-sur-Mer</a:t>
            </a:r>
            <a:endParaRPr lang="fr-FR" dirty="0"/>
          </a:p>
        </p:txBody>
      </p:sp>
      <p:graphicFrame>
        <p:nvGraphicFramePr>
          <p:cNvPr id="5" name="Tableau 4"/>
          <p:cNvGraphicFramePr>
            <a:graphicFrameLocks noGrp="1"/>
          </p:cNvGraphicFramePr>
          <p:nvPr/>
        </p:nvGraphicFramePr>
        <p:xfrm>
          <a:off x="2411760" y="332656"/>
          <a:ext cx="3600400" cy="6048668"/>
        </p:xfrm>
        <a:graphic>
          <a:graphicData uri="http://schemas.openxmlformats.org/drawingml/2006/table">
            <a:tbl>
              <a:tblPr/>
              <a:tblGrid>
                <a:gridCol w="1800200">
                  <a:extLst>
                    <a:ext uri="{9D8B030D-6E8A-4147-A177-3AD203B41FA5}">
                      <a16:colId xmlns:a16="http://schemas.microsoft.com/office/drawing/2014/main" val="20000"/>
                    </a:ext>
                  </a:extLst>
                </a:gridCol>
                <a:gridCol w="1800200">
                  <a:extLst>
                    <a:ext uri="{9D8B030D-6E8A-4147-A177-3AD203B41FA5}">
                      <a16:colId xmlns:a16="http://schemas.microsoft.com/office/drawing/2014/main" val="20001"/>
                    </a:ext>
                  </a:extLst>
                </a:gridCol>
              </a:tblGrid>
              <a:tr h="425412">
                <a:tc>
                  <a:txBody>
                    <a:bodyPr/>
                    <a:lstStyle/>
                    <a:p>
                      <a:r>
                        <a:rPr lang="fr-FR" sz="1800">
                          <a:hlinkClick r:id="rId4" tooltip="Liste des pays du monde"/>
                        </a:rPr>
                        <a:t>Pays</a:t>
                      </a:r>
                      <a:endParaRPr lang="fr-FR" sz="1800"/>
                    </a:p>
                  </a:txBody>
                  <a:tcPr marL="66623" marR="66623" marT="33311" marB="33311" anchor="ctr">
                    <a:lnL>
                      <a:noFill/>
                    </a:lnL>
                    <a:lnR>
                      <a:noFill/>
                    </a:lnR>
                    <a:lnT>
                      <a:noFill/>
                    </a:lnT>
                    <a:lnB>
                      <a:noFill/>
                    </a:lnB>
                  </a:tcPr>
                </a:tc>
                <a:tc>
                  <a:txBody>
                    <a:bodyPr/>
                    <a:lstStyle/>
                    <a:p>
                      <a:r>
                        <a:rPr lang="fr-FR" sz="1800"/>
                        <a:t> </a:t>
                      </a:r>
                      <a:r>
                        <a:rPr lang="fr-FR" sz="1800">
                          <a:hlinkClick r:id="rId5" tooltip="France"/>
                        </a:rPr>
                        <a:t>France</a:t>
                      </a:r>
                      <a:endParaRPr lang="fr-FR" sz="1800"/>
                    </a:p>
                  </a:txBody>
                  <a:tcPr marL="66623" marR="66623" marT="33311" marB="33311" anchor="ctr">
                    <a:lnL>
                      <a:noFill/>
                    </a:lnL>
                    <a:lnR>
                      <a:noFill/>
                    </a:lnR>
                    <a:lnT>
                      <a:noFill/>
                    </a:lnT>
                    <a:lnB>
                      <a:noFill/>
                    </a:lnB>
                  </a:tcPr>
                </a:tc>
                <a:extLst>
                  <a:ext uri="{0D108BD9-81ED-4DB2-BD59-A6C34878D82A}">
                    <a16:rowId xmlns:a16="http://schemas.microsoft.com/office/drawing/2014/main" val="10000"/>
                  </a:ext>
                </a:extLst>
              </a:tr>
              <a:tr h="425412">
                <a:tc>
                  <a:txBody>
                    <a:bodyPr/>
                    <a:lstStyle/>
                    <a:p>
                      <a:r>
                        <a:rPr lang="fr-FR" sz="1800">
                          <a:hlinkClick r:id="rId6" tooltip="Région française"/>
                        </a:rPr>
                        <a:t>Région</a:t>
                      </a:r>
                      <a:endParaRPr lang="fr-FR" sz="1800"/>
                    </a:p>
                  </a:txBody>
                  <a:tcPr marL="66623" marR="66623" marT="33311" marB="33311" anchor="ctr">
                    <a:lnL>
                      <a:noFill/>
                    </a:lnL>
                    <a:lnR>
                      <a:noFill/>
                    </a:lnR>
                    <a:lnT>
                      <a:noFill/>
                    </a:lnT>
                    <a:lnB>
                      <a:noFill/>
                    </a:lnB>
                  </a:tcPr>
                </a:tc>
                <a:tc>
                  <a:txBody>
                    <a:bodyPr/>
                    <a:lstStyle/>
                    <a:p>
                      <a:r>
                        <a:rPr lang="fr-FR" sz="1800">
                          <a:hlinkClick r:id="rId7" tooltip="Basse-Normandie"/>
                        </a:rPr>
                        <a:t>Basse-Normandie</a:t>
                      </a:r>
                      <a:endParaRPr lang="fr-FR" sz="1800"/>
                    </a:p>
                  </a:txBody>
                  <a:tcPr marL="66623" marR="66623" marT="33311" marB="33311" anchor="ctr">
                    <a:lnL>
                      <a:noFill/>
                    </a:lnL>
                    <a:lnR>
                      <a:noFill/>
                    </a:lnR>
                    <a:lnT>
                      <a:noFill/>
                    </a:lnT>
                    <a:lnB>
                      <a:noFill/>
                    </a:lnB>
                  </a:tcPr>
                </a:tc>
                <a:extLst>
                  <a:ext uri="{0D108BD9-81ED-4DB2-BD59-A6C34878D82A}">
                    <a16:rowId xmlns:a16="http://schemas.microsoft.com/office/drawing/2014/main" val="10001"/>
                  </a:ext>
                </a:extLst>
              </a:tr>
              <a:tr h="425412">
                <a:tc>
                  <a:txBody>
                    <a:bodyPr/>
                    <a:lstStyle/>
                    <a:p>
                      <a:r>
                        <a:rPr lang="fr-FR" sz="1800">
                          <a:hlinkClick r:id="rId8" tooltip="Département français"/>
                        </a:rPr>
                        <a:t>Département</a:t>
                      </a:r>
                      <a:endParaRPr lang="fr-FR" sz="1800"/>
                    </a:p>
                  </a:txBody>
                  <a:tcPr marL="66623" marR="66623" marT="33311" marB="33311" anchor="ctr">
                    <a:lnL>
                      <a:noFill/>
                    </a:lnL>
                    <a:lnR>
                      <a:noFill/>
                    </a:lnR>
                    <a:lnT>
                      <a:noFill/>
                    </a:lnT>
                    <a:lnB>
                      <a:noFill/>
                    </a:lnB>
                  </a:tcPr>
                </a:tc>
                <a:tc>
                  <a:txBody>
                    <a:bodyPr/>
                    <a:lstStyle/>
                    <a:p>
                      <a:r>
                        <a:rPr lang="fr-FR" sz="1800">
                          <a:hlinkClick r:id="rId9" tooltip="Calvados (département)"/>
                        </a:rPr>
                        <a:t>Calvados</a:t>
                      </a:r>
                      <a:endParaRPr lang="fr-FR" sz="1800"/>
                    </a:p>
                  </a:txBody>
                  <a:tcPr marL="66623" marR="66623" marT="33311" marB="33311" anchor="ctr">
                    <a:lnL>
                      <a:noFill/>
                    </a:lnL>
                    <a:lnR>
                      <a:noFill/>
                    </a:lnR>
                    <a:lnT>
                      <a:noFill/>
                    </a:lnT>
                    <a:lnB>
                      <a:noFill/>
                    </a:lnB>
                  </a:tcPr>
                </a:tc>
                <a:extLst>
                  <a:ext uri="{0D108BD9-81ED-4DB2-BD59-A6C34878D82A}">
                    <a16:rowId xmlns:a16="http://schemas.microsoft.com/office/drawing/2014/main" val="10002"/>
                  </a:ext>
                </a:extLst>
              </a:tr>
              <a:tr h="425412">
                <a:tc>
                  <a:txBody>
                    <a:bodyPr/>
                    <a:lstStyle/>
                    <a:p>
                      <a:r>
                        <a:rPr lang="fr-FR" sz="1800">
                          <a:hlinkClick r:id="rId10" tooltip="Arrondissement français"/>
                        </a:rPr>
                        <a:t>Arrondissement</a:t>
                      </a:r>
                      <a:endParaRPr lang="fr-FR" sz="1800"/>
                    </a:p>
                  </a:txBody>
                  <a:tcPr marL="66623" marR="66623" marT="33311" marB="33311" anchor="ctr">
                    <a:lnL>
                      <a:noFill/>
                    </a:lnL>
                    <a:lnR>
                      <a:noFill/>
                    </a:lnR>
                    <a:lnT>
                      <a:noFill/>
                    </a:lnT>
                    <a:lnB>
                      <a:noFill/>
                    </a:lnB>
                  </a:tcPr>
                </a:tc>
                <a:tc>
                  <a:txBody>
                    <a:bodyPr/>
                    <a:lstStyle/>
                    <a:p>
                      <a:r>
                        <a:rPr lang="fr-FR" sz="1800">
                          <a:hlinkClick r:id="rId11" tooltip="Arrondissement de Bayeux"/>
                        </a:rPr>
                        <a:t>Bayeux</a:t>
                      </a:r>
                      <a:endParaRPr lang="fr-FR" sz="1800"/>
                    </a:p>
                  </a:txBody>
                  <a:tcPr marL="66623" marR="66623" marT="33311" marB="33311" anchor="ctr">
                    <a:lnL>
                      <a:noFill/>
                    </a:lnL>
                    <a:lnR>
                      <a:noFill/>
                    </a:lnR>
                    <a:lnT>
                      <a:noFill/>
                    </a:lnT>
                    <a:lnB>
                      <a:noFill/>
                    </a:lnB>
                  </a:tcPr>
                </a:tc>
                <a:extLst>
                  <a:ext uri="{0D108BD9-81ED-4DB2-BD59-A6C34878D82A}">
                    <a16:rowId xmlns:a16="http://schemas.microsoft.com/office/drawing/2014/main" val="10003"/>
                  </a:ext>
                </a:extLst>
              </a:tr>
              <a:tr h="425412">
                <a:tc>
                  <a:txBody>
                    <a:bodyPr/>
                    <a:lstStyle/>
                    <a:p>
                      <a:r>
                        <a:rPr lang="fr-FR" sz="1800">
                          <a:hlinkClick r:id="rId12" tooltip="Canton français"/>
                        </a:rPr>
                        <a:t>Canton</a:t>
                      </a:r>
                      <a:endParaRPr lang="fr-FR" sz="1800"/>
                    </a:p>
                  </a:txBody>
                  <a:tcPr marL="66623" marR="66623" marT="33311" marB="33311" anchor="ctr">
                    <a:lnL>
                      <a:noFill/>
                    </a:lnL>
                    <a:lnR>
                      <a:noFill/>
                    </a:lnR>
                    <a:lnT>
                      <a:noFill/>
                    </a:lnT>
                    <a:lnB>
                      <a:noFill/>
                    </a:lnB>
                  </a:tcPr>
                </a:tc>
                <a:tc>
                  <a:txBody>
                    <a:bodyPr/>
                    <a:lstStyle/>
                    <a:p>
                      <a:r>
                        <a:rPr lang="fr-FR" sz="1800">
                          <a:hlinkClick r:id="rId13" tooltip="Canton de Ryes"/>
                        </a:rPr>
                        <a:t>Ryes</a:t>
                      </a:r>
                      <a:endParaRPr lang="fr-FR" sz="1800"/>
                    </a:p>
                  </a:txBody>
                  <a:tcPr marL="66623" marR="66623" marT="33311" marB="33311" anchor="ctr">
                    <a:lnL>
                      <a:noFill/>
                    </a:lnL>
                    <a:lnR>
                      <a:noFill/>
                    </a:lnR>
                    <a:lnT>
                      <a:noFill/>
                    </a:lnT>
                    <a:lnB>
                      <a:noFill/>
                    </a:lnB>
                  </a:tcPr>
                </a:tc>
                <a:extLst>
                  <a:ext uri="{0D108BD9-81ED-4DB2-BD59-A6C34878D82A}">
                    <a16:rowId xmlns:a16="http://schemas.microsoft.com/office/drawing/2014/main" val="10004"/>
                  </a:ext>
                </a:extLst>
              </a:tr>
              <a:tr h="1109980">
                <a:tc>
                  <a:txBody>
                    <a:bodyPr/>
                    <a:lstStyle/>
                    <a:p>
                      <a:r>
                        <a:rPr lang="fr-FR" sz="1800">
                          <a:hlinkClick r:id="rId14" tooltip="Intercommunalité en France"/>
                        </a:rPr>
                        <a:t>Intercommunalité</a:t>
                      </a:r>
                      <a:endParaRPr lang="fr-FR" sz="1800"/>
                    </a:p>
                  </a:txBody>
                  <a:tcPr marL="66623" marR="66623" marT="33311" marB="33311" anchor="ctr">
                    <a:lnL>
                      <a:noFill/>
                    </a:lnL>
                    <a:lnR>
                      <a:noFill/>
                    </a:lnR>
                    <a:lnT>
                      <a:noFill/>
                    </a:lnT>
                    <a:lnB>
                      <a:noFill/>
                    </a:lnB>
                  </a:tcPr>
                </a:tc>
                <a:tc>
                  <a:txBody>
                    <a:bodyPr/>
                    <a:lstStyle/>
                    <a:p>
                      <a:r>
                        <a:rPr lang="fr-FR" sz="1800">
                          <a:hlinkClick r:id="rId15" tooltip="Communauté de communes Bayeux Intercom"/>
                        </a:rPr>
                        <a:t>Communauté de communes Bayeux Intercom</a:t>
                      </a:r>
                      <a:endParaRPr lang="fr-FR" sz="1800"/>
                    </a:p>
                  </a:txBody>
                  <a:tcPr marL="66623" marR="66623" marT="33311" marB="33311" anchor="ctr">
                    <a:lnL>
                      <a:noFill/>
                    </a:lnL>
                    <a:lnR>
                      <a:noFill/>
                    </a:lnR>
                    <a:lnT>
                      <a:noFill/>
                    </a:lnT>
                    <a:lnB>
                      <a:noFill/>
                    </a:lnB>
                  </a:tcPr>
                </a:tc>
                <a:extLst>
                  <a:ext uri="{0D108BD9-81ED-4DB2-BD59-A6C34878D82A}">
                    <a16:rowId xmlns:a16="http://schemas.microsoft.com/office/drawing/2014/main" val="10005"/>
                  </a:ext>
                </a:extLst>
              </a:tr>
              <a:tr h="767696">
                <a:tc>
                  <a:txBody>
                    <a:bodyPr/>
                    <a:lstStyle/>
                    <a:p>
                      <a:r>
                        <a:rPr lang="fr-FR" sz="1800">
                          <a:hlinkClick r:id="rId16" tooltip="Maire (France)"/>
                        </a:rPr>
                        <a:t>Maire</a:t>
                      </a:r>
                      <a:r>
                        <a:rPr lang="fr-FR" sz="1800"/>
                        <a:t/>
                      </a:r>
                      <a:br>
                        <a:rPr lang="fr-FR" sz="1800"/>
                      </a:br>
                      <a:r>
                        <a:rPr lang="fr-FR" sz="1800">
                          <a:hlinkClick r:id="rId17" tooltip="Mandat politique"/>
                        </a:rPr>
                        <a:t>Mandat</a:t>
                      </a:r>
                      <a:endParaRPr lang="fr-FR" sz="1800"/>
                    </a:p>
                  </a:txBody>
                  <a:tcPr marL="66623" marR="66623" marT="33311" marB="33311" anchor="ctr">
                    <a:lnL>
                      <a:noFill/>
                    </a:lnL>
                    <a:lnR>
                      <a:noFill/>
                    </a:lnR>
                    <a:lnT>
                      <a:noFill/>
                    </a:lnT>
                    <a:lnB>
                      <a:noFill/>
                    </a:lnB>
                  </a:tcPr>
                </a:tc>
                <a:tc>
                  <a:txBody>
                    <a:bodyPr/>
                    <a:lstStyle/>
                    <a:p>
                      <a:r>
                        <a:rPr lang="fr-FR" sz="1800"/>
                        <a:t>Roland Tirard</a:t>
                      </a:r>
                      <a:br>
                        <a:rPr lang="fr-FR" sz="1800"/>
                      </a:br>
                      <a:r>
                        <a:rPr lang="fr-FR" sz="1800">
                          <a:hlinkClick r:id="rId18" tooltip="2008"/>
                        </a:rPr>
                        <a:t>2008</a:t>
                      </a:r>
                      <a:r>
                        <a:rPr lang="fr-FR" sz="1800"/>
                        <a:t>-</a:t>
                      </a:r>
                      <a:r>
                        <a:rPr lang="fr-FR" sz="1800">
                          <a:hlinkClick r:id="rId19" tooltip="2014"/>
                        </a:rPr>
                        <a:t>2014</a:t>
                      </a:r>
                      <a:endParaRPr lang="fr-FR" sz="1800"/>
                    </a:p>
                  </a:txBody>
                  <a:tcPr marL="66623" marR="66623" marT="33311" marB="33311" anchor="ctr">
                    <a:lnL>
                      <a:noFill/>
                    </a:lnL>
                    <a:lnR>
                      <a:noFill/>
                    </a:lnR>
                    <a:lnT>
                      <a:noFill/>
                    </a:lnT>
                    <a:lnB>
                      <a:noFill/>
                    </a:lnB>
                  </a:tcPr>
                </a:tc>
                <a:extLst>
                  <a:ext uri="{0D108BD9-81ED-4DB2-BD59-A6C34878D82A}">
                    <a16:rowId xmlns:a16="http://schemas.microsoft.com/office/drawing/2014/main" val="10006"/>
                  </a:ext>
                </a:extLst>
              </a:tr>
              <a:tr h="425412">
                <a:tc>
                  <a:txBody>
                    <a:bodyPr/>
                    <a:lstStyle/>
                    <a:p>
                      <a:r>
                        <a:rPr lang="fr-FR" sz="1800">
                          <a:hlinkClick r:id="rId20" tooltip="Code postal"/>
                        </a:rPr>
                        <a:t>Code postal</a:t>
                      </a:r>
                      <a:endParaRPr lang="fr-FR" sz="1800"/>
                    </a:p>
                  </a:txBody>
                  <a:tcPr marL="66623" marR="66623" marT="33311" marB="33311" anchor="ctr">
                    <a:lnL>
                      <a:noFill/>
                    </a:lnL>
                    <a:lnR>
                      <a:noFill/>
                    </a:lnR>
                    <a:lnT>
                      <a:noFill/>
                    </a:lnT>
                    <a:lnB>
                      <a:noFill/>
                    </a:lnB>
                  </a:tcPr>
                </a:tc>
                <a:tc>
                  <a:txBody>
                    <a:bodyPr/>
                    <a:lstStyle/>
                    <a:p>
                      <a:r>
                        <a:rPr lang="fr-FR" sz="1800"/>
                        <a:t>14400</a:t>
                      </a:r>
                    </a:p>
                  </a:txBody>
                  <a:tcPr marL="66623" marR="66623" marT="33311" marB="33311" anchor="ctr">
                    <a:lnL>
                      <a:noFill/>
                    </a:lnL>
                    <a:lnR>
                      <a:noFill/>
                    </a:lnR>
                    <a:lnT>
                      <a:noFill/>
                    </a:lnT>
                    <a:lnB>
                      <a:noFill/>
                    </a:lnB>
                  </a:tcPr>
                </a:tc>
                <a:extLst>
                  <a:ext uri="{0D108BD9-81ED-4DB2-BD59-A6C34878D82A}">
                    <a16:rowId xmlns:a16="http://schemas.microsoft.com/office/drawing/2014/main" val="10007"/>
                  </a:ext>
                </a:extLst>
              </a:tr>
              <a:tr h="425412">
                <a:tc>
                  <a:txBody>
                    <a:bodyPr/>
                    <a:lstStyle/>
                    <a:p>
                      <a:r>
                        <a:rPr lang="fr-FR" sz="1800" dirty="0">
                          <a:hlinkClick r:id="rId21" tooltip="Code officiel géographique"/>
                        </a:rPr>
                        <a:t>Code commune</a:t>
                      </a:r>
                      <a:endParaRPr lang="fr-FR" sz="1800" dirty="0"/>
                    </a:p>
                  </a:txBody>
                  <a:tcPr marL="66623" marR="66623" marT="33311" marB="33311" anchor="ctr">
                    <a:lnL>
                      <a:noFill/>
                    </a:lnL>
                    <a:lnR>
                      <a:noFill/>
                    </a:lnR>
                    <a:lnT>
                      <a:noFill/>
                    </a:lnT>
                    <a:lnB>
                      <a:noFill/>
                    </a:lnB>
                  </a:tcPr>
                </a:tc>
                <a:tc>
                  <a:txBody>
                    <a:bodyPr/>
                    <a:lstStyle/>
                    <a:p>
                      <a:r>
                        <a:rPr lang="fr-FR" sz="1800"/>
                        <a:t>14377</a:t>
                      </a:r>
                    </a:p>
                  </a:txBody>
                  <a:tcPr marL="66623" marR="66623" marT="33311" marB="33311" anchor="ctr">
                    <a:lnL>
                      <a:noFill/>
                    </a:lnL>
                    <a:lnR>
                      <a:noFill/>
                    </a:lnR>
                    <a:lnT>
                      <a:noFill/>
                    </a:lnT>
                    <a:lnB>
                      <a:noFill/>
                    </a:lnB>
                  </a:tcPr>
                </a:tc>
                <a:extLst>
                  <a:ext uri="{0D108BD9-81ED-4DB2-BD59-A6C34878D82A}">
                    <a16:rowId xmlns:a16="http://schemas.microsoft.com/office/drawing/2014/main" val="10008"/>
                  </a:ext>
                </a:extLst>
              </a:tr>
              <a:tr h="425412">
                <a:tc>
                  <a:txBody>
                    <a:bodyPr/>
                    <a:lstStyle/>
                    <a:p>
                      <a:r>
                        <a:rPr lang="fr-FR" sz="1800" dirty="0">
                          <a:hlinkClick r:id="rId22" tooltip="Gentilé"/>
                        </a:rPr>
                        <a:t>Gentilé</a:t>
                      </a:r>
                      <a:endParaRPr lang="fr-FR" sz="1800" dirty="0"/>
                    </a:p>
                  </a:txBody>
                  <a:tcPr marL="66623" marR="66623" marT="33311" marB="33311" anchor="ctr">
                    <a:lnL>
                      <a:noFill/>
                    </a:lnL>
                    <a:lnR>
                      <a:noFill/>
                    </a:lnR>
                    <a:lnT>
                      <a:noFill/>
                    </a:lnT>
                    <a:lnB>
                      <a:noFill/>
                    </a:lnB>
                  </a:tcPr>
                </a:tc>
                <a:tc>
                  <a:txBody>
                    <a:bodyPr/>
                    <a:lstStyle/>
                    <a:p>
                      <a:r>
                        <a:rPr lang="fr-FR" sz="1800"/>
                        <a:t>Longuais</a:t>
                      </a:r>
                    </a:p>
                  </a:txBody>
                  <a:tcPr marL="66623" marR="66623" marT="33311" marB="33311" anchor="ctr">
                    <a:lnL>
                      <a:noFill/>
                    </a:lnL>
                    <a:lnR>
                      <a:noFill/>
                    </a:lnR>
                    <a:lnT>
                      <a:noFill/>
                    </a:lnT>
                    <a:lnB>
                      <a:noFill/>
                    </a:lnB>
                  </a:tcPr>
                </a:tc>
                <a:extLst>
                  <a:ext uri="{0D108BD9-81ED-4DB2-BD59-A6C34878D82A}">
                    <a16:rowId xmlns:a16="http://schemas.microsoft.com/office/drawing/2014/main" val="10009"/>
                  </a:ext>
                </a:extLst>
              </a:tr>
              <a:tr h="767696">
                <a:tc>
                  <a:txBody>
                    <a:bodyPr/>
                    <a:lstStyle/>
                    <a:p>
                      <a:r>
                        <a:rPr lang="fr-FR" sz="1800">
                          <a:hlinkClick r:id="rId23" tooltip="Chiffres de population de la France"/>
                        </a:rPr>
                        <a:t>Population</a:t>
                      </a:r>
                      <a:br>
                        <a:rPr lang="fr-FR" sz="1800">
                          <a:hlinkClick r:id="rId23" tooltip="Chiffres de population de la France"/>
                        </a:rPr>
                      </a:br>
                      <a:r>
                        <a:rPr lang="fr-FR" sz="1800">
                          <a:hlinkClick r:id="rId23" tooltip="Chiffres de population de la France"/>
                        </a:rPr>
                        <a:t>municipale</a:t>
                      </a:r>
                      <a:endParaRPr lang="fr-FR" sz="1800"/>
                    </a:p>
                  </a:txBody>
                  <a:tcPr marL="66623" marR="66623" marT="33311" marB="33311" anchor="ctr">
                    <a:lnL>
                      <a:noFill/>
                    </a:lnL>
                    <a:lnR>
                      <a:noFill/>
                    </a:lnR>
                    <a:lnT>
                      <a:noFill/>
                    </a:lnT>
                    <a:lnB>
                      <a:noFill/>
                    </a:lnB>
                  </a:tcPr>
                </a:tc>
                <a:tc>
                  <a:txBody>
                    <a:bodyPr/>
                    <a:lstStyle/>
                    <a:p>
                      <a:r>
                        <a:rPr lang="fr-FR" sz="1800" dirty="0"/>
                        <a:t>648 hab. (2010)</a:t>
                      </a:r>
                    </a:p>
                  </a:txBody>
                  <a:tcPr marL="66623" marR="66623" marT="33311" marB="33311" anchor="ctr">
                    <a:lnL>
                      <a:noFill/>
                    </a:lnL>
                    <a:lnR>
                      <a:noFill/>
                    </a:lnR>
                    <a:lnT>
                      <a:noFill/>
                    </a:lnT>
                    <a:lnB>
                      <a:noFill/>
                    </a:lnB>
                  </a:tcPr>
                </a:tc>
                <a:extLst>
                  <a:ext uri="{0D108BD9-81ED-4DB2-BD59-A6C34878D82A}">
                    <a16:rowId xmlns:a16="http://schemas.microsoft.com/office/drawing/2014/main" val="10010"/>
                  </a:ext>
                </a:extLst>
              </a:tr>
            </a:tbl>
          </a:graphicData>
        </a:graphic>
      </p:graphicFrame>
      <p:pic>
        <p:nvPicPr>
          <p:cNvPr id="137219" name="Picture 3" descr="Drapeau de la France"/>
          <p:cNvPicPr>
            <a:picLocks noChangeAspect="1" noChangeArrowheads="1"/>
          </p:cNvPicPr>
          <p:nvPr/>
        </p:nvPicPr>
        <p:blipFill>
          <a:blip r:embed="rId24" cstate="email"/>
          <a:srcRect/>
          <a:stretch>
            <a:fillRect/>
          </a:stretch>
        </p:blipFill>
        <p:spPr bwMode="auto">
          <a:xfrm>
            <a:off x="5076056" y="476672"/>
            <a:ext cx="190500" cy="123825"/>
          </a:xfrm>
          <a:prstGeom prst="rect">
            <a:avLst/>
          </a:prstGeom>
          <a:noFill/>
        </p:spPr>
      </p:pic>
      <p:pic>
        <p:nvPicPr>
          <p:cNvPr id="137221" name="Picture 5" descr="http://stephane.delogu.pagesperso-orange.fr/batterie-longues.gif"/>
          <p:cNvPicPr>
            <a:picLocks noChangeAspect="1" noChangeArrowheads="1"/>
          </p:cNvPicPr>
          <p:nvPr/>
        </p:nvPicPr>
        <p:blipFill>
          <a:blip r:embed="rId25" cstate="email"/>
          <a:srcRect/>
          <a:stretch>
            <a:fillRect/>
          </a:stretch>
        </p:blipFill>
        <p:spPr bwMode="auto">
          <a:xfrm>
            <a:off x="6372200" y="692696"/>
            <a:ext cx="2520280" cy="1584176"/>
          </a:xfrm>
          <a:prstGeom prst="rect">
            <a:avLst/>
          </a:prstGeom>
          <a:noFill/>
        </p:spPr>
      </p:pic>
    </p:spTree>
  </p:cSld>
  <p:clrMapOvr>
    <a:masterClrMapping/>
  </p:clrMapOvr>
  <p:transition/>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0" y="0"/>
            <a:ext cx="9144000" cy="3416320"/>
          </a:xfrm>
          <a:prstGeom prst="rect">
            <a:avLst/>
          </a:prstGeom>
        </p:spPr>
        <p:txBody>
          <a:bodyPr wrap="square">
            <a:spAutoFit/>
          </a:bodyPr>
          <a:lstStyle/>
          <a:p>
            <a:r>
              <a:rPr lang="fr-FR" dirty="0" smtClean="0"/>
              <a:t>Au nord du village, à 500 mètres du littoral, la </a:t>
            </a:r>
            <a:r>
              <a:rPr lang="fr-FR" dirty="0" smtClean="0">
                <a:hlinkClick r:id="rId3" tooltip="Wehrmacht"/>
              </a:rPr>
              <a:t>Wehrmacht</a:t>
            </a:r>
            <a:r>
              <a:rPr lang="fr-FR" dirty="0" smtClean="0"/>
              <a:t> avait construit dès 1943, une batterie côtière. Celle-ci abritait quatre canons de marine bien protégés d'une portée de près de 20 km qui outre les navires au large, menaçait directement la plage du débarquement de Gold Beach et pouvait aussi atteindre la plages d'</a:t>
            </a:r>
            <a:r>
              <a:rPr lang="fr-FR" dirty="0" smtClean="0">
                <a:hlinkClick r:id="rId4" tooltip="Omaha Beach"/>
              </a:rPr>
              <a:t>Omaha Beach</a:t>
            </a:r>
            <a:r>
              <a:rPr lang="fr-FR" dirty="0" smtClean="0"/>
              <a:t> à l'ouest. Les </a:t>
            </a:r>
            <a:r>
              <a:rPr lang="fr-FR" dirty="0" smtClean="0">
                <a:hlinkClick r:id="rId5" tooltip="Alliés de la Seconde Guerre mondiale"/>
              </a:rPr>
              <a:t>Alliés</a:t>
            </a:r>
            <a:r>
              <a:rPr lang="fr-FR" dirty="0" smtClean="0"/>
              <a:t> firent donc de la mise hors de combat de cette batterie un objectif prioritaire du </a:t>
            </a:r>
            <a:r>
              <a:rPr lang="fr-FR" dirty="0" smtClean="0">
                <a:hlinkClick r:id="rId6" tooltip="Jour J"/>
              </a:rPr>
              <a:t>jour J</a:t>
            </a:r>
            <a:r>
              <a:rPr lang="fr-FR" dirty="0" smtClean="0"/>
              <a:t>. Outre des bombardements aériens la semaine précédente, la batterie subit un pilonnage depuis deux croiseurs anglais et du croiseur français </a:t>
            </a:r>
            <a:r>
              <a:rPr lang="fr-FR" i="1" dirty="0" smtClean="0">
                <a:hlinkClick r:id="rId7" tooltip="Georges Leygues (croiseur)"/>
              </a:rPr>
              <a:t>Georges Leygues</a:t>
            </a:r>
            <a:r>
              <a:rPr lang="fr-FR" dirty="0" smtClean="0"/>
              <a:t> empêchant les </a:t>
            </a:r>
            <a:r>
              <a:rPr lang="fr-FR" dirty="0" smtClean="0">
                <a:hlinkClick r:id="rId8" tooltip="Canons de longue portée (page inexistante)"/>
              </a:rPr>
              <a:t>canons de longue portée</a:t>
            </a:r>
            <a:r>
              <a:rPr lang="fr-FR" dirty="0" smtClean="0"/>
              <a:t> allemands d'exercer une réelle menace. Le lendemain, le </a:t>
            </a:r>
            <a:r>
              <a:rPr lang="fr-FR" dirty="0" smtClean="0">
                <a:hlinkClick r:id="rId9" tooltip="7 juin"/>
              </a:rPr>
              <a:t>7</a:t>
            </a:r>
            <a:r>
              <a:rPr lang="fr-FR" dirty="0" smtClean="0"/>
              <a:t> </a:t>
            </a:r>
            <a:r>
              <a:rPr lang="fr-FR" dirty="0" smtClean="0">
                <a:hlinkClick r:id="rId10" tooltip="Juin 1944"/>
              </a:rPr>
              <a:t>juin</a:t>
            </a:r>
            <a:r>
              <a:rPr lang="fr-FR" dirty="0" smtClean="0"/>
              <a:t> </a:t>
            </a:r>
            <a:r>
              <a:rPr lang="fr-FR" dirty="0" smtClean="0">
                <a:hlinkClick r:id="rId11" tooltip="1944"/>
              </a:rPr>
              <a:t>1944</a:t>
            </a:r>
            <a:r>
              <a:rPr lang="fr-FR" dirty="0" smtClean="0"/>
              <a:t> en fin de matinée, après un second bombardement aérien de la </a:t>
            </a:r>
            <a:r>
              <a:rPr lang="fr-FR" dirty="0" smtClean="0">
                <a:hlinkClick r:id="rId12" tooltip="Royal Air Force"/>
              </a:rPr>
              <a:t>RAF</a:t>
            </a:r>
            <a:r>
              <a:rPr lang="fr-FR" dirty="0" smtClean="0"/>
              <a:t>, et avec leurs canons hors de combat, les soldats allemands se rendirent aux soldats britanniques du régiment du Devonshire.</a:t>
            </a:r>
          </a:p>
          <a:p>
            <a:r>
              <a:rPr lang="fr-FR" dirty="0" smtClean="0"/>
              <a:t>Longues-sur-Mer, située à la limite des secteurs américain et anglo-canadien, subit de gros dégâts pendant les jours du </a:t>
            </a:r>
            <a:r>
              <a:rPr lang="fr-FR" dirty="0" smtClean="0">
                <a:hlinkClick r:id="rId13" tooltip="Opération Neptune (Alliés)"/>
              </a:rPr>
              <a:t>débarquement</a:t>
            </a:r>
            <a:endParaRPr lang="fr-FR" dirty="0"/>
          </a:p>
        </p:txBody>
      </p:sp>
      <p:sp>
        <p:nvSpPr>
          <p:cNvPr id="3" name="Rectangle 2"/>
          <p:cNvSpPr/>
          <p:nvPr/>
        </p:nvSpPr>
        <p:spPr>
          <a:xfrm>
            <a:off x="0" y="3861048"/>
            <a:ext cx="9144000" cy="2585323"/>
          </a:xfrm>
          <a:prstGeom prst="rect">
            <a:avLst/>
          </a:prstGeom>
        </p:spPr>
        <p:txBody>
          <a:bodyPr wrap="square">
            <a:spAutoFit/>
          </a:bodyPr>
          <a:lstStyle/>
          <a:p>
            <a:r>
              <a:rPr lang="fr-FR" dirty="0" smtClean="0"/>
              <a:t>La </a:t>
            </a:r>
            <a:r>
              <a:rPr lang="fr-FR" b="1" dirty="0" smtClean="0"/>
              <a:t>batterie de Longues-sur-Mer</a:t>
            </a:r>
            <a:r>
              <a:rPr lang="fr-FR" dirty="0" smtClean="0"/>
              <a:t> est l'une des batteries de tir du </a:t>
            </a:r>
            <a:r>
              <a:rPr lang="fr-FR" dirty="0" smtClean="0">
                <a:hlinkClick r:id="rId14" tooltip="Mur de l'Atlantique"/>
              </a:rPr>
              <a:t>mur de l'Atlantique</a:t>
            </a:r>
            <a:r>
              <a:rPr lang="fr-FR" dirty="0" smtClean="0"/>
              <a:t>, située sur la commune littorale de </a:t>
            </a:r>
            <a:r>
              <a:rPr lang="fr-FR" dirty="0" smtClean="0">
                <a:hlinkClick r:id="rId15" tooltip="Longues-sur-Mer"/>
              </a:rPr>
              <a:t>Longues-sur-Mer</a:t>
            </a:r>
            <a:r>
              <a:rPr lang="fr-FR" dirty="0" smtClean="0"/>
              <a:t> dans le </a:t>
            </a:r>
            <a:r>
              <a:rPr lang="fr-FR" dirty="0" smtClean="0">
                <a:hlinkClick r:id="rId16" tooltip="Calvados (département)"/>
              </a:rPr>
              <a:t>Calvados</a:t>
            </a:r>
            <a:r>
              <a:rPr lang="fr-FR" dirty="0" smtClean="0"/>
              <a:t>. Le site comprenait 4 canons de marine de 150 mm de longue portée, chacun protégé par une casemate en béton armé, et différentes installations pour les servir et les défendre. Située dans la </a:t>
            </a:r>
            <a:r>
              <a:rPr lang="fr-FR" dirty="0" smtClean="0">
                <a:hlinkClick r:id="rId17" tooltip="Plages du débarquement allié en Normandie"/>
              </a:rPr>
              <a:t>zone du débarquement allié en Normandie</a:t>
            </a:r>
            <a:r>
              <a:rPr lang="fr-FR" dirty="0" smtClean="0"/>
              <a:t>, entre les plages d'</a:t>
            </a:r>
            <a:r>
              <a:rPr lang="fr-FR" dirty="0" smtClean="0">
                <a:hlinkClick r:id="rId4" tooltip="Omaha Beach"/>
              </a:rPr>
              <a:t>Omaha Beach</a:t>
            </a:r>
            <a:r>
              <a:rPr lang="fr-FR" dirty="0" smtClean="0"/>
              <a:t> et de </a:t>
            </a:r>
            <a:r>
              <a:rPr lang="fr-FR" dirty="0" smtClean="0">
                <a:hlinkClick r:id="rId18" tooltip="Gold Beach"/>
              </a:rPr>
              <a:t>Gold Beach</a:t>
            </a:r>
            <a:r>
              <a:rPr lang="fr-FR" dirty="0" smtClean="0"/>
              <a:t>, la batterie fut soumise à d'intenses </a:t>
            </a:r>
            <a:r>
              <a:rPr lang="fr-FR" dirty="0" smtClean="0">
                <a:hlinkClick r:id="rId19" tooltip="Bombardement de la Normandie"/>
              </a:rPr>
              <a:t>bombardements</a:t>
            </a:r>
            <a:r>
              <a:rPr lang="fr-FR" dirty="0" smtClean="0"/>
              <a:t> aériens puis navals l'empêchant d'entrer pleinement en action le </a:t>
            </a:r>
            <a:r>
              <a:rPr lang="fr-FR" dirty="0" smtClean="0">
                <a:hlinkClick r:id="rId6" tooltip="Jour J"/>
              </a:rPr>
              <a:t>jour J</a:t>
            </a:r>
            <a:r>
              <a:rPr lang="fr-FR" dirty="0" smtClean="0"/>
              <a:t> et fut prise dès le lendemain par les troupes britanniques. Dans un bon état de conservation et sur un site aménagé, elle est un lieu de passage fréquenté lors des visites des sites du débarquement.</a:t>
            </a:r>
            <a:endParaRPr lang="fr-FR" dirty="0"/>
          </a:p>
        </p:txBody>
      </p:sp>
    </p:spTree>
  </p:cSld>
  <p:clrMapOvr>
    <a:masterClrMapping/>
  </p:clrMapOvr>
  <p:transition/>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21" name="Picture 1"/>
          <p:cNvPicPr>
            <a:picLocks noChangeAspect="1" noChangeArrowheads="1"/>
          </p:cNvPicPr>
          <p:nvPr/>
        </p:nvPicPr>
        <p:blipFill>
          <a:blip r:embed="rId2" cstate="email"/>
          <a:srcRect/>
          <a:stretch>
            <a:fillRect/>
          </a:stretch>
        </p:blipFill>
        <p:spPr bwMode="auto">
          <a:xfrm>
            <a:off x="0" y="0"/>
            <a:ext cx="9143999" cy="6858000"/>
          </a:xfrm>
          <a:prstGeom prst="rect">
            <a:avLst/>
          </a:prstGeom>
          <a:noFill/>
          <a:ln w="9525">
            <a:noFill/>
            <a:miter lim="800000"/>
            <a:headEnd/>
            <a:tailEnd/>
          </a:ln>
        </p:spPr>
      </p:pic>
      <p:sp>
        <p:nvSpPr>
          <p:cNvPr id="4" name="Rectangle 3"/>
          <p:cNvSpPr/>
          <p:nvPr/>
        </p:nvSpPr>
        <p:spPr>
          <a:xfrm>
            <a:off x="539552" y="620688"/>
            <a:ext cx="4572000" cy="646331"/>
          </a:xfrm>
          <a:prstGeom prst="rect">
            <a:avLst/>
          </a:prstGeom>
        </p:spPr>
        <p:txBody>
          <a:bodyPr>
            <a:spAutoFit/>
          </a:bodyPr>
          <a:lstStyle/>
          <a:p>
            <a:r>
              <a:rPr lang="fr-FR" dirty="0" smtClean="0"/>
              <a:t>Une des quatre casemates formant la batterie d'artillerie côtière de Longues-sur-Mer</a:t>
            </a:r>
            <a:endParaRPr lang="fr-FR" dirty="0"/>
          </a:p>
        </p:txBody>
      </p:sp>
    </p:spTree>
  </p:cSld>
  <p:clrMapOvr>
    <a:masterClrMapping/>
  </p:clrMapOvr>
  <p:transition/>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2097" name="Picture 1"/>
          <p:cNvPicPr>
            <a:picLocks noChangeAspect="1" noChangeArrowheads="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
        <p:nvSpPr>
          <p:cNvPr id="3" name="Rectangle 2"/>
          <p:cNvSpPr/>
          <p:nvPr/>
        </p:nvSpPr>
        <p:spPr>
          <a:xfrm>
            <a:off x="0" y="188640"/>
            <a:ext cx="9144000" cy="369332"/>
          </a:xfrm>
          <a:prstGeom prst="rect">
            <a:avLst/>
          </a:prstGeom>
        </p:spPr>
        <p:txBody>
          <a:bodyPr wrap="square">
            <a:spAutoFit/>
          </a:bodyPr>
          <a:lstStyle/>
          <a:p>
            <a:r>
              <a:rPr lang="fr-FR" b="1" dirty="0" smtClean="0"/>
              <a:t>la 4è casemate, dont le canon intact en fait un ouvrage d'un intérêt historique exceptionnel.</a:t>
            </a:r>
            <a:endParaRPr lang="fr-FR" b="1" dirty="0"/>
          </a:p>
        </p:txBody>
      </p:sp>
    </p:spTree>
  </p:cSld>
  <p:clrMapOvr>
    <a:masterClrMapping/>
  </p:clrMapOvr>
  <p:transition/>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3" name="Picture 1"/>
          <p:cNvPicPr>
            <a:picLocks noChangeAspect="1" noChangeArrowheads="1"/>
          </p:cNvPicPr>
          <p:nvPr/>
        </p:nvPicPr>
        <p:blipFill>
          <a:blip r:embed="rId2" cstate="email"/>
          <a:srcRect/>
          <a:stretch>
            <a:fillRect/>
          </a:stretch>
        </p:blipFill>
        <p:spPr bwMode="auto">
          <a:xfrm>
            <a:off x="0" y="0"/>
            <a:ext cx="9144000" cy="6857999"/>
          </a:xfrm>
          <a:prstGeom prst="rect">
            <a:avLst/>
          </a:prstGeom>
          <a:noFill/>
          <a:ln w="9525">
            <a:noFill/>
            <a:miter lim="800000"/>
            <a:headEnd/>
            <a:tailEnd/>
          </a:ln>
        </p:spPr>
      </p:pic>
      <p:sp>
        <p:nvSpPr>
          <p:cNvPr id="3" name="Rectangle 2"/>
          <p:cNvSpPr/>
          <p:nvPr/>
        </p:nvSpPr>
        <p:spPr>
          <a:xfrm>
            <a:off x="395536" y="260648"/>
            <a:ext cx="4572000" cy="646331"/>
          </a:xfrm>
          <a:prstGeom prst="rect">
            <a:avLst/>
          </a:prstGeom>
        </p:spPr>
        <p:txBody>
          <a:bodyPr>
            <a:spAutoFit/>
          </a:bodyPr>
          <a:lstStyle/>
          <a:p>
            <a:r>
              <a:rPr lang="fr-FR" dirty="0" smtClean="0"/>
              <a:t>La pièce de 150 mm détruit par un tir direct de la marine  alliée</a:t>
            </a:r>
            <a:endParaRPr lang="fr-FR" dirty="0"/>
          </a:p>
        </p:txBody>
      </p:sp>
    </p:spTree>
  </p:cSld>
  <p:clrMapOvr>
    <a:masterClrMapping/>
  </p:clrMapOvr>
  <p:transition/>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8" name="Picture 4" descr="http://stephane.delogu.pagesperso-orange.fr/000_0036.jpg"/>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spTree>
  </p:cSld>
  <p:clrMapOvr>
    <a:masterClrMapping/>
  </p:clrMapOvr>
  <p:transition/>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43362" name="Picture 2" descr="Blason d'Arromanches-les-Bains"/>
          <p:cNvPicPr>
            <a:picLocks noChangeAspect="1" noChangeArrowheads="1"/>
          </p:cNvPicPr>
          <p:nvPr/>
        </p:nvPicPr>
        <p:blipFill>
          <a:blip r:embed="rId3" cstate="email"/>
          <a:srcRect/>
          <a:stretch>
            <a:fillRect/>
          </a:stretch>
        </p:blipFill>
        <p:spPr bwMode="auto">
          <a:xfrm>
            <a:off x="611560" y="1340768"/>
            <a:ext cx="1296144" cy="1263775"/>
          </a:xfrm>
          <a:prstGeom prst="rect">
            <a:avLst/>
          </a:prstGeom>
          <a:noFill/>
        </p:spPr>
      </p:pic>
      <p:sp>
        <p:nvSpPr>
          <p:cNvPr id="3" name="Rectangle 2"/>
          <p:cNvSpPr/>
          <p:nvPr/>
        </p:nvSpPr>
        <p:spPr>
          <a:xfrm>
            <a:off x="251520" y="3140968"/>
            <a:ext cx="2304256" cy="3139321"/>
          </a:xfrm>
          <a:prstGeom prst="rect">
            <a:avLst/>
          </a:prstGeom>
        </p:spPr>
        <p:txBody>
          <a:bodyPr wrap="square">
            <a:spAutoFit/>
          </a:bodyPr>
          <a:lstStyle/>
          <a:p>
            <a:r>
              <a:rPr lang="fr-FR" i="1" dirty="0" smtClean="0"/>
              <a:t>d'azur à l'ancre d'or et à l'étoile brochante d'argent, accompagnées de deux chaînes brisées de sable mouvant des cantons du chef vers l'étoile, au chef </a:t>
            </a:r>
            <a:r>
              <a:rPr lang="fr-FR" i="1" dirty="0" smtClean="0">
                <a:hlinkClick r:id="rId4" tooltip="Cousu"/>
              </a:rPr>
              <a:t>cousu</a:t>
            </a:r>
            <a:r>
              <a:rPr lang="fr-FR" i="1" dirty="0" smtClean="0"/>
              <a:t> de gueules chargé d'un léopard d'or armé et lampassé d'azur</a:t>
            </a:r>
            <a:endParaRPr lang="fr-FR" dirty="0"/>
          </a:p>
        </p:txBody>
      </p:sp>
      <p:sp>
        <p:nvSpPr>
          <p:cNvPr id="4" name="Rectangle 3"/>
          <p:cNvSpPr/>
          <p:nvPr/>
        </p:nvSpPr>
        <p:spPr>
          <a:xfrm>
            <a:off x="179512" y="692696"/>
            <a:ext cx="2377959" cy="369332"/>
          </a:xfrm>
          <a:prstGeom prst="rect">
            <a:avLst/>
          </a:prstGeom>
        </p:spPr>
        <p:txBody>
          <a:bodyPr wrap="none">
            <a:spAutoFit/>
          </a:bodyPr>
          <a:lstStyle/>
          <a:p>
            <a:r>
              <a:rPr lang="fr-FR" b="1" dirty="0" smtClean="0"/>
              <a:t>Arromanches-les-Bains</a:t>
            </a:r>
            <a:endParaRPr lang="fr-FR" dirty="0"/>
          </a:p>
        </p:txBody>
      </p:sp>
      <p:graphicFrame>
        <p:nvGraphicFramePr>
          <p:cNvPr id="5" name="Tableau 4"/>
          <p:cNvGraphicFramePr>
            <a:graphicFrameLocks noGrp="1"/>
          </p:cNvGraphicFramePr>
          <p:nvPr/>
        </p:nvGraphicFramePr>
        <p:xfrm>
          <a:off x="2915816" y="332656"/>
          <a:ext cx="3672408" cy="6289742"/>
        </p:xfrm>
        <a:graphic>
          <a:graphicData uri="http://schemas.openxmlformats.org/drawingml/2006/table">
            <a:tbl>
              <a:tblPr/>
              <a:tblGrid>
                <a:gridCol w="1836204">
                  <a:extLst>
                    <a:ext uri="{9D8B030D-6E8A-4147-A177-3AD203B41FA5}">
                      <a16:colId xmlns:a16="http://schemas.microsoft.com/office/drawing/2014/main" val="20000"/>
                    </a:ext>
                  </a:extLst>
                </a:gridCol>
                <a:gridCol w="1836204">
                  <a:extLst>
                    <a:ext uri="{9D8B030D-6E8A-4147-A177-3AD203B41FA5}">
                      <a16:colId xmlns:a16="http://schemas.microsoft.com/office/drawing/2014/main" val="20001"/>
                    </a:ext>
                  </a:extLst>
                </a:gridCol>
              </a:tblGrid>
              <a:tr h="441959">
                <a:tc>
                  <a:txBody>
                    <a:bodyPr/>
                    <a:lstStyle/>
                    <a:p>
                      <a:r>
                        <a:rPr lang="fr-FR" sz="1800">
                          <a:hlinkClick r:id="rId5" tooltip="Liste des pays du monde"/>
                        </a:rPr>
                        <a:t>Pays</a:t>
                      </a:r>
                      <a:endParaRPr lang="fr-FR" sz="1800"/>
                    </a:p>
                  </a:txBody>
                  <a:tcPr marL="71298" marR="71298" marT="35649" marB="35649" anchor="ctr">
                    <a:lnL>
                      <a:noFill/>
                    </a:lnL>
                    <a:lnR>
                      <a:noFill/>
                    </a:lnR>
                    <a:lnT>
                      <a:noFill/>
                    </a:lnT>
                    <a:lnB>
                      <a:noFill/>
                    </a:lnB>
                  </a:tcPr>
                </a:tc>
                <a:tc>
                  <a:txBody>
                    <a:bodyPr/>
                    <a:lstStyle/>
                    <a:p>
                      <a:r>
                        <a:rPr lang="fr-FR" sz="1800"/>
                        <a:t> </a:t>
                      </a:r>
                      <a:r>
                        <a:rPr lang="fr-FR" sz="1800">
                          <a:hlinkClick r:id="rId6" tooltip="France"/>
                        </a:rPr>
                        <a:t>France</a:t>
                      </a:r>
                      <a:endParaRPr lang="fr-FR" sz="1800"/>
                    </a:p>
                  </a:txBody>
                  <a:tcPr marL="71298" marR="71298" marT="35649" marB="35649" anchor="ctr">
                    <a:lnL>
                      <a:noFill/>
                    </a:lnL>
                    <a:lnR>
                      <a:noFill/>
                    </a:lnR>
                    <a:lnT>
                      <a:noFill/>
                    </a:lnT>
                    <a:lnB>
                      <a:noFill/>
                    </a:lnB>
                  </a:tcPr>
                </a:tc>
                <a:extLst>
                  <a:ext uri="{0D108BD9-81ED-4DB2-BD59-A6C34878D82A}">
                    <a16:rowId xmlns:a16="http://schemas.microsoft.com/office/drawing/2014/main" val="10000"/>
                  </a:ext>
                </a:extLst>
              </a:tr>
              <a:tr h="441959">
                <a:tc>
                  <a:txBody>
                    <a:bodyPr/>
                    <a:lstStyle/>
                    <a:p>
                      <a:r>
                        <a:rPr lang="fr-FR" sz="1800">
                          <a:hlinkClick r:id="rId7" tooltip="Région française"/>
                        </a:rPr>
                        <a:t>Région</a:t>
                      </a:r>
                      <a:endParaRPr lang="fr-FR" sz="1800"/>
                    </a:p>
                  </a:txBody>
                  <a:tcPr marL="71298" marR="71298" marT="35649" marB="35649" anchor="ctr">
                    <a:lnL>
                      <a:noFill/>
                    </a:lnL>
                    <a:lnR>
                      <a:noFill/>
                    </a:lnR>
                    <a:lnT>
                      <a:noFill/>
                    </a:lnT>
                    <a:lnB>
                      <a:noFill/>
                    </a:lnB>
                  </a:tcPr>
                </a:tc>
                <a:tc>
                  <a:txBody>
                    <a:bodyPr/>
                    <a:lstStyle/>
                    <a:p>
                      <a:r>
                        <a:rPr lang="fr-FR" sz="1800">
                          <a:hlinkClick r:id="rId8" tooltip="Basse-Normandie"/>
                        </a:rPr>
                        <a:t>Basse-Normandie</a:t>
                      </a:r>
                      <a:endParaRPr lang="fr-FR" sz="1800"/>
                    </a:p>
                  </a:txBody>
                  <a:tcPr marL="71298" marR="71298" marT="35649" marB="35649" anchor="ctr">
                    <a:lnL>
                      <a:noFill/>
                    </a:lnL>
                    <a:lnR>
                      <a:noFill/>
                    </a:lnR>
                    <a:lnT>
                      <a:noFill/>
                    </a:lnT>
                    <a:lnB>
                      <a:noFill/>
                    </a:lnB>
                  </a:tcPr>
                </a:tc>
                <a:extLst>
                  <a:ext uri="{0D108BD9-81ED-4DB2-BD59-A6C34878D82A}">
                    <a16:rowId xmlns:a16="http://schemas.microsoft.com/office/drawing/2014/main" val="10001"/>
                  </a:ext>
                </a:extLst>
              </a:tr>
              <a:tr h="441959">
                <a:tc>
                  <a:txBody>
                    <a:bodyPr/>
                    <a:lstStyle/>
                    <a:p>
                      <a:r>
                        <a:rPr lang="fr-FR" sz="1800">
                          <a:hlinkClick r:id="rId9" tooltip="Département français"/>
                        </a:rPr>
                        <a:t>Département</a:t>
                      </a:r>
                      <a:endParaRPr lang="fr-FR" sz="1800"/>
                    </a:p>
                  </a:txBody>
                  <a:tcPr marL="71298" marR="71298" marT="35649" marB="35649" anchor="ctr">
                    <a:lnL>
                      <a:noFill/>
                    </a:lnL>
                    <a:lnR>
                      <a:noFill/>
                    </a:lnR>
                    <a:lnT>
                      <a:noFill/>
                    </a:lnT>
                    <a:lnB>
                      <a:noFill/>
                    </a:lnB>
                  </a:tcPr>
                </a:tc>
                <a:tc>
                  <a:txBody>
                    <a:bodyPr/>
                    <a:lstStyle/>
                    <a:p>
                      <a:r>
                        <a:rPr lang="fr-FR" sz="1800">
                          <a:hlinkClick r:id="rId10" tooltip="Calvados (département)"/>
                        </a:rPr>
                        <a:t>Calvados</a:t>
                      </a:r>
                      <a:endParaRPr lang="fr-FR" sz="1800"/>
                    </a:p>
                  </a:txBody>
                  <a:tcPr marL="71298" marR="71298" marT="35649" marB="35649" anchor="ctr">
                    <a:lnL>
                      <a:noFill/>
                    </a:lnL>
                    <a:lnR>
                      <a:noFill/>
                    </a:lnR>
                    <a:lnT>
                      <a:noFill/>
                    </a:lnT>
                    <a:lnB>
                      <a:noFill/>
                    </a:lnB>
                  </a:tcPr>
                </a:tc>
                <a:extLst>
                  <a:ext uri="{0D108BD9-81ED-4DB2-BD59-A6C34878D82A}">
                    <a16:rowId xmlns:a16="http://schemas.microsoft.com/office/drawing/2014/main" val="10002"/>
                  </a:ext>
                </a:extLst>
              </a:tr>
              <a:tr h="441959">
                <a:tc>
                  <a:txBody>
                    <a:bodyPr/>
                    <a:lstStyle/>
                    <a:p>
                      <a:r>
                        <a:rPr lang="fr-FR" sz="1800">
                          <a:hlinkClick r:id="rId11" tooltip="Arrondissement français"/>
                        </a:rPr>
                        <a:t>Arrondissement</a:t>
                      </a:r>
                      <a:endParaRPr lang="fr-FR" sz="1800"/>
                    </a:p>
                  </a:txBody>
                  <a:tcPr marL="71298" marR="71298" marT="35649" marB="35649" anchor="ctr">
                    <a:lnL>
                      <a:noFill/>
                    </a:lnL>
                    <a:lnR>
                      <a:noFill/>
                    </a:lnR>
                    <a:lnT>
                      <a:noFill/>
                    </a:lnT>
                    <a:lnB>
                      <a:noFill/>
                    </a:lnB>
                  </a:tcPr>
                </a:tc>
                <a:tc>
                  <a:txBody>
                    <a:bodyPr/>
                    <a:lstStyle/>
                    <a:p>
                      <a:r>
                        <a:rPr lang="fr-FR" sz="1800">
                          <a:hlinkClick r:id="rId12" tooltip="Arrondissement de Bayeux"/>
                        </a:rPr>
                        <a:t>Bayeux</a:t>
                      </a:r>
                      <a:endParaRPr lang="fr-FR" sz="1800"/>
                    </a:p>
                  </a:txBody>
                  <a:tcPr marL="71298" marR="71298" marT="35649" marB="35649" anchor="ctr">
                    <a:lnL>
                      <a:noFill/>
                    </a:lnL>
                    <a:lnR>
                      <a:noFill/>
                    </a:lnR>
                    <a:lnT>
                      <a:noFill/>
                    </a:lnT>
                    <a:lnB>
                      <a:noFill/>
                    </a:lnB>
                  </a:tcPr>
                </a:tc>
                <a:extLst>
                  <a:ext uri="{0D108BD9-81ED-4DB2-BD59-A6C34878D82A}">
                    <a16:rowId xmlns:a16="http://schemas.microsoft.com/office/drawing/2014/main" val="10003"/>
                  </a:ext>
                </a:extLst>
              </a:tr>
              <a:tr h="441959">
                <a:tc>
                  <a:txBody>
                    <a:bodyPr/>
                    <a:lstStyle/>
                    <a:p>
                      <a:r>
                        <a:rPr lang="fr-FR" sz="1800">
                          <a:hlinkClick r:id="rId13" tooltip="Canton français"/>
                        </a:rPr>
                        <a:t>Canton</a:t>
                      </a:r>
                      <a:endParaRPr lang="fr-FR" sz="1800"/>
                    </a:p>
                  </a:txBody>
                  <a:tcPr marL="71298" marR="71298" marT="35649" marB="35649" anchor="ctr">
                    <a:lnL>
                      <a:noFill/>
                    </a:lnL>
                    <a:lnR>
                      <a:noFill/>
                    </a:lnR>
                    <a:lnT>
                      <a:noFill/>
                    </a:lnT>
                    <a:lnB>
                      <a:noFill/>
                    </a:lnB>
                  </a:tcPr>
                </a:tc>
                <a:tc>
                  <a:txBody>
                    <a:bodyPr/>
                    <a:lstStyle/>
                    <a:p>
                      <a:r>
                        <a:rPr lang="fr-FR" sz="1800">
                          <a:hlinkClick r:id="rId14" tooltip="Canton de Ryes"/>
                        </a:rPr>
                        <a:t>Ryes</a:t>
                      </a:r>
                      <a:endParaRPr lang="fr-FR" sz="1800"/>
                    </a:p>
                  </a:txBody>
                  <a:tcPr marL="71298" marR="71298" marT="35649" marB="35649" anchor="ctr">
                    <a:lnL>
                      <a:noFill/>
                    </a:lnL>
                    <a:lnR>
                      <a:noFill/>
                    </a:lnR>
                    <a:lnT>
                      <a:noFill/>
                    </a:lnT>
                    <a:lnB>
                      <a:noFill/>
                    </a:lnB>
                  </a:tcPr>
                </a:tc>
                <a:extLst>
                  <a:ext uri="{0D108BD9-81ED-4DB2-BD59-A6C34878D82A}">
                    <a16:rowId xmlns:a16="http://schemas.microsoft.com/office/drawing/2014/main" val="10004"/>
                  </a:ext>
                </a:extLst>
              </a:tr>
              <a:tr h="1143532">
                <a:tc>
                  <a:txBody>
                    <a:bodyPr/>
                    <a:lstStyle/>
                    <a:p>
                      <a:r>
                        <a:rPr lang="fr-FR" sz="1800">
                          <a:hlinkClick r:id="rId15" tooltip="Intercommunalité en France"/>
                        </a:rPr>
                        <a:t>Intercommunalité</a:t>
                      </a:r>
                      <a:endParaRPr lang="fr-FR" sz="1800"/>
                    </a:p>
                  </a:txBody>
                  <a:tcPr marL="71298" marR="71298" marT="35649" marB="35649" anchor="ctr">
                    <a:lnL>
                      <a:noFill/>
                    </a:lnL>
                    <a:lnR>
                      <a:noFill/>
                    </a:lnR>
                    <a:lnT>
                      <a:noFill/>
                    </a:lnT>
                    <a:lnB>
                      <a:noFill/>
                    </a:lnB>
                  </a:tcPr>
                </a:tc>
                <a:tc>
                  <a:txBody>
                    <a:bodyPr/>
                    <a:lstStyle/>
                    <a:p>
                      <a:r>
                        <a:rPr lang="fr-FR" sz="1800">
                          <a:hlinkClick r:id="rId16" tooltip="Communauté de communes de Bessin, Seulles et Mer"/>
                        </a:rPr>
                        <a:t>Communauté de communes de Bessin, Seulles et Mer</a:t>
                      </a:r>
                      <a:endParaRPr lang="fr-FR" sz="1800"/>
                    </a:p>
                  </a:txBody>
                  <a:tcPr marL="71298" marR="71298" marT="35649" marB="35649" anchor="ctr">
                    <a:lnL>
                      <a:noFill/>
                    </a:lnL>
                    <a:lnR>
                      <a:noFill/>
                    </a:lnR>
                    <a:lnT>
                      <a:noFill/>
                    </a:lnT>
                    <a:lnB>
                      <a:noFill/>
                    </a:lnB>
                  </a:tcPr>
                </a:tc>
                <a:extLst>
                  <a:ext uri="{0D108BD9-81ED-4DB2-BD59-A6C34878D82A}">
                    <a16:rowId xmlns:a16="http://schemas.microsoft.com/office/drawing/2014/main" val="10005"/>
                  </a:ext>
                </a:extLst>
              </a:tr>
              <a:tr h="792746">
                <a:tc>
                  <a:txBody>
                    <a:bodyPr/>
                    <a:lstStyle/>
                    <a:p>
                      <a:r>
                        <a:rPr lang="fr-FR" sz="1800">
                          <a:hlinkClick r:id="rId17" tooltip="Maire (France)"/>
                        </a:rPr>
                        <a:t>Maire</a:t>
                      </a:r>
                      <a:r>
                        <a:rPr lang="fr-FR" sz="1800"/>
                        <a:t/>
                      </a:r>
                      <a:br>
                        <a:rPr lang="fr-FR" sz="1800"/>
                      </a:br>
                      <a:r>
                        <a:rPr lang="fr-FR" sz="1800">
                          <a:hlinkClick r:id="rId18" tooltip="Mandat politique"/>
                        </a:rPr>
                        <a:t>Mandat</a:t>
                      </a:r>
                      <a:endParaRPr lang="fr-FR" sz="1800"/>
                    </a:p>
                  </a:txBody>
                  <a:tcPr marL="71298" marR="71298" marT="35649" marB="35649" anchor="ctr">
                    <a:lnL>
                      <a:noFill/>
                    </a:lnL>
                    <a:lnR>
                      <a:noFill/>
                    </a:lnR>
                    <a:lnT>
                      <a:noFill/>
                    </a:lnT>
                    <a:lnB>
                      <a:noFill/>
                    </a:lnB>
                  </a:tcPr>
                </a:tc>
                <a:tc>
                  <a:txBody>
                    <a:bodyPr/>
                    <a:lstStyle/>
                    <a:p>
                      <a:r>
                        <a:rPr lang="fr-FR" sz="1800"/>
                        <a:t>Patrick Jardin</a:t>
                      </a:r>
                      <a:br>
                        <a:rPr lang="fr-FR" sz="1800"/>
                      </a:br>
                      <a:r>
                        <a:rPr lang="fr-FR" sz="1800">
                          <a:hlinkClick r:id="rId19" tooltip="2008"/>
                        </a:rPr>
                        <a:t>2008</a:t>
                      </a:r>
                      <a:r>
                        <a:rPr lang="fr-FR" sz="1800"/>
                        <a:t>-</a:t>
                      </a:r>
                      <a:r>
                        <a:rPr lang="fr-FR" sz="1800">
                          <a:hlinkClick r:id="rId20" tooltip="2014"/>
                        </a:rPr>
                        <a:t>2014</a:t>
                      </a:r>
                      <a:endParaRPr lang="fr-FR" sz="1800"/>
                    </a:p>
                  </a:txBody>
                  <a:tcPr marL="71298" marR="71298" marT="35649" marB="35649" anchor="ctr">
                    <a:lnL>
                      <a:noFill/>
                    </a:lnL>
                    <a:lnR>
                      <a:noFill/>
                    </a:lnR>
                    <a:lnT>
                      <a:noFill/>
                    </a:lnT>
                    <a:lnB>
                      <a:noFill/>
                    </a:lnB>
                  </a:tcPr>
                </a:tc>
                <a:extLst>
                  <a:ext uri="{0D108BD9-81ED-4DB2-BD59-A6C34878D82A}">
                    <a16:rowId xmlns:a16="http://schemas.microsoft.com/office/drawing/2014/main" val="10006"/>
                  </a:ext>
                </a:extLst>
              </a:tr>
              <a:tr h="441959">
                <a:tc>
                  <a:txBody>
                    <a:bodyPr/>
                    <a:lstStyle/>
                    <a:p>
                      <a:r>
                        <a:rPr lang="fr-FR" sz="1800">
                          <a:hlinkClick r:id="rId21" tooltip="Code postal"/>
                        </a:rPr>
                        <a:t>Code postal</a:t>
                      </a:r>
                      <a:endParaRPr lang="fr-FR" sz="1800"/>
                    </a:p>
                  </a:txBody>
                  <a:tcPr marL="71298" marR="71298" marT="35649" marB="35649" anchor="ctr">
                    <a:lnL>
                      <a:noFill/>
                    </a:lnL>
                    <a:lnR>
                      <a:noFill/>
                    </a:lnR>
                    <a:lnT>
                      <a:noFill/>
                    </a:lnT>
                    <a:lnB>
                      <a:noFill/>
                    </a:lnB>
                  </a:tcPr>
                </a:tc>
                <a:tc>
                  <a:txBody>
                    <a:bodyPr/>
                    <a:lstStyle/>
                    <a:p>
                      <a:r>
                        <a:rPr lang="fr-FR" sz="1800"/>
                        <a:t>14117</a:t>
                      </a:r>
                    </a:p>
                  </a:txBody>
                  <a:tcPr marL="71298" marR="71298" marT="35649" marB="35649" anchor="ctr">
                    <a:lnL>
                      <a:noFill/>
                    </a:lnL>
                    <a:lnR>
                      <a:noFill/>
                    </a:lnR>
                    <a:lnT>
                      <a:noFill/>
                    </a:lnT>
                    <a:lnB>
                      <a:noFill/>
                    </a:lnB>
                  </a:tcPr>
                </a:tc>
                <a:extLst>
                  <a:ext uri="{0D108BD9-81ED-4DB2-BD59-A6C34878D82A}">
                    <a16:rowId xmlns:a16="http://schemas.microsoft.com/office/drawing/2014/main" val="10007"/>
                  </a:ext>
                </a:extLst>
              </a:tr>
              <a:tr h="441959">
                <a:tc>
                  <a:txBody>
                    <a:bodyPr/>
                    <a:lstStyle/>
                    <a:p>
                      <a:r>
                        <a:rPr lang="fr-FR" sz="1800">
                          <a:hlinkClick r:id="rId22" tooltip="Code officiel géographique"/>
                        </a:rPr>
                        <a:t>Code commune</a:t>
                      </a:r>
                      <a:endParaRPr lang="fr-FR" sz="1800"/>
                    </a:p>
                  </a:txBody>
                  <a:tcPr marL="71298" marR="71298" marT="35649" marB="35649" anchor="ctr">
                    <a:lnL>
                      <a:noFill/>
                    </a:lnL>
                    <a:lnR>
                      <a:noFill/>
                    </a:lnR>
                    <a:lnT>
                      <a:noFill/>
                    </a:lnT>
                    <a:lnB>
                      <a:noFill/>
                    </a:lnB>
                  </a:tcPr>
                </a:tc>
                <a:tc>
                  <a:txBody>
                    <a:bodyPr/>
                    <a:lstStyle/>
                    <a:p>
                      <a:r>
                        <a:rPr lang="fr-FR" sz="1800"/>
                        <a:t>14021</a:t>
                      </a:r>
                    </a:p>
                  </a:txBody>
                  <a:tcPr marL="71298" marR="71298" marT="35649" marB="35649" anchor="ctr">
                    <a:lnL>
                      <a:noFill/>
                    </a:lnL>
                    <a:lnR>
                      <a:noFill/>
                    </a:lnR>
                    <a:lnT>
                      <a:noFill/>
                    </a:lnT>
                    <a:lnB>
                      <a:noFill/>
                    </a:lnB>
                  </a:tcPr>
                </a:tc>
                <a:extLst>
                  <a:ext uri="{0D108BD9-81ED-4DB2-BD59-A6C34878D82A}">
                    <a16:rowId xmlns:a16="http://schemas.microsoft.com/office/drawing/2014/main" val="10008"/>
                  </a:ext>
                </a:extLst>
              </a:tr>
              <a:tr h="441959">
                <a:tc>
                  <a:txBody>
                    <a:bodyPr/>
                    <a:lstStyle/>
                    <a:p>
                      <a:r>
                        <a:rPr lang="fr-FR" sz="1800" dirty="0">
                          <a:hlinkClick r:id="rId23" tooltip="Gentilé"/>
                        </a:rPr>
                        <a:t>Gentilé</a:t>
                      </a:r>
                      <a:endParaRPr lang="fr-FR" sz="1800" dirty="0"/>
                    </a:p>
                  </a:txBody>
                  <a:tcPr marL="71298" marR="71298" marT="35649" marB="35649" anchor="ctr">
                    <a:lnL>
                      <a:noFill/>
                    </a:lnL>
                    <a:lnR>
                      <a:noFill/>
                    </a:lnR>
                    <a:lnT>
                      <a:noFill/>
                    </a:lnT>
                    <a:lnB>
                      <a:noFill/>
                    </a:lnB>
                  </a:tcPr>
                </a:tc>
                <a:tc>
                  <a:txBody>
                    <a:bodyPr/>
                    <a:lstStyle/>
                    <a:p>
                      <a:r>
                        <a:rPr lang="fr-FR" sz="1800"/>
                        <a:t>Arromanchais</a:t>
                      </a:r>
                    </a:p>
                  </a:txBody>
                  <a:tcPr marL="71298" marR="71298" marT="35649" marB="35649" anchor="ctr">
                    <a:lnL>
                      <a:noFill/>
                    </a:lnL>
                    <a:lnR>
                      <a:noFill/>
                    </a:lnR>
                    <a:lnT>
                      <a:noFill/>
                    </a:lnT>
                    <a:lnB>
                      <a:noFill/>
                    </a:lnB>
                  </a:tcPr>
                </a:tc>
                <a:extLst>
                  <a:ext uri="{0D108BD9-81ED-4DB2-BD59-A6C34878D82A}">
                    <a16:rowId xmlns:a16="http://schemas.microsoft.com/office/drawing/2014/main" val="10009"/>
                  </a:ext>
                </a:extLst>
              </a:tr>
              <a:tr h="792746">
                <a:tc>
                  <a:txBody>
                    <a:bodyPr/>
                    <a:lstStyle/>
                    <a:p>
                      <a:r>
                        <a:rPr lang="fr-FR" sz="1800">
                          <a:hlinkClick r:id="rId24" tooltip="Chiffres de population de la France"/>
                        </a:rPr>
                        <a:t>Population</a:t>
                      </a:r>
                      <a:br>
                        <a:rPr lang="fr-FR" sz="1800">
                          <a:hlinkClick r:id="rId24" tooltip="Chiffres de population de la France"/>
                        </a:rPr>
                      </a:br>
                      <a:r>
                        <a:rPr lang="fr-FR" sz="1800">
                          <a:hlinkClick r:id="rId24" tooltip="Chiffres de population de la France"/>
                        </a:rPr>
                        <a:t>municipale</a:t>
                      </a:r>
                      <a:endParaRPr lang="fr-FR" sz="1800"/>
                    </a:p>
                  </a:txBody>
                  <a:tcPr marL="71298" marR="71298" marT="35649" marB="35649" anchor="ctr">
                    <a:lnL>
                      <a:noFill/>
                    </a:lnL>
                    <a:lnR>
                      <a:noFill/>
                    </a:lnR>
                    <a:lnT>
                      <a:noFill/>
                    </a:lnT>
                    <a:lnB>
                      <a:noFill/>
                    </a:lnB>
                  </a:tcPr>
                </a:tc>
                <a:tc>
                  <a:txBody>
                    <a:bodyPr/>
                    <a:lstStyle/>
                    <a:p>
                      <a:r>
                        <a:rPr lang="fr-FR" sz="1800" dirty="0"/>
                        <a:t>587 hab. (2010)</a:t>
                      </a:r>
                    </a:p>
                  </a:txBody>
                  <a:tcPr marL="71298" marR="71298" marT="35649" marB="35649" anchor="ctr">
                    <a:lnL>
                      <a:noFill/>
                    </a:lnL>
                    <a:lnR>
                      <a:noFill/>
                    </a:lnR>
                    <a:lnT>
                      <a:noFill/>
                    </a:lnT>
                    <a:lnB>
                      <a:noFill/>
                    </a:lnB>
                  </a:tcPr>
                </a:tc>
                <a:extLst>
                  <a:ext uri="{0D108BD9-81ED-4DB2-BD59-A6C34878D82A}">
                    <a16:rowId xmlns:a16="http://schemas.microsoft.com/office/drawing/2014/main" val="10010"/>
                  </a:ext>
                </a:extLst>
              </a:tr>
            </a:tbl>
          </a:graphicData>
        </a:graphic>
      </p:graphicFrame>
      <p:pic>
        <p:nvPicPr>
          <p:cNvPr id="143363" name="Picture 3" descr="Drapeau de la France"/>
          <p:cNvPicPr>
            <a:picLocks noChangeAspect="1" noChangeArrowheads="1"/>
          </p:cNvPicPr>
          <p:nvPr/>
        </p:nvPicPr>
        <p:blipFill>
          <a:blip r:embed="rId25" cstate="email"/>
          <a:srcRect/>
          <a:stretch>
            <a:fillRect/>
          </a:stretch>
        </p:blipFill>
        <p:spPr bwMode="auto">
          <a:xfrm>
            <a:off x="5580112" y="548680"/>
            <a:ext cx="190500" cy="123825"/>
          </a:xfrm>
          <a:prstGeom prst="rect">
            <a:avLst/>
          </a:prstGeom>
          <a:noFill/>
        </p:spPr>
      </p:pic>
      <p:pic>
        <p:nvPicPr>
          <p:cNvPr id="143365" name="Picture 5" descr="Arromanches Logo"/>
          <p:cNvPicPr>
            <a:picLocks noChangeAspect="1" noChangeArrowheads="1"/>
          </p:cNvPicPr>
          <p:nvPr/>
        </p:nvPicPr>
        <p:blipFill>
          <a:blip r:embed="rId26" cstate="email"/>
          <a:srcRect/>
          <a:stretch>
            <a:fillRect/>
          </a:stretch>
        </p:blipFill>
        <p:spPr bwMode="auto">
          <a:xfrm>
            <a:off x="6732240" y="980728"/>
            <a:ext cx="2087513" cy="914401"/>
          </a:xfrm>
          <a:prstGeom prst="rect">
            <a:avLst/>
          </a:prstGeom>
          <a:noFill/>
        </p:spPr>
      </p:pic>
    </p:spTree>
  </p:cSld>
  <p:clrMapOvr>
    <a:masterClrMapping/>
  </p:clrMapOvr>
  <p:transition/>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339" name="Picture 3"/>
          <p:cNvPicPr>
            <a:picLocks noChangeAspect="1" noChangeArrowheads="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
        <p:nvSpPr>
          <p:cNvPr id="4" name="Rectangle 3"/>
          <p:cNvSpPr/>
          <p:nvPr/>
        </p:nvSpPr>
        <p:spPr>
          <a:xfrm>
            <a:off x="2627784" y="908720"/>
            <a:ext cx="4572000" cy="923330"/>
          </a:xfrm>
          <a:prstGeom prst="rect">
            <a:avLst/>
          </a:prstGeom>
        </p:spPr>
        <p:txBody>
          <a:bodyPr>
            <a:spAutoFit/>
          </a:bodyPr>
          <a:lstStyle/>
          <a:p>
            <a:r>
              <a:rPr lang="fr-FR" dirty="0" smtClean="0"/>
              <a:t>Construit sur le site même où fut implanté le port artificiel, dont on peut encore voir les vestiges à quelques centaines de mètres.</a:t>
            </a:r>
            <a:endParaRPr lang="fr-FR" dirty="0"/>
          </a:p>
        </p:txBody>
      </p:sp>
    </p:spTree>
  </p:cSld>
  <p:clrMapOvr>
    <a:masterClrMapping/>
  </p:clrMapOvr>
  <p:transition/>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290" name="Picture 2"/>
          <p:cNvPicPr>
            <a:picLocks noChangeAspect="1" noChangeArrowheads="1"/>
          </p:cNvPicPr>
          <p:nvPr/>
        </p:nvPicPr>
        <p:blipFill>
          <a:blip r:embed="rId2" cstate="email"/>
          <a:srcRect/>
          <a:stretch>
            <a:fillRect/>
          </a:stretch>
        </p:blipFill>
        <p:spPr bwMode="auto">
          <a:xfrm>
            <a:off x="0" y="0"/>
            <a:ext cx="9144000" cy="5085183"/>
          </a:xfrm>
          <a:prstGeom prst="rect">
            <a:avLst/>
          </a:prstGeom>
          <a:noFill/>
          <a:ln w="9525">
            <a:noFill/>
            <a:miter lim="800000"/>
            <a:headEnd/>
            <a:tailEnd/>
          </a:ln>
        </p:spPr>
      </p:pic>
      <p:sp>
        <p:nvSpPr>
          <p:cNvPr id="3" name="Rectangle 2"/>
          <p:cNvSpPr/>
          <p:nvPr/>
        </p:nvSpPr>
        <p:spPr>
          <a:xfrm>
            <a:off x="0" y="5103674"/>
            <a:ext cx="9144000" cy="1754326"/>
          </a:xfrm>
          <a:prstGeom prst="rect">
            <a:avLst/>
          </a:prstGeom>
        </p:spPr>
        <p:txBody>
          <a:bodyPr wrap="square">
            <a:spAutoFit/>
          </a:bodyPr>
          <a:lstStyle/>
          <a:p>
            <a:r>
              <a:rPr lang="fr-FR" dirty="0" smtClean="0"/>
              <a:t>Les Britanniques construisirent d'énormes caissons flottants en béton, les "Phoenix" qui après avoir été remorqués d'Angleterre devaient être assemblés en les coulant afin de former des quais et jetées formant et délimitant un port artificiel, le </a:t>
            </a:r>
            <a:r>
              <a:rPr lang="fr-FR" dirty="0" smtClean="0">
                <a:hlinkClick r:id="rId3" tooltip="Port Mulberry"/>
              </a:rPr>
              <a:t>Port </a:t>
            </a:r>
            <a:r>
              <a:rPr lang="fr-FR" dirty="0" err="1" smtClean="0">
                <a:hlinkClick r:id="rId3" tooltip="Port Mulberry"/>
              </a:rPr>
              <a:t>Mulberry</a:t>
            </a:r>
            <a:r>
              <a:rPr lang="fr-FR" dirty="0" smtClean="0"/>
              <a:t>, comprenant des pontons reliés à la terre par de véritables chaussées flottantes. Un de ces ports fut assemblé à </a:t>
            </a:r>
            <a:r>
              <a:rPr lang="fr-FR" dirty="0" err="1" smtClean="0"/>
              <a:t>Arromanches</a:t>
            </a:r>
            <a:r>
              <a:rPr lang="fr-FR" dirty="0" smtClean="0"/>
              <a:t> et, aujourd'hui encore, quelques caissons "Phoenix" visibles sur l’image témoignent de sa solidité.</a:t>
            </a:r>
            <a:endParaRPr lang="fr-FR" dirty="0"/>
          </a:p>
        </p:txBody>
      </p:sp>
    </p:spTree>
  </p:cSld>
  <p:clrMapOvr>
    <a:masterClrMapping/>
  </p:clrMapOvr>
  <p:transition/>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p:cNvPicPr>
            <a:picLocks noChangeAspect="1" noChangeArrowheads="1"/>
          </p:cNvPicPr>
          <p:nvPr/>
        </p:nvPicPr>
        <p:blipFill>
          <a:blip r:embed="rId2" cstate="email"/>
          <a:srcRect/>
          <a:stretch>
            <a:fillRect/>
          </a:stretch>
        </p:blipFill>
        <p:spPr bwMode="auto">
          <a:xfrm>
            <a:off x="0" y="0"/>
            <a:ext cx="9144000" cy="5934075"/>
          </a:xfrm>
          <a:prstGeom prst="rect">
            <a:avLst/>
          </a:prstGeom>
          <a:noFill/>
          <a:ln w="9525">
            <a:noFill/>
            <a:miter lim="800000"/>
            <a:headEnd/>
            <a:tailEnd/>
          </a:ln>
        </p:spPr>
      </p:pic>
      <p:sp>
        <p:nvSpPr>
          <p:cNvPr id="3" name="Rectangle 2"/>
          <p:cNvSpPr/>
          <p:nvPr/>
        </p:nvSpPr>
        <p:spPr>
          <a:xfrm>
            <a:off x="0" y="5934670"/>
            <a:ext cx="9144000" cy="923330"/>
          </a:xfrm>
          <a:prstGeom prst="rect">
            <a:avLst/>
          </a:prstGeom>
        </p:spPr>
        <p:txBody>
          <a:bodyPr wrap="square">
            <a:spAutoFit/>
          </a:bodyPr>
          <a:lstStyle/>
          <a:p>
            <a:r>
              <a:rPr lang="fr-FR" dirty="0" smtClean="0"/>
              <a:t>Au cœur des plages du débarquement de juin 1944, </a:t>
            </a:r>
            <a:r>
              <a:rPr lang="fr-FR" dirty="0" err="1" smtClean="0"/>
              <a:t>Arromanches</a:t>
            </a:r>
            <a:r>
              <a:rPr lang="fr-FR" dirty="0" smtClean="0"/>
              <a:t> doit sa renommée aux vestiges du port artificiel. Les images étonnantes de ce lieu unique sont aussi belles que troublantes. </a:t>
            </a:r>
            <a:endParaRPr lang="fr-FR" dirty="0"/>
          </a:p>
        </p:txBody>
      </p:sp>
    </p:spTree>
  </p:cSld>
  <p:clrMapOvr>
    <a:masterClrMapping/>
  </p:clrMapOvr>
  <p:transition/>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4386" name="Picture 2" descr="http://www.ot-arromanches.fr/upload/home_slides/20120316-182414.u.jpg"/>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spTree>
  </p:cSld>
  <p:clrMapOvr>
    <a:masterClrMapping/>
  </p:clrMapOvr>
  <p:transition/>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49506" name="Picture 2" descr="http://www.courseulles-sur-mer.com/web/images/logo_horizontal.png"/>
          <p:cNvPicPr>
            <a:picLocks noChangeAspect="1" noChangeArrowheads="1"/>
          </p:cNvPicPr>
          <p:nvPr/>
        </p:nvPicPr>
        <p:blipFill>
          <a:blip r:embed="rId3" cstate="email"/>
          <a:srcRect/>
          <a:stretch>
            <a:fillRect/>
          </a:stretch>
        </p:blipFill>
        <p:spPr bwMode="auto">
          <a:xfrm>
            <a:off x="5796136" y="188640"/>
            <a:ext cx="3347864" cy="1438275"/>
          </a:xfrm>
          <a:prstGeom prst="rect">
            <a:avLst/>
          </a:prstGeom>
          <a:noFill/>
        </p:spPr>
      </p:pic>
      <p:pic>
        <p:nvPicPr>
          <p:cNvPr id="149508" name="Picture 4" descr="Armes de Courseulles-sur-Mer"/>
          <p:cNvPicPr>
            <a:picLocks noChangeAspect="1" noChangeArrowheads="1"/>
          </p:cNvPicPr>
          <p:nvPr/>
        </p:nvPicPr>
        <p:blipFill>
          <a:blip r:embed="rId4" cstate="email"/>
          <a:srcRect/>
          <a:stretch>
            <a:fillRect/>
          </a:stretch>
        </p:blipFill>
        <p:spPr bwMode="auto">
          <a:xfrm>
            <a:off x="539552" y="1196752"/>
            <a:ext cx="1224136" cy="1440160"/>
          </a:xfrm>
          <a:prstGeom prst="rect">
            <a:avLst/>
          </a:prstGeom>
          <a:noFill/>
        </p:spPr>
      </p:pic>
      <p:sp>
        <p:nvSpPr>
          <p:cNvPr id="4" name="Rectangle 3"/>
          <p:cNvSpPr/>
          <p:nvPr/>
        </p:nvSpPr>
        <p:spPr>
          <a:xfrm>
            <a:off x="179512" y="2924944"/>
            <a:ext cx="2160240" cy="3693319"/>
          </a:xfrm>
          <a:prstGeom prst="rect">
            <a:avLst/>
          </a:prstGeom>
        </p:spPr>
        <p:txBody>
          <a:bodyPr wrap="square">
            <a:spAutoFit/>
          </a:bodyPr>
          <a:lstStyle/>
          <a:p>
            <a:r>
              <a:rPr lang="fr-FR" dirty="0" smtClean="0"/>
              <a:t>Les armes de la commune de Courseulles-sur-Mer se </a:t>
            </a:r>
            <a:r>
              <a:rPr lang="fr-FR" dirty="0" smtClean="0">
                <a:hlinkClick r:id="rId5" tooltip="Blasonnement"/>
              </a:rPr>
              <a:t>blasonnent</a:t>
            </a:r>
            <a:r>
              <a:rPr lang="fr-FR" dirty="0" smtClean="0"/>
              <a:t> ainsi :</a:t>
            </a:r>
            <a:br>
              <a:rPr lang="fr-FR" dirty="0" smtClean="0"/>
            </a:br>
            <a:r>
              <a:rPr lang="fr-FR" i="1" dirty="0" smtClean="0"/>
              <a:t>D'or au chevron de sable chargé de trois coquilles à plomb d'argent, au chef parti d'azur et de gueules chargé d'une étoile aussi d'argent brochant sur la partition</a:t>
            </a:r>
            <a:endParaRPr lang="fr-FR" dirty="0"/>
          </a:p>
        </p:txBody>
      </p:sp>
      <p:sp>
        <p:nvSpPr>
          <p:cNvPr id="5" name="Rectangle 4"/>
          <p:cNvSpPr/>
          <p:nvPr/>
        </p:nvSpPr>
        <p:spPr>
          <a:xfrm>
            <a:off x="251520" y="620688"/>
            <a:ext cx="2118272" cy="369332"/>
          </a:xfrm>
          <a:prstGeom prst="rect">
            <a:avLst/>
          </a:prstGeom>
        </p:spPr>
        <p:txBody>
          <a:bodyPr wrap="none">
            <a:spAutoFit/>
          </a:bodyPr>
          <a:lstStyle/>
          <a:p>
            <a:r>
              <a:rPr lang="fr-FR" b="1" dirty="0" smtClean="0"/>
              <a:t>Courseulles-sur-Mer</a:t>
            </a:r>
            <a:endParaRPr lang="fr-FR" dirty="0"/>
          </a:p>
        </p:txBody>
      </p:sp>
      <p:sp>
        <p:nvSpPr>
          <p:cNvPr id="6" name="Rectangle 5"/>
          <p:cNvSpPr/>
          <p:nvPr/>
        </p:nvSpPr>
        <p:spPr>
          <a:xfrm>
            <a:off x="6084168" y="1628800"/>
            <a:ext cx="3059832" cy="4247317"/>
          </a:xfrm>
          <a:prstGeom prst="rect">
            <a:avLst/>
          </a:prstGeom>
        </p:spPr>
        <p:txBody>
          <a:bodyPr wrap="square">
            <a:spAutoFit/>
          </a:bodyPr>
          <a:lstStyle/>
          <a:p>
            <a:r>
              <a:rPr lang="fr-FR" b="1" dirty="0" err="1" smtClean="0"/>
              <a:t>Juno</a:t>
            </a:r>
            <a:r>
              <a:rPr lang="fr-FR" b="1" dirty="0" smtClean="0"/>
              <a:t> Beach</a:t>
            </a:r>
            <a:r>
              <a:rPr lang="fr-FR" dirty="0" smtClean="0"/>
              <a:t> est le nom de code d'une des </a:t>
            </a:r>
            <a:r>
              <a:rPr lang="fr-FR" dirty="0" smtClean="0">
                <a:hlinkClick r:id="rId6" tooltip="Plages du débarquement allié en Normandie"/>
              </a:rPr>
              <a:t>principales plages</a:t>
            </a:r>
            <a:r>
              <a:rPr lang="fr-FR" dirty="0" smtClean="0"/>
              <a:t> du </a:t>
            </a:r>
            <a:r>
              <a:rPr lang="fr-FR" dirty="0" smtClean="0">
                <a:hlinkClick r:id="rId7" tooltip="Bataille de Normandie"/>
              </a:rPr>
              <a:t>débarquement</a:t>
            </a:r>
            <a:r>
              <a:rPr lang="fr-FR" dirty="0" smtClean="0"/>
              <a:t> allié en </a:t>
            </a:r>
            <a:r>
              <a:rPr lang="fr-FR" dirty="0" smtClean="0">
                <a:hlinkClick r:id="rId8" tooltip="Normandie"/>
              </a:rPr>
              <a:t>Normandie</a:t>
            </a:r>
            <a:r>
              <a:rPr lang="fr-FR" dirty="0" smtClean="0"/>
              <a:t> le </a:t>
            </a:r>
            <a:r>
              <a:rPr lang="fr-FR" dirty="0" smtClean="0">
                <a:hlinkClick r:id="rId9" tooltip="6 juin"/>
              </a:rPr>
              <a:t>6</a:t>
            </a:r>
            <a:r>
              <a:rPr lang="fr-FR" dirty="0" smtClean="0"/>
              <a:t> </a:t>
            </a:r>
            <a:r>
              <a:rPr lang="fr-FR" dirty="0" smtClean="0">
                <a:hlinkClick r:id="rId10" tooltip="Juin 1944"/>
              </a:rPr>
              <a:t>juin</a:t>
            </a:r>
            <a:r>
              <a:rPr lang="fr-FR" dirty="0" smtClean="0"/>
              <a:t> </a:t>
            </a:r>
            <a:r>
              <a:rPr lang="fr-FR" dirty="0" smtClean="0">
                <a:hlinkClick r:id="rId11" tooltip="1944"/>
              </a:rPr>
              <a:t>1944</a:t>
            </a:r>
            <a:r>
              <a:rPr lang="fr-FR" dirty="0" smtClean="0"/>
              <a:t> lors de la </a:t>
            </a:r>
            <a:r>
              <a:rPr lang="fr-FR" dirty="0" smtClean="0">
                <a:hlinkClick r:id="rId12" tooltip="Seconde Guerre mondiale"/>
              </a:rPr>
              <a:t>Seconde Guerre mondiale</a:t>
            </a:r>
            <a:r>
              <a:rPr lang="fr-FR" dirty="0" smtClean="0"/>
              <a:t>. Son nom vient de la femme d'un Général de l'époque. Elle est située entre </a:t>
            </a:r>
            <a:r>
              <a:rPr lang="fr-FR" dirty="0" err="1" smtClean="0">
                <a:hlinkClick r:id="rId13" tooltip="Sword Beach"/>
              </a:rPr>
              <a:t>Sword</a:t>
            </a:r>
            <a:r>
              <a:rPr lang="fr-FR" dirty="0" smtClean="0">
                <a:hlinkClick r:id="rId13" tooltip="Sword Beach"/>
              </a:rPr>
              <a:t> Beach</a:t>
            </a:r>
            <a:r>
              <a:rPr lang="fr-FR" dirty="0" smtClean="0"/>
              <a:t> et </a:t>
            </a:r>
            <a:r>
              <a:rPr lang="fr-FR" dirty="0" smtClean="0">
                <a:hlinkClick r:id="rId14" tooltip="Gold Beach"/>
              </a:rPr>
              <a:t>Gold Beach</a:t>
            </a:r>
            <a:r>
              <a:rPr lang="fr-FR" dirty="0" smtClean="0"/>
              <a:t>, et s'étend depuis </a:t>
            </a:r>
            <a:r>
              <a:rPr lang="fr-FR" dirty="0" smtClean="0">
                <a:hlinkClick r:id="rId15" tooltip="Saint-Aubin-sur-Mer (Calvados)"/>
              </a:rPr>
              <a:t>Saint-Aubin-sur-Mer</a:t>
            </a:r>
            <a:r>
              <a:rPr lang="fr-FR" dirty="0" smtClean="0"/>
              <a:t> à l'est jusqu'à mi-parcours entre les villages de La Rivière, hameau à l'est de </a:t>
            </a:r>
            <a:r>
              <a:rPr lang="fr-FR" dirty="0" smtClean="0">
                <a:hlinkClick r:id="rId16" tooltip="Ver-sur-Mer"/>
              </a:rPr>
              <a:t>Ver-sur-Mer</a:t>
            </a:r>
            <a:r>
              <a:rPr lang="fr-FR" dirty="0" smtClean="0"/>
              <a:t> et </a:t>
            </a:r>
            <a:r>
              <a:rPr lang="fr-FR" dirty="0" smtClean="0">
                <a:hlinkClick r:id="rId17" tooltip="Courseulles-sur-Mer"/>
              </a:rPr>
              <a:t>Courseulles-sur-Mer</a:t>
            </a:r>
            <a:r>
              <a:rPr lang="fr-FR" dirty="0" smtClean="0"/>
              <a:t> à l'ouest.</a:t>
            </a:r>
            <a:endParaRPr lang="fr-FR" dirty="0"/>
          </a:p>
        </p:txBody>
      </p:sp>
      <p:graphicFrame>
        <p:nvGraphicFramePr>
          <p:cNvPr id="8" name="Tableau 7"/>
          <p:cNvGraphicFramePr>
            <a:graphicFrameLocks noGrp="1"/>
          </p:cNvGraphicFramePr>
          <p:nvPr/>
        </p:nvGraphicFramePr>
        <p:xfrm>
          <a:off x="2339751" y="260652"/>
          <a:ext cx="3744416" cy="6408711"/>
        </p:xfrm>
        <a:graphic>
          <a:graphicData uri="http://schemas.openxmlformats.org/drawingml/2006/table">
            <a:tbl>
              <a:tblPr/>
              <a:tblGrid>
                <a:gridCol w="1872208">
                  <a:extLst>
                    <a:ext uri="{9D8B030D-6E8A-4147-A177-3AD203B41FA5}">
                      <a16:colId xmlns:a16="http://schemas.microsoft.com/office/drawing/2014/main" val="20000"/>
                    </a:ext>
                  </a:extLst>
                </a:gridCol>
                <a:gridCol w="1872208">
                  <a:extLst>
                    <a:ext uri="{9D8B030D-6E8A-4147-A177-3AD203B41FA5}">
                      <a16:colId xmlns:a16="http://schemas.microsoft.com/office/drawing/2014/main" val="20001"/>
                    </a:ext>
                  </a:extLst>
                </a:gridCol>
              </a:tblGrid>
              <a:tr h="455022">
                <a:tc>
                  <a:txBody>
                    <a:bodyPr/>
                    <a:lstStyle/>
                    <a:p>
                      <a:r>
                        <a:rPr lang="fr-FR" sz="1800" dirty="0">
                          <a:hlinkClick r:id="rId18" tooltip="Liste des pays du monde"/>
                        </a:rPr>
                        <a:t>Pays</a:t>
                      </a:r>
                      <a:endParaRPr lang="fr-FR" sz="1800" dirty="0"/>
                    </a:p>
                  </a:txBody>
                  <a:tcPr marL="76679" marR="76679" marT="38340" marB="38340" anchor="ctr">
                    <a:lnL>
                      <a:noFill/>
                    </a:lnL>
                    <a:lnR>
                      <a:noFill/>
                    </a:lnR>
                    <a:lnT>
                      <a:noFill/>
                    </a:lnT>
                    <a:lnB>
                      <a:noFill/>
                    </a:lnB>
                  </a:tcPr>
                </a:tc>
                <a:tc>
                  <a:txBody>
                    <a:bodyPr/>
                    <a:lstStyle/>
                    <a:p>
                      <a:r>
                        <a:rPr lang="fr-FR" sz="1800"/>
                        <a:t> </a:t>
                      </a:r>
                      <a:r>
                        <a:rPr lang="fr-FR" sz="1800">
                          <a:hlinkClick r:id="rId19" tooltip="France"/>
                        </a:rPr>
                        <a:t>France</a:t>
                      </a:r>
                      <a:endParaRPr lang="fr-FR" sz="1800"/>
                    </a:p>
                  </a:txBody>
                  <a:tcPr marL="76679" marR="76679" marT="38340" marB="38340" anchor="ctr">
                    <a:lnL>
                      <a:noFill/>
                    </a:lnL>
                    <a:lnR>
                      <a:noFill/>
                    </a:lnR>
                    <a:lnT>
                      <a:noFill/>
                    </a:lnT>
                    <a:lnB>
                      <a:noFill/>
                    </a:lnB>
                  </a:tcPr>
                </a:tc>
                <a:extLst>
                  <a:ext uri="{0D108BD9-81ED-4DB2-BD59-A6C34878D82A}">
                    <a16:rowId xmlns:a16="http://schemas.microsoft.com/office/drawing/2014/main" val="10000"/>
                  </a:ext>
                </a:extLst>
              </a:tr>
              <a:tr h="724967">
                <a:tc>
                  <a:txBody>
                    <a:bodyPr/>
                    <a:lstStyle/>
                    <a:p>
                      <a:r>
                        <a:rPr lang="fr-FR" sz="1800">
                          <a:hlinkClick r:id="rId20" tooltip="Région française"/>
                        </a:rPr>
                        <a:t>Région</a:t>
                      </a:r>
                      <a:endParaRPr lang="fr-FR" sz="1800"/>
                    </a:p>
                  </a:txBody>
                  <a:tcPr marL="76679" marR="76679" marT="38340" marB="38340" anchor="ctr">
                    <a:lnL>
                      <a:noFill/>
                    </a:lnL>
                    <a:lnR>
                      <a:noFill/>
                    </a:lnR>
                    <a:lnT>
                      <a:noFill/>
                    </a:lnT>
                    <a:lnB>
                      <a:noFill/>
                    </a:lnB>
                  </a:tcPr>
                </a:tc>
                <a:tc>
                  <a:txBody>
                    <a:bodyPr/>
                    <a:lstStyle/>
                    <a:p>
                      <a:r>
                        <a:rPr lang="fr-FR" sz="1800">
                          <a:hlinkClick r:id="rId21" tooltip="Basse-Normandie"/>
                        </a:rPr>
                        <a:t>Basse-Normandie</a:t>
                      </a:r>
                      <a:endParaRPr lang="fr-FR" sz="1800"/>
                    </a:p>
                  </a:txBody>
                  <a:tcPr marL="76679" marR="76679" marT="38340" marB="38340" anchor="ctr">
                    <a:lnL>
                      <a:noFill/>
                    </a:lnL>
                    <a:lnR>
                      <a:noFill/>
                    </a:lnR>
                    <a:lnT>
                      <a:noFill/>
                    </a:lnT>
                    <a:lnB>
                      <a:noFill/>
                    </a:lnB>
                  </a:tcPr>
                </a:tc>
                <a:extLst>
                  <a:ext uri="{0D108BD9-81ED-4DB2-BD59-A6C34878D82A}">
                    <a16:rowId xmlns:a16="http://schemas.microsoft.com/office/drawing/2014/main" val="10001"/>
                  </a:ext>
                </a:extLst>
              </a:tr>
              <a:tr h="455022">
                <a:tc>
                  <a:txBody>
                    <a:bodyPr/>
                    <a:lstStyle/>
                    <a:p>
                      <a:r>
                        <a:rPr lang="fr-FR" sz="1800">
                          <a:hlinkClick r:id="rId22" tooltip="Département français"/>
                        </a:rPr>
                        <a:t>Département</a:t>
                      </a:r>
                      <a:endParaRPr lang="fr-FR" sz="1800"/>
                    </a:p>
                  </a:txBody>
                  <a:tcPr marL="76679" marR="76679" marT="38340" marB="38340" anchor="ctr">
                    <a:lnL>
                      <a:noFill/>
                    </a:lnL>
                    <a:lnR>
                      <a:noFill/>
                    </a:lnR>
                    <a:lnT>
                      <a:noFill/>
                    </a:lnT>
                    <a:lnB>
                      <a:noFill/>
                    </a:lnB>
                  </a:tcPr>
                </a:tc>
                <a:tc>
                  <a:txBody>
                    <a:bodyPr/>
                    <a:lstStyle/>
                    <a:p>
                      <a:r>
                        <a:rPr lang="fr-FR" sz="1800">
                          <a:hlinkClick r:id="rId23" tooltip="Calvados (département)"/>
                        </a:rPr>
                        <a:t>Calvados</a:t>
                      </a:r>
                      <a:endParaRPr lang="fr-FR" sz="1800"/>
                    </a:p>
                  </a:txBody>
                  <a:tcPr marL="76679" marR="76679" marT="38340" marB="38340" anchor="ctr">
                    <a:lnL>
                      <a:noFill/>
                    </a:lnL>
                    <a:lnR>
                      <a:noFill/>
                    </a:lnR>
                    <a:lnT>
                      <a:noFill/>
                    </a:lnT>
                    <a:lnB>
                      <a:noFill/>
                    </a:lnB>
                  </a:tcPr>
                </a:tc>
                <a:extLst>
                  <a:ext uri="{0D108BD9-81ED-4DB2-BD59-A6C34878D82A}">
                    <a16:rowId xmlns:a16="http://schemas.microsoft.com/office/drawing/2014/main" val="10002"/>
                  </a:ext>
                </a:extLst>
              </a:tr>
              <a:tr h="455022">
                <a:tc>
                  <a:txBody>
                    <a:bodyPr/>
                    <a:lstStyle/>
                    <a:p>
                      <a:r>
                        <a:rPr lang="fr-FR" sz="1800">
                          <a:hlinkClick r:id="rId24" tooltip="Arrondissement français"/>
                        </a:rPr>
                        <a:t>Arrondissement</a:t>
                      </a:r>
                      <a:endParaRPr lang="fr-FR" sz="1800"/>
                    </a:p>
                  </a:txBody>
                  <a:tcPr marL="76679" marR="76679" marT="38340" marB="38340" anchor="ctr">
                    <a:lnL>
                      <a:noFill/>
                    </a:lnL>
                    <a:lnR>
                      <a:noFill/>
                    </a:lnR>
                    <a:lnT>
                      <a:noFill/>
                    </a:lnT>
                    <a:lnB>
                      <a:noFill/>
                    </a:lnB>
                  </a:tcPr>
                </a:tc>
                <a:tc>
                  <a:txBody>
                    <a:bodyPr/>
                    <a:lstStyle/>
                    <a:p>
                      <a:r>
                        <a:rPr lang="fr-FR" sz="1800">
                          <a:hlinkClick r:id="rId25" tooltip="Arrondissement de Caen"/>
                        </a:rPr>
                        <a:t>Caen</a:t>
                      </a:r>
                      <a:endParaRPr lang="fr-FR" sz="1800"/>
                    </a:p>
                  </a:txBody>
                  <a:tcPr marL="76679" marR="76679" marT="38340" marB="38340" anchor="ctr">
                    <a:lnL>
                      <a:noFill/>
                    </a:lnL>
                    <a:lnR>
                      <a:noFill/>
                    </a:lnR>
                    <a:lnT>
                      <a:noFill/>
                    </a:lnT>
                    <a:lnB>
                      <a:noFill/>
                    </a:lnB>
                  </a:tcPr>
                </a:tc>
                <a:extLst>
                  <a:ext uri="{0D108BD9-81ED-4DB2-BD59-A6C34878D82A}">
                    <a16:rowId xmlns:a16="http://schemas.microsoft.com/office/drawing/2014/main" val="10003"/>
                  </a:ext>
                </a:extLst>
              </a:tr>
              <a:tr h="455022">
                <a:tc>
                  <a:txBody>
                    <a:bodyPr/>
                    <a:lstStyle/>
                    <a:p>
                      <a:r>
                        <a:rPr lang="fr-FR" sz="1800">
                          <a:hlinkClick r:id="rId26" tooltip="Canton français"/>
                        </a:rPr>
                        <a:t>Canton</a:t>
                      </a:r>
                      <a:endParaRPr lang="fr-FR" sz="1800"/>
                    </a:p>
                  </a:txBody>
                  <a:tcPr marL="76679" marR="76679" marT="38340" marB="38340" anchor="ctr">
                    <a:lnL>
                      <a:noFill/>
                    </a:lnL>
                    <a:lnR>
                      <a:noFill/>
                    </a:lnR>
                    <a:lnT>
                      <a:noFill/>
                    </a:lnT>
                    <a:lnB>
                      <a:noFill/>
                    </a:lnB>
                  </a:tcPr>
                </a:tc>
                <a:tc>
                  <a:txBody>
                    <a:bodyPr/>
                    <a:lstStyle/>
                    <a:p>
                      <a:r>
                        <a:rPr lang="fr-FR" sz="1800">
                          <a:hlinkClick r:id="rId27" tooltip="Canton de Creully"/>
                        </a:rPr>
                        <a:t>Creully</a:t>
                      </a:r>
                      <a:endParaRPr lang="fr-FR" sz="1800"/>
                    </a:p>
                  </a:txBody>
                  <a:tcPr marL="76679" marR="76679" marT="38340" marB="38340" anchor="ctr">
                    <a:lnL>
                      <a:noFill/>
                    </a:lnL>
                    <a:lnR>
                      <a:noFill/>
                    </a:lnR>
                    <a:lnT>
                      <a:noFill/>
                    </a:lnT>
                    <a:lnB>
                      <a:noFill/>
                    </a:lnB>
                  </a:tcPr>
                </a:tc>
                <a:extLst>
                  <a:ext uri="{0D108BD9-81ED-4DB2-BD59-A6C34878D82A}">
                    <a16:rowId xmlns:a16="http://schemas.microsoft.com/office/drawing/2014/main" val="10004"/>
                  </a:ext>
                </a:extLst>
              </a:tr>
              <a:tr h="1361034">
                <a:tc>
                  <a:txBody>
                    <a:bodyPr/>
                    <a:lstStyle/>
                    <a:p>
                      <a:r>
                        <a:rPr lang="fr-FR" sz="1800">
                          <a:hlinkClick r:id="rId28" tooltip="Intercommunalité en France"/>
                        </a:rPr>
                        <a:t>Intercommunalité</a:t>
                      </a:r>
                      <a:endParaRPr lang="fr-FR" sz="1800"/>
                    </a:p>
                  </a:txBody>
                  <a:tcPr marL="76679" marR="76679" marT="38340" marB="38340" anchor="ctr">
                    <a:lnL>
                      <a:noFill/>
                    </a:lnL>
                    <a:lnR>
                      <a:noFill/>
                    </a:lnR>
                    <a:lnT>
                      <a:noFill/>
                    </a:lnT>
                    <a:lnB>
                      <a:noFill/>
                    </a:lnB>
                  </a:tcPr>
                </a:tc>
                <a:tc>
                  <a:txBody>
                    <a:bodyPr/>
                    <a:lstStyle/>
                    <a:p>
                      <a:r>
                        <a:rPr lang="fr-FR" sz="1800">
                          <a:hlinkClick r:id="rId29" tooltip="Communauté de communes de Bessin, Seulles et Mer"/>
                        </a:rPr>
                        <a:t>Communauté de communes de Bessin, Seulles et Mer</a:t>
                      </a:r>
                      <a:endParaRPr lang="fr-FR" sz="1800"/>
                    </a:p>
                  </a:txBody>
                  <a:tcPr marL="76679" marR="76679" marT="38340" marB="38340" anchor="ctr">
                    <a:lnL>
                      <a:noFill/>
                    </a:lnL>
                    <a:lnR>
                      <a:noFill/>
                    </a:lnR>
                    <a:lnT>
                      <a:noFill/>
                    </a:lnT>
                    <a:lnB>
                      <a:noFill/>
                    </a:lnB>
                  </a:tcPr>
                </a:tc>
                <a:extLst>
                  <a:ext uri="{0D108BD9-81ED-4DB2-BD59-A6C34878D82A}">
                    <a16:rowId xmlns:a16="http://schemas.microsoft.com/office/drawing/2014/main" val="10005"/>
                  </a:ext>
                </a:extLst>
              </a:tr>
              <a:tr h="796289">
                <a:tc>
                  <a:txBody>
                    <a:bodyPr/>
                    <a:lstStyle/>
                    <a:p>
                      <a:r>
                        <a:rPr lang="fr-FR" sz="1800">
                          <a:hlinkClick r:id="rId30" tooltip="Maire (France)"/>
                        </a:rPr>
                        <a:t>Maire</a:t>
                      </a:r>
                      <a:r>
                        <a:rPr lang="fr-FR" sz="1800"/>
                        <a:t/>
                      </a:r>
                      <a:br>
                        <a:rPr lang="fr-FR" sz="1800"/>
                      </a:br>
                      <a:r>
                        <a:rPr lang="fr-FR" sz="1800">
                          <a:hlinkClick r:id="rId31" tooltip="Mandat politique"/>
                        </a:rPr>
                        <a:t>Mandat</a:t>
                      </a:r>
                      <a:endParaRPr lang="fr-FR" sz="1800"/>
                    </a:p>
                  </a:txBody>
                  <a:tcPr marL="76679" marR="76679" marT="38340" marB="38340" anchor="ctr">
                    <a:lnL>
                      <a:noFill/>
                    </a:lnL>
                    <a:lnR>
                      <a:noFill/>
                    </a:lnR>
                    <a:lnT>
                      <a:noFill/>
                    </a:lnT>
                    <a:lnB>
                      <a:noFill/>
                    </a:lnB>
                  </a:tcPr>
                </a:tc>
                <a:tc>
                  <a:txBody>
                    <a:bodyPr/>
                    <a:lstStyle/>
                    <a:p>
                      <a:r>
                        <a:rPr lang="fr-FR" sz="1800" dirty="0"/>
                        <a:t>Frédéric </a:t>
                      </a:r>
                      <a:r>
                        <a:rPr lang="fr-FR" sz="1800" dirty="0" err="1"/>
                        <a:t>Pouille</a:t>
                      </a:r>
                      <a:r>
                        <a:rPr lang="fr-FR" sz="1800" dirty="0"/>
                        <a:t/>
                      </a:r>
                      <a:br>
                        <a:rPr lang="fr-FR" sz="1800" dirty="0"/>
                      </a:br>
                      <a:r>
                        <a:rPr lang="fr-FR" sz="1800" dirty="0">
                          <a:hlinkClick r:id="rId32" tooltip="2008"/>
                        </a:rPr>
                        <a:t>2008</a:t>
                      </a:r>
                      <a:r>
                        <a:rPr lang="fr-FR" sz="1800" dirty="0"/>
                        <a:t>-</a:t>
                      </a:r>
                      <a:r>
                        <a:rPr lang="fr-FR" sz="1800" dirty="0">
                          <a:hlinkClick r:id="rId33" tooltip="2014"/>
                        </a:rPr>
                        <a:t>2014</a:t>
                      </a:r>
                      <a:endParaRPr lang="fr-FR" sz="1800" dirty="0"/>
                    </a:p>
                  </a:txBody>
                  <a:tcPr marL="76679" marR="76679" marT="38340" marB="38340" anchor="ctr">
                    <a:lnL>
                      <a:noFill/>
                    </a:lnL>
                    <a:lnR>
                      <a:noFill/>
                    </a:lnR>
                    <a:lnT>
                      <a:noFill/>
                    </a:lnT>
                    <a:lnB>
                      <a:noFill/>
                    </a:lnB>
                  </a:tcPr>
                </a:tc>
                <a:extLst>
                  <a:ext uri="{0D108BD9-81ED-4DB2-BD59-A6C34878D82A}">
                    <a16:rowId xmlns:a16="http://schemas.microsoft.com/office/drawing/2014/main" val="10006"/>
                  </a:ext>
                </a:extLst>
              </a:tr>
              <a:tr h="455022">
                <a:tc>
                  <a:txBody>
                    <a:bodyPr/>
                    <a:lstStyle/>
                    <a:p>
                      <a:r>
                        <a:rPr lang="fr-FR" sz="1800">
                          <a:hlinkClick r:id="rId34" tooltip="Code postal"/>
                        </a:rPr>
                        <a:t>Code postal</a:t>
                      </a:r>
                      <a:endParaRPr lang="fr-FR" sz="1800"/>
                    </a:p>
                  </a:txBody>
                  <a:tcPr marL="76679" marR="76679" marT="38340" marB="38340" anchor="ctr">
                    <a:lnL>
                      <a:noFill/>
                    </a:lnL>
                    <a:lnR>
                      <a:noFill/>
                    </a:lnR>
                    <a:lnT>
                      <a:noFill/>
                    </a:lnT>
                    <a:lnB>
                      <a:noFill/>
                    </a:lnB>
                  </a:tcPr>
                </a:tc>
                <a:tc>
                  <a:txBody>
                    <a:bodyPr/>
                    <a:lstStyle/>
                    <a:p>
                      <a:r>
                        <a:rPr lang="fr-FR" sz="1800"/>
                        <a:t>14470</a:t>
                      </a:r>
                    </a:p>
                  </a:txBody>
                  <a:tcPr marL="76679" marR="76679" marT="38340" marB="38340" anchor="ctr">
                    <a:lnL>
                      <a:noFill/>
                    </a:lnL>
                    <a:lnR>
                      <a:noFill/>
                    </a:lnR>
                    <a:lnT>
                      <a:noFill/>
                    </a:lnT>
                    <a:lnB>
                      <a:noFill/>
                    </a:lnB>
                  </a:tcPr>
                </a:tc>
                <a:extLst>
                  <a:ext uri="{0D108BD9-81ED-4DB2-BD59-A6C34878D82A}">
                    <a16:rowId xmlns:a16="http://schemas.microsoft.com/office/drawing/2014/main" val="10007"/>
                  </a:ext>
                </a:extLst>
              </a:tr>
              <a:tr h="455022">
                <a:tc>
                  <a:txBody>
                    <a:bodyPr/>
                    <a:lstStyle/>
                    <a:p>
                      <a:r>
                        <a:rPr lang="fr-FR" sz="1800">
                          <a:hlinkClick r:id="rId35" tooltip="Code officiel géographique"/>
                        </a:rPr>
                        <a:t>Code commune</a:t>
                      </a:r>
                      <a:endParaRPr lang="fr-FR" sz="1800"/>
                    </a:p>
                  </a:txBody>
                  <a:tcPr marL="76679" marR="76679" marT="38340" marB="38340" anchor="ctr">
                    <a:lnL>
                      <a:noFill/>
                    </a:lnL>
                    <a:lnR>
                      <a:noFill/>
                    </a:lnR>
                    <a:lnT>
                      <a:noFill/>
                    </a:lnT>
                    <a:lnB>
                      <a:noFill/>
                    </a:lnB>
                  </a:tcPr>
                </a:tc>
                <a:tc>
                  <a:txBody>
                    <a:bodyPr/>
                    <a:lstStyle/>
                    <a:p>
                      <a:r>
                        <a:rPr lang="fr-FR" sz="1800"/>
                        <a:t>14191</a:t>
                      </a:r>
                    </a:p>
                  </a:txBody>
                  <a:tcPr marL="76679" marR="76679" marT="38340" marB="38340" anchor="ctr">
                    <a:lnL>
                      <a:noFill/>
                    </a:lnL>
                    <a:lnR>
                      <a:noFill/>
                    </a:lnR>
                    <a:lnT>
                      <a:noFill/>
                    </a:lnT>
                    <a:lnB>
                      <a:noFill/>
                    </a:lnB>
                  </a:tcPr>
                </a:tc>
                <a:extLst>
                  <a:ext uri="{0D108BD9-81ED-4DB2-BD59-A6C34878D82A}">
                    <a16:rowId xmlns:a16="http://schemas.microsoft.com/office/drawing/2014/main" val="10008"/>
                  </a:ext>
                </a:extLst>
              </a:tr>
              <a:tr h="796289">
                <a:tc>
                  <a:txBody>
                    <a:bodyPr/>
                    <a:lstStyle/>
                    <a:p>
                      <a:r>
                        <a:rPr lang="fr-FR" sz="1800" dirty="0">
                          <a:hlinkClick r:id="rId36" tooltip="Chiffres de population de la France"/>
                        </a:rPr>
                        <a:t>Population</a:t>
                      </a:r>
                      <a:br>
                        <a:rPr lang="fr-FR" sz="1800" dirty="0">
                          <a:hlinkClick r:id="rId36" tooltip="Chiffres de population de la France"/>
                        </a:rPr>
                      </a:br>
                      <a:r>
                        <a:rPr lang="fr-FR" sz="1800" dirty="0">
                          <a:hlinkClick r:id="rId36" tooltip="Chiffres de population de la France"/>
                        </a:rPr>
                        <a:t>municipale</a:t>
                      </a:r>
                      <a:endParaRPr lang="fr-FR" sz="1800" dirty="0"/>
                    </a:p>
                  </a:txBody>
                  <a:tcPr marL="76679" marR="76679" marT="38340" marB="38340" anchor="ctr">
                    <a:lnL>
                      <a:noFill/>
                    </a:lnL>
                    <a:lnR>
                      <a:noFill/>
                    </a:lnR>
                    <a:lnT>
                      <a:noFill/>
                    </a:lnT>
                    <a:lnB>
                      <a:noFill/>
                    </a:lnB>
                  </a:tcPr>
                </a:tc>
                <a:tc>
                  <a:txBody>
                    <a:bodyPr/>
                    <a:lstStyle/>
                    <a:p>
                      <a:r>
                        <a:rPr lang="fr-FR" sz="1800" dirty="0"/>
                        <a:t>4 153 hab. (2010</a:t>
                      </a:r>
                    </a:p>
                  </a:txBody>
                  <a:tcPr marL="76679" marR="76679" marT="38340" marB="38340" anchor="ctr">
                    <a:lnL>
                      <a:noFill/>
                    </a:lnL>
                    <a:lnR>
                      <a:noFill/>
                    </a:lnR>
                    <a:lnT>
                      <a:noFill/>
                    </a:lnT>
                    <a:lnB>
                      <a:noFill/>
                    </a:lnB>
                  </a:tcPr>
                </a:tc>
                <a:extLst>
                  <a:ext uri="{0D108BD9-81ED-4DB2-BD59-A6C34878D82A}">
                    <a16:rowId xmlns:a16="http://schemas.microsoft.com/office/drawing/2014/main" val="10009"/>
                  </a:ext>
                </a:extLst>
              </a:tr>
            </a:tbl>
          </a:graphicData>
        </a:graphic>
      </p:graphicFrame>
      <p:pic>
        <p:nvPicPr>
          <p:cNvPr id="149511" name="Picture 7" descr="Drapeau de la France"/>
          <p:cNvPicPr>
            <a:picLocks noChangeAspect="1" noChangeArrowheads="1"/>
          </p:cNvPicPr>
          <p:nvPr/>
        </p:nvPicPr>
        <p:blipFill>
          <a:blip r:embed="rId37" cstate="email"/>
          <a:srcRect/>
          <a:stretch>
            <a:fillRect/>
          </a:stretch>
        </p:blipFill>
        <p:spPr bwMode="auto">
          <a:xfrm>
            <a:off x="5076056" y="476672"/>
            <a:ext cx="190500" cy="123825"/>
          </a:xfrm>
          <a:prstGeom prst="rect">
            <a:avLst/>
          </a:prstGeom>
          <a:noFill/>
        </p:spPr>
      </p:pic>
    </p:spTree>
  </p:cSld>
  <p:clrMapOvr>
    <a:masterClrMapping/>
  </p:clrMapOvr>
  <p:transition/>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8481" name="Picture 1"/>
          <p:cNvPicPr>
            <a:picLocks noChangeAspect="1" noChangeArrowheads="1"/>
          </p:cNvPicPr>
          <p:nvPr/>
        </p:nvPicPr>
        <p:blipFill>
          <a:blip r:embed="rId2" cstate="email"/>
          <a:srcRect/>
          <a:stretch>
            <a:fillRect/>
          </a:stretch>
        </p:blipFill>
        <p:spPr bwMode="auto">
          <a:xfrm>
            <a:off x="0" y="0"/>
            <a:ext cx="9144000" cy="6093296"/>
          </a:xfrm>
          <a:prstGeom prst="rect">
            <a:avLst/>
          </a:prstGeom>
          <a:noFill/>
          <a:ln w="9525">
            <a:noFill/>
            <a:miter lim="800000"/>
            <a:headEnd/>
            <a:tailEnd/>
          </a:ln>
        </p:spPr>
      </p:pic>
      <p:sp>
        <p:nvSpPr>
          <p:cNvPr id="3" name="ZoneTexte 2"/>
          <p:cNvSpPr txBox="1"/>
          <p:nvPr/>
        </p:nvSpPr>
        <p:spPr>
          <a:xfrm>
            <a:off x="2483768" y="6165304"/>
            <a:ext cx="4896544" cy="369332"/>
          </a:xfrm>
          <a:prstGeom prst="rect">
            <a:avLst/>
          </a:prstGeom>
          <a:noFill/>
        </p:spPr>
        <p:txBody>
          <a:bodyPr wrap="square" rtlCol="0">
            <a:spAutoFit/>
          </a:bodyPr>
          <a:lstStyle/>
          <a:p>
            <a:r>
              <a:rPr lang="fr-FR" dirty="0" smtClean="0"/>
              <a:t>Char Churchill sur la plage de Courseulles-sur-Mer</a:t>
            </a:r>
            <a:endParaRPr lang="fr-FR" dirty="0"/>
          </a:p>
        </p:txBody>
      </p:sp>
    </p:spTree>
  </p:cSld>
  <p:clrMapOvr>
    <a:masterClrMapping/>
  </p:clrMapOvr>
  <p:transition/>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458" name="Picture 2"/>
          <p:cNvPicPr>
            <a:picLocks noChangeAspect="1" noChangeArrowheads="1"/>
          </p:cNvPicPr>
          <p:nvPr/>
        </p:nvPicPr>
        <p:blipFill>
          <a:blip r:embed="rId2" cstate="email"/>
          <a:srcRect/>
          <a:stretch>
            <a:fillRect/>
          </a:stretch>
        </p:blipFill>
        <p:spPr bwMode="auto">
          <a:xfrm>
            <a:off x="4932041" y="0"/>
            <a:ext cx="4211960" cy="6858000"/>
          </a:xfrm>
          <a:prstGeom prst="rect">
            <a:avLst/>
          </a:prstGeom>
          <a:noFill/>
          <a:ln w="9525">
            <a:noFill/>
            <a:miter lim="800000"/>
            <a:headEnd/>
            <a:tailEnd/>
          </a:ln>
        </p:spPr>
      </p:pic>
      <p:pic>
        <p:nvPicPr>
          <p:cNvPr id="147459" name="Picture 3"/>
          <p:cNvPicPr>
            <a:picLocks noChangeAspect="1" noChangeArrowheads="1"/>
          </p:cNvPicPr>
          <p:nvPr/>
        </p:nvPicPr>
        <p:blipFill>
          <a:blip r:embed="rId3" cstate="email"/>
          <a:srcRect/>
          <a:stretch>
            <a:fillRect/>
          </a:stretch>
        </p:blipFill>
        <p:spPr bwMode="auto">
          <a:xfrm>
            <a:off x="0" y="0"/>
            <a:ext cx="4848225" cy="6858000"/>
          </a:xfrm>
          <a:prstGeom prst="rect">
            <a:avLst/>
          </a:prstGeom>
          <a:noFill/>
          <a:ln w="9525">
            <a:noFill/>
            <a:miter lim="800000"/>
            <a:headEnd/>
            <a:tailEnd/>
          </a:ln>
        </p:spPr>
      </p:pic>
      <p:sp>
        <p:nvSpPr>
          <p:cNvPr id="5" name="ZoneTexte 4"/>
          <p:cNvSpPr txBox="1"/>
          <p:nvPr/>
        </p:nvSpPr>
        <p:spPr>
          <a:xfrm>
            <a:off x="5004048" y="0"/>
            <a:ext cx="4139952" cy="1200329"/>
          </a:xfrm>
          <a:prstGeom prst="rect">
            <a:avLst/>
          </a:prstGeom>
          <a:noFill/>
        </p:spPr>
        <p:txBody>
          <a:bodyPr wrap="square" rtlCol="0">
            <a:spAutoFit/>
          </a:bodyPr>
          <a:lstStyle/>
          <a:p>
            <a:r>
              <a:rPr lang="fr-FR" dirty="0" smtClean="0"/>
              <a:t>Une </a:t>
            </a:r>
            <a:r>
              <a:rPr lang="fr-FR" dirty="0" smtClean="0">
                <a:hlinkClick r:id="rId4" tooltip="Croix de Lorraine"/>
              </a:rPr>
              <a:t>croix de Lorraine</a:t>
            </a:r>
            <a:r>
              <a:rPr lang="fr-FR" dirty="0" smtClean="0"/>
              <a:t> a été érigée sur un chemin desservant la plage à la limite des deux communes </a:t>
            </a:r>
            <a:r>
              <a:rPr lang="fr-FR" dirty="0" err="1" smtClean="0"/>
              <a:t>Courseulles</a:t>
            </a:r>
            <a:r>
              <a:rPr lang="fr-FR" dirty="0" smtClean="0"/>
              <a:t> et </a:t>
            </a:r>
            <a:r>
              <a:rPr lang="fr-FR" dirty="0" err="1" smtClean="0">
                <a:hlinkClick r:id="rId5" tooltip="Graye-sur-Mer"/>
              </a:rPr>
              <a:t>Graye</a:t>
            </a:r>
            <a:r>
              <a:rPr lang="fr-FR" dirty="0" smtClean="0">
                <a:hlinkClick r:id="rId5" tooltip="Graye-sur-Mer"/>
              </a:rPr>
              <a:t>-sur-Mer</a:t>
            </a:r>
            <a:r>
              <a:rPr lang="fr-FR" dirty="0" smtClean="0"/>
              <a:t>.</a:t>
            </a:r>
            <a:endParaRPr lang="fr-FR" dirty="0"/>
          </a:p>
        </p:txBody>
      </p:sp>
      <p:sp>
        <p:nvSpPr>
          <p:cNvPr id="6" name="Rectangle 5"/>
          <p:cNvSpPr/>
          <p:nvPr/>
        </p:nvSpPr>
        <p:spPr>
          <a:xfrm>
            <a:off x="179512" y="188640"/>
            <a:ext cx="4572000" cy="646331"/>
          </a:xfrm>
          <a:prstGeom prst="rect">
            <a:avLst/>
          </a:prstGeom>
        </p:spPr>
        <p:txBody>
          <a:bodyPr>
            <a:spAutoFit/>
          </a:bodyPr>
          <a:lstStyle/>
          <a:p>
            <a:r>
              <a:rPr lang="fr-FR" dirty="0" smtClean="0"/>
              <a:t>Un ancien </a:t>
            </a:r>
            <a:r>
              <a:rPr lang="fr-FR" dirty="0" smtClean="0">
                <a:hlinkClick r:id="rId6" tooltip="Moulin à vent"/>
              </a:rPr>
              <a:t>moulin à vent</a:t>
            </a:r>
            <a:r>
              <a:rPr lang="fr-FR" dirty="0" smtClean="0"/>
              <a:t> à </a:t>
            </a:r>
            <a:r>
              <a:rPr lang="fr-FR" dirty="0" smtClean="0">
                <a:hlinkClick r:id="rId7" tooltip="Colombage"/>
              </a:rPr>
              <a:t>colombage</a:t>
            </a:r>
            <a:r>
              <a:rPr lang="fr-FR" dirty="0" smtClean="0"/>
              <a:t> à l'embouchure de la </a:t>
            </a:r>
            <a:r>
              <a:rPr lang="fr-FR" dirty="0" err="1" smtClean="0">
                <a:hlinkClick r:id="rId8" tooltip="Seulles"/>
              </a:rPr>
              <a:t>Seulles</a:t>
            </a:r>
            <a:r>
              <a:rPr lang="fr-FR" dirty="0" smtClean="0"/>
              <a:t>.</a:t>
            </a:r>
            <a:endParaRPr lang="fr-FR" dirty="0"/>
          </a:p>
        </p:txBody>
      </p:sp>
    </p:spTree>
  </p:cSld>
  <p:clrMapOvr>
    <a:masterClrMapping/>
  </p:clrMapOvr>
  <p:transition/>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6434" name="Picture 2" descr="http://3.bp.blogspot.com/-DGqKFL6wr5M/UJFaGq3D1JI/AAAAAAABv7Q/i2iASPAZBnU/s1600/Courseulles-sur-Mer_49.JPG"/>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spTree>
  </p:cSld>
  <p:clrMapOvr>
    <a:masterClrMapping/>
  </p:clrMapOvr>
  <p:transition/>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5410" name="Picture 2" descr="http://the.shadock.free.fr/Tanks_in_France/sherman_courseulles/images/M4A4%20Sherman%20DD%20Courseulles-sur-Mer%201.JPG"/>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sp>
        <p:nvSpPr>
          <p:cNvPr id="3" name="Rectangle 2"/>
          <p:cNvSpPr/>
          <p:nvPr/>
        </p:nvSpPr>
        <p:spPr>
          <a:xfrm>
            <a:off x="683568" y="620688"/>
            <a:ext cx="1980029" cy="369332"/>
          </a:xfrm>
          <a:prstGeom prst="rect">
            <a:avLst/>
          </a:prstGeom>
        </p:spPr>
        <p:txBody>
          <a:bodyPr wrap="none">
            <a:spAutoFit/>
          </a:bodyPr>
          <a:lstStyle/>
          <a:p>
            <a:r>
              <a:rPr lang="fr-FR" dirty="0" smtClean="0"/>
              <a:t>M4A4 Sherman DD</a:t>
            </a:r>
            <a:endParaRPr lang="fr-FR" dirty="0"/>
          </a:p>
        </p:txBody>
      </p:sp>
    </p:spTree>
  </p:cSld>
  <p:clrMapOvr>
    <a:masterClrMapping/>
  </p:clrMapOvr>
  <p:transition/>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0" y="188640"/>
            <a:ext cx="9144000" cy="2585323"/>
          </a:xfrm>
          <a:prstGeom prst="rect">
            <a:avLst/>
          </a:prstGeom>
        </p:spPr>
        <p:txBody>
          <a:bodyPr wrap="square">
            <a:spAutoFit/>
          </a:bodyPr>
          <a:lstStyle/>
          <a:p>
            <a:r>
              <a:rPr lang="fr-FR" dirty="0" smtClean="0"/>
              <a:t>En 1944, des hommes du monde entier sont venus en Normandie pour combattre le nazisme et rétablir la paix : Américains, Britanniques, Canadiens, Norvégiens, Danois, Néerlandais, Polonais, Australiens, Belges, Français, et de confession juive. La Normandie garde à jamais les traces de cette histoire, et depuis 70 ans se souvient et rend hommage à ces hommes qui, nombreux, ont perdu la vie ici.</a:t>
            </a:r>
          </a:p>
          <a:p>
            <a:r>
              <a:rPr lang="fr-FR" dirty="0" smtClean="0"/>
              <a:t>En juin 2014, la Normandie sera à nouveau sous les feux de l’actualité. Le 70</a:t>
            </a:r>
            <a:r>
              <a:rPr lang="fr-FR" baseline="30000" dirty="0" smtClean="0"/>
              <a:t>e</a:t>
            </a:r>
            <a:r>
              <a:rPr lang="fr-FR" dirty="0" smtClean="0"/>
              <a:t> Anniversaire du Débarquement et de la bataille de Normandie, c’est également l’occasion de faire avancer la candidature des Plages du Débarquement à l’UNESCO et affirmer la responsabilité de la Basse-Normandie dans la préservation de cette mémoire.</a:t>
            </a:r>
            <a:endParaRPr lang="fr-FR" dirty="0"/>
          </a:p>
        </p:txBody>
      </p:sp>
      <p:sp>
        <p:nvSpPr>
          <p:cNvPr id="3" name="Rectangle 2"/>
          <p:cNvSpPr/>
          <p:nvPr/>
        </p:nvSpPr>
        <p:spPr>
          <a:xfrm>
            <a:off x="0" y="2636912"/>
            <a:ext cx="9144000" cy="2585323"/>
          </a:xfrm>
          <a:prstGeom prst="rect">
            <a:avLst/>
          </a:prstGeom>
        </p:spPr>
        <p:txBody>
          <a:bodyPr wrap="square">
            <a:spAutoFit/>
          </a:bodyPr>
          <a:lstStyle/>
          <a:p>
            <a:endParaRPr lang="fr-FR" dirty="0" smtClean="0"/>
          </a:p>
          <a:p>
            <a:r>
              <a:rPr lang="fr-FR" dirty="0" smtClean="0"/>
              <a:t>Comment étaient-ils ces hommes-là ? Ceux qui sont venus ici, chez nous, si nombreux et de si loin pour mourir, pour souffrir, pour ne jamais pouvoir repartir, afin de nous rendre au prix de tant de douleurs, la liberté que nous avions perdue. Je me le demande souvent. ils sont gravés dans la mémoire du monde. La Pointe du Hoc, Omaha Beach, Pegasus, </a:t>
            </a:r>
            <a:r>
              <a:rPr lang="fr-FR" dirty="0" err="1" smtClean="0"/>
              <a:t>Sword</a:t>
            </a:r>
            <a:r>
              <a:rPr lang="fr-FR" dirty="0" smtClean="0"/>
              <a:t>, Gold, </a:t>
            </a:r>
            <a:r>
              <a:rPr lang="fr-FR" dirty="0" err="1" smtClean="0"/>
              <a:t>Arromanches</a:t>
            </a:r>
            <a:r>
              <a:rPr lang="fr-FR" dirty="0" smtClean="0"/>
              <a:t>, Utah Beach, </a:t>
            </a:r>
            <a:r>
              <a:rPr lang="fr-FR" dirty="0" err="1" smtClean="0"/>
              <a:t>Juno</a:t>
            </a:r>
            <a:r>
              <a:rPr lang="fr-FR" dirty="0" smtClean="0"/>
              <a:t> sont de ceux-là. Ici, de par la folie des hommes, le diable a pendant quelques heures, quelques jours, quelques semaines, agrandi son territoire et installé son enfer sur les plages, sur les terres et dans le ciel de Normandie. Et c'est la grandeur des hommes qui est venue l'en déloger. </a:t>
            </a:r>
            <a:endParaRPr lang="fr-FR" dirty="0"/>
          </a:p>
        </p:txBody>
      </p:sp>
      <p:sp>
        <p:nvSpPr>
          <p:cNvPr id="4" name="Rectangle 3"/>
          <p:cNvSpPr/>
          <p:nvPr/>
        </p:nvSpPr>
        <p:spPr>
          <a:xfrm>
            <a:off x="0" y="5229200"/>
            <a:ext cx="9144000" cy="923330"/>
          </a:xfrm>
          <a:prstGeom prst="rect">
            <a:avLst/>
          </a:prstGeom>
        </p:spPr>
        <p:txBody>
          <a:bodyPr wrap="square">
            <a:spAutoFit/>
          </a:bodyPr>
          <a:lstStyle/>
          <a:p>
            <a:r>
              <a:rPr lang="fr-FR" dirty="0" smtClean="0"/>
              <a:t>L'herbe a repoussé. Les pommiers ont refleuri. Les villes ont été reconstruites et les villages ont retrouvé leurs clochers. Les plages ont été rendues aux souvenirs d'enfance et ont été aménagées</a:t>
            </a:r>
            <a:endParaRPr lang="fr-FR" dirty="0"/>
          </a:p>
        </p:txBody>
      </p:sp>
      <p:sp>
        <p:nvSpPr>
          <p:cNvPr id="5" name="Rectangle 4"/>
          <p:cNvSpPr/>
          <p:nvPr/>
        </p:nvSpPr>
        <p:spPr>
          <a:xfrm>
            <a:off x="0" y="6237312"/>
            <a:ext cx="9144000" cy="369332"/>
          </a:xfrm>
          <a:prstGeom prst="rect">
            <a:avLst/>
          </a:prstGeom>
        </p:spPr>
        <p:txBody>
          <a:bodyPr wrap="square">
            <a:spAutoFit/>
          </a:bodyPr>
          <a:lstStyle/>
          <a:p>
            <a:r>
              <a:rPr lang="fr-FR" i="1" dirty="0" smtClean="0"/>
              <a:t>Ceux qui ne</a:t>
            </a:r>
            <a:r>
              <a:rPr lang="fr-FR" dirty="0" smtClean="0"/>
              <a:t> peuvent </a:t>
            </a:r>
            <a:r>
              <a:rPr lang="fr-FR" i="1" dirty="0" smtClean="0"/>
              <a:t>se</a:t>
            </a:r>
            <a:r>
              <a:rPr lang="fr-FR" dirty="0" smtClean="0"/>
              <a:t> souvenir du </a:t>
            </a:r>
            <a:r>
              <a:rPr lang="fr-FR" i="1" dirty="0" smtClean="0"/>
              <a:t>passé</a:t>
            </a:r>
            <a:r>
              <a:rPr lang="fr-FR" dirty="0" smtClean="0"/>
              <a:t> sont condamnés à le répéter" </a:t>
            </a:r>
            <a:endParaRPr lang="fr-FR" dirty="0"/>
          </a:p>
        </p:txBody>
      </p:sp>
    </p:spTree>
  </p:cSld>
  <p:clrMapOvr>
    <a:masterClrMapping/>
  </p:clrMapOvr>
  <p:transition/>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318850" y="692696"/>
            <a:ext cx="4132542" cy="923330"/>
          </a:xfrm>
          <a:prstGeom prst="rect">
            <a:avLst/>
          </a:prstGeom>
          <a:effectLst>
            <a:glow rad="228600">
              <a:schemeClr val="accent2">
                <a:satMod val="175000"/>
                <a:alpha val="40000"/>
              </a:schemeClr>
            </a:glow>
            <a:outerShdw blurRad="40000" dist="23000" dir="5400000" rotWithShape="0">
              <a:srgbClr val="000000">
                <a:alpha val="35000"/>
              </a:srgbClr>
            </a:outerShdw>
          </a:effectLst>
        </p:spPr>
        <p:style>
          <a:lnRef idx="1">
            <a:schemeClr val="accent2"/>
          </a:lnRef>
          <a:fillRef idx="3">
            <a:schemeClr val="accent2"/>
          </a:fillRef>
          <a:effectRef idx="2">
            <a:schemeClr val="accent2"/>
          </a:effectRef>
          <a:fontRef idx="minor">
            <a:schemeClr val="lt1"/>
          </a:fontRef>
        </p:style>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 Bientôt…!!!</a:t>
            </a:r>
            <a:endParaRPr lang="fr-FR"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3" name="ZoneTexte 2"/>
          <p:cNvSpPr txBox="1"/>
          <p:nvPr/>
        </p:nvSpPr>
        <p:spPr>
          <a:xfrm>
            <a:off x="282067" y="4365104"/>
            <a:ext cx="5400600" cy="646331"/>
          </a:xfrm>
          <a:prstGeom prst="rect">
            <a:avLst/>
          </a:prstGeom>
          <a:noFill/>
        </p:spPr>
        <p:txBody>
          <a:bodyPr wrap="square" rtlCol="0">
            <a:spAutoFit/>
          </a:bodyPr>
          <a:lstStyle/>
          <a:p>
            <a:r>
              <a:rPr lang="fr-FR" dirty="0" smtClean="0"/>
              <a:t>Commentaires, et certaines images  du NET :Texte de diverse lecture, photos perso.</a:t>
            </a:r>
            <a:endParaRPr lang="fr-FR" dirty="0"/>
          </a:p>
        </p:txBody>
      </p:sp>
      <p:sp>
        <p:nvSpPr>
          <p:cNvPr id="4" name="ZoneTexte 3"/>
          <p:cNvSpPr txBox="1"/>
          <p:nvPr/>
        </p:nvSpPr>
        <p:spPr>
          <a:xfrm>
            <a:off x="251520" y="5877272"/>
            <a:ext cx="4248472" cy="400110"/>
          </a:xfrm>
          <a:prstGeom prst="rect">
            <a:avLst/>
          </a:prstGeom>
          <a:noFill/>
        </p:spPr>
        <p:txBody>
          <a:bodyPr wrap="square" rtlCol="0">
            <a:spAutoFit/>
          </a:bodyPr>
          <a:lstStyle/>
          <a:p>
            <a:r>
              <a:rPr lang="fr-FR" sz="2000" dirty="0" smtClean="0"/>
              <a:t>:</a:t>
            </a:r>
            <a:endParaRPr lang="fr-FR" sz="2000" dirty="0"/>
          </a:p>
        </p:txBody>
      </p:sp>
      <p:pic>
        <p:nvPicPr>
          <p:cNvPr id="7" name="Image 6" descr="oie_718626mVJ70qx1.jpg"/>
          <p:cNvPicPr>
            <a:picLocks noChangeAspect="1"/>
          </p:cNvPicPr>
          <p:nvPr/>
        </p:nvPicPr>
        <p:blipFill>
          <a:blip r:embed="rId3" cstate="email"/>
          <a:stretch>
            <a:fillRect/>
          </a:stretch>
        </p:blipFill>
        <p:spPr>
          <a:xfrm>
            <a:off x="6948264" y="4866910"/>
            <a:ext cx="1298448" cy="1444752"/>
          </a:xfrm>
          <a:prstGeom prst="rect">
            <a:avLst/>
          </a:prstGeom>
        </p:spPr>
      </p:pic>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780</TotalTime>
  <Words>2586</Words>
  <Application>Microsoft Office PowerPoint</Application>
  <PresentationFormat>Affichage à l'écran (4:3)</PresentationFormat>
  <Paragraphs>165</Paragraphs>
  <Slides>136</Slides>
  <Notes>0</Notes>
  <HiddenSlides>0</HiddenSlides>
  <MMClips>1</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136</vt:i4>
      </vt:variant>
    </vt:vector>
  </HeadingPairs>
  <TitlesOfParts>
    <vt:vector size="139" baseType="lpstr">
      <vt:lpstr>Arial</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workgroup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Orion-PC</dc:creator>
  <cp:lastModifiedBy>Admin</cp:lastModifiedBy>
  <cp:revision>27</cp:revision>
  <dcterms:created xsi:type="dcterms:W3CDTF">2013-12-04T22:32:01Z</dcterms:created>
  <dcterms:modified xsi:type="dcterms:W3CDTF">2025-09-14T18:28:36Z</dcterms:modified>
</cp:coreProperties>
</file>