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58" r:id="rId4"/>
    <p:sldId id="257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86" r:id="rId16"/>
    <p:sldId id="270" r:id="rId17"/>
    <p:sldId id="271" r:id="rId18"/>
    <p:sldId id="269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2" r:id="rId29"/>
    <p:sldId id="283" r:id="rId30"/>
    <p:sldId id="281" r:id="rId31"/>
    <p:sldId id="284" r:id="rId32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90" autoAdjust="0"/>
    <p:restoredTop sz="94660"/>
  </p:normalViewPr>
  <p:slideViewPr>
    <p:cSldViewPr snapToGrid="0">
      <p:cViewPr varScale="1">
        <p:scale>
          <a:sx n="81" d="100"/>
          <a:sy n="81" d="100"/>
        </p:scale>
        <p:origin x="654" y="3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BE167F-1042-CC87-6505-E24B8D2A2D1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D07E4F40-0114-6999-634D-085A0EC49F5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08FFD58-D67C-1558-B99D-00140D84AB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0BB5F-C799-4AC8-8D7E-EB54B8FC9DA1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635B7FF-B6E8-AD9B-B688-C281BEE58A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AC60860-6268-9FFB-D60C-025D323354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650D-EAE3-4DB3-BBBF-418C97C8BE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12569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426164E-D7E2-9A91-5508-FB0DAD225E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F539E37-8F3C-6856-E267-35060A3458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F2DCD26-E656-D596-EAAB-1027AB600A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0BB5F-C799-4AC8-8D7E-EB54B8FC9DA1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6627091-B7B3-CFF4-8521-AB3DBDC56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959ABB0-178F-A214-9066-0FF032AC2B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650D-EAE3-4DB3-BBBF-418C97C8BE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354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74B143B-0867-79B5-DC3C-339C9915CE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3FBAC75-DD6B-E448-7558-4A6FD29B83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1E8CC08-B553-364B-C03A-8FCAA4F5F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0BB5F-C799-4AC8-8D7E-EB54B8FC9DA1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5B39329-9A93-EA17-CE13-42D7B6B925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EF53DB-7D52-3424-2E4C-E07F70EA6C5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650D-EAE3-4DB3-BBBF-418C97C8BE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98920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4E6CC39-8181-F63D-0D0F-6E831D2DA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E493DCF-239A-0FF1-774C-C0B7DEE2923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55169D2-0E9E-5884-9438-2D2DD906D5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E0E54F78-5CB2-8989-DA0A-C2E649920A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0BB5F-C799-4AC8-8D7E-EB54B8FC9DA1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8F0B9CA1-6E06-4AE4-C7FD-7BD462C46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7A9512B6-3D76-EDBF-49B0-46EC22FE94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650D-EAE3-4DB3-BBBF-418C97C8BE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57666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2C78E1-CD48-B444-5194-F8A12BF109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FC4AB254-B479-BA99-F7F6-C9F411E80C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10A0AEA2-1C78-AFCF-16DF-E142540008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32800836-0899-F274-230B-763A5A175C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B08C723A-E115-0F38-5D2F-52B9283E1A2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06BBA2CA-3E4B-ADB8-394E-8B6017AA36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0BB5F-C799-4AC8-8D7E-EB54B8FC9DA1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DC739B4-8F87-3EDC-390B-4CFE90E958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4E602740-D19B-F505-852E-3BA12211F7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650D-EAE3-4DB3-BBBF-418C97C8BE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21763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B9DBE6-444B-D069-2A29-91FCD2458A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1CBC331C-C2C5-C9D7-6262-51E664D270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0BB5F-C799-4AC8-8D7E-EB54B8FC9DA1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8F5B83CC-1428-48DE-CF0A-7C5625648B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E114F42C-469B-CAC5-2BFB-8AB6A37E3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650D-EAE3-4DB3-BBBF-418C97C8BE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437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94DFE0D-7498-1C66-D205-B50EE8261D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0BB5F-C799-4AC8-8D7E-EB54B8FC9DA1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BD0DD4E0-52FF-90DF-370B-F422A0D42E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53146C1-575B-AA00-B562-6B2A7D9A03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650D-EAE3-4DB3-BBBF-418C97C8BE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474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E650BBC-8238-0A82-C7FF-5743BCA3A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237571C-3FEA-7F0C-2626-ED6399A3296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B4CA65A-BD8D-BB9C-E2DE-1A30EBDF017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E5D7491-2423-F96D-FE4F-ED1A1C1A657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0BB5F-C799-4AC8-8D7E-EB54B8FC9DA1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2FA8E408-0503-5414-4B94-E29E9BA9018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DFD05B28-FFEE-F163-CE35-B540C3F064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650D-EAE3-4DB3-BBBF-418C97C8BE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8718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11247C-E56C-8F01-1E19-3070CE86A6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928B436A-DE14-AA9E-D660-DCDD72FFDE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2D83C43-7F72-52CE-597A-4C89E89AA0E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DD5DE14-92CD-4F27-8AB9-25ABC6B5EF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0BB5F-C799-4AC8-8D7E-EB54B8FC9DA1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17E0864-FC04-7B82-9D0E-17FE77F16C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061BFA6B-D01F-58D4-61F7-A2B6FCF8A9F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650D-EAE3-4DB3-BBBF-418C97C8BE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2862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88DB607-0BC3-EF30-A975-B70BEC51B1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3337B88-8A5E-A5C1-CFC2-73FB6E4DE2F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A1F6F46-20B9-9547-62C2-1F0CE93F36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0BB5F-C799-4AC8-8D7E-EB54B8FC9DA1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9AA7230-A198-CF88-8D44-0CDC390F39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7797480-3960-743D-2AB3-3F27899F0D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650D-EAE3-4DB3-BBBF-418C97C8BE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41279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094F4E2-763B-F5FB-E4FC-0330593D4C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A9A89D0-DB44-467B-30A9-EE6C02985B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A7AFCC-ADA5-276C-1CEA-434A55FA52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50BB5F-C799-4AC8-8D7E-EB54B8FC9DA1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A6AA003-F013-6A33-2A34-218933569F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90543AB5-BC33-E1A4-E7A7-B346E90767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650D-EAE3-4DB3-BBBF-418C97C8BE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15837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1D9F008A-E6F3-D3DD-12DD-2AB5DA85899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BD590FC-AA90-8F91-FF47-EB79E83618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8278670-2FFD-C8F2-59B7-574B627D36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750BB5F-C799-4AC8-8D7E-EB54B8FC9DA1}" type="datetimeFigureOut">
              <a:rPr lang="fr-FR" smtClean="0"/>
              <a:t>12/09/2025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FB60E46-0A38-2A1F-7362-02C6423E3DE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61ED0B3-5F98-CF90-A2F6-DCBB3F2308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B6D650D-EAE3-4DB3-BBBF-418C97C8BE8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95846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plein air, nuit, reflet&#10;&#10;Le contenu généré par l’IA peut être incorrect.">
            <a:extLst>
              <a:ext uri="{FF2B5EF4-FFF2-40B4-BE49-F238E27FC236}">
                <a16:creationId xmlns:a16="http://schemas.microsoft.com/office/drawing/2014/main" id="{51EAED14-6B0B-88A0-0A33-61ACBB7BEA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000" y="142593"/>
            <a:ext cx="10260000" cy="657281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0A7F33-2782-4331-006D-BF3B031ACF95}"/>
              </a:ext>
            </a:extLst>
          </p:cNvPr>
          <p:cNvSpPr txBox="1"/>
          <p:nvPr/>
        </p:nvSpPr>
        <p:spPr>
          <a:xfrm>
            <a:off x="3146962" y="6253741"/>
            <a:ext cx="762395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Bordeaux_Place_de_la_Bourse_de_nuit</a:t>
            </a:r>
            <a:endParaRPr lang="fr-FR" sz="2400" b="1" dirty="0">
              <a:solidFill>
                <a:schemeClr val="bg1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C9B5D2EF-F698-DFD3-BD7C-CB1A456AFCBF}"/>
              </a:ext>
            </a:extLst>
          </p:cNvPr>
          <p:cNvSpPr txBox="1"/>
          <p:nvPr/>
        </p:nvSpPr>
        <p:spPr>
          <a:xfrm>
            <a:off x="5260769" y="332511"/>
            <a:ext cx="51301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>
                <a:solidFill>
                  <a:schemeClr val="bg1"/>
                </a:solidFill>
              </a:rPr>
              <a:t>Bordeaux</a:t>
            </a:r>
            <a:endParaRPr lang="fr-FR" sz="2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961052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1000">
        <p:sndAc>
          <p:stSnd loop="1">
            <p:snd r:embed="rId2" name="Serge Lama   Bordeaux.wav"/>
          </p:stSnd>
        </p:sndAc>
      </p:transition>
    </mc:Choice>
    <mc:Fallback>
      <p:transition spd="slow" advClick="0" advTm="11000">
        <p:sndAc>
          <p:stSnd loop="1">
            <p:snd r:embed="rId2" name="Serge Lama   Bordeaux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698375-76DF-D9A5-9387-0EF95E95080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DD052CC-53E9-062E-2ECD-B089F0316250}"/>
              </a:ext>
            </a:extLst>
          </p:cNvPr>
          <p:cNvSpPr txBox="1"/>
          <p:nvPr/>
        </p:nvSpPr>
        <p:spPr>
          <a:xfrm>
            <a:off x="866900" y="674400"/>
            <a:ext cx="10806545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/>
              <a:t>Bordeaux (/bɔʁ.do/ Écouterⓘ[a]) est une commune du Sud-Ouest de la France, préfecture du département de la Gironde et chef-lieu de la région Nouvelle-Aquitaine.</a:t>
            </a:r>
          </a:p>
          <a:p>
            <a:endParaRPr lang="fr-FR" sz="3200" b="1" dirty="0"/>
          </a:p>
          <a:p>
            <a:r>
              <a:rPr lang="fr-FR" sz="3200" b="1" dirty="0"/>
              <a:t>Bordeaux est aujourd'hui l'une des plus grandes métropoles européennes. En 2022 elle est la neuvième commune de France avec 265 328 habitants et son unité urbaine est la sixième avec 1 022 534 habitants. La ville est le siège de Bordeaux Métropole, EPCI de 843 738 habitants. Enfin, son aire d'attraction est, avec 1 412 388 habitants, la sixième du pays.</a:t>
            </a:r>
          </a:p>
        </p:txBody>
      </p:sp>
    </p:spTree>
    <p:extLst>
      <p:ext uri="{BB962C8B-B14F-4D97-AF65-F5344CB8AC3E}">
        <p14:creationId xmlns:p14="http://schemas.microsoft.com/office/powerpoint/2010/main" val="3969757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>
              <a:lumMod val="60000"/>
              <a:lumOff val="40000"/>
            </a:schemeClr>
          </a:fgClr>
          <a:bgClr>
            <a:schemeClr val="bg1"/>
          </a:bgClr>
        </a:patt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44FDDBD-265C-1EE0-D7CC-CBB717B02E7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pont&#10;&#10;Le contenu généré par l’IA peut être incorrect.">
            <a:extLst>
              <a:ext uri="{FF2B5EF4-FFF2-40B4-BE49-F238E27FC236}">
                <a16:creationId xmlns:a16="http://schemas.microsoft.com/office/drawing/2014/main" id="{F9563BCF-C562-D2EA-ECFE-B53EC59022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160" y="321184"/>
            <a:ext cx="9360000" cy="6215632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3CA597AD-712F-8C5A-B915-24CF5997434F}"/>
              </a:ext>
            </a:extLst>
          </p:cNvPr>
          <p:cNvSpPr txBox="1"/>
          <p:nvPr/>
        </p:nvSpPr>
        <p:spPr>
          <a:xfrm>
            <a:off x="9888583" y="4532811"/>
            <a:ext cx="23034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Pont de Pierre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440094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A0B985-C113-2FEF-6998-CD67609011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train, arbre&#10;&#10;Le contenu généré par l’IA peut être incorrect.">
            <a:extLst>
              <a:ext uri="{FF2B5EF4-FFF2-40B4-BE49-F238E27FC236}">
                <a16:creationId xmlns:a16="http://schemas.microsoft.com/office/drawing/2014/main" id="{06543C0C-850B-3AC8-D2A7-D5534BFC56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2877" y="279000"/>
            <a:ext cx="947589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618B69D-847C-9531-3DE9-9D15F2635D27}"/>
              </a:ext>
            </a:extLst>
          </p:cNvPr>
          <p:cNvSpPr txBox="1"/>
          <p:nvPr/>
        </p:nvSpPr>
        <p:spPr>
          <a:xfrm>
            <a:off x="26125" y="4297680"/>
            <a:ext cx="23513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Rame de tramway de la ligne B, place des Quinconces, Bordeaux, France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996327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AFF9E9-5D42-D8C2-240A-8F486001A1A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repère&#10;&#10;Le contenu généré par l’IA peut être incorrect.">
            <a:extLst>
              <a:ext uri="{FF2B5EF4-FFF2-40B4-BE49-F238E27FC236}">
                <a16:creationId xmlns:a16="http://schemas.microsoft.com/office/drawing/2014/main" id="{82B9C184-6BFC-801D-C2F5-F64A18AA48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799" y="279000"/>
            <a:ext cx="11148401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2B1345-50CD-14B4-444F-67143D7C3E3B}"/>
              </a:ext>
            </a:extLst>
          </p:cNvPr>
          <p:cNvSpPr txBox="1"/>
          <p:nvPr/>
        </p:nvSpPr>
        <p:spPr>
          <a:xfrm>
            <a:off x="2455101" y="279000"/>
            <a:ext cx="95366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Grand Théâtre, vue de nuit, Bordeaux, Gironde, FRANCE</a:t>
            </a:r>
          </a:p>
        </p:txBody>
      </p:sp>
    </p:spTree>
    <p:extLst>
      <p:ext uri="{BB962C8B-B14F-4D97-AF65-F5344CB8AC3E}">
        <p14:creationId xmlns:p14="http://schemas.microsoft.com/office/powerpoint/2010/main" val="186718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B8BF782-F6D1-F4FA-90CE-7219E8BFBF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lac&#10;&#10;Le contenu généré par l’IA peut être incorrect.">
            <a:extLst>
              <a:ext uri="{FF2B5EF4-FFF2-40B4-BE49-F238E27FC236}">
                <a16:creationId xmlns:a16="http://schemas.microsoft.com/office/drawing/2014/main" id="{887F26FD-9141-180A-C67A-B48A29BF8D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8601" y="279000"/>
            <a:ext cx="8813105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950C95A-8606-0E6A-DE4D-432F2326F9F8}"/>
              </a:ext>
            </a:extLst>
          </p:cNvPr>
          <p:cNvSpPr txBox="1"/>
          <p:nvPr/>
        </p:nvSpPr>
        <p:spPr>
          <a:xfrm>
            <a:off x="4754880" y="6178890"/>
            <a:ext cx="61787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Extérieur de La Cité du Vin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986794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12ABBE-1410-72A1-C52B-3A06569168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église, flèche&#10;&#10;Le contenu généré par l’IA peut être incorrect.">
            <a:extLst>
              <a:ext uri="{FF2B5EF4-FFF2-40B4-BE49-F238E27FC236}">
                <a16:creationId xmlns:a16="http://schemas.microsoft.com/office/drawing/2014/main" id="{CBDD1B0A-7412-05EF-0103-E25F8F159F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457" y="279000"/>
            <a:ext cx="9091325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85AE119-4956-280E-AC88-986403F6E52C}"/>
              </a:ext>
            </a:extLst>
          </p:cNvPr>
          <p:cNvSpPr txBox="1"/>
          <p:nvPr/>
        </p:nvSpPr>
        <p:spPr>
          <a:xfrm>
            <a:off x="9559782" y="3964578"/>
            <a:ext cx="27715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Cathédrale St André, lieu de vie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643542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51A019-A3CA-CBC5-9CFA-8B5EE58D9FE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paysage&#10;&#10;Le contenu généré par l’IA peut être incorrect.">
            <a:extLst>
              <a:ext uri="{FF2B5EF4-FFF2-40B4-BE49-F238E27FC236}">
                <a16:creationId xmlns:a16="http://schemas.microsoft.com/office/drawing/2014/main" id="{F8D0AAA9-79B8-B596-B044-56C2C45FBA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47" y="1125000"/>
            <a:ext cx="10924105" cy="4608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C49646F-45EA-4A5A-5CB2-6A5C867A247F}"/>
              </a:ext>
            </a:extLst>
          </p:cNvPr>
          <p:cNvSpPr txBox="1"/>
          <p:nvPr/>
        </p:nvSpPr>
        <p:spPr>
          <a:xfrm>
            <a:off x="3161211" y="5817270"/>
            <a:ext cx="94705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du Pont Jacques Chaban-Delmas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1144426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3916DBD-0858-9BE4-DF3B-49A691FDDE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hotographie aérienne, plein air, Vue plongeante, eau&#10;&#10;Le contenu généré par l’IA peut être incorrect.">
            <a:extLst>
              <a:ext uri="{FF2B5EF4-FFF2-40B4-BE49-F238E27FC236}">
                <a16:creationId xmlns:a16="http://schemas.microsoft.com/office/drawing/2014/main" id="{11DA495C-C92C-AB86-C542-A212379577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9737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FEFD210-BBD7-0069-30E0-BF490208AE77}"/>
              </a:ext>
            </a:extLst>
          </p:cNvPr>
          <p:cNvSpPr txBox="1"/>
          <p:nvPr/>
        </p:nvSpPr>
        <p:spPr>
          <a:xfrm>
            <a:off x="143691" y="4244183"/>
            <a:ext cx="33440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La Garonne à Bordeaux, vue du ciel en 2019.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316999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79102B-9FBD-E387-F26B-50803BD64C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CC954F1-83DE-8F56-7BB6-2923E28A8ED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0000" y="822900"/>
            <a:ext cx="10512000" cy="52122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EDCBA4-4CC7-855D-A8E0-A63979A854C7}"/>
              </a:ext>
            </a:extLst>
          </p:cNvPr>
          <p:cNvSpPr txBox="1"/>
          <p:nvPr/>
        </p:nvSpPr>
        <p:spPr>
          <a:xfrm>
            <a:off x="3749417" y="6035100"/>
            <a:ext cx="760258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Les Chartrons et l'église Saint-Louis.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93574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4A71923-C5E7-D36A-F5DD-347C97F944D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plante, ciel&#10;&#10;Le contenu généré par l’IA peut être incorrect.">
            <a:extLst>
              <a:ext uri="{FF2B5EF4-FFF2-40B4-BE49-F238E27FC236}">
                <a16:creationId xmlns:a16="http://schemas.microsoft.com/office/drawing/2014/main" id="{43E849B1-66B4-6A5F-EB26-5394E6B21F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90419" y="279000"/>
            <a:ext cx="4611161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03E84D8-E49B-DD3A-579F-6652E4FDA06D}"/>
              </a:ext>
            </a:extLst>
          </p:cNvPr>
          <p:cNvSpPr txBox="1"/>
          <p:nvPr/>
        </p:nvSpPr>
        <p:spPr>
          <a:xfrm>
            <a:off x="8686800" y="3709851"/>
            <a:ext cx="350520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Le quartier de Caudéran. La place du Monument, la mairie, l'église Saint-Amand, la cité administrative et le parc bordelais.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929983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A3B45D1-186F-8AD5-9D6A-F65327B69CE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eau, Digue&#10;&#10;Le contenu généré par l’IA peut être incorrect.">
            <a:extLst>
              <a:ext uri="{FF2B5EF4-FFF2-40B4-BE49-F238E27FC236}">
                <a16:creationId xmlns:a16="http://schemas.microsoft.com/office/drawing/2014/main" id="{A4DDA20E-8BAA-8E22-CBDE-7D2BB16676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4983" y="369000"/>
            <a:ext cx="8160000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37D9BA-F1B6-B334-1335-4AF3B239F544}"/>
              </a:ext>
            </a:extLst>
          </p:cNvPr>
          <p:cNvSpPr txBox="1"/>
          <p:nvPr/>
        </p:nvSpPr>
        <p:spPr>
          <a:xfrm>
            <a:off x="265577" y="4088675"/>
            <a:ext cx="34094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Vue du quartier de La Bastide depuis la flèche Saint-Michel.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85587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7CFE18-73FA-A7ED-B2CB-007BC21231F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herbe&#10;&#10;Le contenu généré par l’IA peut être incorrect.">
            <a:extLst>
              <a:ext uri="{FF2B5EF4-FFF2-40B4-BE49-F238E27FC236}">
                <a16:creationId xmlns:a16="http://schemas.microsoft.com/office/drawing/2014/main" id="{B891F281-E5DC-B992-8292-636331978E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3118" y="279000"/>
            <a:ext cx="841754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1BD29B-0EAF-1664-AB43-E9AC048C8329}"/>
              </a:ext>
            </a:extLst>
          </p:cNvPr>
          <p:cNvSpPr txBox="1"/>
          <p:nvPr/>
        </p:nvSpPr>
        <p:spPr>
          <a:xfrm>
            <a:off x="9209314" y="4127863"/>
            <a:ext cx="298268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/>
              <a:t>« Le puits » sur la rive droite de Bordeaux.</a:t>
            </a:r>
            <a:endParaRPr lang="fr-FR" sz="2800" b="1" dirty="0"/>
          </a:p>
        </p:txBody>
      </p:sp>
    </p:spTree>
    <p:extLst>
      <p:ext uri="{BB962C8B-B14F-4D97-AF65-F5344CB8AC3E}">
        <p14:creationId xmlns:p14="http://schemas.microsoft.com/office/powerpoint/2010/main" val="2815836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B7501FF-99E9-00A5-50A9-FB1CED1D124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arbre, pont&#10;&#10;Le contenu généré par l’IA peut être incorrect.">
            <a:extLst>
              <a:ext uri="{FF2B5EF4-FFF2-40B4-BE49-F238E27FC236}">
                <a16:creationId xmlns:a16="http://schemas.microsoft.com/office/drawing/2014/main" id="{B114B55F-8DFC-6318-D19A-3A4419E6C9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9268" y="923343"/>
            <a:ext cx="10620000" cy="5011313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0F72421-3895-569E-DB28-5F28A9F7F9FA}"/>
              </a:ext>
            </a:extLst>
          </p:cNvPr>
          <p:cNvSpPr txBox="1"/>
          <p:nvPr/>
        </p:nvSpPr>
        <p:spPr>
          <a:xfrm>
            <a:off x="3043646" y="5934656"/>
            <a:ext cx="75372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/>
              <a:t>Le pont de pierre et la passerelle Eiffel.</a:t>
            </a:r>
            <a:endParaRPr lang="fr-FR" sz="2400" b="1" dirty="0"/>
          </a:p>
        </p:txBody>
      </p:sp>
    </p:spTree>
    <p:extLst>
      <p:ext uri="{BB962C8B-B14F-4D97-AF65-F5344CB8AC3E}">
        <p14:creationId xmlns:p14="http://schemas.microsoft.com/office/powerpoint/2010/main" val="3894541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bâtiment, plein air, eau&#10;&#10;Le contenu généré par l’IA peut être incorrect.">
            <a:extLst>
              <a:ext uri="{FF2B5EF4-FFF2-40B4-BE49-F238E27FC236}">
                <a16:creationId xmlns:a16="http://schemas.microsoft.com/office/drawing/2014/main" id="{3CA63F4F-94BA-F5EC-4D95-BFE2B3FF15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2476" y="279000"/>
            <a:ext cx="9487048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A95CA2-8A85-61AF-B690-AF55091E96C9}"/>
              </a:ext>
            </a:extLst>
          </p:cNvPr>
          <p:cNvSpPr txBox="1"/>
          <p:nvPr/>
        </p:nvSpPr>
        <p:spPr>
          <a:xfrm>
            <a:off x="2873828" y="6178890"/>
            <a:ext cx="708956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chemeClr val="bg1"/>
                </a:solidFill>
              </a:rPr>
              <a:t>Le pont Jacques-Chaban-Delmas, au nord de Bordeaux.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0951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D17217-DBB9-3259-2586-875BA04DA59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ue, plein air, pneu, Roue de vélo&#10;&#10;Le contenu généré par l’IA peut être incorrect.">
            <a:extLst>
              <a:ext uri="{FF2B5EF4-FFF2-40B4-BE49-F238E27FC236}">
                <a16:creationId xmlns:a16="http://schemas.microsoft.com/office/drawing/2014/main" id="{DCB273E8-01CF-BC77-80E7-D2B9237618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5053" y="279000"/>
            <a:ext cx="472352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358E5F9-93E6-8921-808E-3ED7C56E0BBA}"/>
              </a:ext>
            </a:extLst>
          </p:cNvPr>
          <p:cNvSpPr txBox="1"/>
          <p:nvPr/>
        </p:nvSpPr>
        <p:spPr>
          <a:xfrm>
            <a:off x="8248580" y="4667003"/>
            <a:ext cx="349134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Une station Le Vélo proche de la Cité du Vin.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75756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056364-07F5-59FA-792E-B01A9C120C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ransport, bateau, plein air, embarcation&#10;&#10;Le contenu généré par l’IA peut être incorrect.">
            <a:extLst>
              <a:ext uri="{FF2B5EF4-FFF2-40B4-BE49-F238E27FC236}">
                <a16:creationId xmlns:a16="http://schemas.microsoft.com/office/drawing/2014/main" id="{89E3C0ED-1B33-B614-94FE-18F346350C2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000" y="369000"/>
            <a:ext cx="8160000" cy="612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48F7270-7C4B-8986-BA43-55D0FBFAD8B2}"/>
              </a:ext>
            </a:extLst>
          </p:cNvPr>
          <p:cNvSpPr txBox="1"/>
          <p:nvPr/>
        </p:nvSpPr>
        <p:spPr>
          <a:xfrm>
            <a:off x="3146961" y="5781114"/>
            <a:ext cx="749217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b="1">
              <a:solidFill>
                <a:schemeClr val="bg1"/>
              </a:solidFill>
            </a:endParaRPr>
          </a:p>
          <a:p>
            <a:r>
              <a:rPr lang="fr-FR" sz="2000" b="1">
                <a:solidFill>
                  <a:schemeClr val="bg1"/>
                </a:solidFill>
              </a:rPr>
              <a:t>Le Bato du réseau TBM à Bordeaux en avril 2025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2309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3FB3367-C783-2C3C-914C-4A8C3DCBE7D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transport, bateau, embarcation&#10;&#10;Le contenu généré par l’IA peut être incorrect.">
            <a:extLst>
              <a:ext uri="{FF2B5EF4-FFF2-40B4-BE49-F238E27FC236}">
                <a16:creationId xmlns:a16="http://schemas.microsoft.com/office/drawing/2014/main" id="{008F60D4-1C05-2708-0262-0F2223396D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3740" y="279000"/>
            <a:ext cx="918451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D0597CC-6FDE-C97F-4715-CE0CD0BEE7DF}"/>
              </a:ext>
            </a:extLst>
          </p:cNvPr>
          <p:cNvSpPr txBox="1"/>
          <p:nvPr/>
        </p:nvSpPr>
        <p:spPr>
          <a:xfrm>
            <a:off x="3610566" y="6178890"/>
            <a:ext cx="70776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chemeClr val="bg1"/>
                </a:solidFill>
              </a:rPr>
              <a:t>Un bateau de croisière sur la Garonne.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2374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C1427F2-D0D1-5728-5163-57A9853450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hotographie aérienne, véhicule, avion&#10;&#10;Le contenu généré par l’IA peut être incorrect.">
            <a:extLst>
              <a:ext uri="{FF2B5EF4-FFF2-40B4-BE49-F238E27FC236}">
                <a16:creationId xmlns:a16="http://schemas.microsoft.com/office/drawing/2014/main" id="{973658B3-6046-4AAB-F6F7-331CB148B9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148" y="279000"/>
            <a:ext cx="945370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6A08CEC-5301-DDBD-5F5A-6A722166011D}"/>
              </a:ext>
            </a:extLst>
          </p:cNvPr>
          <p:cNvSpPr txBox="1"/>
          <p:nvPr/>
        </p:nvSpPr>
        <p:spPr>
          <a:xfrm>
            <a:off x="2477985" y="6178890"/>
            <a:ext cx="97140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chemeClr val="bg1"/>
                </a:solidFill>
              </a:rPr>
              <a:t>L'Aéroport de Bordeaux-Mérignac, situé en périphérie de la ville.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569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048FEA-F382-2D55-FE71-40C63B10B3A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nuage, ville&#10;&#10;Le contenu généré par l’IA peut être incorrect.">
            <a:extLst>
              <a:ext uri="{FF2B5EF4-FFF2-40B4-BE49-F238E27FC236}">
                <a16:creationId xmlns:a16="http://schemas.microsoft.com/office/drawing/2014/main" id="{5FB58AFF-4D0E-4A0B-DEB3-4F68F418500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4182" y="279000"/>
            <a:ext cx="865236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C135F46-3E53-3FC8-5EA7-69F0B07475DA}"/>
              </a:ext>
            </a:extLst>
          </p:cNvPr>
          <p:cNvSpPr txBox="1"/>
          <p:nvPr/>
        </p:nvSpPr>
        <p:spPr>
          <a:xfrm>
            <a:off x="0" y="4738255"/>
            <a:ext cx="266007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La gare de Bordeaux-Saint-Jean.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25707772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BEF1B2-C630-4CC9-7A87-761F7A59A6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bâtiment, Ruines&#10;&#10;Le contenu généré par l’IA peut être incorrect.">
            <a:extLst>
              <a:ext uri="{FF2B5EF4-FFF2-40B4-BE49-F238E27FC236}">
                <a16:creationId xmlns:a16="http://schemas.microsoft.com/office/drawing/2014/main" id="{02222670-7453-7134-C0BC-21448ACFE4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6502" y="279000"/>
            <a:ext cx="770752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23FBE76-1521-D963-F45B-3845884D851B}"/>
              </a:ext>
            </a:extLst>
          </p:cNvPr>
          <p:cNvSpPr txBox="1"/>
          <p:nvPr/>
        </p:nvSpPr>
        <p:spPr>
          <a:xfrm>
            <a:off x="8573984" y="4758354"/>
            <a:ext cx="36180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 Palais Galien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3479109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E6307C5-82DB-8759-A727-67B7A764C21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ciel, plante, bâtiment&#10;&#10;Le contenu généré par l’IA peut être incorrect.">
            <a:extLst>
              <a:ext uri="{FF2B5EF4-FFF2-40B4-BE49-F238E27FC236}">
                <a16:creationId xmlns:a16="http://schemas.microsoft.com/office/drawing/2014/main" id="{3A21AAF9-0F26-E553-A505-3C8CD2AB78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1198" y="385878"/>
            <a:ext cx="94759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F88E51-0DEE-FA62-153F-F51B718DA5A4}"/>
              </a:ext>
            </a:extLst>
          </p:cNvPr>
          <p:cNvSpPr txBox="1"/>
          <p:nvPr/>
        </p:nvSpPr>
        <p:spPr>
          <a:xfrm>
            <a:off x="218019" y="3990108"/>
            <a:ext cx="1983179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Le jardin des Lumières sur les quais de la rive gauche.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3138774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FBA61E6-50D5-591B-EBBE-F647B28752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chitecture, ciel, serre, bâtiment&#10;&#10;Le contenu généré par l’IA peut être incorrect.">
            <a:extLst>
              <a:ext uri="{FF2B5EF4-FFF2-40B4-BE49-F238E27FC236}">
                <a16:creationId xmlns:a16="http://schemas.microsoft.com/office/drawing/2014/main" id="{7D3297D8-D0F1-99B0-EA71-7704D2608A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6000" y="685800"/>
            <a:ext cx="7620000" cy="54864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6AA9456-F386-A6A1-99BE-C3B2431794E5}"/>
              </a:ext>
            </a:extLst>
          </p:cNvPr>
          <p:cNvSpPr txBox="1"/>
          <p:nvPr/>
        </p:nvSpPr>
        <p:spPr>
          <a:xfrm>
            <a:off x="659080" y="6172200"/>
            <a:ext cx="1059872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Le jardin botanique, situé sur la rive droite de la Garonne, dans le quartier de La Bastide.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2083860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B1B98F3-F97D-4D05-B975-5A7D52019F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ciel, plante&#10;&#10;Le contenu généré par l’IA peut être incorrect.">
            <a:extLst>
              <a:ext uri="{FF2B5EF4-FFF2-40B4-BE49-F238E27FC236}">
                <a16:creationId xmlns:a16="http://schemas.microsoft.com/office/drawing/2014/main" id="{F36A2B22-7800-5541-0531-62E31D51791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2219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1E01DCB-26BD-3FF9-E5D6-533E74988737}"/>
              </a:ext>
            </a:extLst>
          </p:cNvPr>
          <p:cNvSpPr txBox="1"/>
          <p:nvPr/>
        </p:nvSpPr>
        <p:spPr>
          <a:xfrm>
            <a:off x="9306296" y="4702629"/>
            <a:ext cx="28857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dirty="0"/>
              <a:t>Parc floral de Bordeaux</a:t>
            </a:r>
          </a:p>
        </p:txBody>
      </p:sp>
    </p:spTree>
    <p:extLst>
      <p:ext uri="{BB962C8B-B14F-4D97-AF65-F5344CB8AC3E}">
        <p14:creationId xmlns:p14="http://schemas.microsoft.com/office/powerpoint/2010/main" val="1277411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45F712-4963-55A8-A3DB-24A182C9BD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plein air, plante, Aménagement paysager&#10;&#10;Le contenu généré par l’IA peut être incorrect.">
            <a:extLst>
              <a:ext uri="{FF2B5EF4-FFF2-40B4-BE49-F238E27FC236}">
                <a16:creationId xmlns:a16="http://schemas.microsoft.com/office/drawing/2014/main" id="{48F29DF8-1416-7AD9-7F3E-68D180C701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1548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46F6300-976D-1465-986D-6E867B90FEC6}"/>
              </a:ext>
            </a:extLst>
          </p:cNvPr>
          <p:cNvSpPr txBox="1"/>
          <p:nvPr/>
        </p:nvSpPr>
        <p:spPr>
          <a:xfrm>
            <a:off x="190005" y="4936484"/>
            <a:ext cx="29925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Pavillon de Fukuoka.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504681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0C91819-559B-49A3-4AED-C8763A6C2B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arbre, gazébo&#10;&#10;Le contenu généré par l’IA peut être incorrect.">
            <a:extLst>
              <a:ext uri="{FF2B5EF4-FFF2-40B4-BE49-F238E27FC236}">
                <a16:creationId xmlns:a16="http://schemas.microsoft.com/office/drawing/2014/main" id="{8EF1536D-740D-BDE1-7E8B-133561CCC6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594" y="279000"/>
            <a:ext cx="84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AB31CDD-CB79-100F-CAA0-44D59A5C5E0A}"/>
              </a:ext>
            </a:extLst>
          </p:cNvPr>
          <p:cNvSpPr txBox="1"/>
          <p:nvPr/>
        </p:nvSpPr>
        <p:spPr>
          <a:xfrm>
            <a:off x="8930244" y="4073236"/>
            <a:ext cx="301633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Pavillon de Casablanca.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929860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04A303-9924-1BB6-1B2F-DB4B5F800E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arbre, ciel, arbuste&#10;&#10;Le contenu généré par l’IA peut être incorrect.">
            <a:extLst>
              <a:ext uri="{FF2B5EF4-FFF2-40B4-BE49-F238E27FC236}">
                <a16:creationId xmlns:a16="http://schemas.microsoft.com/office/drawing/2014/main" id="{33950737-B128-6CCE-1E5D-15A433EBA5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70290" y="279000"/>
            <a:ext cx="9634424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A10BFFD-4238-9A80-2A6F-67FD0B1AAFC2}"/>
              </a:ext>
            </a:extLst>
          </p:cNvPr>
          <p:cNvSpPr txBox="1"/>
          <p:nvPr/>
        </p:nvSpPr>
        <p:spPr>
          <a:xfrm>
            <a:off x="305864" y="4536374"/>
            <a:ext cx="186442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Le jardin public.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3158265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B43820-3089-87DB-F291-D69873589C1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eau, ciel, paysage&#10;&#10;Le contenu généré par l’IA peut être incorrect.">
            <a:extLst>
              <a:ext uri="{FF2B5EF4-FFF2-40B4-BE49-F238E27FC236}">
                <a16:creationId xmlns:a16="http://schemas.microsoft.com/office/drawing/2014/main" id="{134A3974-1F47-30E2-88DB-C65D87D2B4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00" y="878760"/>
            <a:ext cx="11592000" cy="510048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6DD829-86AC-1E46-B262-2ACCD268AFA2}"/>
              </a:ext>
            </a:extLst>
          </p:cNvPr>
          <p:cNvSpPr txBox="1"/>
          <p:nvPr/>
        </p:nvSpPr>
        <p:spPr>
          <a:xfrm>
            <a:off x="2588821" y="6092041"/>
            <a:ext cx="815834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Le crépuscule sur le Lac de Bordeaux, au nord de la ville.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070232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154E7A2-8BB5-7222-4FDF-A4E86F93C4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plante, ciel, Hacienda&#10;&#10;Le contenu généré par l’IA peut être incorrect.">
            <a:extLst>
              <a:ext uri="{FF2B5EF4-FFF2-40B4-BE49-F238E27FC236}">
                <a16:creationId xmlns:a16="http://schemas.microsoft.com/office/drawing/2014/main" id="{62CF9D4F-53D0-468C-F4F6-51EC60F3F76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575" y="459000"/>
            <a:ext cx="8915577" cy="594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7EA7EC-C75E-8F3F-3656-70A3C13F8045}"/>
              </a:ext>
            </a:extLst>
          </p:cNvPr>
          <p:cNvSpPr txBox="1"/>
          <p:nvPr/>
        </p:nvSpPr>
        <p:spPr>
          <a:xfrm>
            <a:off x="9583387" y="4168239"/>
            <a:ext cx="250569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Le lycée privé de l'Assomption.</a:t>
            </a:r>
            <a:endParaRPr lang="fr-FR" sz="2000" b="1" dirty="0"/>
          </a:p>
        </p:txBody>
      </p:sp>
    </p:spTree>
    <p:extLst>
      <p:ext uri="{BB962C8B-B14F-4D97-AF65-F5344CB8AC3E}">
        <p14:creationId xmlns:p14="http://schemas.microsoft.com/office/powerpoint/2010/main" val="13410572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605205-17DB-050C-CB49-43ACB3DE460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plein air, arbre&#10;&#10;Le contenu généré par l’IA peut être incorrect.">
            <a:extLst>
              <a:ext uri="{FF2B5EF4-FFF2-40B4-BE49-F238E27FC236}">
                <a16:creationId xmlns:a16="http://schemas.microsoft.com/office/drawing/2014/main" id="{9A252F68-A42D-5761-5617-5F31D3B999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69145" y="279000"/>
            <a:ext cx="945370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209FFBCC-47C8-FAE7-43A5-CCECF67048D9}"/>
              </a:ext>
            </a:extLst>
          </p:cNvPr>
          <p:cNvSpPr txBox="1"/>
          <p:nvPr/>
        </p:nvSpPr>
        <p:spPr>
          <a:xfrm>
            <a:off x="4544767" y="6209805"/>
            <a:ext cx="65195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>
                <a:solidFill>
                  <a:schemeClr val="bg1"/>
                </a:solidFill>
              </a:rPr>
              <a:t>Observatoire de Bordeaux.</a:t>
            </a:r>
            <a:endParaRPr lang="fr-FR" sz="20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548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D45AB7-3791-0CB0-D2C7-6558C425B8B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plein air, bâtiment, Véhicule terrestre, véhicule&#10;&#10;Le contenu généré par l’IA peut être incorrect.">
            <a:extLst>
              <a:ext uri="{FF2B5EF4-FFF2-40B4-BE49-F238E27FC236}">
                <a16:creationId xmlns:a16="http://schemas.microsoft.com/office/drawing/2014/main" id="{22091FC2-A634-BFC6-0C41-FBDFF88057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214" y="1193424"/>
            <a:ext cx="6804000" cy="484133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E6AA666F-3D6C-C366-3DE0-1EF4738EB759}"/>
              </a:ext>
            </a:extLst>
          </p:cNvPr>
          <p:cNvSpPr txBox="1"/>
          <p:nvPr/>
        </p:nvSpPr>
        <p:spPr>
          <a:xfrm>
            <a:off x="932479" y="6034754"/>
            <a:ext cx="64895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/>
              <a:t>La Faculté de droit et science politique de Bordeaux sur la place Pey-Berland.</a:t>
            </a:r>
            <a:endParaRPr lang="fr-FR" sz="2000" b="1" dirty="0"/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0E4B9ED6-3780-1380-8444-902ABB58E62D}"/>
              </a:ext>
            </a:extLst>
          </p:cNvPr>
          <p:cNvSpPr txBox="1"/>
          <p:nvPr/>
        </p:nvSpPr>
        <p:spPr>
          <a:xfrm>
            <a:off x="189976" y="654392"/>
            <a:ext cx="723207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Lorient Vous A Présenté La Ville De Bordeaux N°1</a:t>
            </a:r>
          </a:p>
        </p:txBody>
      </p:sp>
      <p:sp>
        <p:nvSpPr>
          <p:cNvPr id="7" name="ZoneTexte 6">
            <a:extLst>
              <a:ext uri="{FF2B5EF4-FFF2-40B4-BE49-F238E27FC236}">
                <a16:creationId xmlns:a16="http://schemas.microsoft.com/office/drawing/2014/main" id="{46C182F2-8BD4-79C3-0168-1A733D16EFB4}"/>
              </a:ext>
            </a:extLst>
          </p:cNvPr>
          <p:cNvSpPr txBox="1"/>
          <p:nvPr/>
        </p:nvSpPr>
        <p:spPr>
          <a:xfrm>
            <a:off x="7422049" y="3241963"/>
            <a:ext cx="438373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/>
              <a:t>Les Images Et Le Son Du net</a:t>
            </a:r>
          </a:p>
          <a:p>
            <a:endParaRPr lang="fr-FR" sz="2400" b="1" dirty="0"/>
          </a:p>
          <a:p>
            <a:r>
              <a:rPr lang="fr-FR" sz="2400" b="1" dirty="0"/>
              <a:t>                        Daniel</a:t>
            </a:r>
          </a:p>
        </p:txBody>
      </p:sp>
    </p:spTree>
    <p:extLst>
      <p:ext uri="{BB962C8B-B14F-4D97-AF65-F5344CB8AC3E}">
        <p14:creationId xmlns:p14="http://schemas.microsoft.com/office/powerpoint/2010/main" val="757474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Click="0" advTm="9000"/>
    </mc:Choice>
    <mc:Fallback xmlns="">
      <p:transition spd="slow" advClick="0" advTm="9000"/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399</Words>
  <Application>Microsoft Office PowerPoint</Application>
  <PresentationFormat>Grand écran</PresentationFormat>
  <Paragraphs>39</Paragraphs>
  <Slides>31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31</vt:i4>
      </vt:variant>
    </vt:vector>
  </HeadingPairs>
  <TitlesOfParts>
    <vt:vector size="35" baseType="lpstr">
      <vt:lpstr>Aptos</vt:lpstr>
      <vt:lpstr>Aptos Display</vt:lpstr>
      <vt:lpstr>Arial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Daniel Moulac</dc:creator>
  <cp:lastModifiedBy>Daniel Moulac</cp:lastModifiedBy>
  <cp:revision>8</cp:revision>
  <dcterms:created xsi:type="dcterms:W3CDTF">2025-09-12T07:04:44Z</dcterms:created>
  <dcterms:modified xsi:type="dcterms:W3CDTF">2025-09-12T14:48:07Z</dcterms:modified>
</cp:coreProperties>
</file>