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Default Extension="wdp" ContentType="image/vnd.ms-photo"/>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4" r:id="rId2"/>
    <p:sldId id="278" r:id="rId3"/>
    <p:sldId id="277" r:id="rId4"/>
    <p:sldId id="269" r:id="rId5"/>
    <p:sldId id="267" r:id="rId6"/>
    <p:sldId id="280" r:id="rId7"/>
    <p:sldId id="288" r:id="rId8"/>
    <p:sldId id="289" r:id="rId9"/>
    <p:sldId id="290" r:id="rId10"/>
    <p:sldId id="270" r:id="rId11"/>
    <p:sldId id="257" r:id="rId12"/>
    <p:sldId id="279" r:id="rId13"/>
    <p:sldId id="258" r:id="rId14"/>
    <p:sldId id="260" r:id="rId15"/>
    <p:sldId id="268" r:id="rId16"/>
    <p:sldId id="261" r:id="rId17"/>
    <p:sldId id="282" r:id="rId18"/>
    <p:sldId id="259" r:id="rId19"/>
    <p:sldId id="285" r:id="rId20"/>
    <p:sldId id="266" r:id="rId21"/>
    <p:sldId id="264" r:id="rId22"/>
    <p:sldId id="265" r:id="rId23"/>
    <p:sldId id="292" r:id="rId24"/>
    <p:sldId id="262" r:id="rId25"/>
    <p:sldId id="273" r:id="rId26"/>
    <p:sldId id="286" r:id="rId27"/>
    <p:sldId id="263" r:id="rId28"/>
    <p:sldId id="271" r:id="rId29"/>
    <p:sldId id="281" r:id="rId30"/>
    <p:sldId id="272" r:id="rId31"/>
    <p:sldId id="274" r:id="rId32"/>
    <p:sldId id="275" r:id="rId33"/>
    <p:sldId id="287" r:id="rId34"/>
  </p:sldIdLst>
  <p:sldSz cx="9144000" cy="6858000" type="screen4x3"/>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0x1ztaWyNM2oe4DmL1LeDQ==" hashData="g1Fq3K9ECBdGT2NM5tFRfPEMQKQZr3amqfT27PkB9nhKrTEoQRZtAQE5RqZnfdsALX++rnqXPJlK+gbRutztPQ=="/>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3" d="100"/>
          <a:sy n="73" d="100"/>
        </p:scale>
        <p:origin x="948" y="66"/>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685800" y="2130425"/>
            <a:ext cx="7772400" cy="1470025"/>
          </a:xfrm>
        </p:spPr>
        <p:txBody>
          <a:bodyPr/>
          <a:lstStyle/>
          <a:p>
            <a:r>
              <a:rPr lang="fr-FR" smtClean="0"/>
              <a:t>Modifiez le style du titre</a:t>
            </a:r>
            <a:endParaRPr lang="fr-FR"/>
          </a:p>
        </p:txBody>
      </p:sp>
      <p:sp>
        <p:nvSpPr>
          <p:cNvPr id="3" name="Sous-titr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F3B0BEC6-048D-40FD-B012-4D2C5661A4AE}" type="datetimeFigureOut">
              <a:rPr lang="fr-FR" smtClean="0"/>
              <a:pPr/>
              <a:t>14/09/2025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A28DA31-5D71-4593-975A-2724CA1E5EB2}" type="slidenum">
              <a:rPr lang="fr-FR" smtClean="0"/>
              <a:pPr/>
              <a:t>‹N°›</a:t>
            </a:fld>
            <a:endParaRPr lang="fr-FR"/>
          </a:p>
        </p:txBody>
      </p:sp>
    </p:spTree>
    <p:extLst>
      <p:ext uri="{BB962C8B-B14F-4D97-AF65-F5344CB8AC3E}">
        <p14:creationId xmlns:p14="http://schemas.microsoft.com/office/powerpoint/2010/main" val="3334035291"/>
      </p:ext>
    </p:extLst>
  </p:cSld>
  <p:clrMapOvr>
    <a:masterClrMapping/>
  </p:clrMapOv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3B0BEC6-048D-40FD-B012-4D2C5661A4AE}" type="datetimeFigureOut">
              <a:rPr lang="fr-FR" smtClean="0"/>
              <a:pPr/>
              <a:t>14/09/2025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A28DA31-5D71-4593-975A-2724CA1E5EB2}" type="slidenum">
              <a:rPr lang="fr-FR" smtClean="0"/>
              <a:pPr/>
              <a:t>‹N°›</a:t>
            </a:fld>
            <a:endParaRPr lang="fr-FR"/>
          </a:p>
        </p:txBody>
      </p:sp>
    </p:spTree>
    <p:extLst>
      <p:ext uri="{BB962C8B-B14F-4D97-AF65-F5344CB8AC3E}">
        <p14:creationId xmlns:p14="http://schemas.microsoft.com/office/powerpoint/2010/main" val="2813575682"/>
      </p:ext>
    </p:extLst>
  </p:cSld>
  <p:clrMapOvr>
    <a:masterClrMapping/>
  </p:clrMapOv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722313" y="4406900"/>
            <a:ext cx="7772400" cy="1362075"/>
          </a:xfrm>
        </p:spPr>
        <p:txBody>
          <a:bodyPr anchor="t"/>
          <a:lstStyle>
            <a:lvl1pPr algn="l">
              <a:defRPr sz="4000" b="1" cap="all"/>
            </a:lvl1pPr>
          </a:lstStyle>
          <a:p>
            <a:r>
              <a:rPr lang="fr-FR" smtClean="0"/>
              <a:t>Modifiez le style du titre</a:t>
            </a:r>
            <a:endParaRPr lang="fr-FR"/>
          </a:p>
        </p:txBody>
      </p:sp>
      <p:sp>
        <p:nvSpPr>
          <p:cNvPr id="3" name="Espace réservé du texte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F3B0BEC6-048D-40FD-B012-4D2C5661A4AE}" type="datetimeFigureOut">
              <a:rPr lang="fr-FR" smtClean="0"/>
              <a:pPr/>
              <a:t>14/09/2025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A28DA31-5D71-4593-975A-2724CA1E5EB2}" type="slidenum">
              <a:rPr lang="fr-FR" smtClean="0"/>
              <a:pPr/>
              <a:t>‹N°›</a:t>
            </a:fld>
            <a:endParaRPr lang="fr-FR"/>
          </a:p>
        </p:txBody>
      </p:sp>
    </p:spTree>
    <p:extLst>
      <p:ext uri="{BB962C8B-B14F-4D97-AF65-F5344CB8AC3E}">
        <p14:creationId xmlns:p14="http://schemas.microsoft.com/office/powerpoint/2010/main" val="2153910929"/>
      </p:ext>
    </p:extLst>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F3B0BEC6-048D-40FD-B012-4D2C5661A4AE}" type="datetimeFigureOut">
              <a:rPr lang="fr-FR" smtClean="0"/>
              <a:pPr/>
              <a:t>14/09/2025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BA28DA31-5D71-4593-975A-2724CA1E5EB2}" type="slidenum">
              <a:rPr lang="fr-FR" smtClean="0"/>
              <a:pPr/>
              <a:t>‹N°›</a:t>
            </a:fld>
            <a:endParaRPr lang="fr-FR"/>
          </a:p>
        </p:txBody>
      </p:sp>
    </p:spTree>
    <p:extLst>
      <p:ext uri="{BB962C8B-B14F-4D97-AF65-F5344CB8AC3E}">
        <p14:creationId xmlns:p14="http://schemas.microsoft.com/office/powerpoint/2010/main" val="331068429"/>
      </p:ext>
    </p:extLst>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lvl1pPr>
              <a:defRPr/>
            </a:lvl1pPr>
          </a:lstStyle>
          <a:p>
            <a:r>
              <a:rPr lang="fr-FR" smtClean="0"/>
              <a:t>Modifiez le style du titre</a:t>
            </a:r>
            <a:endParaRPr lang="fr-FR"/>
          </a:p>
        </p:txBody>
      </p:sp>
      <p:sp>
        <p:nvSpPr>
          <p:cNvPr id="3" name="Espace réservé du texte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3B0BEC6-048D-40FD-B012-4D2C5661A4AE}" type="datetimeFigureOut">
              <a:rPr lang="fr-FR" smtClean="0"/>
              <a:pPr/>
              <a:t>14/09/2025</a:t>
            </a:fld>
            <a:endParaRPr lang="fr-FR"/>
          </a:p>
        </p:txBody>
      </p:sp>
      <p:sp>
        <p:nvSpPr>
          <p:cNvPr id="8" name="Espace réservé du pied de page 7"/>
          <p:cNvSpPr>
            <a:spLocks noGrp="1"/>
          </p:cNvSpPr>
          <p:nvPr>
            <p:ph type="ftr" sz="quarter" idx="11"/>
          </p:nvPr>
        </p:nvSpPr>
        <p:spPr/>
        <p:txBody>
          <a:bodyPr/>
          <a:lstStyle/>
          <a:p>
            <a:endParaRPr lang="fr-FR"/>
          </a:p>
        </p:txBody>
      </p:sp>
      <p:sp>
        <p:nvSpPr>
          <p:cNvPr id="9" name="Espace réservé du numéro de diapositive 8"/>
          <p:cNvSpPr>
            <a:spLocks noGrp="1"/>
          </p:cNvSpPr>
          <p:nvPr>
            <p:ph type="sldNum" sz="quarter" idx="12"/>
          </p:nvPr>
        </p:nvSpPr>
        <p:spPr/>
        <p:txBody>
          <a:bodyPr/>
          <a:lstStyle/>
          <a:p>
            <a:fld id="{BA28DA31-5D71-4593-975A-2724CA1E5EB2}" type="slidenum">
              <a:rPr lang="fr-FR" smtClean="0"/>
              <a:pPr/>
              <a:t>‹N°›</a:t>
            </a:fld>
            <a:endParaRPr lang="fr-FR"/>
          </a:p>
        </p:txBody>
      </p:sp>
    </p:spTree>
    <p:extLst>
      <p:ext uri="{BB962C8B-B14F-4D97-AF65-F5344CB8AC3E}">
        <p14:creationId xmlns:p14="http://schemas.microsoft.com/office/powerpoint/2010/main" val="1961521179"/>
      </p:ext>
    </p:extLst>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F3B0BEC6-048D-40FD-B012-4D2C5661A4AE}" type="datetimeFigureOut">
              <a:rPr lang="fr-FR" smtClean="0"/>
              <a:pPr/>
              <a:t>14/09/2025</a:t>
            </a:fld>
            <a:endParaRPr lang="fr-FR"/>
          </a:p>
        </p:txBody>
      </p:sp>
      <p:sp>
        <p:nvSpPr>
          <p:cNvPr id="4" name="Espace réservé du pied de page 3"/>
          <p:cNvSpPr>
            <a:spLocks noGrp="1"/>
          </p:cNvSpPr>
          <p:nvPr>
            <p:ph type="ftr" sz="quarter" idx="11"/>
          </p:nvPr>
        </p:nvSpPr>
        <p:spPr/>
        <p:txBody>
          <a:bodyPr/>
          <a:lstStyle/>
          <a:p>
            <a:endParaRPr lang="fr-FR"/>
          </a:p>
        </p:txBody>
      </p:sp>
      <p:sp>
        <p:nvSpPr>
          <p:cNvPr id="5" name="Espace réservé du numéro de diapositive 4"/>
          <p:cNvSpPr>
            <a:spLocks noGrp="1"/>
          </p:cNvSpPr>
          <p:nvPr>
            <p:ph type="sldNum" sz="quarter" idx="12"/>
          </p:nvPr>
        </p:nvSpPr>
        <p:spPr/>
        <p:txBody>
          <a:bodyPr/>
          <a:lstStyle/>
          <a:p>
            <a:fld id="{BA28DA31-5D71-4593-975A-2724CA1E5EB2}" type="slidenum">
              <a:rPr lang="fr-FR" smtClean="0"/>
              <a:pPr/>
              <a:t>‹N°›</a:t>
            </a:fld>
            <a:endParaRPr lang="fr-FR"/>
          </a:p>
        </p:txBody>
      </p:sp>
    </p:spTree>
    <p:extLst>
      <p:ext uri="{BB962C8B-B14F-4D97-AF65-F5344CB8AC3E}">
        <p14:creationId xmlns:p14="http://schemas.microsoft.com/office/powerpoint/2010/main" val="2940072719"/>
      </p:ext>
    </p:extLst>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F3B0BEC6-048D-40FD-B012-4D2C5661A4AE}" type="datetimeFigureOut">
              <a:rPr lang="fr-FR" smtClean="0"/>
              <a:pPr/>
              <a:t>14/09/2025</a:t>
            </a:fld>
            <a:endParaRPr lang="fr-FR"/>
          </a:p>
        </p:txBody>
      </p:sp>
      <p:sp>
        <p:nvSpPr>
          <p:cNvPr id="3" name="Espace réservé du pied de page 2"/>
          <p:cNvSpPr>
            <a:spLocks noGrp="1"/>
          </p:cNvSpPr>
          <p:nvPr>
            <p:ph type="ftr" sz="quarter" idx="11"/>
          </p:nvPr>
        </p:nvSpPr>
        <p:spPr/>
        <p:txBody>
          <a:bodyPr/>
          <a:lstStyle/>
          <a:p>
            <a:endParaRPr lang="fr-FR"/>
          </a:p>
        </p:txBody>
      </p:sp>
      <p:sp>
        <p:nvSpPr>
          <p:cNvPr id="4" name="Espace réservé du numéro de diapositive 3"/>
          <p:cNvSpPr>
            <a:spLocks noGrp="1"/>
          </p:cNvSpPr>
          <p:nvPr>
            <p:ph type="sldNum" sz="quarter" idx="12"/>
          </p:nvPr>
        </p:nvSpPr>
        <p:spPr/>
        <p:txBody>
          <a:bodyPr/>
          <a:lstStyle/>
          <a:p>
            <a:fld id="{BA28DA31-5D71-4593-975A-2724CA1E5EB2}" type="slidenum">
              <a:rPr lang="fr-FR" smtClean="0"/>
              <a:pPr/>
              <a:t>‹N°›</a:t>
            </a:fld>
            <a:endParaRPr lang="fr-FR"/>
          </a:p>
        </p:txBody>
      </p:sp>
    </p:spTree>
    <p:extLst>
      <p:ext uri="{BB962C8B-B14F-4D97-AF65-F5344CB8AC3E}">
        <p14:creationId xmlns:p14="http://schemas.microsoft.com/office/powerpoint/2010/main" val="1879048717"/>
      </p:ext>
    </p:extLst>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3008313" cy="1162050"/>
          </a:xfrm>
        </p:spPr>
        <p:txBody>
          <a:bodyPr anchor="b"/>
          <a:lstStyle>
            <a:lvl1pPr algn="l">
              <a:defRPr sz="2000" b="1"/>
            </a:lvl1pPr>
          </a:lstStyle>
          <a:p>
            <a:r>
              <a:rPr lang="fr-FR" smtClean="0"/>
              <a:t>Modifiez le style du titre</a:t>
            </a:r>
            <a:endParaRPr lang="fr-FR"/>
          </a:p>
        </p:txBody>
      </p:sp>
      <p:sp>
        <p:nvSpPr>
          <p:cNvPr id="3" name="Espace réservé du contenu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3B0BEC6-048D-40FD-B012-4D2C5661A4AE}" type="datetimeFigureOut">
              <a:rPr lang="fr-FR" smtClean="0"/>
              <a:pPr/>
              <a:t>14/09/2025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BA28DA31-5D71-4593-975A-2724CA1E5EB2}" type="slidenum">
              <a:rPr lang="fr-FR" smtClean="0"/>
              <a:pPr/>
              <a:t>‹N°›</a:t>
            </a:fld>
            <a:endParaRPr lang="fr-FR"/>
          </a:p>
        </p:txBody>
      </p:sp>
    </p:spTree>
    <p:extLst>
      <p:ext uri="{BB962C8B-B14F-4D97-AF65-F5344CB8AC3E}">
        <p14:creationId xmlns:p14="http://schemas.microsoft.com/office/powerpoint/2010/main" val="3159033639"/>
      </p:ext>
    </p:extLst>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1792288" y="4800600"/>
            <a:ext cx="5486400" cy="566738"/>
          </a:xfrm>
        </p:spPr>
        <p:txBody>
          <a:bodyPr anchor="b"/>
          <a:lstStyle>
            <a:lvl1pPr algn="l">
              <a:defRPr sz="2000" b="1"/>
            </a:lvl1pPr>
          </a:lstStyle>
          <a:p>
            <a:r>
              <a:rPr lang="fr-FR" smtClean="0"/>
              <a:t>Modifiez le style du titre</a:t>
            </a:r>
            <a:endParaRPr lang="fr-FR"/>
          </a:p>
        </p:txBody>
      </p:sp>
      <p:sp>
        <p:nvSpPr>
          <p:cNvPr id="3" name="Espace réservé pour une image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F3B0BEC6-048D-40FD-B012-4D2C5661A4AE}" type="datetimeFigureOut">
              <a:rPr lang="fr-FR" smtClean="0"/>
              <a:pPr/>
              <a:t>14/09/2025</a:t>
            </a:fld>
            <a:endParaRPr lang="fr-FR"/>
          </a:p>
        </p:txBody>
      </p:sp>
      <p:sp>
        <p:nvSpPr>
          <p:cNvPr id="6" name="Espace réservé du pied de page 5"/>
          <p:cNvSpPr>
            <a:spLocks noGrp="1"/>
          </p:cNvSpPr>
          <p:nvPr>
            <p:ph type="ftr" sz="quarter" idx="11"/>
          </p:nvPr>
        </p:nvSpPr>
        <p:spPr/>
        <p:txBody>
          <a:bodyPr/>
          <a:lstStyle/>
          <a:p>
            <a:endParaRPr lang="fr-FR"/>
          </a:p>
        </p:txBody>
      </p:sp>
      <p:sp>
        <p:nvSpPr>
          <p:cNvPr id="7" name="Espace réservé du numéro de diapositive 6"/>
          <p:cNvSpPr>
            <a:spLocks noGrp="1"/>
          </p:cNvSpPr>
          <p:nvPr>
            <p:ph type="sldNum" sz="quarter" idx="12"/>
          </p:nvPr>
        </p:nvSpPr>
        <p:spPr/>
        <p:txBody>
          <a:bodyPr/>
          <a:lstStyle/>
          <a:p>
            <a:fld id="{BA28DA31-5D71-4593-975A-2724CA1E5EB2}" type="slidenum">
              <a:rPr lang="fr-FR" smtClean="0"/>
              <a:pPr/>
              <a:t>‹N°›</a:t>
            </a:fld>
            <a:endParaRPr lang="fr-FR"/>
          </a:p>
        </p:txBody>
      </p:sp>
    </p:spTree>
    <p:extLst>
      <p:ext uri="{BB962C8B-B14F-4D97-AF65-F5344CB8AC3E}">
        <p14:creationId xmlns:p14="http://schemas.microsoft.com/office/powerpoint/2010/main" val="3443409584"/>
      </p:ext>
    </p:extLst>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3B0BEC6-048D-40FD-B012-4D2C5661A4AE}" type="datetimeFigureOut">
              <a:rPr lang="fr-FR" smtClean="0"/>
              <a:pPr/>
              <a:t>14/09/2025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A28DA31-5D71-4593-975A-2724CA1E5EB2}" type="slidenum">
              <a:rPr lang="fr-FR" smtClean="0"/>
              <a:pPr/>
              <a:t>‹N°›</a:t>
            </a:fld>
            <a:endParaRPr lang="fr-FR"/>
          </a:p>
        </p:txBody>
      </p:sp>
    </p:spTree>
    <p:extLst>
      <p:ext uri="{BB962C8B-B14F-4D97-AF65-F5344CB8AC3E}">
        <p14:creationId xmlns:p14="http://schemas.microsoft.com/office/powerpoint/2010/main" val="1417985100"/>
      </p:ext>
    </p:extLst>
  </p:cSld>
  <p:clrMapOvr>
    <a:masterClrMapping/>
  </p:clrMapOv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629400" y="274638"/>
            <a:ext cx="2057400" cy="5851525"/>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457200" y="274638"/>
            <a:ext cx="6019800" cy="5851525"/>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F3B0BEC6-048D-40FD-B012-4D2C5661A4AE}" type="datetimeFigureOut">
              <a:rPr lang="fr-FR" smtClean="0"/>
              <a:pPr/>
              <a:t>14/09/2025</a:t>
            </a:fld>
            <a:endParaRPr lang="fr-FR"/>
          </a:p>
        </p:txBody>
      </p:sp>
      <p:sp>
        <p:nvSpPr>
          <p:cNvPr id="5" name="Espace réservé du pied de page 4"/>
          <p:cNvSpPr>
            <a:spLocks noGrp="1"/>
          </p:cNvSpPr>
          <p:nvPr>
            <p:ph type="ftr" sz="quarter" idx="11"/>
          </p:nvPr>
        </p:nvSpPr>
        <p:spPr/>
        <p:txBody>
          <a:bodyPr/>
          <a:lstStyle/>
          <a:p>
            <a:endParaRPr lang="fr-FR"/>
          </a:p>
        </p:txBody>
      </p:sp>
      <p:sp>
        <p:nvSpPr>
          <p:cNvPr id="6" name="Espace réservé du numéro de diapositive 5"/>
          <p:cNvSpPr>
            <a:spLocks noGrp="1"/>
          </p:cNvSpPr>
          <p:nvPr>
            <p:ph type="sldNum" sz="quarter" idx="12"/>
          </p:nvPr>
        </p:nvSpPr>
        <p:spPr/>
        <p:txBody>
          <a:bodyPr/>
          <a:lstStyle/>
          <a:p>
            <a:fld id="{BA28DA31-5D71-4593-975A-2724CA1E5EB2}" type="slidenum">
              <a:rPr lang="fr-FR" smtClean="0"/>
              <a:pPr/>
              <a:t>‹N°›</a:t>
            </a:fld>
            <a:endParaRPr lang="fr-FR"/>
          </a:p>
        </p:txBody>
      </p:sp>
    </p:spTree>
    <p:extLst>
      <p:ext uri="{BB962C8B-B14F-4D97-AF65-F5344CB8AC3E}">
        <p14:creationId xmlns:p14="http://schemas.microsoft.com/office/powerpoint/2010/main" val="2022026009"/>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3B0BEC6-048D-40FD-B012-4D2C5661A4AE}" type="datetimeFigureOut">
              <a:rPr lang="fr-FR" smtClean="0"/>
              <a:pPr/>
              <a:t>14/09/2025</a:t>
            </a:fld>
            <a:endParaRPr lang="fr-FR"/>
          </a:p>
        </p:txBody>
      </p:sp>
      <p:sp>
        <p:nvSpPr>
          <p:cNvPr id="5" name="Espace réservé du pied de page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A28DA31-5D71-4593-975A-2724CA1E5EB2}" type="slidenum">
              <a:rPr lang="fr-FR" smtClean="0"/>
              <a:pPr/>
              <a:t>‹N°›</a:t>
            </a:fld>
            <a:endParaRPr lang="fr-FR"/>
          </a:p>
        </p:txBody>
      </p:sp>
    </p:spTree>
    <p:extLst>
      <p:ext uri="{BB962C8B-B14F-4D97-AF65-F5344CB8AC3E}">
        <p14:creationId xmlns:p14="http://schemas.microsoft.com/office/powerpoint/2010/main" val="118040064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slideLayout" Target="../slideLayouts/slideLayout7.xml"/><Relationship Id="rId7" Type="http://schemas.openxmlformats.org/officeDocument/2006/relationships/image" Target="../media/image3.jpeg"/><Relationship Id="rId2" Type="http://schemas.openxmlformats.org/officeDocument/2006/relationships/audio" Target="../media/media1.wav"/><Relationship Id="rId1" Type="http://schemas.microsoft.com/office/2007/relationships/media" Target="../media/media1.wav"/><Relationship Id="rId6" Type="http://schemas.microsoft.com/office/2007/relationships/hdphoto" Target="../media/hdphoto1.wdp"/><Relationship Id="rId5" Type="http://schemas.openxmlformats.org/officeDocument/2006/relationships/image" Target="../media/image2.png"/><Relationship Id="rId4" Type="http://schemas.openxmlformats.org/officeDocument/2006/relationships/image" Target="../media/image1.jpeg"/><Relationship Id="rId9" Type="http://schemas.openxmlformats.org/officeDocument/2006/relationships/image" Target="../media/image5.gif"/></Relationships>
</file>

<file path=ppt/slides/_rels/slide2.xml.rels><?xml version="1.0" encoding="UTF-8" standalone="yes"?>
<Relationships xmlns="http://schemas.openxmlformats.org/package/2006/relationships"><Relationship Id="rId8" Type="http://schemas.openxmlformats.org/officeDocument/2006/relationships/hyperlink" Target="http://fr.wikipedia.org/wiki/Cher_(d%C3%A9partement)" TargetMode="External"/><Relationship Id="rId13" Type="http://schemas.openxmlformats.org/officeDocument/2006/relationships/hyperlink" Target="http://fr.wikipedia.org/wiki/Chef-lieu" TargetMode="External"/><Relationship Id="rId18" Type="http://schemas.openxmlformats.org/officeDocument/2006/relationships/hyperlink" Target="http://fr.wikipedia.org/wiki/Union_des_d%C3%A9mocrates_et_ind%C3%A9pendants" TargetMode="External"/><Relationship Id="rId26" Type="http://schemas.openxmlformats.org/officeDocument/2006/relationships/image" Target="../media/image8.jpeg"/><Relationship Id="rId3" Type="http://schemas.openxmlformats.org/officeDocument/2006/relationships/hyperlink" Target="http://fr.wikipedia.org/wiki/Liste_des_pays_du_monde" TargetMode="External"/><Relationship Id="rId21" Type="http://schemas.openxmlformats.org/officeDocument/2006/relationships/hyperlink" Target="http://fr.wikipedia.org/wiki/Code_officiel_g%C3%A9ographique" TargetMode="External"/><Relationship Id="rId7" Type="http://schemas.openxmlformats.org/officeDocument/2006/relationships/hyperlink" Target="http://fr.wikipedia.org/wiki/D%C3%A9partement_fran%C3%A7ais" TargetMode="External"/><Relationship Id="rId12" Type="http://schemas.openxmlformats.org/officeDocument/2006/relationships/hyperlink" Target="http://fr.wikipedia.org/wiki/Canton_fran%C3%A7ais" TargetMode="External"/><Relationship Id="rId17" Type="http://schemas.openxmlformats.org/officeDocument/2006/relationships/hyperlink" Target="http://fr.wikipedia.org/wiki/Mandat_politique" TargetMode="External"/><Relationship Id="rId25" Type="http://schemas.openxmlformats.org/officeDocument/2006/relationships/image" Target="../media/image7.png"/><Relationship Id="rId2" Type="http://schemas.openxmlformats.org/officeDocument/2006/relationships/image" Target="../media/image6.jpeg"/><Relationship Id="rId16" Type="http://schemas.openxmlformats.org/officeDocument/2006/relationships/hyperlink" Target="http://fr.wikipedia.org/wiki/Maire_(France)" TargetMode="External"/><Relationship Id="rId20" Type="http://schemas.openxmlformats.org/officeDocument/2006/relationships/hyperlink" Target="http://fr.wikipedia.org/wiki/Code_postal" TargetMode="External"/><Relationship Id="rId1" Type="http://schemas.openxmlformats.org/officeDocument/2006/relationships/slideLayout" Target="../slideLayouts/slideLayout7.xml"/><Relationship Id="rId6" Type="http://schemas.openxmlformats.org/officeDocument/2006/relationships/hyperlink" Target="http://fr.wikipedia.org/wiki/R%C3%A9gion_Centre" TargetMode="External"/><Relationship Id="rId11" Type="http://schemas.openxmlformats.org/officeDocument/2006/relationships/hyperlink" Target="http://fr.wikipedia.org/wiki/Arrondissement_de_Bourges" TargetMode="External"/><Relationship Id="rId24" Type="http://schemas.openxmlformats.org/officeDocument/2006/relationships/hyperlink" Target="http://fr.wikipedia.org/wiki/Chiffres_de_population_de_la_France" TargetMode="External"/><Relationship Id="rId5" Type="http://schemas.openxmlformats.org/officeDocument/2006/relationships/hyperlink" Target="http://fr.wikipedia.org/wiki/R%C3%A9gion_fran%C3%A7aise" TargetMode="External"/><Relationship Id="rId15" Type="http://schemas.openxmlformats.org/officeDocument/2006/relationships/hyperlink" Target="http://fr.wikipedia.org/wiki/Bourges_Plus" TargetMode="External"/><Relationship Id="rId23" Type="http://schemas.openxmlformats.org/officeDocument/2006/relationships/hyperlink" Target="http://fr.wikipedia.org/wiki/Bourges" TargetMode="External"/><Relationship Id="rId28" Type="http://schemas.openxmlformats.org/officeDocument/2006/relationships/image" Target="../media/image10.jpeg"/><Relationship Id="rId10" Type="http://schemas.openxmlformats.org/officeDocument/2006/relationships/hyperlink" Target="http://fr.wikipedia.org/wiki/Arrondissement_fran%C3%A7ais" TargetMode="External"/><Relationship Id="rId19" Type="http://schemas.openxmlformats.org/officeDocument/2006/relationships/hyperlink" Target="http://fr.wikipedia.org/wiki/%C3%89lections_municipales_de_2014_dans_le_Cher" TargetMode="External"/><Relationship Id="rId4" Type="http://schemas.openxmlformats.org/officeDocument/2006/relationships/hyperlink" Target="http://fr.wikipedia.org/wiki/France" TargetMode="External"/><Relationship Id="rId9" Type="http://schemas.openxmlformats.org/officeDocument/2006/relationships/hyperlink" Target="http://fr.wikipedia.org/wiki/Pr%C3%A9fecture" TargetMode="External"/><Relationship Id="rId14" Type="http://schemas.openxmlformats.org/officeDocument/2006/relationships/hyperlink" Target="http://fr.wikipedia.org/wiki/Intercommunalit%C3%A9_en_France" TargetMode="External"/><Relationship Id="rId22" Type="http://schemas.openxmlformats.org/officeDocument/2006/relationships/hyperlink" Target="http://fr.wikipedia.org/wiki/Gentil%C3%A9" TargetMode="External"/><Relationship Id="rId27" Type="http://schemas.openxmlformats.org/officeDocument/2006/relationships/image" Target="../media/image9.jpeg"/></Relationships>
</file>

<file path=ppt/slides/_rels/slide3.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microsoft.com/office/2007/relationships/hdphoto" Target="../media/hdphoto2.wdp"/><Relationship Id="rId2" Type="http://schemas.openxmlformats.org/officeDocument/2006/relationships/image" Target="../media/image17.jpeg"/><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1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hyperlink" Target="http://fr.wikipedia.org/wiki/Bourges" TargetMode="External"/><Relationship Id="rId2" Type="http://schemas.openxmlformats.org/officeDocument/2006/relationships/image" Target="../media/image20.jpeg"/><Relationship Id="rId1" Type="http://schemas.openxmlformats.org/officeDocument/2006/relationships/slideLayout" Target="../slideLayouts/slideLayout7.xml"/><Relationship Id="rId4" Type="http://schemas.openxmlformats.org/officeDocument/2006/relationships/hyperlink" Target="http://fr.wikipedia.org/wiki/Y%C3%A8vre_(Cher)" TargetMode="External"/></Relationships>
</file>

<file path=ppt/slides/_rels/slide12.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21.jpeg"/><Relationship Id="rId1" Type="http://schemas.openxmlformats.org/officeDocument/2006/relationships/slideLayout" Target="../slideLayouts/slideLayout7.xml"/><Relationship Id="rId5" Type="http://schemas.openxmlformats.org/officeDocument/2006/relationships/hyperlink" Target="http://fr.wikipedia.org/wiki/Voiselle" TargetMode="External"/><Relationship Id="rId4" Type="http://schemas.openxmlformats.org/officeDocument/2006/relationships/hyperlink" Target="http://fr.wikipedia.org/wiki/Y%C3%A8vre_(Cher)" TargetMode="External"/></Relationships>
</file>

<file path=ppt/slides/_rels/slide1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microsoft.com/office/2007/relationships/hdphoto" Target="../media/hdphoto4.wdp"/><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hyperlink" Target="http://fr.wikipedia.org/wiki/Fa%C3%AFencerie_de_Gien" TargetMode="External"/><Relationship Id="rId2" Type="http://schemas.openxmlformats.org/officeDocument/2006/relationships/hyperlink" Target="http://www.berryprovince.com/l-essentiel-du-berry/cites-de-caractere/bourges-fiere-capitale-du-berry" TargetMode="External"/><Relationship Id="rId1" Type="http://schemas.openxmlformats.org/officeDocument/2006/relationships/slideLayout" Target="../slideLayouts/slideLayout7.xml"/><Relationship Id="rId4" Type="http://schemas.openxmlformats.org/officeDocument/2006/relationships/image" Target="../media/image30.png"/></Relationships>
</file>

<file path=ppt/slides/_rels/slide2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7.xml"/><Relationship Id="rId5" Type="http://schemas.openxmlformats.org/officeDocument/2006/relationships/image" Target="../media/image34.jpeg"/><Relationship Id="rId4" Type="http://schemas.openxmlformats.org/officeDocument/2006/relationships/image" Target="../media/image33.jpeg"/></Relationships>
</file>

<file path=ppt/slides/_rels/slide23.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3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37.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44.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microsoft.com/office/2007/relationships/hdphoto" Target="../media/hdphoto7.wdp"/><Relationship Id="rId2" Type="http://schemas.openxmlformats.org/officeDocument/2006/relationships/image" Target="../media/image45.jpeg"/><Relationship Id="rId1" Type="http://schemas.openxmlformats.org/officeDocument/2006/relationships/slideLayout" Target="../slideLayouts/slideLayout7.xml"/><Relationship Id="rId4" Type="http://schemas.openxmlformats.org/officeDocument/2006/relationships/image" Target="../media/image46.jpeg"/></Relationships>
</file>

<file path=ppt/slides/_rels/slide32.xml.rels><?xml version="1.0" encoding="UTF-8" standalone="yes"?>
<Relationships xmlns="http://schemas.openxmlformats.org/package/2006/relationships"><Relationship Id="rId3" Type="http://schemas.openxmlformats.org/officeDocument/2006/relationships/hyperlink" Target="http://www.cosmovisions.com/$Jesus.htm" TargetMode="External"/><Relationship Id="rId7" Type="http://schemas.openxmlformats.org/officeDocument/2006/relationships/hyperlink" Target="http://www.cosmovisions.com/monuBourges.htm" TargetMode="External"/><Relationship Id="rId2" Type="http://schemas.openxmlformats.org/officeDocument/2006/relationships/image" Target="../media/image47.jpeg"/><Relationship Id="rId1" Type="http://schemas.openxmlformats.org/officeDocument/2006/relationships/slideLayout" Target="../slideLayouts/slideLayout7.xml"/><Relationship Id="rId6" Type="http://schemas.openxmlformats.org/officeDocument/2006/relationships/hyperlink" Target="http://www.cosmovisions.com/monuCathedrale.htm" TargetMode="External"/><Relationship Id="rId5" Type="http://schemas.openxmlformats.org/officeDocument/2006/relationships/hyperlink" Target="http://www.cosmovisions.com/monuEglise.htm" TargetMode="External"/><Relationship Id="rId4" Type="http://schemas.openxmlformats.org/officeDocument/2006/relationships/hyperlink" Target="http://www.cosmovisions.com/monuChoeur.htm" TargetMode="External"/></Relationships>
</file>

<file path=ppt/slides/_rels/slide3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http://acoeuretacris.a.c.pic.centerblog.net/8fx0tb4b.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Image 2"/>
          <p:cNvPicPr>
            <a:picLocks noChangeAspect="1"/>
          </p:cNvPicPr>
          <p:nvPr/>
        </p:nvPicPr>
        <p:blipFill>
          <a:blip r:embed="rId5" cstate="email">
            <a:biLevel thresh="75000"/>
            <a:extLst>
              <a:ext uri="{BEBA8EAE-BF5A-486C-A8C5-ECC9F3942E4B}">
                <a14:imgProps xmlns:a14="http://schemas.microsoft.com/office/drawing/2010/main">
                  <a14:imgLayer r:embed="rId6">
                    <a14:imgEffect>
                      <a14:saturation sat="0"/>
                    </a14:imgEffect>
                  </a14:imgLayer>
                </a14:imgProps>
              </a:ext>
              <a:ext uri="{28A0092B-C50C-407E-A947-70E740481C1C}">
                <a14:useLocalDpi xmlns:a14="http://schemas.microsoft.com/office/drawing/2010/main"/>
              </a:ext>
            </a:extLst>
          </a:blip>
          <a:stretch>
            <a:fillRect/>
          </a:stretch>
        </p:blipFill>
        <p:spPr>
          <a:xfrm>
            <a:off x="5652120" y="2348880"/>
            <a:ext cx="3237257" cy="3237257"/>
          </a:xfrm>
          <a:prstGeom prst="rect">
            <a:avLst/>
          </a:prstGeom>
        </p:spPr>
      </p:pic>
      <p:pic>
        <p:nvPicPr>
          <p:cNvPr id="4" name="Image 3"/>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7251438" y="4834175"/>
            <a:ext cx="1476000" cy="1830954"/>
          </a:xfrm>
          <a:prstGeom prst="rect">
            <a:avLst/>
          </a:prstGeom>
        </p:spPr>
      </p:pic>
      <p:pic>
        <p:nvPicPr>
          <p:cNvPr id="2" name="14. Massenet - La Méditation De T">
            <a:hlinkClick r:id="" action="ppaction://media"/>
          </p:cNvPr>
          <p:cNvPicPr>
            <a:picLocks noChangeAspect="1"/>
          </p:cNvPicPr>
          <p:nvPr>
            <a:audioFile r:link="rId2"/>
            <p:extLst>
              <p:ext uri="{DAA4B4D4-6D71-4841-9C94-3DE7FCFB9230}">
                <p14:media xmlns:p14="http://schemas.microsoft.com/office/powerpoint/2010/main" r:embed="rId1"/>
              </p:ext>
            </p:extLst>
          </p:nvPr>
        </p:nvPicPr>
        <p:blipFill>
          <a:blip r:embed="rId8"/>
          <a:stretch>
            <a:fillRect/>
          </a:stretch>
        </p:blipFill>
        <p:spPr>
          <a:xfrm>
            <a:off x="4267200" y="3124200"/>
            <a:ext cx="609600" cy="609600"/>
          </a:xfrm>
          <a:prstGeom prst="rect">
            <a:avLst/>
          </a:prstGeom>
        </p:spPr>
      </p:pic>
      <p:pic>
        <p:nvPicPr>
          <p:cNvPr id="5" name="Image 4"/>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6418305" y="509568"/>
            <a:ext cx="2376000" cy="1520640"/>
          </a:xfrm>
          <a:prstGeom prst="rect">
            <a:avLst/>
          </a:prstGeom>
        </p:spPr>
      </p:pic>
    </p:spTree>
    <p:extLst>
      <p:ext uri="{BB962C8B-B14F-4D97-AF65-F5344CB8AC3E}">
        <p14:creationId xmlns:p14="http://schemas.microsoft.com/office/powerpoint/2010/main" val="1175989189"/>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audio>
              <p:cMediaNode vol="80000" numSld="999" showWhenStopped="0">
                <p:cTn id="7" repeatCount="indefinite" fill="hold" display="0">
                  <p:stCondLst>
                    <p:cond delay="indefinite"/>
                  </p:stCondLst>
                  <p:endCondLst>
                    <p:cond evt="onStopAudio" delay="0">
                      <p:tgtEl>
                        <p:sldTgt/>
                      </p:tgtEl>
                    </p:cond>
                  </p:endCondLst>
                </p:cTn>
                <p:tgtEl>
                  <p:spTgt spid="2"/>
                </p:tgtEl>
              </p:cMediaNode>
            </p:audio>
          </p:childTnLst>
        </p:cTn>
      </p:par>
    </p:tnLst>
  </p:timing>
  <p:extLst mod="1">
    <p:ext uri="{E180D4A7-C9FB-4DFB-919C-405C955672EB}">
      <p14:showEvtLst xmlns:p14="http://schemas.microsoft.com/office/powerpoint/2010/main">
        <p14:playEvt time="51" objId="2"/>
      </p14:showEvtLst>
    </p:ext>
  </p:extLs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http://upload.wikimedia.org/wikipedia/commons/thumb/5/51/Blason_Bourges_Majestueux.jpg/220px-Blason_Bourges_Majestueux.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395536" y="980728"/>
            <a:ext cx="2095500" cy="2095501"/>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395535" y="3076229"/>
            <a:ext cx="2095500" cy="2308324"/>
          </a:xfrm>
          <a:prstGeom prst="rect">
            <a:avLst/>
          </a:prstGeom>
        </p:spPr>
        <p:txBody>
          <a:bodyPr wrap="square">
            <a:spAutoFit/>
          </a:bodyPr>
          <a:lstStyle/>
          <a:p>
            <a:r>
              <a:rPr lang="fr-FR" dirty="0" smtClean="0"/>
              <a:t>« D’azur, à trois moutons passants d’argent, à la bordure engrêlée de gueules, au chef d’azur chargé de trois fleurs de lis d’or. »</a:t>
            </a:r>
            <a:endParaRPr lang="fr-FR" dirty="0"/>
          </a:p>
        </p:txBody>
      </p:sp>
      <p:sp>
        <p:nvSpPr>
          <p:cNvPr id="3" name="Rectangle 2"/>
          <p:cNvSpPr/>
          <p:nvPr/>
        </p:nvSpPr>
        <p:spPr>
          <a:xfrm>
            <a:off x="966424" y="400774"/>
            <a:ext cx="953723" cy="369332"/>
          </a:xfrm>
          <a:prstGeom prst="rect">
            <a:avLst/>
          </a:prstGeom>
        </p:spPr>
        <p:txBody>
          <a:bodyPr wrap="none">
            <a:spAutoFit/>
          </a:bodyPr>
          <a:lstStyle/>
          <a:p>
            <a:r>
              <a:rPr lang="fr-FR" b="1" dirty="0" smtClean="0"/>
              <a:t>Bourges</a:t>
            </a:r>
            <a:endParaRPr lang="fr-FR" dirty="0"/>
          </a:p>
        </p:txBody>
      </p:sp>
      <p:graphicFrame>
        <p:nvGraphicFramePr>
          <p:cNvPr id="4" name="Tableau 3"/>
          <p:cNvGraphicFramePr>
            <a:graphicFrameLocks noGrp="1"/>
          </p:cNvGraphicFramePr>
          <p:nvPr>
            <p:extLst>
              <p:ext uri="{D42A27DB-BD31-4B8C-83A1-F6EECF244321}">
                <p14:modId xmlns:p14="http://schemas.microsoft.com/office/powerpoint/2010/main" val="3595881339"/>
              </p:ext>
            </p:extLst>
          </p:nvPr>
        </p:nvGraphicFramePr>
        <p:xfrm>
          <a:off x="2843808" y="453205"/>
          <a:ext cx="3384376" cy="6056047"/>
        </p:xfrm>
        <a:graphic>
          <a:graphicData uri="http://schemas.openxmlformats.org/drawingml/2006/table">
            <a:tbl>
              <a:tblPr/>
              <a:tblGrid>
                <a:gridCol w="1692188">
                  <a:extLst>
                    <a:ext uri="{9D8B030D-6E8A-4147-A177-3AD203B41FA5}">
                      <a16:colId xmlns:a16="http://schemas.microsoft.com/office/drawing/2014/main" val="20000"/>
                    </a:ext>
                  </a:extLst>
                </a:gridCol>
                <a:gridCol w="1692188">
                  <a:extLst>
                    <a:ext uri="{9D8B030D-6E8A-4147-A177-3AD203B41FA5}">
                      <a16:colId xmlns:a16="http://schemas.microsoft.com/office/drawing/2014/main" val="20001"/>
                    </a:ext>
                  </a:extLst>
                </a:gridCol>
              </a:tblGrid>
              <a:tr h="437326">
                <a:tc>
                  <a:txBody>
                    <a:bodyPr/>
                    <a:lstStyle/>
                    <a:p>
                      <a:r>
                        <a:rPr lang="fr-FR" sz="1600" dirty="0">
                          <a:hlinkClick r:id="rId3" tooltip="Liste des pays du monde"/>
                        </a:rPr>
                        <a:t>Pays</a:t>
                      </a:r>
                      <a:endParaRPr lang="fr-FR" sz="1600" dirty="0"/>
                    </a:p>
                  </a:txBody>
                  <a:tcPr marL="83814" marR="83814" marT="41907" marB="41907" anchor="ctr">
                    <a:lnL>
                      <a:noFill/>
                    </a:lnL>
                    <a:lnR>
                      <a:noFill/>
                    </a:lnR>
                    <a:lnT>
                      <a:noFill/>
                    </a:lnT>
                    <a:lnB>
                      <a:noFill/>
                    </a:lnB>
                  </a:tcPr>
                </a:tc>
                <a:tc>
                  <a:txBody>
                    <a:bodyPr/>
                    <a:lstStyle/>
                    <a:p>
                      <a:r>
                        <a:rPr lang="fr-FR" sz="1600"/>
                        <a:t> </a:t>
                      </a:r>
                      <a:r>
                        <a:rPr lang="fr-FR" sz="1600">
                          <a:hlinkClick r:id="rId4" tooltip="France"/>
                        </a:rPr>
                        <a:t>France</a:t>
                      </a:r>
                      <a:endParaRPr lang="fr-FR" sz="1600"/>
                    </a:p>
                  </a:txBody>
                  <a:tcPr marL="83814" marR="83814" marT="41907" marB="41907" anchor="ctr">
                    <a:lnL>
                      <a:noFill/>
                    </a:lnL>
                    <a:lnR>
                      <a:noFill/>
                    </a:lnR>
                    <a:lnT>
                      <a:noFill/>
                    </a:lnT>
                    <a:lnB>
                      <a:noFill/>
                    </a:lnB>
                  </a:tcPr>
                </a:tc>
                <a:extLst>
                  <a:ext uri="{0D108BD9-81ED-4DB2-BD59-A6C34878D82A}">
                    <a16:rowId xmlns:a16="http://schemas.microsoft.com/office/drawing/2014/main" val="10000"/>
                  </a:ext>
                </a:extLst>
              </a:tr>
              <a:tr h="437326">
                <a:tc>
                  <a:txBody>
                    <a:bodyPr/>
                    <a:lstStyle/>
                    <a:p>
                      <a:r>
                        <a:rPr lang="fr-FR" sz="1600">
                          <a:hlinkClick r:id="rId5" tooltip="Région française"/>
                        </a:rPr>
                        <a:t>Région</a:t>
                      </a:r>
                      <a:endParaRPr lang="fr-FR" sz="1600"/>
                    </a:p>
                  </a:txBody>
                  <a:tcPr marL="83814" marR="83814" marT="41907" marB="41907" anchor="ctr">
                    <a:lnL>
                      <a:noFill/>
                    </a:lnL>
                    <a:lnR>
                      <a:noFill/>
                    </a:lnR>
                    <a:lnT>
                      <a:noFill/>
                    </a:lnT>
                    <a:lnB>
                      <a:noFill/>
                    </a:lnB>
                  </a:tcPr>
                </a:tc>
                <a:tc>
                  <a:txBody>
                    <a:bodyPr/>
                    <a:lstStyle/>
                    <a:p>
                      <a:r>
                        <a:rPr lang="fr-FR" sz="1600">
                          <a:hlinkClick r:id="rId6" tooltip="Région Centre"/>
                        </a:rPr>
                        <a:t>Centre</a:t>
                      </a:r>
                      <a:endParaRPr lang="fr-FR" sz="1600"/>
                    </a:p>
                  </a:txBody>
                  <a:tcPr marL="83814" marR="83814" marT="41907" marB="41907" anchor="ctr">
                    <a:lnL>
                      <a:noFill/>
                    </a:lnL>
                    <a:lnR>
                      <a:noFill/>
                    </a:lnR>
                    <a:lnT>
                      <a:noFill/>
                    </a:lnT>
                    <a:lnB>
                      <a:noFill/>
                    </a:lnB>
                  </a:tcPr>
                </a:tc>
                <a:extLst>
                  <a:ext uri="{0D108BD9-81ED-4DB2-BD59-A6C34878D82A}">
                    <a16:rowId xmlns:a16="http://schemas.microsoft.com/office/drawing/2014/main" val="10001"/>
                  </a:ext>
                </a:extLst>
              </a:tr>
              <a:tr h="437326">
                <a:tc>
                  <a:txBody>
                    <a:bodyPr/>
                    <a:lstStyle/>
                    <a:p>
                      <a:r>
                        <a:rPr lang="fr-FR" sz="1600">
                          <a:hlinkClick r:id="rId7" tooltip="Département français"/>
                        </a:rPr>
                        <a:t>Département</a:t>
                      </a:r>
                      <a:endParaRPr lang="fr-FR" sz="1600"/>
                    </a:p>
                  </a:txBody>
                  <a:tcPr marL="83814" marR="83814" marT="41907" marB="41907" anchor="ctr">
                    <a:lnL>
                      <a:noFill/>
                    </a:lnL>
                    <a:lnR>
                      <a:noFill/>
                    </a:lnR>
                    <a:lnT>
                      <a:noFill/>
                    </a:lnT>
                    <a:lnB>
                      <a:noFill/>
                    </a:lnB>
                  </a:tcPr>
                </a:tc>
                <a:tc>
                  <a:txBody>
                    <a:bodyPr/>
                    <a:lstStyle/>
                    <a:p>
                      <a:r>
                        <a:rPr lang="fr-FR" sz="1600">
                          <a:hlinkClick r:id="rId8" tooltip="Cher (département)"/>
                        </a:rPr>
                        <a:t>Cher</a:t>
                      </a:r>
                      <a:r>
                        <a:rPr lang="fr-FR" sz="1600"/>
                        <a:t> (</a:t>
                      </a:r>
                      <a:r>
                        <a:rPr lang="fr-FR" sz="1600">
                          <a:hlinkClick r:id="rId9" tooltip="Préfecture"/>
                        </a:rPr>
                        <a:t>préfecture</a:t>
                      </a:r>
                      <a:r>
                        <a:rPr lang="fr-FR" sz="1600"/>
                        <a:t>)</a:t>
                      </a:r>
                    </a:p>
                  </a:txBody>
                  <a:tcPr marL="83814" marR="83814" marT="41907" marB="41907" anchor="ctr">
                    <a:lnL>
                      <a:noFill/>
                    </a:lnL>
                    <a:lnR>
                      <a:noFill/>
                    </a:lnR>
                    <a:lnT>
                      <a:noFill/>
                    </a:lnT>
                    <a:lnB>
                      <a:noFill/>
                    </a:lnB>
                  </a:tcPr>
                </a:tc>
                <a:extLst>
                  <a:ext uri="{0D108BD9-81ED-4DB2-BD59-A6C34878D82A}">
                    <a16:rowId xmlns:a16="http://schemas.microsoft.com/office/drawing/2014/main" val="10002"/>
                  </a:ext>
                </a:extLst>
              </a:tr>
              <a:tr h="437326">
                <a:tc>
                  <a:txBody>
                    <a:bodyPr/>
                    <a:lstStyle/>
                    <a:p>
                      <a:r>
                        <a:rPr lang="fr-FR" sz="1600">
                          <a:hlinkClick r:id="rId10" tooltip="Arrondissement français"/>
                        </a:rPr>
                        <a:t>Arrondissement</a:t>
                      </a:r>
                      <a:endParaRPr lang="fr-FR" sz="1600"/>
                    </a:p>
                  </a:txBody>
                  <a:tcPr marL="83814" marR="83814" marT="41907" marB="41907" anchor="ctr">
                    <a:lnL>
                      <a:noFill/>
                    </a:lnL>
                    <a:lnR>
                      <a:noFill/>
                    </a:lnR>
                    <a:lnT>
                      <a:noFill/>
                    </a:lnT>
                    <a:lnB>
                      <a:noFill/>
                    </a:lnB>
                  </a:tcPr>
                </a:tc>
                <a:tc>
                  <a:txBody>
                    <a:bodyPr/>
                    <a:lstStyle/>
                    <a:p>
                      <a:r>
                        <a:rPr lang="fr-FR" sz="1600">
                          <a:hlinkClick r:id="rId11" tooltip="Arrondissement de Bourges"/>
                        </a:rPr>
                        <a:t>Bourges</a:t>
                      </a:r>
                      <a:endParaRPr lang="fr-FR" sz="1600"/>
                    </a:p>
                  </a:txBody>
                  <a:tcPr marL="83814" marR="83814" marT="41907" marB="41907" anchor="ctr">
                    <a:lnL>
                      <a:noFill/>
                    </a:lnL>
                    <a:lnR>
                      <a:noFill/>
                    </a:lnR>
                    <a:lnT>
                      <a:noFill/>
                    </a:lnT>
                    <a:lnB>
                      <a:noFill/>
                    </a:lnB>
                  </a:tcPr>
                </a:tc>
                <a:extLst>
                  <a:ext uri="{0D108BD9-81ED-4DB2-BD59-A6C34878D82A}">
                    <a16:rowId xmlns:a16="http://schemas.microsoft.com/office/drawing/2014/main" val="10003"/>
                  </a:ext>
                </a:extLst>
              </a:tr>
              <a:tr h="589469">
                <a:tc>
                  <a:txBody>
                    <a:bodyPr/>
                    <a:lstStyle/>
                    <a:p>
                      <a:r>
                        <a:rPr lang="fr-FR" sz="1600">
                          <a:hlinkClick r:id="rId12" tooltip="Canton français"/>
                        </a:rPr>
                        <a:t>Canton</a:t>
                      </a:r>
                      <a:endParaRPr lang="fr-FR" sz="1600"/>
                    </a:p>
                  </a:txBody>
                  <a:tcPr marL="83814" marR="83814" marT="41907" marB="41907" anchor="ctr">
                    <a:lnL>
                      <a:noFill/>
                    </a:lnL>
                    <a:lnR>
                      <a:noFill/>
                    </a:lnR>
                    <a:lnT>
                      <a:noFill/>
                    </a:lnT>
                    <a:lnB>
                      <a:noFill/>
                    </a:lnB>
                  </a:tcPr>
                </a:tc>
                <a:tc>
                  <a:txBody>
                    <a:bodyPr/>
                    <a:lstStyle/>
                    <a:p>
                      <a:r>
                        <a:rPr lang="fr-FR" sz="1600">
                          <a:hlinkClick r:id="rId13" tooltip="Chef-lieu"/>
                        </a:rPr>
                        <a:t>Chef-lieu</a:t>
                      </a:r>
                      <a:r>
                        <a:rPr lang="fr-FR" sz="1600"/>
                        <a:t> de 5 cantons</a:t>
                      </a:r>
                    </a:p>
                  </a:txBody>
                  <a:tcPr marL="83814" marR="83814" marT="41907" marB="41907" anchor="ctr">
                    <a:lnL>
                      <a:noFill/>
                    </a:lnL>
                    <a:lnR>
                      <a:noFill/>
                    </a:lnR>
                    <a:lnT>
                      <a:noFill/>
                    </a:lnT>
                    <a:lnB>
                      <a:noFill/>
                    </a:lnB>
                  </a:tcPr>
                </a:tc>
                <a:extLst>
                  <a:ext uri="{0D108BD9-81ED-4DB2-BD59-A6C34878D82A}">
                    <a16:rowId xmlns:a16="http://schemas.microsoft.com/office/drawing/2014/main" val="10004"/>
                  </a:ext>
                </a:extLst>
              </a:tr>
              <a:tr h="437326">
                <a:tc>
                  <a:txBody>
                    <a:bodyPr/>
                    <a:lstStyle/>
                    <a:p>
                      <a:r>
                        <a:rPr lang="fr-FR" sz="1600">
                          <a:hlinkClick r:id="rId14" tooltip="Intercommunalité en France"/>
                        </a:rPr>
                        <a:t>Intercommunalité</a:t>
                      </a:r>
                      <a:endParaRPr lang="fr-FR" sz="1600"/>
                    </a:p>
                  </a:txBody>
                  <a:tcPr marL="83814" marR="83814" marT="41907" marB="41907" anchor="ctr">
                    <a:lnL>
                      <a:noFill/>
                    </a:lnL>
                    <a:lnR>
                      <a:noFill/>
                    </a:lnR>
                    <a:lnT>
                      <a:noFill/>
                    </a:lnT>
                    <a:lnB>
                      <a:noFill/>
                    </a:lnB>
                  </a:tcPr>
                </a:tc>
                <a:tc>
                  <a:txBody>
                    <a:bodyPr/>
                    <a:lstStyle/>
                    <a:p>
                      <a:r>
                        <a:rPr lang="fr-FR" sz="1600">
                          <a:hlinkClick r:id="rId15" tooltip="Bourges Plus"/>
                        </a:rPr>
                        <a:t>Bourges Plus</a:t>
                      </a:r>
                      <a:endParaRPr lang="fr-FR" sz="1600"/>
                    </a:p>
                  </a:txBody>
                  <a:tcPr marL="83814" marR="83814" marT="41907" marB="41907" anchor="ctr">
                    <a:lnL>
                      <a:noFill/>
                    </a:lnL>
                    <a:lnR>
                      <a:noFill/>
                    </a:lnR>
                    <a:lnT>
                      <a:noFill/>
                    </a:lnT>
                    <a:lnB>
                      <a:noFill/>
                    </a:lnB>
                  </a:tcPr>
                </a:tc>
                <a:extLst>
                  <a:ext uri="{0D108BD9-81ED-4DB2-BD59-A6C34878D82A}">
                    <a16:rowId xmlns:a16="http://schemas.microsoft.com/office/drawing/2014/main" val="10005"/>
                  </a:ext>
                </a:extLst>
              </a:tr>
              <a:tr h="765322">
                <a:tc>
                  <a:txBody>
                    <a:bodyPr/>
                    <a:lstStyle/>
                    <a:p>
                      <a:r>
                        <a:rPr lang="fr-FR" sz="1600">
                          <a:hlinkClick r:id="rId16" tooltip="Maire (France)"/>
                        </a:rPr>
                        <a:t>Maire</a:t>
                      </a:r>
                      <a:r>
                        <a:rPr lang="fr-FR" sz="1600"/>
                        <a:t/>
                      </a:r>
                      <a:br>
                        <a:rPr lang="fr-FR" sz="1600"/>
                      </a:br>
                      <a:r>
                        <a:rPr lang="fr-FR" sz="1600">
                          <a:hlinkClick r:id="rId17" tooltip="Mandat politique"/>
                        </a:rPr>
                        <a:t>Mandat</a:t>
                      </a:r>
                      <a:endParaRPr lang="fr-FR" sz="1600"/>
                    </a:p>
                  </a:txBody>
                  <a:tcPr marL="83814" marR="83814" marT="41907" marB="41907" anchor="ctr">
                    <a:lnL>
                      <a:noFill/>
                    </a:lnL>
                    <a:lnR>
                      <a:noFill/>
                    </a:lnR>
                    <a:lnT>
                      <a:noFill/>
                    </a:lnT>
                    <a:lnB>
                      <a:noFill/>
                    </a:lnB>
                  </a:tcPr>
                </a:tc>
                <a:tc>
                  <a:txBody>
                    <a:bodyPr/>
                    <a:lstStyle/>
                    <a:p>
                      <a:r>
                        <a:rPr lang="fr-FR" sz="1600" dirty="0"/>
                        <a:t>Pascal Blanc (</a:t>
                      </a:r>
                      <a:r>
                        <a:rPr lang="fr-FR" sz="1600" dirty="0">
                          <a:hlinkClick r:id="rId18" tooltip="Union des démocrates et indépendants"/>
                        </a:rPr>
                        <a:t>UDI</a:t>
                      </a:r>
                      <a:r>
                        <a:rPr lang="fr-FR" sz="1600" dirty="0"/>
                        <a:t>)</a:t>
                      </a:r>
                      <a:br>
                        <a:rPr lang="fr-FR" sz="1600" dirty="0"/>
                      </a:br>
                      <a:r>
                        <a:rPr lang="fr-FR" sz="1600" dirty="0">
                          <a:hlinkClick r:id="rId19" tooltip="Élections municipales de 2014 dans le Cher"/>
                        </a:rPr>
                        <a:t>2014</a:t>
                      </a:r>
                      <a:r>
                        <a:rPr lang="fr-FR" sz="1600" dirty="0"/>
                        <a:t>-2020</a:t>
                      </a:r>
                    </a:p>
                  </a:txBody>
                  <a:tcPr marL="83814" marR="83814" marT="41907" marB="41907" anchor="ctr">
                    <a:lnL>
                      <a:noFill/>
                    </a:lnL>
                    <a:lnR>
                      <a:noFill/>
                    </a:lnR>
                    <a:lnT>
                      <a:noFill/>
                    </a:lnT>
                    <a:lnB>
                      <a:noFill/>
                    </a:lnB>
                  </a:tcPr>
                </a:tc>
                <a:extLst>
                  <a:ext uri="{0D108BD9-81ED-4DB2-BD59-A6C34878D82A}">
                    <a16:rowId xmlns:a16="http://schemas.microsoft.com/office/drawing/2014/main" val="10006"/>
                  </a:ext>
                </a:extLst>
              </a:tr>
              <a:tr h="437326">
                <a:tc>
                  <a:txBody>
                    <a:bodyPr/>
                    <a:lstStyle/>
                    <a:p>
                      <a:r>
                        <a:rPr lang="fr-FR" sz="1600">
                          <a:hlinkClick r:id="rId20" tooltip="Code postal"/>
                        </a:rPr>
                        <a:t>Code postal</a:t>
                      </a:r>
                      <a:endParaRPr lang="fr-FR" sz="1600"/>
                    </a:p>
                  </a:txBody>
                  <a:tcPr marL="83814" marR="83814" marT="41907" marB="41907" anchor="ctr">
                    <a:lnL>
                      <a:noFill/>
                    </a:lnL>
                    <a:lnR>
                      <a:noFill/>
                    </a:lnR>
                    <a:lnT>
                      <a:noFill/>
                    </a:lnT>
                    <a:lnB>
                      <a:noFill/>
                    </a:lnB>
                  </a:tcPr>
                </a:tc>
                <a:tc>
                  <a:txBody>
                    <a:bodyPr/>
                    <a:lstStyle/>
                    <a:p>
                      <a:r>
                        <a:rPr lang="fr-FR" sz="1600"/>
                        <a:t>18000</a:t>
                      </a:r>
                    </a:p>
                  </a:txBody>
                  <a:tcPr marL="83814" marR="83814" marT="41907" marB="41907" anchor="ctr">
                    <a:lnL>
                      <a:noFill/>
                    </a:lnL>
                    <a:lnR>
                      <a:noFill/>
                    </a:lnR>
                    <a:lnT>
                      <a:noFill/>
                    </a:lnT>
                    <a:lnB>
                      <a:noFill/>
                    </a:lnB>
                  </a:tcPr>
                </a:tc>
                <a:extLst>
                  <a:ext uri="{0D108BD9-81ED-4DB2-BD59-A6C34878D82A}">
                    <a16:rowId xmlns:a16="http://schemas.microsoft.com/office/drawing/2014/main" val="10007"/>
                  </a:ext>
                </a:extLst>
              </a:tr>
              <a:tr h="437326">
                <a:tc>
                  <a:txBody>
                    <a:bodyPr/>
                    <a:lstStyle/>
                    <a:p>
                      <a:r>
                        <a:rPr lang="fr-FR" sz="1600">
                          <a:hlinkClick r:id="rId21" tooltip="Code officiel géographique"/>
                        </a:rPr>
                        <a:t>Code commune</a:t>
                      </a:r>
                      <a:endParaRPr lang="fr-FR" sz="1600"/>
                    </a:p>
                  </a:txBody>
                  <a:tcPr marL="83814" marR="83814" marT="41907" marB="41907" anchor="ctr">
                    <a:lnL>
                      <a:noFill/>
                    </a:lnL>
                    <a:lnR>
                      <a:noFill/>
                    </a:lnR>
                    <a:lnT>
                      <a:noFill/>
                    </a:lnT>
                    <a:lnB>
                      <a:noFill/>
                    </a:lnB>
                  </a:tcPr>
                </a:tc>
                <a:tc>
                  <a:txBody>
                    <a:bodyPr/>
                    <a:lstStyle/>
                    <a:p>
                      <a:r>
                        <a:rPr lang="fr-FR" sz="1600"/>
                        <a:t>18033</a:t>
                      </a:r>
                    </a:p>
                  </a:txBody>
                  <a:tcPr marL="83814" marR="83814" marT="41907" marB="41907" anchor="ctr">
                    <a:lnL>
                      <a:noFill/>
                    </a:lnL>
                    <a:lnR>
                      <a:noFill/>
                    </a:lnR>
                    <a:lnT>
                      <a:noFill/>
                    </a:lnT>
                    <a:lnB>
                      <a:noFill/>
                    </a:lnB>
                  </a:tcPr>
                </a:tc>
                <a:extLst>
                  <a:ext uri="{0D108BD9-81ED-4DB2-BD59-A6C34878D82A}">
                    <a16:rowId xmlns:a16="http://schemas.microsoft.com/office/drawing/2014/main" val="10008"/>
                  </a:ext>
                </a:extLst>
              </a:tr>
              <a:tr h="437326">
                <a:tc gridSpan="2">
                  <a:txBody>
                    <a:bodyPr/>
                    <a:lstStyle/>
                    <a:p>
                      <a:pPr algn="ctr"/>
                      <a:r>
                        <a:rPr lang="fr-FR" sz="1600">
                          <a:solidFill>
                            <a:srgbClr val="000000"/>
                          </a:solidFill>
                          <a:effectLst/>
                        </a:rPr>
                        <a:t>Démographie</a:t>
                      </a:r>
                    </a:p>
                  </a:txBody>
                  <a:tcPr marL="83814" marR="83814" marT="41907" marB="41907" anchor="ctr">
                    <a:lnL>
                      <a:noFill/>
                    </a:lnL>
                    <a:lnR>
                      <a:noFill/>
                    </a:lnR>
                    <a:lnT>
                      <a:noFill/>
                    </a:lnT>
                    <a:lnB>
                      <a:noFill/>
                    </a:lnB>
                    <a:solidFill>
                      <a:srgbClr val="DDFFDD"/>
                    </a:solidFill>
                  </a:tcPr>
                </a:tc>
                <a:tc hMerge="1">
                  <a:txBody>
                    <a:bodyPr/>
                    <a:lstStyle/>
                    <a:p>
                      <a:endParaRPr lang="fr-FR"/>
                    </a:p>
                  </a:txBody>
                  <a:tcPr/>
                </a:tc>
                <a:extLst>
                  <a:ext uri="{0D108BD9-81ED-4DB2-BD59-A6C34878D82A}">
                    <a16:rowId xmlns:a16="http://schemas.microsoft.com/office/drawing/2014/main" val="10009"/>
                  </a:ext>
                </a:extLst>
              </a:tr>
              <a:tr h="437326">
                <a:tc>
                  <a:txBody>
                    <a:bodyPr/>
                    <a:lstStyle/>
                    <a:p>
                      <a:r>
                        <a:rPr lang="fr-FR" sz="1600">
                          <a:hlinkClick r:id="rId22" tooltip="Gentilé"/>
                        </a:rPr>
                        <a:t>Gentilé</a:t>
                      </a:r>
                      <a:endParaRPr lang="fr-FR" sz="1600"/>
                    </a:p>
                  </a:txBody>
                  <a:tcPr marL="83814" marR="83814" marT="41907" marB="41907" anchor="ctr">
                    <a:lnL>
                      <a:noFill/>
                    </a:lnL>
                    <a:lnR>
                      <a:noFill/>
                    </a:lnR>
                    <a:lnT>
                      <a:noFill/>
                    </a:lnT>
                    <a:lnB>
                      <a:noFill/>
                    </a:lnB>
                  </a:tcPr>
                </a:tc>
                <a:tc>
                  <a:txBody>
                    <a:bodyPr/>
                    <a:lstStyle/>
                    <a:p>
                      <a:r>
                        <a:rPr lang="fr-FR" sz="1600"/>
                        <a:t>Berruyers</a:t>
                      </a:r>
                      <a:r>
                        <a:rPr lang="fr-FR" sz="1600" baseline="30000">
                          <a:hlinkClick r:id="rId23"/>
                        </a:rPr>
                        <a:t>1</a:t>
                      </a:r>
                      <a:endParaRPr lang="fr-FR" sz="1600"/>
                    </a:p>
                  </a:txBody>
                  <a:tcPr marL="83814" marR="83814" marT="41907" marB="41907" anchor="ctr">
                    <a:lnL>
                      <a:noFill/>
                    </a:lnL>
                    <a:lnR>
                      <a:noFill/>
                    </a:lnR>
                    <a:lnT>
                      <a:noFill/>
                    </a:lnT>
                    <a:lnB>
                      <a:noFill/>
                    </a:lnB>
                  </a:tcPr>
                </a:tc>
                <a:extLst>
                  <a:ext uri="{0D108BD9-81ED-4DB2-BD59-A6C34878D82A}">
                    <a16:rowId xmlns:a16="http://schemas.microsoft.com/office/drawing/2014/main" val="10010"/>
                  </a:ext>
                </a:extLst>
              </a:tr>
              <a:tr h="765322">
                <a:tc>
                  <a:txBody>
                    <a:bodyPr/>
                    <a:lstStyle/>
                    <a:p>
                      <a:r>
                        <a:rPr lang="fr-FR" sz="1600">
                          <a:hlinkClick r:id="rId24" tooltip="Chiffres de population de la France"/>
                        </a:rPr>
                        <a:t>Population</a:t>
                      </a:r>
                      <a:br>
                        <a:rPr lang="fr-FR" sz="1600">
                          <a:hlinkClick r:id="rId24" tooltip="Chiffres de population de la France"/>
                        </a:rPr>
                      </a:br>
                      <a:r>
                        <a:rPr lang="fr-FR" sz="1600">
                          <a:hlinkClick r:id="rId24" tooltip="Chiffres de population de la France"/>
                        </a:rPr>
                        <a:t>municipale</a:t>
                      </a:r>
                      <a:endParaRPr lang="fr-FR" sz="1600"/>
                    </a:p>
                  </a:txBody>
                  <a:tcPr marL="83814" marR="83814" marT="41907" marB="41907" anchor="ctr">
                    <a:lnL>
                      <a:noFill/>
                    </a:lnL>
                    <a:lnR>
                      <a:noFill/>
                    </a:lnR>
                    <a:lnT>
                      <a:noFill/>
                    </a:lnT>
                    <a:lnB>
                      <a:noFill/>
                    </a:lnB>
                  </a:tcPr>
                </a:tc>
                <a:tc>
                  <a:txBody>
                    <a:bodyPr/>
                    <a:lstStyle/>
                    <a:p>
                      <a:r>
                        <a:rPr lang="fr-FR" sz="1600" dirty="0"/>
                        <a:t>66 602 hab. (2011)</a:t>
                      </a:r>
                    </a:p>
                  </a:txBody>
                  <a:tcPr marL="83814" marR="83814" marT="41907" marB="41907" anchor="ctr">
                    <a:lnL>
                      <a:noFill/>
                    </a:lnL>
                    <a:lnR>
                      <a:noFill/>
                    </a:lnR>
                    <a:lnT>
                      <a:noFill/>
                    </a:lnT>
                    <a:lnB>
                      <a:noFill/>
                    </a:lnB>
                  </a:tcPr>
                </a:tc>
                <a:extLst>
                  <a:ext uri="{0D108BD9-81ED-4DB2-BD59-A6C34878D82A}">
                    <a16:rowId xmlns:a16="http://schemas.microsoft.com/office/drawing/2014/main" val="10011"/>
                  </a:ext>
                </a:extLst>
              </a:tr>
            </a:tbl>
          </a:graphicData>
        </a:graphic>
      </p:graphicFrame>
      <p:pic>
        <p:nvPicPr>
          <p:cNvPr id="7173" name="Picture 5" descr="Drapeau de la France"/>
          <p:cNvPicPr>
            <a:picLocks noChangeAspect="1" noChangeArrowheads="1"/>
          </p:cNvPicPr>
          <p:nvPr/>
        </p:nvPicPr>
        <p:blipFill>
          <a:blip r:embed="rId25" cstate="email">
            <a:extLst>
              <a:ext uri="{28A0092B-C50C-407E-A947-70E740481C1C}">
                <a14:useLocalDpi xmlns:a14="http://schemas.microsoft.com/office/drawing/2010/main"/>
              </a:ext>
            </a:extLst>
          </a:blip>
          <a:srcRect/>
          <a:stretch>
            <a:fillRect/>
          </a:stretch>
        </p:blipFill>
        <p:spPr bwMode="auto">
          <a:xfrm>
            <a:off x="800100" y="1600200"/>
            <a:ext cx="190500" cy="12382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carte france bourges"/>
          <p:cNvPicPr>
            <a:picLocks noChangeAspect="1" noChangeArrowheads="1"/>
          </p:cNvPicPr>
          <p:nvPr/>
        </p:nvPicPr>
        <p:blipFill>
          <a:blip r:embed="rId26" cstate="email">
            <a:extLst>
              <a:ext uri="{28A0092B-C50C-407E-A947-70E740481C1C}">
                <a14:useLocalDpi xmlns:a14="http://schemas.microsoft.com/office/drawing/2010/main"/>
              </a:ext>
            </a:extLst>
          </a:blip>
          <a:srcRect/>
          <a:stretch>
            <a:fillRect/>
          </a:stretch>
        </p:blipFill>
        <p:spPr bwMode="auto">
          <a:xfrm>
            <a:off x="6223153" y="4437112"/>
            <a:ext cx="2855987" cy="2302051"/>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encrypted-tbn0.gstatic.com/images?q=tbn:ANd9GcSI8lgZ-6TgesDtFQp0OXaNaj5WwT4qfH6hHVSjbYuoWEcnR9YdxA"/>
          <p:cNvPicPr>
            <a:picLocks noChangeAspect="1" noChangeArrowheads="1"/>
          </p:cNvPicPr>
          <p:nvPr/>
        </p:nvPicPr>
        <p:blipFill>
          <a:blip r:embed="rId27" cstate="email">
            <a:extLst>
              <a:ext uri="{28A0092B-C50C-407E-A947-70E740481C1C}">
                <a14:useLocalDpi xmlns:a14="http://schemas.microsoft.com/office/drawing/2010/main"/>
              </a:ext>
            </a:extLst>
          </a:blip>
          <a:srcRect/>
          <a:stretch>
            <a:fillRect/>
          </a:stretch>
        </p:blipFill>
        <p:spPr bwMode="auto">
          <a:xfrm>
            <a:off x="683008" y="5358051"/>
            <a:ext cx="1620000" cy="133797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Gagnants Le Printemps de Bourges 2025 : On offre des places pour vibrer  avec ses artiste 10/04/2025 Le Printemps de Bourges 2025 | France TV &amp; Vous"/>
          <p:cNvPicPr>
            <a:picLocks noChangeAspect="1" noChangeArrowheads="1"/>
          </p:cNvPicPr>
          <p:nvPr/>
        </p:nvPicPr>
        <p:blipFill>
          <a:blip r:embed="rId28">
            <a:extLst>
              <a:ext uri="{28A0092B-C50C-407E-A947-70E740481C1C}">
                <a14:useLocalDpi xmlns:a14="http://schemas.microsoft.com/office/drawing/2010/main" val="0"/>
              </a:ext>
            </a:extLst>
          </a:blip>
          <a:srcRect/>
          <a:stretch>
            <a:fillRect/>
          </a:stretch>
        </p:blipFill>
        <p:spPr bwMode="auto">
          <a:xfrm>
            <a:off x="6203194" y="605123"/>
            <a:ext cx="2808000" cy="359100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7848784"/>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upload.wikimedia.org/wikipedia/commons/thumb/5/57/BourgesplacePlanchat.JPG/1280px-BourgesplacePlanchat.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a:spLocks noChangeArrowheads="1"/>
          </p:cNvSpPr>
          <p:nvPr/>
        </p:nvSpPr>
        <p:spPr bwMode="auto">
          <a:xfrm>
            <a:off x="3203848" y="5877272"/>
            <a:ext cx="2555776"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fr-FR" sz="1800" b="0" i="0" u="none" strike="noStrike" cap="none" normalizeH="0" baseline="0" dirty="0" smtClean="0">
                <a:ln>
                  <a:noFill/>
                </a:ln>
                <a:solidFill>
                  <a:schemeClr val="tx1"/>
                </a:solidFill>
                <a:effectLst/>
                <a:latin typeface="Arial" pitchFamily="34" charset="0"/>
                <a:cs typeface="Arial" pitchFamily="34" charset="0"/>
              </a:rPr>
              <a:t>La place </a:t>
            </a:r>
            <a:r>
              <a:rPr kumimoji="0" lang="fr-FR" sz="1800" b="0" i="0" u="none" strike="noStrike" cap="none" normalizeH="0" baseline="0" dirty="0" err="1" smtClean="0">
                <a:ln>
                  <a:noFill/>
                </a:ln>
                <a:solidFill>
                  <a:schemeClr val="tx1"/>
                </a:solidFill>
                <a:effectLst/>
                <a:latin typeface="Arial" pitchFamily="34" charset="0"/>
                <a:cs typeface="Arial" pitchFamily="34" charset="0"/>
              </a:rPr>
              <a:t>Planchat</a:t>
            </a:r>
            <a:r>
              <a:rPr kumimoji="0" lang="fr-FR" sz="1800" b="0" i="0" u="none" strike="noStrike" cap="none" normalizeH="0" baseline="0" dirty="0" smtClean="0">
                <a:ln>
                  <a:noFill/>
                </a:ln>
                <a:solidFill>
                  <a:schemeClr val="tx1"/>
                </a:solidFill>
                <a:effectLst/>
                <a:latin typeface="Arial" pitchFamily="34" charset="0"/>
                <a:cs typeface="Arial" pitchFamily="34" charset="0"/>
              </a:rPr>
              <a:t>. </a:t>
            </a:r>
          </a:p>
        </p:txBody>
      </p:sp>
    </p:spTree>
    <p:extLst>
      <p:ext uri="{BB962C8B-B14F-4D97-AF65-F5344CB8AC3E}">
        <p14:creationId xmlns:p14="http://schemas.microsoft.com/office/powerpoint/2010/main" val="2657407470"/>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117569755"/>
      </p:ext>
    </p:extLst>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4110313969"/>
      </p:ext>
    </p:ext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http://www.bourges-tourisme.com/content/cache/diaporama_photo/800x600/512625e7e7d95_PlaceGordaine_Bourges_FrederickLoriot.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1"/>
            <a:ext cx="9144000" cy="687177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3707904" y="6021288"/>
            <a:ext cx="2358338" cy="369332"/>
          </a:xfrm>
          <a:prstGeom prst="rect">
            <a:avLst/>
          </a:prstGeom>
        </p:spPr>
        <p:txBody>
          <a:bodyPr wrap="none">
            <a:spAutoFit/>
          </a:bodyPr>
          <a:lstStyle/>
          <a:p>
            <a:r>
              <a:rPr lang="fr-FR" dirty="0"/>
              <a:t>Maisons à pans de bois</a:t>
            </a:r>
          </a:p>
        </p:txBody>
      </p:sp>
    </p:spTree>
    <p:extLst>
      <p:ext uri="{BB962C8B-B14F-4D97-AF65-F5344CB8AC3E}">
        <p14:creationId xmlns:p14="http://schemas.microsoft.com/office/powerpoint/2010/main" val="620837100"/>
      </p:ext>
    </p:ext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Image1.jpg"/>
          <p:cNvPicPr>
            <a:picLocks noChangeAspect="1"/>
          </p:cNvPicPr>
          <p:nvPr/>
        </p:nvPicPr>
        <p:blipFill>
          <a:blip r:embed="rId2" cstate="email"/>
          <a:stretch>
            <a:fillRect/>
          </a:stretch>
        </p:blipFill>
        <p:spPr>
          <a:xfrm>
            <a:off x="0" y="0"/>
            <a:ext cx="9144000" cy="6858000"/>
          </a:xfrm>
          <a:prstGeom prst="rect">
            <a:avLst/>
          </a:prstGeom>
        </p:spPr>
      </p:pic>
      <p:sp>
        <p:nvSpPr>
          <p:cNvPr id="2" name="Rectangle 1"/>
          <p:cNvSpPr/>
          <p:nvPr/>
        </p:nvSpPr>
        <p:spPr>
          <a:xfrm>
            <a:off x="1187624" y="188640"/>
            <a:ext cx="6912768" cy="369332"/>
          </a:xfrm>
          <a:prstGeom prst="rect">
            <a:avLst/>
          </a:prstGeom>
        </p:spPr>
        <p:txBody>
          <a:bodyPr wrap="square">
            <a:spAutoFit/>
          </a:bodyPr>
          <a:lstStyle/>
          <a:p>
            <a:r>
              <a:rPr lang="fr-FR" dirty="0"/>
              <a:t>Statue de Jacques </a:t>
            </a:r>
            <a:r>
              <a:rPr lang="fr-FR" dirty="0" err="1"/>
              <a:t>Coeur</a:t>
            </a:r>
            <a:r>
              <a:rPr lang="fr-FR" dirty="0"/>
              <a:t>, sur la petite place en face du Palais.</a:t>
            </a:r>
          </a:p>
        </p:txBody>
      </p:sp>
    </p:spTree>
    <p:extLst>
      <p:ext uri="{BB962C8B-B14F-4D97-AF65-F5344CB8AC3E}">
        <p14:creationId xmlns:p14="http://schemas.microsoft.com/office/powerpoint/2010/main" val="345776622"/>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 3" descr="Image2.jpg"/>
          <p:cNvPicPr>
            <a:picLocks noChangeAspect="1"/>
          </p:cNvPicPr>
          <p:nvPr/>
        </p:nvPicPr>
        <p:blipFill>
          <a:blip r:embed="rId2" cstate="email"/>
          <a:stretch>
            <a:fillRect/>
          </a:stretch>
        </p:blipFill>
        <p:spPr>
          <a:xfrm>
            <a:off x="0" y="0"/>
            <a:ext cx="9144000" cy="6858000"/>
          </a:xfrm>
          <a:prstGeom prst="rect">
            <a:avLst/>
          </a:prstGeom>
        </p:spPr>
      </p:pic>
      <p:sp>
        <p:nvSpPr>
          <p:cNvPr id="2" name="Rectangle 1"/>
          <p:cNvSpPr/>
          <p:nvPr/>
        </p:nvSpPr>
        <p:spPr>
          <a:xfrm>
            <a:off x="1763688" y="332656"/>
            <a:ext cx="2072875" cy="369332"/>
          </a:xfrm>
          <a:prstGeom prst="rect">
            <a:avLst/>
          </a:prstGeom>
        </p:spPr>
        <p:txBody>
          <a:bodyPr wrap="none">
            <a:spAutoFit/>
          </a:bodyPr>
          <a:lstStyle/>
          <a:p>
            <a:r>
              <a:rPr lang="fr-FR" dirty="0"/>
              <a:t>Palais Jacques Cœur</a:t>
            </a:r>
          </a:p>
        </p:txBody>
      </p:sp>
    </p:spTree>
    <p:extLst>
      <p:ext uri="{BB962C8B-B14F-4D97-AF65-F5344CB8AC3E}">
        <p14:creationId xmlns:p14="http://schemas.microsoft.com/office/powerpoint/2010/main" val="1054612265"/>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79512" y="1412776"/>
            <a:ext cx="3995936" cy="923330"/>
          </a:xfrm>
          <a:prstGeom prst="rect">
            <a:avLst/>
          </a:prstGeom>
        </p:spPr>
        <p:txBody>
          <a:bodyPr wrap="square">
            <a:spAutoFit/>
          </a:bodyPr>
          <a:lstStyle/>
          <a:p>
            <a:r>
              <a:rPr lang="fr-FR" b="1" dirty="0"/>
              <a:t>   En 1880,  les vases « des quatre saisons » de Cugnot ( 1835-1894) sont installés dans le jardin de l'archevêché.</a:t>
            </a:r>
            <a:endParaRPr lang="fr-FR" dirty="0"/>
          </a:p>
        </p:txBody>
      </p:sp>
      <p:pic>
        <p:nvPicPr>
          <p:cNvPr id="3" name="Image 2"/>
          <p:cNvPicPr>
            <a:picLocks noChangeAspect="1"/>
          </p:cNvPicPr>
          <p:nvPr/>
        </p:nvPicPr>
        <p:blipFill>
          <a:blip r:embed="rId2" cstate="email">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a:ext>
            </a:extLst>
          </a:blip>
          <a:stretch>
            <a:fillRect/>
          </a:stretch>
        </p:blipFill>
        <p:spPr>
          <a:xfrm>
            <a:off x="3995936" y="0"/>
            <a:ext cx="5143500" cy="6858000"/>
          </a:xfrm>
          <a:prstGeom prst="rect">
            <a:avLst/>
          </a:prstGeom>
        </p:spPr>
      </p:pic>
      <p:pic>
        <p:nvPicPr>
          <p:cNvPr id="1026" name="Picture 2" descr="RÃ©sultat de recherche d'images pour &quot;les vases de cugnot bourges&quot;"/>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11560" y="3140968"/>
            <a:ext cx="2647950" cy="35242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0969043"/>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2" name="Rectangle 1"/>
          <p:cNvSpPr/>
          <p:nvPr/>
        </p:nvSpPr>
        <p:spPr>
          <a:xfrm>
            <a:off x="1547664" y="548680"/>
            <a:ext cx="3228704" cy="369332"/>
          </a:xfrm>
          <a:prstGeom prst="rect">
            <a:avLst/>
          </a:prstGeom>
        </p:spPr>
        <p:txBody>
          <a:bodyPr wrap="none">
            <a:spAutoFit/>
          </a:bodyPr>
          <a:lstStyle/>
          <a:p>
            <a:r>
              <a:rPr lang="fr-FR" dirty="0"/>
              <a:t>Maison de la Culture de Bourges</a:t>
            </a:r>
          </a:p>
        </p:txBody>
      </p:sp>
    </p:spTree>
    <p:extLst>
      <p:ext uri="{BB962C8B-B14F-4D97-AF65-F5344CB8AC3E}">
        <p14:creationId xmlns:p14="http://schemas.microsoft.com/office/powerpoint/2010/main" val="1102177623"/>
      </p:ext>
    </p:extLst>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1111677"/>
            <a:ext cx="3022352" cy="1754326"/>
          </a:xfrm>
          <a:prstGeom prst="rect">
            <a:avLst/>
          </a:prstGeom>
        </p:spPr>
        <p:txBody>
          <a:bodyPr wrap="square">
            <a:spAutoFit/>
          </a:bodyPr>
          <a:lstStyle/>
          <a:p>
            <a:r>
              <a:rPr lang="fr-FR" dirty="0" smtClean="0"/>
              <a:t>Aujourd'hui exploités en jardins familiaux, les Marais de l'Yèvre et de la </a:t>
            </a:r>
            <a:r>
              <a:rPr lang="fr-FR" dirty="0" err="1" smtClean="0"/>
              <a:t>Voiselle</a:t>
            </a:r>
            <a:r>
              <a:rPr lang="fr-FR" dirty="0" smtClean="0"/>
              <a:t> ont été classés en 2003 sur la liste des Monuments Naturels et des Sites.</a:t>
            </a:r>
            <a:endParaRPr lang="fr-FR" dirty="0"/>
          </a:p>
        </p:txBody>
      </p:sp>
      <p:pic>
        <p:nvPicPr>
          <p:cNvPr id="3078" name="Picture 6" descr="http://www.bourges-tourisme.com/content/cache/diaporama_photo/800x600/4fb9f49a574af_Bourges_marais7.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2987824" y="0"/>
            <a:ext cx="6141233"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7625" y="3212976"/>
            <a:ext cx="3056880" cy="2862322"/>
          </a:xfrm>
          <a:prstGeom prst="rect">
            <a:avLst/>
          </a:prstGeom>
        </p:spPr>
        <p:txBody>
          <a:bodyPr wrap="square">
            <a:spAutoFit/>
          </a:bodyPr>
          <a:lstStyle/>
          <a:p>
            <a:r>
              <a:rPr lang="fr-FR" b="1" dirty="0" smtClean="0"/>
              <a:t>135 hectares de jardins entourés de rivières et canaux en centre-ville !</a:t>
            </a:r>
            <a:endParaRPr lang="fr-FR" dirty="0" smtClean="0"/>
          </a:p>
          <a:p>
            <a:r>
              <a:rPr lang="fr-FR" dirty="0" smtClean="0"/>
              <a:t>Autrefois défense naturelle de Bourges, les Marais s'inscrivent aujourd'hui dans le paysage urbain, à 10 min de la ville, où les jardins et les chemins s'imposent entre rivières et canaux.</a:t>
            </a:r>
            <a:endParaRPr lang="fr-FR" dirty="0"/>
          </a:p>
        </p:txBody>
      </p:sp>
      <p:sp>
        <p:nvSpPr>
          <p:cNvPr id="4" name="Rectangle 3"/>
          <p:cNvSpPr/>
          <p:nvPr/>
        </p:nvSpPr>
        <p:spPr>
          <a:xfrm>
            <a:off x="0" y="188640"/>
            <a:ext cx="2987824" cy="923330"/>
          </a:xfrm>
          <a:prstGeom prst="rect">
            <a:avLst/>
          </a:prstGeom>
        </p:spPr>
        <p:txBody>
          <a:bodyPr wrap="square">
            <a:spAutoFit/>
          </a:bodyPr>
          <a:lstStyle/>
          <a:p>
            <a:r>
              <a:rPr lang="fr-FR" dirty="0"/>
              <a:t>Les </a:t>
            </a:r>
            <a:r>
              <a:rPr lang="fr-FR" b="1" dirty="0"/>
              <a:t>marais de </a:t>
            </a:r>
            <a:r>
              <a:rPr lang="fr-FR" b="1" dirty="0">
                <a:hlinkClick r:id="rId3" tooltip="Bourges"/>
              </a:rPr>
              <a:t>Bourges</a:t>
            </a:r>
            <a:r>
              <a:rPr lang="fr-FR" dirty="0"/>
              <a:t>, ou </a:t>
            </a:r>
            <a:r>
              <a:rPr lang="fr-FR" b="1" dirty="0"/>
              <a:t>marais de l’</a:t>
            </a:r>
            <a:r>
              <a:rPr lang="fr-FR" b="1" dirty="0">
                <a:hlinkClick r:id="rId4" tooltip="Yèvre (Cher)"/>
              </a:rPr>
              <a:t>Yèvre</a:t>
            </a:r>
            <a:r>
              <a:rPr lang="fr-FR" b="1" dirty="0"/>
              <a:t> et de la </a:t>
            </a:r>
            <a:r>
              <a:rPr lang="fr-FR" b="1" dirty="0" err="1"/>
              <a:t>Voiselle</a:t>
            </a:r>
            <a:endParaRPr lang="fr-FR" dirty="0"/>
          </a:p>
        </p:txBody>
      </p:sp>
    </p:spTree>
    <p:extLst>
      <p:ext uri="{BB962C8B-B14F-4D97-AF65-F5344CB8AC3E}">
        <p14:creationId xmlns:p14="http://schemas.microsoft.com/office/powerpoint/2010/main" val="321211769"/>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Marais"/>
          <p:cNvPicPr>
            <a:picLocks noChangeAspect="1" noChangeArrowheads="1"/>
          </p:cNvPicPr>
          <p:nvPr/>
        </p:nvPicPr>
        <p:blipFill>
          <a:blip r:embed="rId2" cstate="email">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a:ext>
            </a:extLst>
          </a:blip>
          <a:srcRect/>
          <a:stretch>
            <a:fillRect/>
          </a:stretch>
        </p:blipFill>
        <p:spPr bwMode="auto">
          <a:xfrm>
            <a:off x="0" y="0"/>
            <a:ext cx="9138501"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051720" y="548680"/>
            <a:ext cx="4572000" cy="646331"/>
          </a:xfrm>
          <a:prstGeom prst="rect">
            <a:avLst/>
          </a:prstGeom>
        </p:spPr>
        <p:txBody>
          <a:bodyPr>
            <a:spAutoFit/>
          </a:bodyPr>
          <a:lstStyle/>
          <a:p>
            <a:r>
              <a:rPr lang="fr-FR" dirty="0" smtClean="0"/>
              <a:t>Panorama des marais de l’</a:t>
            </a:r>
            <a:r>
              <a:rPr lang="fr-FR" dirty="0" smtClean="0">
                <a:hlinkClick r:id="rId4" tooltip="Yèvre (Cher)"/>
              </a:rPr>
              <a:t>Yèvre</a:t>
            </a:r>
            <a:r>
              <a:rPr lang="fr-FR" dirty="0" smtClean="0"/>
              <a:t> et de la </a:t>
            </a:r>
            <a:r>
              <a:rPr lang="fr-FR" dirty="0" err="1" smtClean="0">
                <a:hlinkClick r:id="rId5" tooltip="Voiselle"/>
              </a:rPr>
              <a:t>Voiselle</a:t>
            </a:r>
            <a:r>
              <a:rPr lang="fr-FR" dirty="0" smtClean="0"/>
              <a:t>.</a:t>
            </a:r>
            <a:endParaRPr lang="fr-FR" dirty="0"/>
          </a:p>
        </p:txBody>
      </p:sp>
    </p:spTree>
    <p:extLst>
      <p:ext uri="{BB962C8B-B14F-4D97-AF65-F5344CB8AC3E}">
        <p14:creationId xmlns:p14="http://schemas.microsoft.com/office/powerpoint/2010/main" val="3042923626"/>
      </p:ext>
    </p:ext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Marais"/>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13006"/>
            <a:ext cx="9144000" cy="68710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09628394"/>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2576307456"/>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105737991"/>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Rectangle 2"/>
          <p:cNvSpPr/>
          <p:nvPr/>
        </p:nvSpPr>
        <p:spPr>
          <a:xfrm>
            <a:off x="611560" y="5445224"/>
            <a:ext cx="2949141" cy="369332"/>
          </a:xfrm>
          <a:prstGeom prst="rect">
            <a:avLst/>
          </a:prstGeom>
        </p:spPr>
        <p:txBody>
          <a:bodyPr wrap="none">
            <a:spAutoFit/>
          </a:bodyPr>
          <a:lstStyle/>
          <a:p>
            <a:r>
              <a:rPr lang="fr-FR" dirty="0" smtClean="0">
                <a:solidFill>
                  <a:schemeClr val="bg1"/>
                </a:solidFill>
              </a:rPr>
              <a:t>La cathédrale vue des marais.</a:t>
            </a:r>
            <a:endParaRPr lang="fr-FR" dirty="0">
              <a:solidFill>
                <a:schemeClr val="bg1"/>
              </a:solidFill>
            </a:endParaRPr>
          </a:p>
        </p:txBody>
      </p:sp>
    </p:spTree>
    <p:extLst>
      <p:ext uri="{BB962C8B-B14F-4D97-AF65-F5344CB8AC3E}">
        <p14:creationId xmlns:p14="http://schemas.microsoft.com/office/powerpoint/2010/main" val="3885249049"/>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colorTemperature colorTemp="7200"/>
                    </a14:imgEffect>
                    <a14:imgEffect>
                      <a14:brightnessContrast contrast="2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823722410"/>
      </p:ext>
    </p:ext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Marais"/>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14132"/>
            <a:ext cx="9144000" cy="68721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41583001"/>
      </p:ext>
    </p:ext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http://www.samudelenvironnement.fr/main/images/stories/marais/marais-bourges-france-1336188498-1344829.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20692544"/>
      </p:ext>
    </p:ext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116610222"/>
      </p:ext>
    </p:ext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91864"/>
            <a:ext cx="2627784" cy="6740307"/>
          </a:xfrm>
          <a:prstGeom prst="rect">
            <a:avLst/>
          </a:prstGeom>
        </p:spPr>
        <p:txBody>
          <a:bodyPr wrap="square">
            <a:spAutoFit/>
          </a:bodyPr>
          <a:lstStyle/>
          <a:p>
            <a:r>
              <a:rPr lang="fr-FR" b="1" dirty="0" smtClean="0"/>
              <a:t>La Maison de la </a:t>
            </a:r>
            <a:r>
              <a:rPr lang="fr-FR" b="1" dirty="0" err="1" smtClean="0"/>
              <a:t>Forestine</a:t>
            </a:r>
            <a:r>
              <a:rPr lang="fr-FR" b="1" dirty="0" smtClean="0"/>
              <a:t>, temple de ce bonbon.</a:t>
            </a:r>
          </a:p>
          <a:p>
            <a:r>
              <a:rPr lang="fr-FR" dirty="0" smtClean="0"/>
              <a:t>Reprise par la famille Tavernier depuis 4 générations, la friandise est toujours conçue dans les murs de la magnifique "Maison de la </a:t>
            </a:r>
            <a:r>
              <a:rPr lang="fr-FR" dirty="0" err="1" smtClean="0"/>
              <a:t>Forestine</a:t>
            </a:r>
            <a:r>
              <a:rPr lang="fr-FR" dirty="0" smtClean="0"/>
              <a:t>" qui domine la place Cujas de </a:t>
            </a:r>
            <a:r>
              <a:rPr lang="fr-FR" dirty="0" smtClean="0">
                <a:hlinkClick r:id="rId2"/>
              </a:rPr>
              <a:t>Bourges</a:t>
            </a:r>
            <a:r>
              <a:rPr lang="fr-FR" dirty="0" smtClean="0"/>
              <a:t>. Ce bâtiment de style Haussmannien renferme un très joli plafond en </a:t>
            </a:r>
            <a:r>
              <a:rPr lang="fr-FR" dirty="0" smtClean="0">
                <a:hlinkClick r:id="rId3"/>
              </a:rPr>
              <a:t>faïence de Gien</a:t>
            </a:r>
            <a:r>
              <a:rPr lang="fr-FR" dirty="0" smtClean="0"/>
              <a:t>. Cet écrin est splendide pour cette authentique spécialité du Berry, incontournable pour chaque berruyer, mais également pour chaque visiteur désirant charmer son palais et emporter une spécialité de Bourges avec lui.</a:t>
            </a:r>
            <a:endParaRPr lang="fr-FR" dirty="0"/>
          </a:p>
        </p:txBody>
      </p:sp>
      <p:pic>
        <p:nvPicPr>
          <p:cNvPr id="2050" name="Picture 2"/>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2627784" y="-1"/>
            <a:ext cx="6516216" cy="68580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31672777"/>
      </p:ext>
    </p:extLst>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berryprovince.com/var/crtc/storage/images/content/view/full/47005/8132327-1-fre-FR/forestines-de-bourges_berry_vignette_offre.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5451936" y="-9624"/>
            <a:ext cx="3692064" cy="2548395"/>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www.berryprovince.com/var/crtc/storage/images/content/view/full/47006/8132400-1-fre-FR/forestines-de-bourges_berry_vignette_offre.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5480830" y="4293096"/>
            <a:ext cx="3692064" cy="256416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8894" y="2538770"/>
            <a:ext cx="9144000" cy="1754326"/>
          </a:xfrm>
          <a:prstGeom prst="rect">
            <a:avLst/>
          </a:prstGeom>
        </p:spPr>
        <p:txBody>
          <a:bodyPr wrap="square">
            <a:spAutoFit/>
          </a:bodyPr>
          <a:lstStyle/>
          <a:p>
            <a:r>
              <a:rPr lang="fr-FR" b="1" dirty="0" smtClean="0"/>
              <a:t>Le premier bonbon fourré du monde !</a:t>
            </a:r>
          </a:p>
          <a:p>
            <a:r>
              <a:rPr lang="fr-FR" dirty="0" smtClean="0"/>
              <a:t>Georges Forest, confiseur de la place Cujas, invente LE bonbon qui fera son succès et qu'il baptisera la "</a:t>
            </a:r>
            <a:r>
              <a:rPr lang="fr-FR" dirty="0" err="1" smtClean="0"/>
              <a:t>Forestine</a:t>
            </a:r>
            <a:r>
              <a:rPr lang="fr-FR" dirty="0" smtClean="0"/>
              <a:t>". Cette confiserie à la fois croquante et moelleuse renferme sous une couche de sucre craquante un délicieux praliné d'amandes et de noisettes parfumé au chocolat. Ce bonbon sera vite primé, obtenant la médaille d'argent lors de l'exposition universelle de Paris en 1900, puis la médaille d'or en 1931 lors de l'exposition coloniale.</a:t>
            </a:r>
            <a:endParaRPr lang="fr-FR" dirty="0"/>
          </a:p>
        </p:txBody>
      </p:sp>
      <p:pic>
        <p:nvPicPr>
          <p:cNvPr id="1030" name="Picture 6" descr="http://alambic-magazine.com/wp-content/uploads/2008/03/forestines-de-bourges-bonbons.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50496" y="4293096"/>
            <a:ext cx="5270568" cy="256416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Forestines Bourges Bonbons Confiseries Magasin"/>
          <p:cNvPicPr>
            <a:picLocks noChangeAspect="1" noChangeArrowheads="1"/>
          </p:cNvPicPr>
          <p:nvPr/>
        </p:nvPicPr>
        <p:blipFill>
          <a:blip r:embed="rId5" cstate="email">
            <a:extLst>
              <a:ext uri="{28A0092B-C50C-407E-A947-70E740481C1C}">
                <a14:useLocalDpi xmlns:a14="http://schemas.microsoft.com/office/drawing/2010/main"/>
              </a:ext>
            </a:extLst>
          </a:blip>
          <a:srcRect/>
          <a:stretch>
            <a:fillRect/>
          </a:stretch>
        </p:blipFill>
        <p:spPr bwMode="auto">
          <a:xfrm>
            <a:off x="-41481" y="-27001"/>
            <a:ext cx="5493417" cy="25657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3985829"/>
      </p:ext>
    </p:extLst>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http://www.bourges-tourisme.com/content/cache/diaporama_photo/800x600/4fba00f5d663d_cathdrale-bourges_photo3.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Rectangle 1"/>
          <p:cNvSpPr/>
          <p:nvPr/>
        </p:nvSpPr>
        <p:spPr>
          <a:xfrm>
            <a:off x="2839579" y="620688"/>
            <a:ext cx="3494611" cy="369332"/>
          </a:xfrm>
          <a:prstGeom prst="rect">
            <a:avLst/>
          </a:prstGeom>
        </p:spPr>
        <p:txBody>
          <a:bodyPr wrap="none">
            <a:spAutoFit/>
          </a:bodyPr>
          <a:lstStyle/>
          <a:p>
            <a:r>
              <a:rPr lang="fr-FR" b="1" dirty="0"/>
              <a:t>Cathédrale Saint-Étienne - Bourges</a:t>
            </a:r>
          </a:p>
        </p:txBody>
      </p:sp>
    </p:spTree>
    <p:extLst>
      <p:ext uri="{BB962C8B-B14F-4D97-AF65-F5344CB8AC3E}">
        <p14:creationId xmlns:p14="http://schemas.microsoft.com/office/powerpoint/2010/main" val="3226223586"/>
      </p:ext>
    </p:extLst>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a:ext>
            </a:extLst>
          </a:blip>
          <a:stretch>
            <a:fillRect/>
          </a:stretch>
        </p:blipFill>
        <p:spPr>
          <a:xfrm>
            <a:off x="0" y="0"/>
            <a:ext cx="9144000" cy="6858000"/>
          </a:xfrm>
          <a:prstGeom prst="rect">
            <a:avLst/>
          </a:prstGeom>
        </p:spPr>
      </p:pic>
    </p:spTree>
    <p:extLst>
      <p:ext uri="{BB962C8B-B14F-4D97-AF65-F5344CB8AC3E}">
        <p14:creationId xmlns:p14="http://schemas.microsoft.com/office/powerpoint/2010/main" val="3323726543"/>
      </p:ext>
    </p:extLst>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60032" y="9128"/>
            <a:ext cx="4283968" cy="6858000"/>
          </a:xfrm>
          <a:prstGeom prst="rect">
            <a:avLst/>
          </a:prstGeom>
        </p:spPr>
      </p:pic>
      <p:pic>
        <p:nvPicPr>
          <p:cNvPr id="9218" name="Picture 2" descr="http://www.diocese-bourges.org/cathedrale/visite/images/cathedrale4.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0"/>
            <a:ext cx="4788023" cy="68913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98846092"/>
      </p:ext>
    </p:extLst>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Image3.jpg"/>
          <p:cNvPicPr>
            <a:picLocks noChangeAspect="1"/>
          </p:cNvPicPr>
          <p:nvPr/>
        </p:nvPicPr>
        <p:blipFill>
          <a:blip r:embed="rId2" cstate="email"/>
          <a:stretch>
            <a:fillRect/>
          </a:stretch>
        </p:blipFill>
        <p:spPr>
          <a:xfrm>
            <a:off x="0" y="0"/>
            <a:ext cx="9144000" cy="6858000"/>
          </a:xfrm>
          <a:prstGeom prst="rect">
            <a:avLst/>
          </a:prstGeom>
        </p:spPr>
      </p:pic>
    </p:spTree>
    <p:extLst>
      <p:ext uri="{BB962C8B-B14F-4D97-AF65-F5344CB8AC3E}">
        <p14:creationId xmlns:p14="http://schemas.microsoft.com/office/powerpoint/2010/main" val="1179388206"/>
      </p:ext>
    </p:extLst>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Rectangle 1"/>
          <p:cNvSpPr>
            <a:spLocks noChangeArrowheads="1"/>
          </p:cNvSpPr>
          <p:nvPr/>
        </p:nvSpPr>
        <p:spPr bwMode="auto">
          <a:xfrm>
            <a:off x="0" y="5242173"/>
            <a:ext cx="9144000" cy="147732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bg1"/>
                </a:solidFill>
                <a:effectLst/>
                <a:latin typeface="Arial" pitchFamily="34" charset="0"/>
                <a:cs typeface="Arial" pitchFamily="34" charset="0"/>
              </a:rPr>
              <a:t>François de La Grange d'</a:t>
            </a:r>
            <a:r>
              <a:rPr kumimoji="0" lang="fr-FR" sz="1800" b="1" i="0" u="none" strike="noStrike" cap="none" normalizeH="0" baseline="0" dirty="0" err="1" smtClean="0">
                <a:ln>
                  <a:noFill/>
                </a:ln>
                <a:solidFill>
                  <a:schemeClr val="bg1"/>
                </a:solidFill>
                <a:effectLst/>
                <a:latin typeface="Arial" pitchFamily="34" charset="0"/>
                <a:cs typeface="Arial" pitchFamily="34" charset="0"/>
              </a:rPr>
              <a:t>Arquian</a:t>
            </a:r>
            <a:r>
              <a:rPr kumimoji="0" lang="fr-FR" sz="1800" b="1" i="0" u="none" strike="noStrike" cap="none" normalizeH="0" baseline="0" dirty="0" smtClean="0">
                <a:ln>
                  <a:noFill/>
                </a:ln>
                <a:solidFill>
                  <a:schemeClr val="bg1"/>
                </a:solidFill>
                <a:effectLst/>
                <a:latin typeface="Arial" pitchFamily="34" charset="0"/>
                <a:cs typeface="Arial" pitchFamily="34" charset="0"/>
              </a:rPr>
              <a:t>, dit le maréchal de Montigny, (né vers 1554 et mort en 1617), seigneur de Montigny et de </a:t>
            </a:r>
            <a:r>
              <a:rPr kumimoji="0" lang="fr-FR" sz="1800" b="1" i="0" u="none" strike="noStrike" cap="none" normalizeH="0" baseline="0" dirty="0" err="1" smtClean="0">
                <a:ln>
                  <a:noFill/>
                </a:ln>
                <a:solidFill>
                  <a:schemeClr val="bg1"/>
                </a:solidFill>
                <a:effectLst/>
                <a:latin typeface="Arial" pitchFamily="34" charset="0"/>
                <a:cs typeface="Arial" pitchFamily="34" charset="0"/>
              </a:rPr>
              <a:t>Séry</a:t>
            </a:r>
            <a:r>
              <a:rPr kumimoji="0" lang="fr-FR" sz="1800" b="1" i="0" u="none" strike="noStrike" cap="none" normalizeH="0" baseline="0" dirty="0" smtClean="0">
                <a:ln>
                  <a:noFill/>
                </a:ln>
                <a:solidFill>
                  <a:schemeClr val="bg1"/>
                </a:solidFill>
                <a:effectLst/>
                <a:latin typeface="Arial" pitchFamily="34" charset="0"/>
                <a:cs typeface="Arial" pitchFamily="34" charset="0"/>
              </a:rPr>
              <a:t>, baron des Aix en Berry, était un militaire français des XVIIe et XVIIIe </a:t>
            </a:r>
            <a:r>
              <a:rPr kumimoji="0" lang="fr-FR" sz="1800" b="1" i="0" u="none" strike="noStrike" cap="none" normalizeH="0" baseline="0" dirty="0" err="1" smtClean="0">
                <a:ln>
                  <a:noFill/>
                </a:ln>
                <a:solidFill>
                  <a:schemeClr val="bg1"/>
                </a:solidFill>
                <a:effectLst/>
                <a:latin typeface="Arial" pitchFamily="34" charset="0"/>
                <a:cs typeface="Arial" pitchFamily="34" charset="0"/>
              </a:rPr>
              <a:t>siècles.Il</a:t>
            </a:r>
            <a:r>
              <a:rPr kumimoji="0" lang="fr-FR" sz="1800" b="1" i="0" u="none" strike="noStrike" cap="none" normalizeH="0" baseline="0" dirty="0" smtClean="0">
                <a:ln>
                  <a:noFill/>
                </a:ln>
                <a:solidFill>
                  <a:schemeClr val="bg1"/>
                </a:solidFill>
                <a:effectLst/>
                <a:latin typeface="Arial" pitchFamily="34" charset="0"/>
                <a:cs typeface="Arial" pitchFamily="34" charset="0"/>
              </a:rPr>
              <a:t> fut un des principaux donateur</a:t>
            </a:r>
          </a:p>
          <a:p>
            <a:pPr marL="0" marR="0" lvl="0" indent="0" algn="ctr" defTabSz="914400" rtl="0" eaLnBrk="1" fontAlgn="base" latinLnBrk="0" hangingPunct="1">
              <a:lnSpc>
                <a:spcPct val="100000"/>
              </a:lnSpc>
              <a:spcBef>
                <a:spcPct val="0"/>
              </a:spcBef>
              <a:spcAft>
                <a:spcPct val="0"/>
              </a:spcAft>
              <a:buClrTx/>
              <a:buSzTx/>
              <a:buFontTx/>
              <a:buNone/>
              <a:tabLst/>
            </a:pPr>
            <a:r>
              <a:rPr kumimoji="0" lang="fr-FR" sz="1800" b="1" i="0" u="none" strike="noStrike" cap="none" normalizeH="0" baseline="0" dirty="0" smtClean="0">
                <a:ln>
                  <a:noFill/>
                </a:ln>
                <a:solidFill>
                  <a:schemeClr val="bg1"/>
                </a:solidFill>
                <a:effectLst/>
                <a:latin typeface="Arial" pitchFamily="34" charset="0"/>
                <a:cs typeface="Arial" pitchFamily="34" charset="0"/>
              </a:rPr>
              <a:t>pour embellir la </a:t>
            </a:r>
            <a:r>
              <a:rPr kumimoji="0" lang="fr-FR" sz="1800" b="1" i="0" u="none" strike="noStrike" cap="none" normalizeH="0" baseline="0" dirty="0" err="1" smtClean="0">
                <a:ln>
                  <a:noFill/>
                </a:ln>
                <a:solidFill>
                  <a:schemeClr val="bg1"/>
                </a:solidFill>
                <a:effectLst/>
                <a:latin typeface="Arial" pitchFamily="34" charset="0"/>
                <a:cs typeface="Arial" pitchFamily="34" charset="0"/>
              </a:rPr>
              <a:t>cathédraleMort</a:t>
            </a:r>
            <a:r>
              <a:rPr kumimoji="0" lang="fr-FR" sz="1800" b="1" i="0" u="none" strike="noStrike" cap="none" normalizeH="0" baseline="0" dirty="0" smtClean="0">
                <a:ln>
                  <a:noFill/>
                </a:ln>
                <a:solidFill>
                  <a:schemeClr val="bg1"/>
                </a:solidFill>
                <a:effectLst/>
                <a:latin typeface="Arial" pitchFamily="34" charset="0"/>
                <a:cs typeface="Arial" pitchFamily="34" charset="0"/>
              </a:rPr>
              <a:t> à 63 ans son corps fut enterré dans une chapelle de la cathédrale Saint-Étienne de Bourges</a:t>
            </a:r>
            <a:endParaRPr kumimoji="0" lang="fr-FR" sz="1800" b="0" i="0" u="none" strike="noStrike" cap="none" normalizeH="0" baseline="0" dirty="0" smtClean="0">
              <a:ln>
                <a:noFill/>
              </a:ln>
              <a:solidFill>
                <a:schemeClr val="bg1"/>
              </a:solidFill>
              <a:effectLst/>
              <a:latin typeface="Arial" pitchFamily="34" charset="0"/>
              <a:cs typeface="Arial" pitchFamily="34" charset="0"/>
            </a:endParaRPr>
          </a:p>
        </p:txBody>
      </p:sp>
    </p:spTree>
    <p:extLst>
      <p:ext uri="{BB962C8B-B14F-4D97-AF65-F5344CB8AC3E}">
        <p14:creationId xmlns:p14="http://schemas.microsoft.com/office/powerpoint/2010/main" val="4180883789"/>
      </p:ext>
    </p:extLst>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860032" y="0"/>
            <a:ext cx="4283968" cy="6858000"/>
          </a:xfrm>
          <a:prstGeom prst="rect">
            <a:avLst/>
          </a:prstGeom>
        </p:spPr>
      </p:pic>
      <p:pic>
        <p:nvPicPr>
          <p:cNvPr id="7172" name="Picture 4" descr="http://www.naturepixel.com/Bas-cotes_nef_cathedrale_bourges.jpg"/>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0" y="0"/>
            <a:ext cx="4716016" cy="68751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10978012"/>
      </p:ext>
    </p:extLst>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worldheritage.routes.travel/wp-content/uploads/2013/05/bourges-cathedral-1.jpg"/>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0" y="1"/>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94167871"/>
      </p:ext>
    </p:extLst>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0"/>
            <a:ext cx="9144000" cy="6858000"/>
          </a:xfrm>
          <a:prstGeom prst="rect">
            <a:avLst/>
          </a:prstGeom>
        </p:spPr>
      </p:pic>
      <p:sp>
        <p:nvSpPr>
          <p:cNvPr id="3" name="Rectangle 2"/>
          <p:cNvSpPr/>
          <p:nvPr/>
        </p:nvSpPr>
        <p:spPr>
          <a:xfrm>
            <a:off x="3707904" y="5949280"/>
            <a:ext cx="4572000" cy="646331"/>
          </a:xfrm>
          <a:prstGeom prst="rect">
            <a:avLst/>
          </a:prstGeom>
        </p:spPr>
        <p:txBody>
          <a:bodyPr>
            <a:spAutoFit/>
          </a:bodyPr>
          <a:lstStyle/>
          <a:p>
            <a:r>
              <a:rPr lang="fr-FR" dirty="0">
                <a:solidFill>
                  <a:schemeClr val="bg1"/>
                </a:solidFill>
              </a:rPr>
              <a:t>Monument funéraire des </a:t>
            </a:r>
            <a:r>
              <a:rPr lang="fr-FR" dirty="0" err="1">
                <a:solidFill>
                  <a:schemeClr val="bg1"/>
                </a:solidFill>
              </a:rPr>
              <a:t>Laubespine</a:t>
            </a:r>
            <a:r>
              <a:rPr lang="fr-FR" dirty="0"/>
              <a:t>.</a:t>
            </a:r>
            <a:r>
              <a:rPr lang="fr-FR" b="1" dirty="0"/>
              <a:t/>
            </a:r>
            <a:br>
              <a:rPr lang="fr-FR" b="1" dirty="0"/>
            </a:br>
            <a:endParaRPr lang="fr-FR" dirty="0"/>
          </a:p>
        </p:txBody>
      </p:sp>
    </p:spTree>
    <p:extLst>
      <p:ext uri="{BB962C8B-B14F-4D97-AF65-F5344CB8AC3E}">
        <p14:creationId xmlns:p14="http://schemas.microsoft.com/office/powerpoint/2010/main" val="3154790437"/>
      </p:ext>
    </p:extLst>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http://www.amisdefontainebleau.org/wp-content/uploads/2012/08/Horloge-astronomique-cath%C3%A9drale-de-Bourges.jpg"/>
          <p:cNvPicPr>
            <a:picLocks noChangeAspect="1" noChangeArrowheads="1"/>
          </p:cNvPicPr>
          <p:nvPr/>
        </p:nvPicPr>
        <p:blipFill>
          <a:blip r:embed="rId2" cstate="email">
            <a:extLst>
              <a:ext uri="{BEBA8EAE-BF5A-486C-A8C5-ECC9F3942E4B}">
                <a14:imgProps xmlns:a14="http://schemas.microsoft.com/office/drawing/2010/main">
                  <a14:imgLayer r:embed="rId3">
                    <a14:imgEffect>
                      <a14:brightnessContrast bright="20000"/>
                    </a14:imgEffect>
                  </a14:imgLayer>
                </a14:imgProps>
              </a:ext>
              <a:ext uri="{28A0092B-C50C-407E-A947-70E740481C1C}">
                <a14:useLocalDpi xmlns:a14="http://schemas.microsoft.com/office/drawing/2010/main"/>
              </a:ext>
            </a:extLst>
          </a:blip>
          <a:srcRect/>
          <a:stretch>
            <a:fillRect/>
          </a:stretch>
        </p:blipFill>
        <p:spPr bwMode="auto">
          <a:xfrm>
            <a:off x="135" y="1"/>
            <a:ext cx="4355841" cy="6858000"/>
          </a:xfrm>
          <a:prstGeom prst="rect">
            <a:avLst/>
          </a:prstGeom>
          <a:noFill/>
          <a:extLst>
            <a:ext uri="{909E8E84-426E-40DD-AFC4-6F175D3DCCD1}">
              <a14:hiddenFill xmlns:a14="http://schemas.microsoft.com/office/drawing/2010/main">
                <a:solidFill>
                  <a:srgbClr val="FFFFFF"/>
                </a:solidFill>
              </a14:hiddenFill>
            </a:ext>
          </a:extLst>
        </p:spPr>
      </p:pic>
      <p:pic>
        <p:nvPicPr>
          <p:cNvPr id="4098" name="Picture 2" descr="http://www.naturepixel.com/horloge_astronomique_cathedrale_bourges_1.jpg"/>
          <p:cNvPicPr>
            <a:picLocks noChangeAspect="1" noChangeArrowheads="1"/>
          </p:cNvPicPr>
          <p:nvPr/>
        </p:nvPicPr>
        <p:blipFill>
          <a:blip r:embed="rId4" cstate="email">
            <a:extLst>
              <a:ext uri="{28A0092B-C50C-407E-A947-70E740481C1C}">
                <a14:useLocalDpi xmlns:a14="http://schemas.microsoft.com/office/drawing/2010/main"/>
              </a:ext>
            </a:extLst>
          </a:blip>
          <a:srcRect/>
          <a:stretch>
            <a:fillRect/>
          </a:stretch>
        </p:blipFill>
        <p:spPr bwMode="auto">
          <a:xfrm>
            <a:off x="4499993" y="1"/>
            <a:ext cx="4644008" cy="6857999"/>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1654698" y="331483"/>
            <a:ext cx="5196892" cy="369332"/>
          </a:xfrm>
          <a:prstGeom prst="rect">
            <a:avLst/>
          </a:prstGeom>
        </p:spPr>
        <p:txBody>
          <a:bodyPr wrap="square">
            <a:spAutoFit/>
          </a:bodyPr>
          <a:lstStyle/>
          <a:p>
            <a:r>
              <a:rPr lang="fr-FR" b="1" i="1" u="sng" dirty="0">
                <a:solidFill>
                  <a:schemeClr val="bg1"/>
                </a:solidFill>
              </a:rPr>
              <a:t>Horloge astronomique de la Cathédrale de Bourges</a:t>
            </a:r>
            <a:endParaRPr lang="fr-FR" b="1" dirty="0">
              <a:solidFill>
                <a:schemeClr val="bg1"/>
              </a:solidFill>
            </a:endParaRPr>
          </a:p>
        </p:txBody>
      </p:sp>
    </p:spTree>
    <p:extLst>
      <p:ext uri="{BB962C8B-B14F-4D97-AF65-F5344CB8AC3E}">
        <p14:creationId xmlns:p14="http://schemas.microsoft.com/office/powerpoint/2010/main" val="3697520551"/>
      </p:ext>
    </p:extLst>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Pélican (cathédrale de Bourges)."/>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355976" y="0"/>
            <a:ext cx="4764201" cy="685800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24093" y="1997839"/>
            <a:ext cx="4331883" cy="3139321"/>
          </a:xfrm>
          <a:prstGeom prst="rect">
            <a:avLst/>
          </a:prstGeom>
        </p:spPr>
        <p:txBody>
          <a:bodyPr wrap="square">
            <a:spAutoFit/>
          </a:bodyPr>
          <a:lstStyle/>
          <a:p>
            <a:r>
              <a:rPr lang="fr-FR" b="1" dirty="0"/>
              <a:t>Pélican</a:t>
            </a:r>
            <a:r>
              <a:rPr lang="fr-FR" dirty="0"/>
              <a:t>. - L'image de cet oiseau représente symboliquement la charité, le dévouement de soi-même à l'intérêt des autres, et la rédemption des humains par le sang de </a:t>
            </a:r>
            <a:r>
              <a:rPr lang="fr-FR" dirty="0">
                <a:hlinkClick r:id="rId3"/>
              </a:rPr>
              <a:t>Jésus Christ</a:t>
            </a:r>
            <a:r>
              <a:rPr lang="fr-FR" dirty="0"/>
              <a:t>. On ne sait d'où vient, chez les Anciens, la légende selon laquelle le pélican s'ouvrait la poitrine avec son bec pour nourrir ses petits de son sang. Le pélican a été employé quelquefois à la place de l'aigle-pupitre dans le </a:t>
            </a:r>
            <a:r>
              <a:rPr lang="fr-FR" dirty="0" err="1">
                <a:hlinkClick r:id="rId4"/>
              </a:rPr>
              <a:t>choeur</a:t>
            </a:r>
            <a:r>
              <a:rPr lang="fr-FR" dirty="0"/>
              <a:t> des </a:t>
            </a:r>
            <a:r>
              <a:rPr lang="fr-FR" dirty="0">
                <a:hlinkClick r:id="rId5"/>
              </a:rPr>
              <a:t>églises</a:t>
            </a:r>
            <a:r>
              <a:rPr lang="fr-FR" dirty="0"/>
              <a:t> d'</a:t>
            </a:r>
            <a:r>
              <a:rPr lang="fr-FR" dirty="0" err="1"/>
              <a:t>Angleterr</a:t>
            </a:r>
            <a:endParaRPr lang="fr-FR" dirty="0"/>
          </a:p>
        </p:txBody>
      </p:sp>
      <p:sp>
        <p:nvSpPr>
          <p:cNvPr id="4" name="Rectangle 3"/>
          <p:cNvSpPr/>
          <p:nvPr/>
        </p:nvSpPr>
        <p:spPr>
          <a:xfrm>
            <a:off x="220584" y="764704"/>
            <a:ext cx="3938899" cy="369332"/>
          </a:xfrm>
          <a:prstGeom prst="rect">
            <a:avLst/>
          </a:prstGeom>
        </p:spPr>
        <p:txBody>
          <a:bodyPr wrap="none">
            <a:spAutoFit/>
          </a:bodyPr>
          <a:lstStyle/>
          <a:p>
            <a:r>
              <a:rPr lang="fr-FR" b="1" dirty="0"/>
              <a:t>Le </a:t>
            </a:r>
            <a:r>
              <a:rPr lang="fr-FR" b="1" i="1" dirty="0"/>
              <a:t>Pélican</a:t>
            </a:r>
            <a:r>
              <a:rPr lang="fr-FR" b="1" dirty="0"/>
              <a:t> de la </a:t>
            </a:r>
            <a:r>
              <a:rPr lang="fr-FR" b="1" dirty="0">
                <a:hlinkClick r:id="rId6"/>
              </a:rPr>
              <a:t>cathédrale</a:t>
            </a:r>
            <a:r>
              <a:rPr lang="fr-FR" b="1" dirty="0"/>
              <a:t> de </a:t>
            </a:r>
            <a:r>
              <a:rPr lang="fr-FR" b="1" dirty="0">
                <a:hlinkClick r:id="rId7"/>
              </a:rPr>
              <a:t>Bourges</a:t>
            </a:r>
            <a:r>
              <a:rPr lang="fr-FR" b="1" dirty="0"/>
              <a:t>.</a:t>
            </a:r>
            <a:r>
              <a:rPr lang="fr-FR" dirty="0" smtClean="0"/>
              <a:t> </a:t>
            </a:r>
            <a:endParaRPr lang="fr-FR" dirty="0"/>
          </a:p>
        </p:txBody>
      </p:sp>
    </p:spTree>
    <p:extLst>
      <p:ext uri="{BB962C8B-B14F-4D97-AF65-F5344CB8AC3E}">
        <p14:creationId xmlns:p14="http://schemas.microsoft.com/office/powerpoint/2010/main" val="3083142035"/>
      </p:ext>
    </p:extLst>
  </p:cSld>
  <p:clrMapOvr>
    <a:masterClrMapping/>
  </p:clrMapOv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Image 1"/>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732240" y="4149080"/>
            <a:ext cx="1801352" cy="2234544"/>
          </a:xfrm>
          <a:prstGeom prst="rect">
            <a:avLst/>
          </a:prstGeom>
        </p:spPr>
      </p:pic>
      <p:sp>
        <p:nvSpPr>
          <p:cNvPr id="3" name="Rectangle 2"/>
          <p:cNvSpPr/>
          <p:nvPr/>
        </p:nvSpPr>
        <p:spPr>
          <a:xfrm>
            <a:off x="539552" y="692696"/>
            <a:ext cx="4422749" cy="923330"/>
          </a:xfrm>
          <a:prstGeom prst="rect">
            <a:avLst/>
          </a:prstGeom>
        </p:spPr>
        <p:style>
          <a:lnRef idx="0">
            <a:schemeClr val="accent6"/>
          </a:lnRef>
          <a:fillRef idx="3">
            <a:schemeClr val="accent6"/>
          </a:fillRef>
          <a:effectRef idx="3">
            <a:schemeClr val="accent6"/>
          </a:effectRef>
          <a:fontRef idx="minor">
            <a:schemeClr val="lt1"/>
          </a:fontRef>
        </p:style>
        <p:txBody>
          <a:bodyPr wrap="non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fr-FR" sz="5400" b="1" cap="all" spc="0"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A Bientôt...!!!</a:t>
            </a:r>
            <a:endParaRPr lang="fr-FR" sz="5400" b="1" cap="all" spc="0"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
        <p:nvSpPr>
          <p:cNvPr id="4" name="ZoneTexte 3"/>
          <p:cNvSpPr txBox="1"/>
          <p:nvPr/>
        </p:nvSpPr>
        <p:spPr>
          <a:xfrm>
            <a:off x="539552" y="3140968"/>
            <a:ext cx="4896544" cy="369332"/>
          </a:xfrm>
          <a:prstGeom prst="rect">
            <a:avLst/>
          </a:prstGeom>
          <a:noFill/>
        </p:spPr>
        <p:txBody>
          <a:bodyPr wrap="square" rtlCol="0">
            <a:spAutoFit/>
          </a:bodyPr>
          <a:lstStyle/>
          <a:p>
            <a:r>
              <a:rPr lang="fr-FR" dirty="0" smtClean="0"/>
              <a:t>Commentaires du NET : photos perso</a:t>
            </a:r>
            <a:endParaRPr lang="fr-FR" dirty="0"/>
          </a:p>
        </p:txBody>
      </p:sp>
    </p:spTree>
    <p:extLst>
      <p:ext uri="{BB962C8B-B14F-4D97-AF65-F5344CB8AC3E}">
        <p14:creationId xmlns:p14="http://schemas.microsoft.com/office/powerpoint/2010/main" val="479071611"/>
      </p:ext>
    </p:extLst>
  </p:cSld>
  <p:clrMapOvr>
    <a:masterClrMapping/>
  </p:clrMapOvr>
  <p:transition/>
  <p:timing>
    <p:tnLst>
      <p:par>
        <p:cTn id="1" dur="indefinite" restart="never" nodeType="tmRoot"/>
      </p:par>
    </p:tn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246</TotalTime>
  <Words>608</Words>
  <Application>Microsoft Office PowerPoint</Application>
  <PresentationFormat>Affichage à l'écran (4:3)</PresentationFormat>
  <Paragraphs>50</Paragraphs>
  <Slides>33</Slides>
  <Notes>0</Notes>
  <HiddenSlides>0</HiddenSlides>
  <MMClips>1</MMClips>
  <ScaleCrop>false</ScaleCrop>
  <HeadingPairs>
    <vt:vector size="6" baseType="variant">
      <vt:variant>
        <vt:lpstr>Polices utilisées</vt:lpstr>
      </vt:variant>
      <vt:variant>
        <vt:i4>2</vt:i4>
      </vt:variant>
      <vt:variant>
        <vt:lpstr>Thème</vt:lpstr>
      </vt:variant>
      <vt:variant>
        <vt:i4>1</vt:i4>
      </vt:variant>
      <vt:variant>
        <vt:lpstr>Titres des diapositives</vt:lpstr>
      </vt:variant>
      <vt:variant>
        <vt:i4>33</vt:i4>
      </vt:variant>
    </vt:vector>
  </HeadingPairs>
  <TitlesOfParts>
    <vt:vector size="36" baseType="lpstr">
      <vt:lpstr>Arial</vt:lpstr>
      <vt:lpstr>Calibri</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OMEGA</dc:creator>
  <cp:lastModifiedBy>Admin</cp:lastModifiedBy>
  <cp:revision>26</cp:revision>
  <dcterms:created xsi:type="dcterms:W3CDTF">2014-05-21T20:05:17Z</dcterms:created>
  <dcterms:modified xsi:type="dcterms:W3CDTF">2025-09-14T18:06:36Z</dcterms:modified>
</cp:coreProperties>
</file>