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4" autoAdjust="0"/>
    <p:restoredTop sz="94660"/>
  </p:normalViewPr>
  <p:slideViewPr>
    <p:cSldViewPr snapToGrid="0">
      <p:cViewPr varScale="1">
        <p:scale>
          <a:sx n="81" d="100"/>
          <a:sy n="81" d="100"/>
        </p:scale>
        <p:origin x="660"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0387C6-DF50-45B6-9427-0D99940BC68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3E67EC3-4C70-657B-BE49-5E337661CF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82E62E5-4CA6-F6E6-D8B6-31BC9E4BB4E3}"/>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5" name="Espace réservé du pied de page 4">
            <a:extLst>
              <a:ext uri="{FF2B5EF4-FFF2-40B4-BE49-F238E27FC236}">
                <a16:creationId xmlns:a16="http://schemas.microsoft.com/office/drawing/2014/main" id="{82F57DE7-CF8A-962B-3F4D-8007F833967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5DF164-E15F-9A7C-6DA3-94AE35291A43}"/>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347643540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3B9B6A-F91A-6334-D49F-D3B982368B0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94CAB71-DF36-3E50-E46A-A04DF04577E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3EB5B7-DEA7-9188-5EF3-8F5618E47E66}"/>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5" name="Espace réservé du pied de page 4">
            <a:extLst>
              <a:ext uri="{FF2B5EF4-FFF2-40B4-BE49-F238E27FC236}">
                <a16:creationId xmlns:a16="http://schemas.microsoft.com/office/drawing/2014/main" id="{E8F3369D-C6E4-0CF9-5E67-75DA26B5C1C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0F48CC0-1D6A-5E24-092D-8937936EDF07}"/>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314712951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55A653-A86D-5E0C-7426-1FF49DC10BD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370DD22-1C01-4F57-6020-9578EB2603B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126E463-1CD9-A86F-CF70-2C006EB3ACEC}"/>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5" name="Espace réservé du pied de page 4">
            <a:extLst>
              <a:ext uri="{FF2B5EF4-FFF2-40B4-BE49-F238E27FC236}">
                <a16:creationId xmlns:a16="http://schemas.microsoft.com/office/drawing/2014/main" id="{F6793819-F79B-BF57-30FD-FA7836180C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DA407FB-203E-7A74-8320-2D2D6253E4B8}"/>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156893892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A375C4-77F6-84F2-6279-1A0FC17FBE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128A48-C9BB-617C-B2BF-B331B7F9D13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500F336-A3A1-1180-2DEB-62355F92DF1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D33F810-5460-BB74-FE7D-6E2F946FA3C2}"/>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6" name="Espace réservé du pied de page 5">
            <a:extLst>
              <a:ext uri="{FF2B5EF4-FFF2-40B4-BE49-F238E27FC236}">
                <a16:creationId xmlns:a16="http://schemas.microsoft.com/office/drawing/2014/main" id="{4E256CC8-6343-8617-8203-1F69897F811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BE0C828-956D-8BB8-12BD-53BBE8EA363C}"/>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147566523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7C3902-1539-EA5E-93A4-ED79AC05DB6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F0467C8-91F9-2667-A2A7-D2C28127E1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25275C1-D959-F097-BE30-ED12FFEECE3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FE1C0D3-B73F-F74F-50A3-AFE5EB3695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55356DB-7B47-CCC1-E469-FD90FD78487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D5D80CF-D59E-5351-F603-2F5643B1174A}"/>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8" name="Espace réservé du pied de page 7">
            <a:extLst>
              <a:ext uri="{FF2B5EF4-FFF2-40B4-BE49-F238E27FC236}">
                <a16:creationId xmlns:a16="http://schemas.microsoft.com/office/drawing/2014/main" id="{A02F5E77-F620-4C5B-BD3E-71254914D73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D844C96-0F31-0290-5715-F33003CC01E7}"/>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404864909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2A6437-511B-C483-AC5F-6496FCAF609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74A875A-54B5-AF05-ADC9-9D2C839272B8}"/>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4" name="Espace réservé du pied de page 3">
            <a:extLst>
              <a:ext uri="{FF2B5EF4-FFF2-40B4-BE49-F238E27FC236}">
                <a16:creationId xmlns:a16="http://schemas.microsoft.com/office/drawing/2014/main" id="{8E271B2F-4E1B-A9DA-D7F5-7192A63B748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7F7DD55-E003-8EBB-FB57-1C6AB907CA5A}"/>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303777797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96A0B73-695A-3C25-7045-89CF43C31F80}"/>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3" name="Espace réservé du pied de page 2">
            <a:extLst>
              <a:ext uri="{FF2B5EF4-FFF2-40B4-BE49-F238E27FC236}">
                <a16:creationId xmlns:a16="http://schemas.microsoft.com/office/drawing/2014/main" id="{07D89F8A-5528-B4F8-B874-C7AE81F784A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1F7E490-9592-6400-46EB-D846D3847B17}"/>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254560544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452ED1-6C26-3E2C-A984-B76C872F953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0589764-60B1-0838-FC4C-AE56280C62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58F1A3B-C062-F52E-ED56-1079E3E6CF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E0DFA6C-0A6B-18AE-791A-53D3F4685572}"/>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6" name="Espace réservé du pied de page 5">
            <a:extLst>
              <a:ext uri="{FF2B5EF4-FFF2-40B4-BE49-F238E27FC236}">
                <a16:creationId xmlns:a16="http://schemas.microsoft.com/office/drawing/2014/main" id="{FE8079C6-CEEF-CB3F-2C78-1242C7442E9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5225496-B267-F964-E414-AA9E48AEF845}"/>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412054482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D23664-4DC0-3B6D-D20A-4C55FFEA509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928DC52-F868-BA17-5D0B-CCCB67C893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C69C86A-F5C8-408E-1762-399680B48E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F00B1CA-8D0F-1FCE-BB73-294C5C1EE30E}"/>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6" name="Espace réservé du pied de page 5">
            <a:extLst>
              <a:ext uri="{FF2B5EF4-FFF2-40B4-BE49-F238E27FC236}">
                <a16:creationId xmlns:a16="http://schemas.microsoft.com/office/drawing/2014/main" id="{0CC57098-9A4A-8783-31FF-C40E2E3DB3D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2935F84-5A2C-CBBE-C648-A5A34C924F4F}"/>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181423660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8DB479-1082-653C-FCE9-091718182F2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924CCFC-5F50-7952-EB9A-72C4D80C2D7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FC19B31-0E66-5DAE-5B0F-B37E75A1E630}"/>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5" name="Espace réservé du pied de page 4">
            <a:extLst>
              <a:ext uri="{FF2B5EF4-FFF2-40B4-BE49-F238E27FC236}">
                <a16:creationId xmlns:a16="http://schemas.microsoft.com/office/drawing/2014/main" id="{C9EA6C8C-D2F9-211D-0F4C-EA0285D605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19F0AA-8C70-903B-5E6E-6918D65CE187}"/>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375775431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0625821-0E88-5556-473A-0A1827A9D9C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C51BF6A-ED93-E9A0-C4A5-C7F49BEFB36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1B10D6-9591-7B52-27FE-D2171BF124D4}"/>
              </a:ext>
            </a:extLst>
          </p:cNvPr>
          <p:cNvSpPr>
            <a:spLocks noGrp="1"/>
          </p:cNvSpPr>
          <p:nvPr>
            <p:ph type="dt" sz="half" idx="10"/>
          </p:nvPr>
        </p:nvSpPr>
        <p:spPr/>
        <p:txBody>
          <a:bodyPr/>
          <a:lstStyle/>
          <a:p>
            <a:fld id="{50FD05C6-A075-40FF-9D6B-C4868D80E4E1}" type="datetimeFigureOut">
              <a:rPr lang="fr-FR" smtClean="0"/>
              <a:t>06/09/2025</a:t>
            </a:fld>
            <a:endParaRPr lang="fr-FR"/>
          </a:p>
        </p:txBody>
      </p:sp>
      <p:sp>
        <p:nvSpPr>
          <p:cNvPr id="5" name="Espace réservé du pied de page 4">
            <a:extLst>
              <a:ext uri="{FF2B5EF4-FFF2-40B4-BE49-F238E27FC236}">
                <a16:creationId xmlns:a16="http://schemas.microsoft.com/office/drawing/2014/main" id="{BF82CC15-A88C-1D8B-5863-91B300707D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990745B-1C3B-FFFD-54EE-85F6DEB3E89D}"/>
              </a:ext>
            </a:extLst>
          </p:cNvPr>
          <p:cNvSpPr>
            <a:spLocks noGrp="1"/>
          </p:cNvSpPr>
          <p:nvPr>
            <p:ph type="sldNum" sz="quarter" idx="12"/>
          </p:nvPr>
        </p:nvSpPr>
        <p:spPr/>
        <p:txBody>
          <a:bodyPr/>
          <a:lstStyle/>
          <a:p>
            <a:fld id="{374493D9-4DDF-42C3-8F15-A963D2E1BE71}" type="slidenum">
              <a:rPr lang="fr-FR" smtClean="0"/>
              <a:t>‹N°›</a:t>
            </a:fld>
            <a:endParaRPr lang="fr-FR"/>
          </a:p>
        </p:txBody>
      </p:sp>
    </p:spTree>
    <p:extLst>
      <p:ext uri="{BB962C8B-B14F-4D97-AF65-F5344CB8AC3E}">
        <p14:creationId xmlns:p14="http://schemas.microsoft.com/office/powerpoint/2010/main" val="404419381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B9C110B-65B3-73F4-13E8-73662A750D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6BEB055-7EE0-CA4E-0050-6B3E54E971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356B70-7CD5-2BA1-2DDD-333E573582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0FD05C6-A075-40FF-9D6B-C4868D80E4E1}" type="datetimeFigureOut">
              <a:rPr lang="fr-FR" smtClean="0"/>
              <a:t>06/09/2025</a:t>
            </a:fld>
            <a:endParaRPr lang="fr-FR"/>
          </a:p>
        </p:txBody>
      </p:sp>
      <p:sp>
        <p:nvSpPr>
          <p:cNvPr id="5" name="Espace réservé du pied de page 4">
            <a:extLst>
              <a:ext uri="{FF2B5EF4-FFF2-40B4-BE49-F238E27FC236}">
                <a16:creationId xmlns:a16="http://schemas.microsoft.com/office/drawing/2014/main" id="{936816F1-71F0-38DD-0964-CE9C4EA3C0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0EE6D1F-5D6D-B7AC-4001-12216C01CD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74493D9-4DDF-42C3-8F15-A963D2E1BE71}" type="slidenum">
              <a:rPr lang="fr-FR" smtClean="0"/>
              <a:t>‹N°›</a:t>
            </a:fld>
            <a:endParaRPr lang="fr-FR"/>
          </a:p>
        </p:txBody>
      </p:sp>
    </p:spTree>
    <p:extLst>
      <p:ext uri="{BB962C8B-B14F-4D97-AF65-F5344CB8AC3E}">
        <p14:creationId xmlns:p14="http://schemas.microsoft.com/office/powerpoint/2010/main" val="3322878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abits, jungle, personne&#10;&#10;Le contenu généré par l’IA peut être incorrect.">
            <a:extLst>
              <a:ext uri="{FF2B5EF4-FFF2-40B4-BE49-F238E27FC236}">
                <a16:creationId xmlns:a16="http://schemas.microsoft.com/office/drawing/2014/main" id="{45211FAE-DADE-EA42-F0E6-D487946C38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750" y="729000"/>
            <a:ext cx="8103169" cy="54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2547AE2-C11D-9B59-730A-48005759523F}"/>
              </a:ext>
            </a:extLst>
          </p:cNvPr>
          <p:cNvSpPr txBox="1"/>
          <p:nvPr/>
        </p:nvSpPr>
        <p:spPr>
          <a:xfrm>
            <a:off x="8858992" y="2967782"/>
            <a:ext cx="3226130" cy="1631216"/>
          </a:xfrm>
          <a:prstGeom prst="rect">
            <a:avLst/>
          </a:prstGeom>
          <a:noFill/>
        </p:spPr>
        <p:txBody>
          <a:bodyPr wrap="square" rtlCol="0">
            <a:spAutoFit/>
          </a:bodyPr>
          <a:lstStyle/>
          <a:p>
            <a:r>
              <a:rPr lang="fr-FR" sz="2000" b="1" dirty="0">
                <a:solidFill>
                  <a:srgbClr val="FFFF00"/>
                </a:solidFill>
              </a:rPr>
              <a:t>L'Amazonie péruvienne (espagnol : </a:t>
            </a:r>
            <a:r>
              <a:rPr lang="fr-FR" sz="2000" b="1" dirty="0" err="1">
                <a:solidFill>
                  <a:srgbClr val="FFFF00"/>
                </a:solidFill>
              </a:rPr>
              <a:t>Amazonía</a:t>
            </a:r>
            <a:r>
              <a:rPr lang="fr-FR" sz="2000" b="1" dirty="0">
                <a:solidFill>
                  <a:srgbClr val="FFFF00"/>
                </a:solidFill>
              </a:rPr>
              <a:t> </a:t>
            </a:r>
            <a:r>
              <a:rPr lang="fr-FR" sz="2000" b="1" dirty="0" err="1">
                <a:solidFill>
                  <a:srgbClr val="FFFF00"/>
                </a:solidFill>
              </a:rPr>
              <a:t>del</a:t>
            </a:r>
            <a:r>
              <a:rPr lang="fr-FR" sz="2000" b="1" dirty="0">
                <a:solidFill>
                  <a:srgbClr val="FFFF00"/>
                </a:solidFill>
              </a:rPr>
              <a:t> </a:t>
            </a:r>
            <a:r>
              <a:rPr lang="fr-FR" sz="2000" b="1" dirty="0" err="1">
                <a:solidFill>
                  <a:srgbClr val="FFFF00"/>
                </a:solidFill>
              </a:rPr>
              <a:t>Perú</a:t>
            </a:r>
            <a:r>
              <a:rPr lang="fr-FR" sz="2000" b="1" dirty="0">
                <a:solidFill>
                  <a:srgbClr val="FFFF00"/>
                </a:solidFill>
              </a:rPr>
              <a:t>), officieusement connue localement sous le nom de jungle</a:t>
            </a:r>
          </a:p>
        </p:txBody>
      </p:sp>
      <p:sp>
        <p:nvSpPr>
          <p:cNvPr id="5" name="ZoneTexte 4">
            <a:extLst>
              <a:ext uri="{FF2B5EF4-FFF2-40B4-BE49-F238E27FC236}">
                <a16:creationId xmlns:a16="http://schemas.microsoft.com/office/drawing/2014/main" id="{A475FE43-B374-28E8-0B17-CCFBC8138921}"/>
              </a:ext>
            </a:extLst>
          </p:cNvPr>
          <p:cNvSpPr txBox="1"/>
          <p:nvPr/>
        </p:nvSpPr>
        <p:spPr>
          <a:xfrm>
            <a:off x="4001985" y="267335"/>
            <a:ext cx="5498275" cy="461665"/>
          </a:xfrm>
          <a:prstGeom prst="rect">
            <a:avLst/>
          </a:prstGeom>
          <a:noFill/>
        </p:spPr>
        <p:txBody>
          <a:bodyPr wrap="square" rtlCol="0">
            <a:spAutoFit/>
          </a:bodyPr>
          <a:lstStyle/>
          <a:p>
            <a:r>
              <a:rPr lang="fr-FR" sz="2400" b="1" dirty="0">
                <a:solidFill>
                  <a:srgbClr val="FFFF00"/>
                </a:solidFill>
              </a:rPr>
              <a:t>Amazonie</a:t>
            </a:r>
          </a:p>
        </p:txBody>
      </p:sp>
      <p:sp>
        <p:nvSpPr>
          <p:cNvPr id="2" name="ZoneTexte 1">
            <a:extLst>
              <a:ext uri="{FF2B5EF4-FFF2-40B4-BE49-F238E27FC236}">
                <a16:creationId xmlns:a16="http://schemas.microsoft.com/office/drawing/2014/main" id="{B960CB94-80C6-8610-1E63-F4B05D64BB00}"/>
              </a:ext>
            </a:extLst>
          </p:cNvPr>
          <p:cNvSpPr txBox="1"/>
          <p:nvPr/>
        </p:nvSpPr>
        <p:spPr>
          <a:xfrm>
            <a:off x="9124207" y="5233770"/>
            <a:ext cx="2695699" cy="1200329"/>
          </a:xfrm>
          <a:prstGeom prst="rect">
            <a:avLst/>
          </a:prstGeom>
          <a:noFill/>
        </p:spPr>
        <p:txBody>
          <a:bodyPr wrap="square" rtlCol="0">
            <a:spAutoFit/>
          </a:bodyPr>
          <a:lstStyle/>
          <a:p>
            <a:r>
              <a:rPr lang="fr-FR" sz="2400" b="1" dirty="0">
                <a:solidFill>
                  <a:srgbClr val="FFFF00"/>
                </a:solidFill>
              </a:rPr>
              <a:t>Cliquez Gauche </a:t>
            </a:r>
          </a:p>
          <a:p>
            <a:r>
              <a:rPr lang="fr-FR" sz="2400" b="1" dirty="0">
                <a:solidFill>
                  <a:srgbClr val="FFFF00"/>
                </a:solidFill>
              </a:rPr>
              <a:t>PPS En Manuel</a:t>
            </a:r>
          </a:p>
          <a:p>
            <a:r>
              <a:rPr lang="fr-FR" sz="2400" b="1" dirty="0">
                <a:solidFill>
                  <a:srgbClr val="FFFF00"/>
                </a:solidFill>
              </a:rPr>
              <a:t>Merci</a:t>
            </a:r>
          </a:p>
        </p:txBody>
      </p:sp>
    </p:spTree>
    <p:extLst>
      <p:ext uri="{BB962C8B-B14F-4D97-AF65-F5344CB8AC3E}">
        <p14:creationId xmlns:p14="http://schemas.microsoft.com/office/powerpoint/2010/main" val="2838384669"/>
      </p:ext>
    </p:extLst>
  </p:cSld>
  <p:clrMapOvr>
    <a:masterClrMapping/>
  </p:clrMapOvr>
  <mc:AlternateContent xmlns:mc="http://schemas.openxmlformats.org/markup-compatibility/2006" xmlns:p14="http://schemas.microsoft.com/office/powerpoint/2010/main">
    <mc:Choice Requires="p14">
      <p:transition spd="slow" p14:dur="5000">
        <p:sndAc>
          <p:stSnd>
            <p:snd r:embed="rId2" name="Tribal Jungle Music - Amazon Princess.wav"/>
          </p:stSnd>
        </p:sndAc>
      </p:transition>
    </mc:Choice>
    <mc:Fallback xmlns="">
      <p:transition spd="slow">
        <p:sndAc>
          <p:stSnd>
            <p:snd r:embed="rId4" name="Tribal Jungle Music - Amazon Princes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D02EE-56F6-E0E9-1F15-A1F783B5658F}"/>
            </a:ext>
          </a:extLst>
        </p:cNvPr>
        <p:cNvGrpSpPr/>
        <p:nvPr/>
      </p:nvGrpSpPr>
      <p:grpSpPr>
        <a:xfrm>
          <a:off x="0" y="0"/>
          <a:ext cx="0" cy="0"/>
          <a:chOff x="0" y="0"/>
          <a:chExt cx="0" cy="0"/>
        </a:xfrm>
      </p:grpSpPr>
      <p:pic>
        <p:nvPicPr>
          <p:cNvPr id="3" name="Image 2" descr="Une image contenant plein air, ciel, nuage, eau&#10;&#10;Le contenu généré par l’IA peut être incorrect.">
            <a:extLst>
              <a:ext uri="{FF2B5EF4-FFF2-40B4-BE49-F238E27FC236}">
                <a16:creationId xmlns:a16="http://schemas.microsoft.com/office/drawing/2014/main" id="{E2754EF6-3907-6E3A-695A-6BFD864F39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9776" y="1065495"/>
            <a:ext cx="7776000" cy="434484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377126E-BE6C-A201-3719-E39216140CF1}"/>
              </a:ext>
            </a:extLst>
          </p:cNvPr>
          <p:cNvSpPr txBox="1"/>
          <p:nvPr/>
        </p:nvSpPr>
        <p:spPr>
          <a:xfrm>
            <a:off x="1516084" y="5410337"/>
            <a:ext cx="10390909" cy="523220"/>
          </a:xfrm>
          <a:prstGeom prst="rect">
            <a:avLst/>
          </a:prstGeom>
          <a:noFill/>
        </p:spPr>
        <p:txBody>
          <a:bodyPr wrap="square" rtlCol="0">
            <a:spAutoFit/>
          </a:bodyPr>
          <a:lstStyle/>
          <a:p>
            <a:r>
              <a:rPr lang="fr-FR" sz="2800" b="1">
                <a:solidFill>
                  <a:srgbClr val="FFFF00"/>
                </a:solidFill>
              </a:rPr>
              <a:t>Quartier du village flottant du fleuve Amazone à Iquitos.</a:t>
            </a:r>
            <a:endParaRPr lang="fr-FR" sz="2800" b="1" dirty="0">
              <a:solidFill>
                <a:srgbClr val="FFFF00"/>
              </a:solidFill>
            </a:endParaRPr>
          </a:p>
        </p:txBody>
      </p:sp>
    </p:spTree>
    <p:extLst>
      <p:ext uri="{BB962C8B-B14F-4D97-AF65-F5344CB8AC3E}">
        <p14:creationId xmlns:p14="http://schemas.microsoft.com/office/powerpoint/2010/main" val="58807551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5325E-2AA6-283F-50A5-967C5B77B060}"/>
            </a:ext>
          </a:extLst>
        </p:cNvPr>
        <p:cNvGrpSpPr/>
        <p:nvPr/>
      </p:nvGrpSpPr>
      <p:grpSpPr>
        <a:xfrm>
          <a:off x="0" y="0"/>
          <a:ext cx="0" cy="0"/>
          <a:chOff x="0" y="0"/>
          <a:chExt cx="0" cy="0"/>
        </a:xfrm>
      </p:grpSpPr>
      <p:pic>
        <p:nvPicPr>
          <p:cNvPr id="3" name="Image 2" descr="Une image contenant plein air, eau, nuage, arbre&#10;&#10;Le contenu généré par l’IA peut être incorrect.">
            <a:extLst>
              <a:ext uri="{FF2B5EF4-FFF2-40B4-BE49-F238E27FC236}">
                <a16:creationId xmlns:a16="http://schemas.microsoft.com/office/drawing/2014/main" id="{09436EB6-21B3-1CD4-9014-309983424E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6133" y="459000"/>
            <a:ext cx="8944927"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A7B3F1E-D200-DB52-4F26-E56343BC3089}"/>
              </a:ext>
            </a:extLst>
          </p:cNvPr>
          <p:cNvSpPr txBox="1"/>
          <p:nvPr/>
        </p:nvSpPr>
        <p:spPr>
          <a:xfrm>
            <a:off x="201879" y="2458192"/>
            <a:ext cx="2505693" cy="2862322"/>
          </a:xfrm>
          <a:prstGeom prst="rect">
            <a:avLst/>
          </a:prstGeom>
          <a:noFill/>
        </p:spPr>
        <p:txBody>
          <a:bodyPr wrap="square" rtlCol="0">
            <a:spAutoFit/>
          </a:bodyPr>
          <a:lstStyle/>
          <a:p>
            <a:r>
              <a:rPr lang="fr-FR" sz="2000" b="1" dirty="0">
                <a:solidFill>
                  <a:srgbClr val="FFFF00"/>
                </a:solidFill>
              </a:rPr>
              <a:t>Le Parc National d'</a:t>
            </a:r>
            <a:r>
              <a:rPr lang="fr-FR" sz="2000" b="1" dirty="0" err="1">
                <a:solidFill>
                  <a:srgbClr val="FFFF00"/>
                </a:solidFill>
              </a:rPr>
              <a:t>Anavilhanas</a:t>
            </a:r>
            <a:r>
              <a:rPr lang="fr-FR" sz="2000" b="1" dirty="0">
                <a:solidFill>
                  <a:srgbClr val="FFFF00"/>
                </a:solidFill>
              </a:rPr>
              <a:t> a été créé comme objectif de préservation de l'archipel fluvial d'</a:t>
            </a:r>
            <a:r>
              <a:rPr lang="fr-FR" sz="2000" b="1" dirty="0" err="1">
                <a:solidFill>
                  <a:srgbClr val="FFFF00"/>
                </a:solidFill>
              </a:rPr>
              <a:t>Anavilhanas</a:t>
            </a:r>
            <a:r>
              <a:rPr lang="fr-FR" sz="2000" b="1" dirty="0">
                <a:solidFill>
                  <a:srgbClr val="FFFF00"/>
                </a:solidFill>
              </a:rPr>
              <a:t> en tant que diverses formations florales, </a:t>
            </a:r>
          </a:p>
        </p:txBody>
      </p:sp>
    </p:spTree>
    <p:extLst>
      <p:ext uri="{BB962C8B-B14F-4D97-AF65-F5344CB8AC3E}">
        <p14:creationId xmlns:p14="http://schemas.microsoft.com/office/powerpoint/2010/main" val="70377252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E1F9F-6012-C00D-5BED-E92FC3F41332}"/>
            </a:ext>
          </a:extLst>
        </p:cNvPr>
        <p:cNvGrpSpPr/>
        <p:nvPr/>
      </p:nvGrpSpPr>
      <p:grpSpPr>
        <a:xfrm>
          <a:off x="0" y="0"/>
          <a:ext cx="0" cy="0"/>
          <a:chOff x="0" y="0"/>
          <a:chExt cx="0" cy="0"/>
        </a:xfrm>
      </p:grpSpPr>
      <p:pic>
        <p:nvPicPr>
          <p:cNvPr id="3" name="Image 2" descr="Une image contenant plein air, nature, eau, région montagneuse&#10;&#10;Le contenu généré par l’IA peut être incorrect.">
            <a:extLst>
              <a:ext uri="{FF2B5EF4-FFF2-40B4-BE49-F238E27FC236}">
                <a16:creationId xmlns:a16="http://schemas.microsoft.com/office/drawing/2014/main" id="{5E843F76-D448-9BE5-D2B1-34C052293B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473" y="459000"/>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1E7DFCB-36DC-24A4-7E3B-1C0BF689257F}"/>
              </a:ext>
            </a:extLst>
          </p:cNvPr>
          <p:cNvSpPr txBox="1"/>
          <p:nvPr/>
        </p:nvSpPr>
        <p:spPr>
          <a:xfrm>
            <a:off x="8446473" y="4085112"/>
            <a:ext cx="3443845" cy="1200329"/>
          </a:xfrm>
          <a:prstGeom prst="rect">
            <a:avLst/>
          </a:prstGeom>
          <a:noFill/>
        </p:spPr>
        <p:txBody>
          <a:bodyPr wrap="square" rtlCol="0">
            <a:spAutoFit/>
          </a:bodyPr>
          <a:lstStyle/>
          <a:p>
            <a:r>
              <a:rPr lang="fr-FR" sz="2400" b="1">
                <a:solidFill>
                  <a:srgbClr val="FFFF00"/>
                </a:solidFill>
              </a:rPr>
              <a:t>Cerros de Mavecure dans le Plateau des Guyanes en Colombie.</a:t>
            </a:r>
            <a:endParaRPr lang="fr-FR" sz="2400" b="1" dirty="0">
              <a:solidFill>
                <a:srgbClr val="FFFF00"/>
              </a:solidFill>
            </a:endParaRPr>
          </a:p>
        </p:txBody>
      </p:sp>
    </p:spTree>
    <p:extLst>
      <p:ext uri="{BB962C8B-B14F-4D97-AF65-F5344CB8AC3E}">
        <p14:creationId xmlns:p14="http://schemas.microsoft.com/office/powerpoint/2010/main" val="141530240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66BBA-3C1C-39C8-B167-244281B6BD8B}"/>
            </a:ext>
          </a:extLst>
        </p:cNvPr>
        <p:cNvGrpSpPr/>
        <p:nvPr/>
      </p:nvGrpSpPr>
      <p:grpSpPr>
        <a:xfrm>
          <a:off x="0" y="0"/>
          <a:ext cx="0" cy="0"/>
          <a:chOff x="0" y="0"/>
          <a:chExt cx="0" cy="0"/>
        </a:xfrm>
      </p:grpSpPr>
      <p:pic>
        <p:nvPicPr>
          <p:cNvPr id="3" name="Image 2" descr="Une image contenant plein air, eau, ciel, nuage&#10;&#10;Le contenu généré par l’IA peut être incorrect.">
            <a:extLst>
              <a:ext uri="{FF2B5EF4-FFF2-40B4-BE49-F238E27FC236}">
                <a16:creationId xmlns:a16="http://schemas.microsoft.com/office/drawing/2014/main" id="{749E89A2-469D-8BBA-9B95-F5F38C25A6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6519" y="459000"/>
            <a:ext cx="9504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E5B59E6-F92B-8545-3A0C-DEB8086DB8EE}"/>
              </a:ext>
            </a:extLst>
          </p:cNvPr>
          <p:cNvSpPr txBox="1"/>
          <p:nvPr/>
        </p:nvSpPr>
        <p:spPr>
          <a:xfrm>
            <a:off x="83127" y="2861954"/>
            <a:ext cx="2006930" cy="3416320"/>
          </a:xfrm>
          <a:prstGeom prst="rect">
            <a:avLst/>
          </a:prstGeom>
          <a:noFill/>
        </p:spPr>
        <p:txBody>
          <a:bodyPr wrap="square" rtlCol="0">
            <a:spAutoFit/>
          </a:bodyPr>
          <a:lstStyle/>
          <a:p>
            <a:r>
              <a:rPr lang="fr-FR" sz="2400" b="1">
                <a:solidFill>
                  <a:srgbClr val="FFFF00"/>
                </a:solidFill>
              </a:rPr>
              <a:t>L'eau blanche des Solimões et l'eau noire du Rio Negro convergent pour former le fleuve Amazone.</a:t>
            </a:r>
            <a:endParaRPr lang="fr-FR" sz="2400" b="1" dirty="0">
              <a:solidFill>
                <a:srgbClr val="FFFF00"/>
              </a:solidFill>
            </a:endParaRPr>
          </a:p>
        </p:txBody>
      </p:sp>
    </p:spTree>
    <p:extLst>
      <p:ext uri="{BB962C8B-B14F-4D97-AF65-F5344CB8AC3E}">
        <p14:creationId xmlns:p14="http://schemas.microsoft.com/office/powerpoint/2010/main" val="392699851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31ABE-ABA6-18EF-20E1-B5772C76E968}"/>
            </a:ext>
          </a:extLst>
        </p:cNvPr>
        <p:cNvGrpSpPr/>
        <p:nvPr/>
      </p:nvGrpSpPr>
      <p:grpSpPr>
        <a:xfrm>
          <a:off x="0" y="0"/>
          <a:ext cx="0" cy="0"/>
          <a:chOff x="0" y="0"/>
          <a:chExt cx="0" cy="0"/>
        </a:xfrm>
      </p:grpSpPr>
      <p:pic>
        <p:nvPicPr>
          <p:cNvPr id="3" name="Image 2" descr="Une image contenant plein air, paysage, ciel, nature&#10;&#10;Le contenu généré par l’IA peut être incorrect.">
            <a:extLst>
              <a:ext uri="{FF2B5EF4-FFF2-40B4-BE49-F238E27FC236}">
                <a16:creationId xmlns:a16="http://schemas.microsoft.com/office/drawing/2014/main" id="{D7E748DA-1C46-DD1F-535C-60069F080E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1382" y="459000"/>
            <a:ext cx="6154828"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ABA51F1-A636-704C-2D13-4446721C2031}"/>
              </a:ext>
            </a:extLst>
          </p:cNvPr>
          <p:cNvSpPr txBox="1"/>
          <p:nvPr/>
        </p:nvSpPr>
        <p:spPr>
          <a:xfrm>
            <a:off x="6804561" y="2671948"/>
            <a:ext cx="4370120" cy="1938992"/>
          </a:xfrm>
          <a:prstGeom prst="rect">
            <a:avLst/>
          </a:prstGeom>
          <a:noFill/>
        </p:spPr>
        <p:txBody>
          <a:bodyPr wrap="square" rtlCol="0">
            <a:spAutoFit/>
          </a:bodyPr>
          <a:lstStyle/>
          <a:p>
            <a:r>
              <a:rPr lang="fr-FR" sz="2400" b="1">
                <a:solidFill>
                  <a:srgbClr val="FFFF00"/>
                </a:solidFill>
              </a:rPr>
              <a:t>Pico da Neblina à la frontière entre le Brésil et le Venezuela. Le parc national du Pico da Neblina possède une grande variété d'écosystèmes.</a:t>
            </a:r>
            <a:endParaRPr lang="fr-FR" sz="2400" b="1" dirty="0">
              <a:solidFill>
                <a:srgbClr val="FFFF00"/>
              </a:solidFill>
            </a:endParaRPr>
          </a:p>
        </p:txBody>
      </p:sp>
    </p:spTree>
    <p:extLst>
      <p:ext uri="{BB962C8B-B14F-4D97-AF65-F5344CB8AC3E}">
        <p14:creationId xmlns:p14="http://schemas.microsoft.com/office/powerpoint/2010/main" val="120730127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D17BA-AA8B-9473-29DC-49FA8358B2D4}"/>
            </a:ext>
          </a:extLst>
        </p:cNvPr>
        <p:cNvGrpSpPr/>
        <p:nvPr/>
      </p:nvGrpSpPr>
      <p:grpSpPr>
        <a:xfrm>
          <a:off x="0" y="0"/>
          <a:ext cx="0" cy="0"/>
          <a:chOff x="0" y="0"/>
          <a:chExt cx="0" cy="0"/>
        </a:xfrm>
      </p:grpSpPr>
      <p:pic>
        <p:nvPicPr>
          <p:cNvPr id="3" name="Image 2" descr="Une image contenant plein air, nature, paysage, ciel&#10;&#10;Le contenu généré par l’IA peut être incorrect.">
            <a:extLst>
              <a:ext uri="{FF2B5EF4-FFF2-40B4-BE49-F238E27FC236}">
                <a16:creationId xmlns:a16="http://schemas.microsoft.com/office/drawing/2014/main" id="{35D0FEF5-7C13-BD97-627E-0CEA94809D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4875" y="459000"/>
            <a:ext cx="8944927"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E01447D-8707-7249-72BC-D0E0518B7BA7}"/>
              </a:ext>
            </a:extLst>
          </p:cNvPr>
          <p:cNvSpPr txBox="1"/>
          <p:nvPr/>
        </p:nvSpPr>
        <p:spPr>
          <a:xfrm>
            <a:off x="142504" y="3429000"/>
            <a:ext cx="2315688" cy="2308324"/>
          </a:xfrm>
          <a:prstGeom prst="rect">
            <a:avLst/>
          </a:prstGeom>
          <a:noFill/>
        </p:spPr>
        <p:txBody>
          <a:bodyPr wrap="square" rtlCol="0">
            <a:spAutoFit/>
          </a:bodyPr>
          <a:lstStyle/>
          <a:p>
            <a:r>
              <a:rPr lang="fr-FR" sz="2400" b="1">
                <a:solidFill>
                  <a:srgbClr val="FFFF00"/>
                </a:solidFill>
              </a:rPr>
              <a:t>Kukenan Tepuy au Venezuela. Les sommets des Tepuis ont une végétation unique.</a:t>
            </a:r>
            <a:endParaRPr lang="fr-FR" sz="2400" b="1" dirty="0">
              <a:solidFill>
                <a:srgbClr val="FFFF00"/>
              </a:solidFill>
            </a:endParaRPr>
          </a:p>
        </p:txBody>
      </p:sp>
    </p:spTree>
    <p:extLst>
      <p:ext uri="{BB962C8B-B14F-4D97-AF65-F5344CB8AC3E}">
        <p14:creationId xmlns:p14="http://schemas.microsoft.com/office/powerpoint/2010/main" val="2665095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40B00-2026-E6A7-137E-EE875F337741}"/>
            </a:ext>
          </a:extLst>
        </p:cNvPr>
        <p:cNvGrpSpPr/>
        <p:nvPr/>
      </p:nvGrpSpPr>
      <p:grpSpPr>
        <a:xfrm>
          <a:off x="0" y="0"/>
          <a:ext cx="0" cy="0"/>
          <a:chOff x="0" y="0"/>
          <a:chExt cx="0" cy="0"/>
        </a:xfrm>
      </p:grpSpPr>
      <p:pic>
        <p:nvPicPr>
          <p:cNvPr id="3" name="Image 2" descr="Une image contenant plein air, nature, ciel, dune&#10;&#10;Le contenu généré par l’IA peut être incorrect.">
            <a:extLst>
              <a:ext uri="{FF2B5EF4-FFF2-40B4-BE49-F238E27FC236}">
                <a16:creationId xmlns:a16="http://schemas.microsoft.com/office/drawing/2014/main" id="{AF3D4A83-0136-DB98-405A-B8F054638A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638" y="459000"/>
            <a:ext cx="8934432" cy="594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F5D94169-E877-6444-4FBB-6F3C054ECECC}"/>
              </a:ext>
            </a:extLst>
          </p:cNvPr>
          <p:cNvSpPr txBox="1"/>
          <p:nvPr/>
        </p:nvSpPr>
        <p:spPr>
          <a:xfrm>
            <a:off x="8811491" y="4987636"/>
            <a:ext cx="3087584" cy="1569660"/>
          </a:xfrm>
          <a:prstGeom prst="rect">
            <a:avLst/>
          </a:prstGeom>
          <a:noFill/>
        </p:spPr>
        <p:txBody>
          <a:bodyPr wrap="square" rtlCol="0">
            <a:spAutoFit/>
          </a:bodyPr>
          <a:lstStyle/>
          <a:p>
            <a:r>
              <a:rPr lang="fr-FR" sz="2400" b="1">
                <a:solidFill>
                  <a:srgbClr val="FFFF00"/>
                </a:solidFill>
              </a:rPr>
              <a:t>Dunes et végétation dans le parc national Lençóis Maranhenses</a:t>
            </a:r>
            <a:endParaRPr lang="fr-FR" sz="2400" b="1" dirty="0">
              <a:solidFill>
                <a:srgbClr val="FFFF00"/>
              </a:solidFill>
            </a:endParaRPr>
          </a:p>
        </p:txBody>
      </p:sp>
    </p:spTree>
    <p:extLst>
      <p:ext uri="{BB962C8B-B14F-4D97-AF65-F5344CB8AC3E}">
        <p14:creationId xmlns:p14="http://schemas.microsoft.com/office/powerpoint/2010/main" val="338438018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B364B-0B9D-A06F-0082-D79E72A2A34C}"/>
            </a:ext>
          </a:extLst>
        </p:cNvPr>
        <p:cNvGrpSpPr/>
        <p:nvPr/>
      </p:nvGrpSpPr>
      <p:grpSpPr>
        <a:xfrm>
          <a:off x="0" y="0"/>
          <a:ext cx="0" cy="0"/>
          <a:chOff x="0" y="0"/>
          <a:chExt cx="0" cy="0"/>
        </a:xfrm>
      </p:grpSpPr>
      <p:pic>
        <p:nvPicPr>
          <p:cNvPr id="3" name="Image 2" descr="Une image contenant plein air, ciel, roue, Véhicule terrestre&#10;&#10;Le contenu généré par l’IA peut être incorrect.">
            <a:extLst>
              <a:ext uri="{FF2B5EF4-FFF2-40B4-BE49-F238E27FC236}">
                <a16:creationId xmlns:a16="http://schemas.microsoft.com/office/drawing/2014/main" id="{A8C965A4-9F3D-356F-24A3-E3DD2B8E46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294" y="459000"/>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0CDA342-32A6-A794-6AFA-1E2833327B32}"/>
              </a:ext>
            </a:extLst>
          </p:cNvPr>
          <p:cNvSpPr txBox="1"/>
          <p:nvPr/>
        </p:nvSpPr>
        <p:spPr>
          <a:xfrm>
            <a:off x="332509" y="4393870"/>
            <a:ext cx="3727294" cy="461665"/>
          </a:xfrm>
          <a:prstGeom prst="rect">
            <a:avLst/>
          </a:prstGeom>
          <a:noFill/>
        </p:spPr>
        <p:txBody>
          <a:bodyPr wrap="square" rtlCol="0">
            <a:spAutoFit/>
          </a:bodyPr>
          <a:lstStyle/>
          <a:p>
            <a:r>
              <a:rPr lang="fr-FR" sz="2400" b="1">
                <a:solidFill>
                  <a:srgbClr val="FFFF00"/>
                </a:solidFill>
              </a:rPr>
              <a:t>Moto taxis à Pucallpa.</a:t>
            </a:r>
            <a:endParaRPr lang="fr-FR" sz="2400" b="1" dirty="0">
              <a:solidFill>
                <a:srgbClr val="FFFF00"/>
              </a:solidFill>
            </a:endParaRPr>
          </a:p>
        </p:txBody>
      </p:sp>
    </p:spTree>
    <p:extLst>
      <p:ext uri="{BB962C8B-B14F-4D97-AF65-F5344CB8AC3E}">
        <p14:creationId xmlns:p14="http://schemas.microsoft.com/office/powerpoint/2010/main" val="220792782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23883-AD90-9784-45A7-0122EB0E8E02}"/>
            </a:ext>
          </a:extLst>
        </p:cNvPr>
        <p:cNvGrpSpPr/>
        <p:nvPr/>
      </p:nvGrpSpPr>
      <p:grpSpPr>
        <a:xfrm>
          <a:off x="0" y="0"/>
          <a:ext cx="0" cy="0"/>
          <a:chOff x="0" y="0"/>
          <a:chExt cx="0" cy="0"/>
        </a:xfrm>
      </p:grpSpPr>
      <p:pic>
        <p:nvPicPr>
          <p:cNvPr id="3" name="Image 2" descr="Une image contenant plein air, jungle, végétation, montagne&#10;&#10;Le contenu généré par l’IA peut être incorrect.">
            <a:extLst>
              <a:ext uri="{FF2B5EF4-FFF2-40B4-BE49-F238E27FC236}">
                <a16:creationId xmlns:a16="http://schemas.microsoft.com/office/drawing/2014/main" id="{9CD1F01E-6F5A-7656-911E-0835D303BA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0847" y="459000"/>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1020E4A-F45F-FB81-1208-DF06BC29423D}"/>
              </a:ext>
            </a:extLst>
          </p:cNvPr>
          <p:cNvSpPr txBox="1"/>
          <p:nvPr/>
        </p:nvSpPr>
        <p:spPr>
          <a:xfrm>
            <a:off x="8410847" y="3705101"/>
            <a:ext cx="3290306" cy="830997"/>
          </a:xfrm>
          <a:prstGeom prst="rect">
            <a:avLst/>
          </a:prstGeom>
          <a:noFill/>
        </p:spPr>
        <p:txBody>
          <a:bodyPr wrap="square" rtlCol="0">
            <a:spAutoFit/>
          </a:bodyPr>
          <a:lstStyle/>
          <a:p>
            <a:r>
              <a:rPr lang="fr-FR" sz="2400" b="1">
                <a:solidFill>
                  <a:srgbClr val="FFFF00"/>
                </a:solidFill>
              </a:rPr>
              <a:t>Forêt amazonienne au Pérou.</a:t>
            </a:r>
            <a:endParaRPr lang="fr-FR" sz="2400" b="1" dirty="0">
              <a:solidFill>
                <a:srgbClr val="FFFF00"/>
              </a:solidFill>
            </a:endParaRPr>
          </a:p>
        </p:txBody>
      </p:sp>
    </p:spTree>
    <p:extLst>
      <p:ext uri="{BB962C8B-B14F-4D97-AF65-F5344CB8AC3E}">
        <p14:creationId xmlns:p14="http://schemas.microsoft.com/office/powerpoint/2010/main" val="351231694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BEFAD-C835-C332-CB23-6717389ED702}"/>
            </a:ext>
          </a:extLst>
        </p:cNvPr>
        <p:cNvGrpSpPr/>
        <p:nvPr/>
      </p:nvGrpSpPr>
      <p:grpSpPr>
        <a:xfrm>
          <a:off x="0" y="0"/>
          <a:ext cx="0" cy="0"/>
          <a:chOff x="0" y="0"/>
          <a:chExt cx="0" cy="0"/>
        </a:xfrm>
      </p:grpSpPr>
      <p:pic>
        <p:nvPicPr>
          <p:cNvPr id="3" name="Image 2" descr="Une image contenant plein air, jungle, nuage, ciel&#10;&#10;Le contenu généré par l’IA peut être incorrect.">
            <a:extLst>
              <a:ext uri="{FF2B5EF4-FFF2-40B4-BE49-F238E27FC236}">
                <a16:creationId xmlns:a16="http://schemas.microsoft.com/office/drawing/2014/main" id="{A32C2591-1836-33E5-4ACE-DA41A4C0FB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5822" y="459000"/>
            <a:ext cx="8871878"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9C839CB-9E6D-92F6-6E8A-A4DE733643D2}"/>
              </a:ext>
            </a:extLst>
          </p:cNvPr>
          <p:cNvSpPr txBox="1"/>
          <p:nvPr/>
        </p:nvSpPr>
        <p:spPr>
          <a:xfrm>
            <a:off x="665019" y="3978234"/>
            <a:ext cx="2434441" cy="1938992"/>
          </a:xfrm>
          <a:prstGeom prst="rect">
            <a:avLst/>
          </a:prstGeom>
          <a:noFill/>
        </p:spPr>
        <p:txBody>
          <a:bodyPr wrap="square" rtlCol="0">
            <a:spAutoFit/>
          </a:bodyPr>
          <a:lstStyle/>
          <a:p>
            <a:r>
              <a:rPr lang="fr-FR" sz="2400" b="1">
                <a:solidFill>
                  <a:srgbClr val="FFFF00"/>
                </a:solidFill>
              </a:rPr>
              <a:t>La forêt amazonienne dans le parc national de Manu.</a:t>
            </a:r>
            <a:endParaRPr lang="fr-FR" sz="2400" b="1" dirty="0">
              <a:solidFill>
                <a:srgbClr val="FFFF00"/>
              </a:solidFill>
            </a:endParaRPr>
          </a:p>
        </p:txBody>
      </p:sp>
    </p:spTree>
    <p:extLst>
      <p:ext uri="{BB962C8B-B14F-4D97-AF65-F5344CB8AC3E}">
        <p14:creationId xmlns:p14="http://schemas.microsoft.com/office/powerpoint/2010/main" val="267425265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B9BC5-2CDA-BC76-FAAD-7D200DBFAA5E}"/>
            </a:ext>
          </a:extLst>
        </p:cNvPr>
        <p:cNvGrpSpPr/>
        <p:nvPr/>
      </p:nvGrpSpPr>
      <p:grpSpPr>
        <a:xfrm>
          <a:off x="0" y="0"/>
          <a:ext cx="0" cy="0"/>
          <a:chOff x="0" y="0"/>
          <a:chExt cx="0" cy="0"/>
        </a:xfrm>
      </p:grpSpPr>
      <p:pic>
        <p:nvPicPr>
          <p:cNvPr id="3" name="Image 2" descr="Une image contenant plein air, habits, jungle, personne&#10;&#10;Le contenu généré par l’IA peut être incorrect.">
            <a:extLst>
              <a:ext uri="{FF2B5EF4-FFF2-40B4-BE49-F238E27FC236}">
                <a16:creationId xmlns:a16="http://schemas.microsoft.com/office/drawing/2014/main" id="{10FD80E0-7BC3-ED49-DB09-80196F264B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479" y="459000"/>
            <a:ext cx="8913446"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A2069FD-4465-62A5-52C7-7ED42A55DDF2}"/>
              </a:ext>
            </a:extLst>
          </p:cNvPr>
          <p:cNvSpPr txBox="1"/>
          <p:nvPr/>
        </p:nvSpPr>
        <p:spPr>
          <a:xfrm>
            <a:off x="9527468" y="3247901"/>
            <a:ext cx="2537361" cy="2677656"/>
          </a:xfrm>
          <a:prstGeom prst="rect">
            <a:avLst/>
          </a:prstGeom>
          <a:noFill/>
        </p:spPr>
        <p:txBody>
          <a:bodyPr wrap="square" rtlCol="0">
            <a:spAutoFit/>
          </a:bodyPr>
          <a:lstStyle/>
          <a:p>
            <a:r>
              <a:rPr lang="fr-FR" sz="2400" b="1">
                <a:solidFill>
                  <a:srgbClr val="FFFF00"/>
                </a:solidFill>
              </a:rPr>
              <a:t>La chercheuse péruvienne Tatiana Espinosa Quiñones (es) à côté de l'arbre Dipteryx micrantha</a:t>
            </a:r>
            <a:endParaRPr lang="fr-FR" sz="2400" b="1" dirty="0">
              <a:solidFill>
                <a:srgbClr val="FFFF00"/>
              </a:solidFill>
            </a:endParaRPr>
          </a:p>
        </p:txBody>
      </p:sp>
    </p:spTree>
    <p:extLst>
      <p:ext uri="{BB962C8B-B14F-4D97-AF65-F5344CB8AC3E}">
        <p14:creationId xmlns:p14="http://schemas.microsoft.com/office/powerpoint/2010/main" val="328591509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6AE9F-4BD6-7646-E8FB-6B20F24907F6}"/>
            </a:ext>
          </a:extLst>
        </p:cNvPr>
        <p:cNvGrpSpPr/>
        <p:nvPr/>
      </p:nvGrpSpPr>
      <p:grpSpPr>
        <a:xfrm>
          <a:off x="0" y="0"/>
          <a:ext cx="0" cy="0"/>
          <a:chOff x="0" y="0"/>
          <a:chExt cx="0" cy="0"/>
        </a:xfrm>
      </p:grpSpPr>
      <p:pic>
        <p:nvPicPr>
          <p:cNvPr id="6" name="Image 5" descr="Une image contenant plein air, ciel, eau, plante&#10;&#10;Le contenu généré par l’IA peut être incorrect.">
            <a:extLst>
              <a:ext uri="{FF2B5EF4-FFF2-40B4-BE49-F238E27FC236}">
                <a16:creationId xmlns:a16="http://schemas.microsoft.com/office/drawing/2014/main" id="{C3E5978D-C924-EC89-4877-42842E682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5933" y="459000"/>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B199643-5458-7364-D09A-7107210C1584}"/>
              </a:ext>
            </a:extLst>
          </p:cNvPr>
          <p:cNvSpPr txBox="1"/>
          <p:nvPr/>
        </p:nvSpPr>
        <p:spPr>
          <a:xfrm>
            <a:off x="646067" y="4245889"/>
            <a:ext cx="3218213" cy="1200329"/>
          </a:xfrm>
          <a:prstGeom prst="rect">
            <a:avLst/>
          </a:prstGeom>
          <a:noFill/>
        </p:spPr>
        <p:txBody>
          <a:bodyPr wrap="square" rtlCol="0">
            <a:spAutoFit/>
          </a:bodyPr>
          <a:lstStyle/>
          <a:p>
            <a:r>
              <a:rPr lang="fr-FR" sz="2400" b="1">
                <a:solidFill>
                  <a:srgbClr val="FFFF00"/>
                </a:solidFill>
              </a:rPr>
              <a:t>Les bords du fleuve Amazone dans l'État brésilien du Pará.</a:t>
            </a:r>
            <a:endParaRPr lang="fr-FR" sz="2400" b="1" dirty="0">
              <a:solidFill>
                <a:srgbClr val="FFFF00"/>
              </a:solidFill>
            </a:endParaRPr>
          </a:p>
        </p:txBody>
      </p:sp>
    </p:spTree>
    <p:extLst>
      <p:ext uri="{BB962C8B-B14F-4D97-AF65-F5344CB8AC3E}">
        <p14:creationId xmlns:p14="http://schemas.microsoft.com/office/powerpoint/2010/main" val="422255964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A8640-7975-D8FE-E725-B20945342E7A}"/>
            </a:ext>
          </a:extLst>
        </p:cNvPr>
        <p:cNvGrpSpPr/>
        <p:nvPr/>
      </p:nvGrpSpPr>
      <p:grpSpPr>
        <a:xfrm>
          <a:off x="0" y="0"/>
          <a:ext cx="0" cy="0"/>
          <a:chOff x="0" y="0"/>
          <a:chExt cx="0" cy="0"/>
        </a:xfrm>
      </p:grpSpPr>
      <p:pic>
        <p:nvPicPr>
          <p:cNvPr id="3" name="Image 2" descr="Une image contenant plein air, plante, jungle, Plante terrestre&#10;&#10;Le contenu généré par l’IA peut être incorrect.">
            <a:extLst>
              <a:ext uri="{FF2B5EF4-FFF2-40B4-BE49-F238E27FC236}">
                <a16:creationId xmlns:a16="http://schemas.microsoft.com/office/drawing/2014/main" id="{99B8A4E3-F7E2-4FA3-EEE8-5E3A813551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858" y="459000"/>
            <a:ext cx="7185483"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E1108FD-AADE-C939-CE44-BD79FBDB16FA}"/>
              </a:ext>
            </a:extLst>
          </p:cNvPr>
          <p:cNvSpPr txBox="1"/>
          <p:nvPr/>
        </p:nvSpPr>
        <p:spPr>
          <a:xfrm>
            <a:off x="7957842" y="4286993"/>
            <a:ext cx="4085112" cy="830997"/>
          </a:xfrm>
          <a:prstGeom prst="rect">
            <a:avLst/>
          </a:prstGeom>
          <a:noFill/>
        </p:spPr>
        <p:txBody>
          <a:bodyPr wrap="square" rtlCol="0">
            <a:spAutoFit/>
          </a:bodyPr>
          <a:lstStyle/>
          <a:p>
            <a:r>
              <a:rPr lang="fr-FR" sz="2400" b="1">
                <a:solidFill>
                  <a:srgbClr val="FFFF00"/>
                </a:solidFill>
              </a:rPr>
              <a:t>Une liane géante et groupée dans l'ouest du Brésil.</a:t>
            </a:r>
            <a:endParaRPr lang="fr-FR" sz="2400" b="1" dirty="0">
              <a:solidFill>
                <a:srgbClr val="FFFF00"/>
              </a:solidFill>
            </a:endParaRPr>
          </a:p>
        </p:txBody>
      </p:sp>
    </p:spTree>
    <p:extLst>
      <p:ext uri="{BB962C8B-B14F-4D97-AF65-F5344CB8AC3E}">
        <p14:creationId xmlns:p14="http://schemas.microsoft.com/office/powerpoint/2010/main" val="290366231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D9934-1DF0-C396-859B-F7743B67D8F4}"/>
            </a:ext>
          </a:extLst>
        </p:cNvPr>
        <p:cNvGrpSpPr/>
        <p:nvPr/>
      </p:nvGrpSpPr>
      <p:grpSpPr>
        <a:xfrm>
          <a:off x="0" y="0"/>
          <a:ext cx="0" cy="0"/>
          <a:chOff x="0" y="0"/>
          <a:chExt cx="0" cy="0"/>
        </a:xfrm>
      </p:grpSpPr>
      <p:pic>
        <p:nvPicPr>
          <p:cNvPr id="3" name="Image 2" descr="Une image contenant nuage, nature, plein air, ciel&#10;&#10;Le contenu généré par l’IA peut être incorrect.">
            <a:extLst>
              <a:ext uri="{FF2B5EF4-FFF2-40B4-BE49-F238E27FC236}">
                <a16:creationId xmlns:a16="http://schemas.microsoft.com/office/drawing/2014/main" id="{97C1E84E-0B2F-69D5-1BA1-411AC426F4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2999" y="459000"/>
            <a:ext cx="894493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B329CD7-85F2-9D71-2CFD-82BF5A511A14}"/>
              </a:ext>
            </a:extLst>
          </p:cNvPr>
          <p:cNvSpPr txBox="1"/>
          <p:nvPr/>
        </p:nvSpPr>
        <p:spPr>
          <a:xfrm>
            <a:off x="190005" y="4251366"/>
            <a:ext cx="2185060" cy="830997"/>
          </a:xfrm>
          <a:prstGeom prst="rect">
            <a:avLst/>
          </a:prstGeom>
          <a:noFill/>
        </p:spPr>
        <p:txBody>
          <a:bodyPr wrap="square" rtlCol="0">
            <a:spAutoFit/>
          </a:bodyPr>
          <a:lstStyle/>
          <a:p>
            <a:r>
              <a:rPr lang="fr-FR" sz="2400" b="1">
                <a:solidFill>
                  <a:srgbClr val="FFFF00"/>
                </a:solidFill>
              </a:rPr>
              <a:t>Forêt amazonienne.</a:t>
            </a:r>
            <a:endParaRPr lang="fr-FR" sz="2400" b="1" dirty="0">
              <a:solidFill>
                <a:srgbClr val="FFFF00"/>
              </a:solidFill>
            </a:endParaRPr>
          </a:p>
        </p:txBody>
      </p:sp>
    </p:spTree>
    <p:extLst>
      <p:ext uri="{BB962C8B-B14F-4D97-AF65-F5344CB8AC3E}">
        <p14:creationId xmlns:p14="http://schemas.microsoft.com/office/powerpoint/2010/main" val="191918454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64A0E0-69E4-5378-FA1B-6C5777F4F63A}"/>
            </a:ext>
          </a:extLst>
        </p:cNvPr>
        <p:cNvGrpSpPr/>
        <p:nvPr/>
      </p:nvGrpSpPr>
      <p:grpSpPr>
        <a:xfrm>
          <a:off x="0" y="0"/>
          <a:ext cx="0" cy="0"/>
          <a:chOff x="0" y="0"/>
          <a:chExt cx="0" cy="0"/>
        </a:xfrm>
      </p:grpSpPr>
      <p:pic>
        <p:nvPicPr>
          <p:cNvPr id="3" name="Image 2" descr="Une image contenant plein air, montagne, nature, Photographie aérienne&#10;&#10;Le contenu généré par l’IA peut être incorrect.">
            <a:extLst>
              <a:ext uri="{FF2B5EF4-FFF2-40B4-BE49-F238E27FC236}">
                <a16:creationId xmlns:a16="http://schemas.microsoft.com/office/drawing/2014/main" id="{EBF49C18-415D-E194-0655-478EBA1AC9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606" y="459000"/>
            <a:ext cx="8913501"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BBB62E4-5D7B-2319-58B5-1EB06DB6C338}"/>
              </a:ext>
            </a:extLst>
          </p:cNvPr>
          <p:cNvSpPr txBox="1"/>
          <p:nvPr/>
        </p:nvSpPr>
        <p:spPr>
          <a:xfrm>
            <a:off x="9642764" y="3429000"/>
            <a:ext cx="2549236" cy="1569660"/>
          </a:xfrm>
          <a:prstGeom prst="rect">
            <a:avLst/>
          </a:prstGeom>
          <a:noFill/>
        </p:spPr>
        <p:txBody>
          <a:bodyPr wrap="square" rtlCol="0">
            <a:spAutoFit/>
          </a:bodyPr>
          <a:lstStyle/>
          <a:p>
            <a:r>
              <a:rPr lang="fr-FR" sz="2400" b="1">
                <a:solidFill>
                  <a:srgbClr val="FFFF00"/>
                </a:solidFill>
              </a:rPr>
              <a:t>Déforestation en Amazonie brésilienne en 2016.</a:t>
            </a:r>
            <a:endParaRPr lang="fr-FR" sz="2400" b="1" dirty="0">
              <a:solidFill>
                <a:srgbClr val="FFFF00"/>
              </a:solidFill>
            </a:endParaRPr>
          </a:p>
        </p:txBody>
      </p:sp>
    </p:spTree>
    <p:extLst>
      <p:ext uri="{BB962C8B-B14F-4D97-AF65-F5344CB8AC3E}">
        <p14:creationId xmlns:p14="http://schemas.microsoft.com/office/powerpoint/2010/main" val="230304587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91D1D-07B9-B219-4D79-603B40713550}"/>
            </a:ext>
          </a:extLst>
        </p:cNvPr>
        <p:cNvGrpSpPr/>
        <p:nvPr/>
      </p:nvGrpSpPr>
      <p:grpSpPr>
        <a:xfrm>
          <a:off x="0" y="0"/>
          <a:ext cx="0" cy="0"/>
          <a:chOff x="0" y="0"/>
          <a:chExt cx="0" cy="0"/>
        </a:xfrm>
      </p:grpSpPr>
      <p:pic>
        <p:nvPicPr>
          <p:cNvPr id="3" name="Image 2" descr="Une image contenant plein air, ciel, panorama, nuage&#10;&#10;Le contenu généré par l’IA peut être incorrect.">
            <a:extLst>
              <a:ext uri="{FF2B5EF4-FFF2-40B4-BE49-F238E27FC236}">
                <a16:creationId xmlns:a16="http://schemas.microsoft.com/office/drawing/2014/main" id="{4C704C8A-C2E9-D550-FF41-9B8DB7494A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0000" y="1742234"/>
            <a:ext cx="10512000" cy="313716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C239C19-5D23-8E53-1C2A-802F26C91185}"/>
              </a:ext>
            </a:extLst>
          </p:cNvPr>
          <p:cNvSpPr txBox="1"/>
          <p:nvPr/>
        </p:nvSpPr>
        <p:spPr>
          <a:xfrm>
            <a:off x="296884" y="5115766"/>
            <a:ext cx="11768446" cy="1200329"/>
          </a:xfrm>
          <a:prstGeom prst="rect">
            <a:avLst/>
          </a:prstGeom>
          <a:noFill/>
        </p:spPr>
        <p:txBody>
          <a:bodyPr wrap="square" rtlCol="0">
            <a:spAutoFit/>
          </a:bodyPr>
          <a:lstStyle/>
          <a:p>
            <a:r>
              <a:rPr lang="fr-FR" sz="2400" b="1">
                <a:solidFill>
                  <a:srgbClr val="FFFF00"/>
                </a:solidFill>
              </a:rPr>
              <a:t>Située au sein de l'Amazonie péruvienne et peuplée de plus de 400 000 habitants, l'aire urbaine d'Iquitos est la plus grande au monde qui ne soit pas accessible par la route, mais uniquement par avion ou bateau[8</a:t>
            </a:r>
            <a:endParaRPr lang="fr-FR" sz="2400" b="1" dirty="0">
              <a:solidFill>
                <a:srgbClr val="FFFF00"/>
              </a:solidFill>
            </a:endParaRPr>
          </a:p>
        </p:txBody>
      </p:sp>
    </p:spTree>
    <p:extLst>
      <p:ext uri="{BB962C8B-B14F-4D97-AF65-F5344CB8AC3E}">
        <p14:creationId xmlns:p14="http://schemas.microsoft.com/office/powerpoint/2010/main" val="219442920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2F3D8-000D-162F-AB2E-ED4D4940C08D}"/>
            </a:ext>
          </a:extLst>
        </p:cNvPr>
        <p:cNvGrpSpPr/>
        <p:nvPr/>
      </p:nvGrpSpPr>
      <p:grpSpPr>
        <a:xfrm>
          <a:off x="0" y="0"/>
          <a:ext cx="0" cy="0"/>
          <a:chOff x="0" y="0"/>
          <a:chExt cx="0" cy="0"/>
        </a:xfrm>
      </p:grpSpPr>
      <p:pic>
        <p:nvPicPr>
          <p:cNvPr id="3" name="Image 2" descr="Une image contenant plein air, embarcation, eau, transport&#10;&#10;Le contenu généré par l’IA peut être incorrect.">
            <a:extLst>
              <a:ext uri="{FF2B5EF4-FFF2-40B4-BE49-F238E27FC236}">
                <a16:creationId xmlns:a16="http://schemas.microsoft.com/office/drawing/2014/main" id="{A1847147-CF67-14F7-879A-00FC1A983D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106" y="629393"/>
            <a:ext cx="4752000" cy="35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BEAA65D-CAF8-B0BF-DB70-CBCB0C4D04B4}"/>
              </a:ext>
            </a:extLst>
          </p:cNvPr>
          <p:cNvSpPr txBox="1"/>
          <p:nvPr/>
        </p:nvSpPr>
        <p:spPr>
          <a:xfrm>
            <a:off x="502722" y="4193393"/>
            <a:ext cx="5593278" cy="461665"/>
          </a:xfrm>
          <a:prstGeom prst="rect">
            <a:avLst/>
          </a:prstGeom>
          <a:noFill/>
        </p:spPr>
        <p:txBody>
          <a:bodyPr wrap="square" rtlCol="0">
            <a:spAutoFit/>
          </a:bodyPr>
          <a:lstStyle/>
          <a:p>
            <a:r>
              <a:rPr lang="fr-FR" sz="2400" b="1" dirty="0">
                <a:solidFill>
                  <a:srgbClr val="FFFF00"/>
                </a:solidFill>
              </a:rPr>
              <a:t>Navire régional sur le fleuve Amazone</a:t>
            </a:r>
          </a:p>
        </p:txBody>
      </p:sp>
      <p:pic>
        <p:nvPicPr>
          <p:cNvPr id="6" name="Image 5" descr="Une image contenant mammifère, fauve, Animal terrestre, plein air&#10;&#10;Le contenu généré par l’IA peut être incorrect.">
            <a:extLst>
              <a:ext uri="{FF2B5EF4-FFF2-40B4-BE49-F238E27FC236}">
                <a16:creationId xmlns:a16="http://schemas.microsoft.com/office/drawing/2014/main" id="{85D14867-DB8F-8CCD-E7A0-607AF3FA61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3023" y="2850056"/>
            <a:ext cx="4275000"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74871D0-D1E1-A316-C403-0001E4EE94C4}"/>
              </a:ext>
            </a:extLst>
          </p:cNvPr>
          <p:cNvSpPr txBox="1"/>
          <p:nvPr/>
        </p:nvSpPr>
        <p:spPr>
          <a:xfrm>
            <a:off x="7265108" y="2303813"/>
            <a:ext cx="4567299" cy="461665"/>
          </a:xfrm>
          <a:prstGeom prst="rect">
            <a:avLst/>
          </a:prstGeom>
          <a:noFill/>
        </p:spPr>
        <p:txBody>
          <a:bodyPr wrap="square" rtlCol="0">
            <a:spAutoFit/>
          </a:bodyPr>
          <a:lstStyle/>
          <a:p>
            <a:r>
              <a:rPr lang="fr-FR" sz="2400" b="1" dirty="0">
                <a:solidFill>
                  <a:srgbClr val="FFFF00"/>
                </a:solidFill>
              </a:rPr>
              <a:t> Un Jaguar ( Panthera </a:t>
            </a:r>
            <a:r>
              <a:rPr lang="fr-FR" sz="2400" b="1" dirty="0" err="1">
                <a:solidFill>
                  <a:srgbClr val="FFFF00"/>
                </a:solidFill>
              </a:rPr>
              <a:t>onca</a:t>
            </a:r>
            <a:r>
              <a:rPr lang="fr-FR" sz="2400" b="1" dirty="0">
                <a:solidFill>
                  <a:srgbClr val="FFFF00"/>
                </a:solidFill>
              </a:rPr>
              <a:t> ) </a:t>
            </a:r>
          </a:p>
        </p:txBody>
      </p:sp>
    </p:spTree>
    <p:extLst>
      <p:ext uri="{BB962C8B-B14F-4D97-AF65-F5344CB8AC3E}">
        <p14:creationId xmlns:p14="http://schemas.microsoft.com/office/powerpoint/2010/main" val="160659235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7F6A8-B56F-0C21-5C58-4350E854D5D4}"/>
            </a:ext>
          </a:extLst>
        </p:cNvPr>
        <p:cNvGrpSpPr/>
        <p:nvPr/>
      </p:nvGrpSpPr>
      <p:grpSpPr>
        <a:xfrm>
          <a:off x="0" y="0"/>
          <a:ext cx="0" cy="0"/>
          <a:chOff x="0" y="0"/>
          <a:chExt cx="0" cy="0"/>
        </a:xfrm>
      </p:grpSpPr>
      <p:pic>
        <p:nvPicPr>
          <p:cNvPr id="3" name="Image 2" descr="Une image contenant Papillons de jour et de nuit, invertébré, insecte, papillon&#10;&#10;Le contenu généré par l’IA peut être incorrect.">
            <a:extLst>
              <a:ext uri="{FF2B5EF4-FFF2-40B4-BE49-F238E27FC236}">
                <a16:creationId xmlns:a16="http://schemas.microsoft.com/office/drawing/2014/main" id="{792D496D-5EC0-78E2-F0D7-5B2B20B3F8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8743" y="819442"/>
            <a:ext cx="3933304"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03ECE59-D595-0AD3-1548-CB42070CFFB3}"/>
              </a:ext>
            </a:extLst>
          </p:cNvPr>
          <p:cNvSpPr txBox="1"/>
          <p:nvPr/>
        </p:nvSpPr>
        <p:spPr>
          <a:xfrm>
            <a:off x="668977" y="3771442"/>
            <a:ext cx="5427023" cy="461665"/>
          </a:xfrm>
          <a:prstGeom prst="rect">
            <a:avLst/>
          </a:prstGeom>
          <a:noFill/>
        </p:spPr>
        <p:txBody>
          <a:bodyPr wrap="square" rtlCol="0">
            <a:spAutoFit/>
          </a:bodyPr>
          <a:lstStyle/>
          <a:p>
            <a:r>
              <a:rPr lang="fr-FR" sz="2400" b="1" dirty="0" err="1">
                <a:solidFill>
                  <a:srgbClr val="FFFF00"/>
                </a:solidFill>
              </a:rPr>
              <a:t>guyane</a:t>
            </a:r>
            <a:r>
              <a:rPr lang="fr-FR" sz="2400" b="1" dirty="0">
                <a:solidFill>
                  <a:srgbClr val="FFFF00"/>
                </a:solidFill>
              </a:rPr>
              <a:t>-papillon-morpho-</a:t>
            </a:r>
            <a:r>
              <a:rPr lang="fr-FR" sz="2400" b="1" dirty="0" err="1">
                <a:solidFill>
                  <a:srgbClr val="FFFF00"/>
                </a:solidFill>
              </a:rPr>
              <a:t>abrusini</a:t>
            </a:r>
            <a:endParaRPr lang="fr-FR" sz="2400" b="1" dirty="0">
              <a:solidFill>
                <a:srgbClr val="FFFF00"/>
              </a:solidFill>
            </a:endParaRPr>
          </a:p>
        </p:txBody>
      </p:sp>
      <p:pic>
        <p:nvPicPr>
          <p:cNvPr id="6" name="Image 5" descr="Une image contenant arbre, plein air, nid, mammifère&#10;&#10;Le contenu généré par l’IA peut être incorrect.">
            <a:extLst>
              <a:ext uri="{FF2B5EF4-FFF2-40B4-BE49-F238E27FC236}">
                <a16:creationId xmlns:a16="http://schemas.microsoft.com/office/drawing/2014/main" id="{319EF07B-91A0-B977-1810-5FF36B8830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1257" y="3129148"/>
            <a:ext cx="4432432"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B763065-86A4-18EE-07C1-6C59560CC14A}"/>
              </a:ext>
            </a:extLst>
          </p:cNvPr>
          <p:cNvSpPr txBox="1"/>
          <p:nvPr/>
        </p:nvSpPr>
        <p:spPr>
          <a:xfrm>
            <a:off x="7119955" y="2598463"/>
            <a:ext cx="4382000" cy="461665"/>
          </a:xfrm>
          <a:prstGeom prst="rect">
            <a:avLst/>
          </a:prstGeom>
          <a:noFill/>
        </p:spPr>
        <p:txBody>
          <a:bodyPr wrap="square" rtlCol="0">
            <a:spAutoFit/>
          </a:bodyPr>
          <a:lstStyle/>
          <a:p>
            <a:r>
              <a:rPr lang="fr-FR" sz="2400" b="1">
                <a:solidFill>
                  <a:srgbClr val="FFFF00"/>
                </a:solidFill>
              </a:rPr>
              <a:t>singe-ecureuil-amazonie</a:t>
            </a:r>
            <a:endParaRPr lang="fr-FR" sz="2400" b="1" dirty="0">
              <a:solidFill>
                <a:srgbClr val="FFFF00"/>
              </a:solidFill>
            </a:endParaRPr>
          </a:p>
        </p:txBody>
      </p:sp>
    </p:spTree>
    <p:extLst>
      <p:ext uri="{BB962C8B-B14F-4D97-AF65-F5344CB8AC3E}">
        <p14:creationId xmlns:p14="http://schemas.microsoft.com/office/powerpoint/2010/main" val="95255552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DE529-4DB2-A1AC-A338-8389B2F62F6F}"/>
            </a:ext>
          </a:extLst>
        </p:cNvPr>
        <p:cNvGrpSpPr/>
        <p:nvPr/>
      </p:nvGrpSpPr>
      <p:grpSpPr>
        <a:xfrm>
          <a:off x="0" y="0"/>
          <a:ext cx="0" cy="0"/>
          <a:chOff x="0" y="0"/>
          <a:chExt cx="0" cy="0"/>
        </a:xfrm>
      </p:grpSpPr>
      <p:pic>
        <p:nvPicPr>
          <p:cNvPr id="3" name="Image 2" descr="Une image contenant mammifère, reptile, reptile crocodilien, eau&#10;&#10;Le contenu généré par l’IA peut être incorrect.">
            <a:extLst>
              <a:ext uri="{FF2B5EF4-FFF2-40B4-BE49-F238E27FC236}">
                <a16:creationId xmlns:a16="http://schemas.microsoft.com/office/drawing/2014/main" id="{1698D5DC-AD3E-2406-D528-0C4A61220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8604" y="819398"/>
            <a:ext cx="4540541" cy="302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C3B65EC-668F-72AB-55D6-55E85FC99A0A}"/>
              </a:ext>
            </a:extLst>
          </p:cNvPr>
          <p:cNvSpPr txBox="1"/>
          <p:nvPr/>
        </p:nvSpPr>
        <p:spPr>
          <a:xfrm>
            <a:off x="748146" y="3843398"/>
            <a:ext cx="5884711" cy="830997"/>
          </a:xfrm>
          <a:prstGeom prst="rect">
            <a:avLst/>
          </a:prstGeom>
          <a:noFill/>
        </p:spPr>
        <p:txBody>
          <a:bodyPr wrap="square" rtlCol="0">
            <a:spAutoFit/>
          </a:bodyPr>
          <a:lstStyle/>
          <a:p>
            <a:r>
              <a:rPr lang="fr-FR" sz="2400" b="1" dirty="0">
                <a:solidFill>
                  <a:srgbClr val="FFFF00"/>
                </a:solidFill>
              </a:rPr>
              <a:t>LES CAÏMANS, dont les yeux dorés rasent les eaux sombres de l’Amazone.</a:t>
            </a:r>
          </a:p>
        </p:txBody>
      </p:sp>
      <p:pic>
        <p:nvPicPr>
          <p:cNvPr id="6" name="Image 5" descr="Une image contenant oiseau, arbre, perché, perroquet&#10;&#10;Le contenu généré par l’IA peut être incorrect.">
            <a:extLst>
              <a:ext uri="{FF2B5EF4-FFF2-40B4-BE49-F238E27FC236}">
                <a16:creationId xmlns:a16="http://schemas.microsoft.com/office/drawing/2014/main" id="{D0C9F881-F3F3-8C4C-95C1-5E7B16D796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396" y="1758165"/>
            <a:ext cx="3168000" cy="474966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99737EE-5CDD-51FF-9177-4E04EF1EB044}"/>
              </a:ext>
            </a:extLst>
          </p:cNvPr>
          <p:cNvSpPr txBox="1"/>
          <p:nvPr/>
        </p:nvSpPr>
        <p:spPr>
          <a:xfrm>
            <a:off x="6951023" y="1296500"/>
            <a:ext cx="5921828" cy="461665"/>
          </a:xfrm>
          <a:prstGeom prst="rect">
            <a:avLst/>
          </a:prstGeom>
          <a:noFill/>
        </p:spPr>
        <p:txBody>
          <a:bodyPr wrap="square" rtlCol="0">
            <a:spAutoFit/>
          </a:bodyPr>
          <a:lstStyle/>
          <a:p>
            <a:r>
              <a:rPr lang="fr-FR" sz="2400" b="1" dirty="0">
                <a:solidFill>
                  <a:srgbClr val="FFFF00"/>
                </a:solidFill>
              </a:rPr>
              <a:t>LE ARA BLEU OU ARA ARARAUNA,. </a:t>
            </a:r>
          </a:p>
        </p:txBody>
      </p:sp>
    </p:spTree>
    <p:extLst>
      <p:ext uri="{BB962C8B-B14F-4D97-AF65-F5344CB8AC3E}">
        <p14:creationId xmlns:p14="http://schemas.microsoft.com/office/powerpoint/2010/main" val="195039595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8E8C4-5A7F-BB1A-8C6A-C3A332F39E0D}"/>
            </a:ext>
          </a:extLst>
        </p:cNvPr>
        <p:cNvGrpSpPr/>
        <p:nvPr/>
      </p:nvGrpSpPr>
      <p:grpSpPr>
        <a:xfrm>
          <a:off x="0" y="0"/>
          <a:ext cx="0" cy="0"/>
          <a:chOff x="0" y="0"/>
          <a:chExt cx="0" cy="0"/>
        </a:xfrm>
      </p:grpSpPr>
      <p:pic>
        <p:nvPicPr>
          <p:cNvPr id="3" name="Image 2" descr="Une image contenant plein air, eau, arbre, personnes&#10;&#10;Le contenu généré par l’IA peut être incorrect.">
            <a:extLst>
              <a:ext uri="{FF2B5EF4-FFF2-40B4-BE49-F238E27FC236}">
                <a16:creationId xmlns:a16="http://schemas.microsoft.com/office/drawing/2014/main" id="{9BCB1F3F-0AE5-1043-ACDA-83631F05E7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254" y="570026"/>
            <a:ext cx="4479852"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E357AD8-380A-B8C1-7E0D-A3FF716523C2}"/>
              </a:ext>
            </a:extLst>
          </p:cNvPr>
          <p:cNvSpPr txBox="1"/>
          <p:nvPr/>
        </p:nvSpPr>
        <p:spPr>
          <a:xfrm>
            <a:off x="245704" y="3611964"/>
            <a:ext cx="6745184" cy="830997"/>
          </a:xfrm>
          <a:prstGeom prst="rect">
            <a:avLst/>
          </a:prstGeom>
          <a:noFill/>
        </p:spPr>
        <p:txBody>
          <a:bodyPr wrap="square" rtlCol="0">
            <a:spAutoFit/>
          </a:bodyPr>
          <a:lstStyle/>
          <a:p>
            <a:r>
              <a:rPr lang="fr-FR" sz="2400" b="1" dirty="0">
                <a:solidFill>
                  <a:srgbClr val="FFFF00"/>
                </a:solidFill>
              </a:rPr>
              <a:t>PAS MOINS DE 200 COMMUNAUTÉS vivent sur les rives de l’Amazone</a:t>
            </a:r>
          </a:p>
        </p:txBody>
      </p:sp>
      <p:pic>
        <p:nvPicPr>
          <p:cNvPr id="6" name="Image 5" descr="Une image contenant jungle, plein air, végétation, brouillard&#10;&#10;Le contenu généré par l’IA peut être incorrect.">
            <a:extLst>
              <a:ext uri="{FF2B5EF4-FFF2-40B4-BE49-F238E27FC236}">
                <a16:creationId xmlns:a16="http://schemas.microsoft.com/office/drawing/2014/main" id="{8B80C526-220E-4478-9454-2F68F6696B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8872" y="3544459"/>
            <a:ext cx="3951874" cy="26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AA4B7A2-8260-A05C-4485-D7AA60D1195A}"/>
              </a:ext>
            </a:extLst>
          </p:cNvPr>
          <p:cNvSpPr txBox="1"/>
          <p:nvPr/>
        </p:nvSpPr>
        <p:spPr>
          <a:xfrm>
            <a:off x="6482903" y="6172459"/>
            <a:ext cx="6651206" cy="461665"/>
          </a:xfrm>
          <a:prstGeom prst="rect">
            <a:avLst/>
          </a:prstGeom>
          <a:noFill/>
        </p:spPr>
        <p:txBody>
          <a:bodyPr wrap="square" rtlCol="0">
            <a:spAutoFit/>
          </a:bodyPr>
          <a:lstStyle/>
          <a:p>
            <a:r>
              <a:rPr lang="fr-FR" sz="2400" b="1">
                <a:solidFill>
                  <a:srgbClr val="FFFF00"/>
                </a:solidFill>
              </a:rPr>
              <a:t>LES INDIENS MATIS, ou hommes jaguar </a:t>
            </a:r>
            <a:endParaRPr lang="fr-FR" sz="2400" b="1" dirty="0">
              <a:solidFill>
                <a:srgbClr val="FFFF00"/>
              </a:solidFill>
            </a:endParaRPr>
          </a:p>
        </p:txBody>
      </p:sp>
    </p:spTree>
    <p:extLst>
      <p:ext uri="{BB962C8B-B14F-4D97-AF65-F5344CB8AC3E}">
        <p14:creationId xmlns:p14="http://schemas.microsoft.com/office/powerpoint/2010/main" val="172972337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EA685-B0D0-A9E9-ED9F-3CDB26ECD482}"/>
            </a:ext>
          </a:extLst>
        </p:cNvPr>
        <p:cNvGrpSpPr/>
        <p:nvPr/>
      </p:nvGrpSpPr>
      <p:grpSpPr>
        <a:xfrm>
          <a:off x="0" y="0"/>
          <a:ext cx="0" cy="0"/>
          <a:chOff x="0" y="0"/>
          <a:chExt cx="0" cy="0"/>
        </a:xfrm>
      </p:grpSpPr>
      <p:pic>
        <p:nvPicPr>
          <p:cNvPr id="3" name="Image 2" descr="Une image contenant personne, habits, arbre, Visage humain&#10;&#10;Le contenu généré par l’IA peut être incorrect.">
            <a:extLst>
              <a:ext uri="{FF2B5EF4-FFF2-40B4-BE49-F238E27FC236}">
                <a16:creationId xmlns:a16="http://schemas.microsoft.com/office/drawing/2014/main" id="{A31E2FFE-F925-C338-64DC-11271D8212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351" y="736270"/>
            <a:ext cx="4785053"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7DC7352-B039-AF64-5EF5-45625D1B6BAF}"/>
              </a:ext>
            </a:extLst>
          </p:cNvPr>
          <p:cNvSpPr txBox="1"/>
          <p:nvPr/>
        </p:nvSpPr>
        <p:spPr>
          <a:xfrm>
            <a:off x="1947554" y="3724270"/>
            <a:ext cx="5057264" cy="461665"/>
          </a:xfrm>
          <a:prstGeom prst="rect">
            <a:avLst/>
          </a:prstGeom>
          <a:noFill/>
        </p:spPr>
        <p:txBody>
          <a:bodyPr wrap="square" rtlCol="0">
            <a:spAutoFit/>
          </a:bodyPr>
          <a:lstStyle/>
          <a:p>
            <a:r>
              <a:rPr lang="fr-FR" sz="2400" b="1">
                <a:solidFill>
                  <a:srgbClr val="FFFF00"/>
                </a:solidFill>
              </a:rPr>
              <a:t>Peuple-Amazonie</a:t>
            </a:r>
            <a:endParaRPr lang="fr-FR" sz="2400" b="1" dirty="0">
              <a:solidFill>
                <a:srgbClr val="FFFF00"/>
              </a:solidFill>
            </a:endParaRPr>
          </a:p>
        </p:txBody>
      </p:sp>
      <p:pic>
        <p:nvPicPr>
          <p:cNvPr id="6" name="Image 5" descr="Une image contenant plein air, ciel, eau, transport&#10;&#10;Le contenu généré par l’IA peut être incorrect.">
            <a:extLst>
              <a:ext uri="{FF2B5EF4-FFF2-40B4-BE49-F238E27FC236}">
                <a16:creationId xmlns:a16="http://schemas.microsoft.com/office/drawing/2014/main" id="{A7095B38-A036-78DA-752D-7689716EB0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1649" y="3230089"/>
            <a:ext cx="3960000" cy="297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0" name="ZoneTexte 9">
            <a:extLst>
              <a:ext uri="{FF2B5EF4-FFF2-40B4-BE49-F238E27FC236}">
                <a16:creationId xmlns:a16="http://schemas.microsoft.com/office/drawing/2014/main" id="{DC0B4E5F-37D5-F36C-2E51-5D56C6C6C403}"/>
              </a:ext>
            </a:extLst>
          </p:cNvPr>
          <p:cNvSpPr txBox="1"/>
          <p:nvPr/>
        </p:nvSpPr>
        <p:spPr>
          <a:xfrm>
            <a:off x="8170224" y="2768424"/>
            <a:ext cx="4393870" cy="461665"/>
          </a:xfrm>
          <a:prstGeom prst="rect">
            <a:avLst/>
          </a:prstGeom>
          <a:noFill/>
        </p:spPr>
        <p:txBody>
          <a:bodyPr wrap="square" rtlCol="0">
            <a:spAutoFit/>
          </a:bodyPr>
          <a:lstStyle/>
          <a:p>
            <a:r>
              <a:rPr lang="fr-FR" sz="2400" b="1" dirty="0">
                <a:solidFill>
                  <a:srgbClr val="FFFF00"/>
                </a:solidFill>
              </a:rPr>
              <a:t>Port-de-</a:t>
            </a:r>
            <a:r>
              <a:rPr lang="fr-FR" sz="2400" b="1" dirty="0" err="1">
                <a:solidFill>
                  <a:srgbClr val="FFFF00"/>
                </a:solidFill>
              </a:rPr>
              <a:t>Coari</a:t>
            </a:r>
            <a:endParaRPr lang="fr-FR" sz="2400" b="1" dirty="0">
              <a:solidFill>
                <a:srgbClr val="FFFF00"/>
              </a:solidFill>
            </a:endParaRPr>
          </a:p>
        </p:txBody>
      </p:sp>
    </p:spTree>
    <p:extLst>
      <p:ext uri="{BB962C8B-B14F-4D97-AF65-F5344CB8AC3E}">
        <p14:creationId xmlns:p14="http://schemas.microsoft.com/office/powerpoint/2010/main" val="421608971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C5B97-DFC2-CD74-9D04-1C2D5F05DBDA}"/>
            </a:ext>
          </a:extLst>
        </p:cNvPr>
        <p:cNvGrpSpPr/>
        <p:nvPr/>
      </p:nvGrpSpPr>
      <p:grpSpPr>
        <a:xfrm>
          <a:off x="0" y="0"/>
          <a:ext cx="0" cy="0"/>
          <a:chOff x="0" y="0"/>
          <a:chExt cx="0" cy="0"/>
        </a:xfrm>
      </p:grpSpPr>
      <p:pic>
        <p:nvPicPr>
          <p:cNvPr id="3" name="Image 2" descr="Une image contenant oiseau, perroquet, plein air, arbre&#10;&#10;Le contenu généré par l’IA peut être incorrect.">
            <a:extLst>
              <a:ext uri="{FF2B5EF4-FFF2-40B4-BE49-F238E27FC236}">
                <a16:creationId xmlns:a16="http://schemas.microsoft.com/office/drawing/2014/main" id="{162ADA38-DD0F-9E8E-908E-1F3C6EE95F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6140" y="855034"/>
            <a:ext cx="3924000" cy="328859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8" name="Image 7" descr="Une image contenant arbre, chute d’eau, plein air, Cours d’eau&#10;&#10;Le contenu généré par l’IA peut être incorrect.">
            <a:extLst>
              <a:ext uri="{FF2B5EF4-FFF2-40B4-BE49-F238E27FC236}">
                <a16:creationId xmlns:a16="http://schemas.microsoft.com/office/drawing/2014/main" id="{F6701D6C-30FB-7B9C-C1BB-7679914E28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1862" y="3075709"/>
            <a:ext cx="3996000" cy="2997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9919101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53734-E4D1-19E0-223B-47146269F1AC}"/>
            </a:ext>
          </a:extLst>
        </p:cNvPr>
        <p:cNvGrpSpPr/>
        <p:nvPr/>
      </p:nvGrpSpPr>
      <p:grpSpPr>
        <a:xfrm>
          <a:off x="0" y="0"/>
          <a:ext cx="0" cy="0"/>
          <a:chOff x="0" y="0"/>
          <a:chExt cx="0" cy="0"/>
        </a:xfrm>
      </p:grpSpPr>
      <p:pic>
        <p:nvPicPr>
          <p:cNvPr id="3" name="Image 2" descr="Une image contenant plein air, arbre, ciel, herbe&#10;&#10;Le contenu généré par l’IA peut être incorrect.">
            <a:extLst>
              <a:ext uri="{FF2B5EF4-FFF2-40B4-BE49-F238E27FC236}">
                <a16:creationId xmlns:a16="http://schemas.microsoft.com/office/drawing/2014/main" id="{CF1E4C99-30B1-E5A2-2035-2A4C80B872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900" y="662420"/>
            <a:ext cx="4536000" cy="302327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ciel, plein air, arbre, sol&#10;&#10;Le contenu généré par l’IA peut être incorrect.">
            <a:extLst>
              <a:ext uri="{FF2B5EF4-FFF2-40B4-BE49-F238E27FC236}">
                <a16:creationId xmlns:a16="http://schemas.microsoft.com/office/drawing/2014/main" id="{74AF1D2C-066F-530B-A3DC-34476B7C4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7331" y="3325172"/>
            <a:ext cx="4430769"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226CA0F4-6D80-390C-8CA6-C0B441A9D35D}"/>
              </a:ext>
            </a:extLst>
          </p:cNvPr>
          <p:cNvSpPr txBox="1"/>
          <p:nvPr/>
        </p:nvSpPr>
        <p:spPr>
          <a:xfrm>
            <a:off x="7062962" y="2863507"/>
            <a:ext cx="4634233" cy="461665"/>
          </a:xfrm>
          <a:prstGeom prst="rect">
            <a:avLst/>
          </a:prstGeom>
          <a:noFill/>
        </p:spPr>
        <p:txBody>
          <a:bodyPr wrap="square" rtlCol="0">
            <a:spAutoFit/>
          </a:bodyPr>
          <a:lstStyle/>
          <a:p>
            <a:r>
              <a:rPr lang="fr-FR" sz="2400" b="1">
                <a:solidFill>
                  <a:srgbClr val="FFFF00"/>
                </a:solidFill>
              </a:rPr>
              <a:t>culture-indienne-amazonie</a:t>
            </a:r>
            <a:endParaRPr lang="fr-FR" sz="2400" b="1" dirty="0">
              <a:solidFill>
                <a:srgbClr val="FFFF00"/>
              </a:solidFill>
            </a:endParaRPr>
          </a:p>
        </p:txBody>
      </p:sp>
    </p:spTree>
    <p:extLst>
      <p:ext uri="{BB962C8B-B14F-4D97-AF65-F5344CB8AC3E}">
        <p14:creationId xmlns:p14="http://schemas.microsoft.com/office/powerpoint/2010/main" val="365690568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0F6F1-19E2-23D9-ED72-97DFEBC3BD70}"/>
            </a:ext>
          </a:extLst>
        </p:cNvPr>
        <p:cNvGrpSpPr/>
        <p:nvPr/>
      </p:nvGrpSpPr>
      <p:grpSpPr>
        <a:xfrm>
          <a:off x="0" y="0"/>
          <a:ext cx="0" cy="0"/>
          <a:chOff x="0" y="0"/>
          <a:chExt cx="0" cy="0"/>
        </a:xfrm>
      </p:grpSpPr>
      <p:pic>
        <p:nvPicPr>
          <p:cNvPr id="3" name="Image 2" descr="Une image contenant concert, habits, homme, personne&#10;&#10;Le contenu généré par l’IA peut être incorrect.">
            <a:extLst>
              <a:ext uri="{FF2B5EF4-FFF2-40B4-BE49-F238E27FC236}">
                <a16:creationId xmlns:a16="http://schemas.microsoft.com/office/drawing/2014/main" id="{E7D1F7EF-DA1D-D941-5F26-4E05D67BB1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99" y="631804"/>
            <a:ext cx="4392301"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aysage, plein air, lever de soleil, arbre&#10;&#10;Le contenu généré par l’IA peut être incorrect.">
            <a:extLst>
              <a:ext uri="{FF2B5EF4-FFF2-40B4-BE49-F238E27FC236}">
                <a16:creationId xmlns:a16="http://schemas.microsoft.com/office/drawing/2014/main" id="{8DB14098-55EE-B4AE-39DA-69692F37FA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7912" y="3265714"/>
            <a:ext cx="3984000"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9367025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16111-C4B4-153C-E1AF-F344CA530F56}"/>
            </a:ext>
          </a:extLst>
        </p:cNvPr>
        <p:cNvGrpSpPr/>
        <p:nvPr/>
      </p:nvGrpSpPr>
      <p:grpSpPr>
        <a:xfrm>
          <a:off x="0" y="0"/>
          <a:ext cx="0" cy="0"/>
          <a:chOff x="0" y="0"/>
          <a:chExt cx="0" cy="0"/>
        </a:xfrm>
      </p:grpSpPr>
      <p:pic>
        <p:nvPicPr>
          <p:cNvPr id="3" name="Image 2" descr="Une image contenant mammifère, arbre, primate, plein air&#10;&#10;Le contenu généré par l’IA peut être incorrect.">
            <a:extLst>
              <a:ext uri="{FF2B5EF4-FFF2-40B4-BE49-F238E27FC236}">
                <a16:creationId xmlns:a16="http://schemas.microsoft.com/office/drawing/2014/main" id="{AF95524A-51E8-0B7C-404E-BCCE63A500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953589"/>
            <a:ext cx="4032000" cy="302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eau, Polder, Thermokarst, estuaire&#10;&#10;Le contenu généré par l’IA peut être incorrect.">
            <a:extLst>
              <a:ext uri="{FF2B5EF4-FFF2-40B4-BE49-F238E27FC236}">
                <a16:creationId xmlns:a16="http://schemas.microsoft.com/office/drawing/2014/main" id="{BA537437-83E8-B0F4-B7BD-2480F30754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0035" y="3213463"/>
            <a:ext cx="3888000"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6565397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D4A33-73C1-C5F8-BDFB-398A9A4708E4}"/>
            </a:ext>
          </a:extLst>
        </p:cNvPr>
        <p:cNvGrpSpPr/>
        <p:nvPr/>
      </p:nvGrpSpPr>
      <p:grpSpPr>
        <a:xfrm>
          <a:off x="0" y="0"/>
          <a:ext cx="0" cy="0"/>
          <a:chOff x="0" y="0"/>
          <a:chExt cx="0" cy="0"/>
        </a:xfrm>
      </p:grpSpPr>
      <p:pic>
        <p:nvPicPr>
          <p:cNvPr id="3" name="Image 2" descr="Une image contenant plein air, arbre, Plante terrestre, herbe&#10;&#10;Le contenu généré par l’IA peut être incorrect.">
            <a:extLst>
              <a:ext uri="{FF2B5EF4-FFF2-40B4-BE49-F238E27FC236}">
                <a16:creationId xmlns:a16="http://schemas.microsoft.com/office/drawing/2014/main" id="{B79E8A2E-B936-B6CA-07BB-9E9E420D09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604" y="797260"/>
            <a:ext cx="4478639"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oiseau, arbre, perroquet, branche&#10;&#10;Le contenu généré par l’IA peut être incorrect.">
            <a:extLst>
              <a:ext uri="{FF2B5EF4-FFF2-40B4-BE49-F238E27FC236}">
                <a16:creationId xmlns:a16="http://schemas.microsoft.com/office/drawing/2014/main" id="{4153A535-D5A3-C6E9-A6A6-02BE23BBC8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1160" y="3203369"/>
            <a:ext cx="4327239"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9361916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F0281-8107-0D27-7B48-9D2A87900ADF}"/>
            </a:ext>
          </a:extLst>
        </p:cNvPr>
        <p:cNvGrpSpPr/>
        <p:nvPr/>
      </p:nvGrpSpPr>
      <p:grpSpPr>
        <a:xfrm>
          <a:off x="0" y="0"/>
          <a:ext cx="0" cy="0"/>
          <a:chOff x="0" y="0"/>
          <a:chExt cx="0" cy="0"/>
        </a:xfrm>
      </p:grpSpPr>
      <p:pic>
        <p:nvPicPr>
          <p:cNvPr id="3" name="Image 2" descr="Une image contenant plein air, barrière, jungle, Plante terrestre&#10;&#10;Le contenu généré par l’IA peut être incorrect.">
            <a:extLst>
              <a:ext uri="{FF2B5EF4-FFF2-40B4-BE49-F238E27FC236}">
                <a16:creationId xmlns:a16="http://schemas.microsoft.com/office/drawing/2014/main" id="{4A3AC3A6-8C55-DEFC-F3D5-980E45AB55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827" y="632114"/>
            <a:ext cx="4362480"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32A1A09-E168-47D6-3B8E-02CCE6BD20AE}"/>
              </a:ext>
            </a:extLst>
          </p:cNvPr>
          <p:cNvSpPr txBox="1"/>
          <p:nvPr/>
        </p:nvSpPr>
        <p:spPr>
          <a:xfrm>
            <a:off x="5450774" y="2126114"/>
            <a:ext cx="6614556" cy="830997"/>
          </a:xfrm>
          <a:prstGeom prst="rect">
            <a:avLst/>
          </a:prstGeom>
          <a:noFill/>
        </p:spPr>
        <p:txBody>
          <a:bodyPr wrap="square" rtlCol="0">
            <a:spAutoFit/>
          </a:bodyPr>
          <a:lstStyle/>
          <a:p>
            <a:r>
              <a:rPr lang="fr-FR" sz="2400" b="1" dirty="0">
                <a:solidFill>
                  <a:srgbClr val="FFFF00"/>
                </a:solidFill>
              </a:rPr>
              <a:t>terres-</a:t>
            </a:r>
            <a:r>
              <a:rPr lang="fr-FR" sz="2400" b="1" dirty="0" err="1">
                <a:solidFill>
                  <a:srgbClr val="FFFF00"/>
                </a:solidFill>
              </a:rPr>
              <a:t>andes</a:t>
            </a:r>
            <a:r>
              <a:rPr lang="fr-FR" sz="2400" b="1" dirty="0">
                <a:solidFill>
                  <a:srgbClr val="FFFF00"/>
                </a:solidFill>
              </a:rPr>
              <a:t>-</a:t>
            </a:r>
            <a:r>
              <a:rPr lang="fr-FR" sz="2400" b="1" dirty="0" err="1">
                <a:solidFill>
                  <a:srgbClr val="FFFF00"/>
                </a:solidFill>
              </a:rPr>
              <a:t>perou</a:t>
            </a:r>
            <a:r>
              <a:rPr lang="fr-FR" sz="2400" b="1" dirty="0">
                <a:solidFill>
                  <a:srgbClr val="FFFF00"/>
                </a:solidFill>
              </a:rPr>
              <a:t>-en-bateau-fleuve-amazone-</a:t>
            </a:r>
          </a:p>
        </p:txBody>
      </p:sp>
      <p:pic>
        <p:nvPicPr>
          <p:cNvPr id="6" name="Image 5" descr="Une image contenant plein air, ciel, arbre, bateau&#10;&#10;Le contenu généré par l’IA peut être incorrect.">
            <a:extLst>
              <a:ext uri="{FF2B5EF4-FFF2-40B4-BE49-F238E27FC236}">
                <a16:creationId xmlns:a16="http://schemas.microsoft.com/office/drawing/2014/main" id="{1D4819E7-9671-CC17-648B-F707974828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2928" y="3214566"/>
            <a:ext cx="4327245"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1027676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C7DB5-E06E-093E-F987-C1F3D5A20DAB}"/>
            </a:ext>
          </a:extLst>
        </p:cNvPr>
        <p:cNvGrpSpPr/>
        <p:nvPr/>
      </p:nvGrpSpPr>
      <p:grpSpPr>
        <a:xfrm>
          <a:off x="0" y="0"/>
          <a:ext cx="0" cy="0"/>
          <a:chOff x="0" y="0"/>
          <a:chExt cx="0" cy="0"/>
        </a:xfrm>
      </p:grpSpPr>
      <p:pic>
        <p:nvPicPr>
          <p:cNvPr id="5" name="Image 4" descr="Une image contenant plein air, arbre, plante, transport&#10;&#10;Le contenu généré par l’IA peut être incorrect.">
            <a:extLst>
              <a:ext uri="{FF2B5EF4-FFF2-40B4-BE49-F238E27FC236}">
                <a16:creationId xmlns:a16="http://schemas.microsoft.com/office/drawing/2014/main" id="{9F2FCE1B-1CF4-C512-2AB7-1345193667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4375" y="405000"/>
            <a:ext cx="4536000" cy="302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8" name="Image 7" descr="Une image contenant plein air, nuage, arbre, ciel&#10;&#10;Le contenu généré par l’IA peut être incorrect.">
            <a:extLst>
              <a:ext uri="{FF2B5EF4-FFF2-40B4-BE49-F238E27FC236}">
                <a16:creationId xmlns:a16="http://schemas.microsoft.com/office/drawing/2014/main" id="{8B3F073E-3D37-CCB7-E095-46E111CDC5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5625" y="3429000"/>
            <a:ext cx="4482000"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D1A1687A-6561-7228-122B-C1C02DA94080}"/>
              </a:ext>
            </a:extLst>
          </p:cNvPr>
          <p:cNvSpPr txBox="1"/>
          <p:nvPr/>
        </p:nvSpPr>
        <p:spPr>
          <a:xfrm>
            <a:off x="6028706" y="1258784"/>
            <a:ext cx="6163294" cy="461665"/>
          </a:xfrm>
          <a:prstGeom prst="rect">
            <a:avLst/>
          </a:prstGeom>
          <a:noFill/>
        </p:spPr>
        <p:txBody>
          <a:bodyPr wrap="square" rtlCol="0">
            <a:spAutoFit/>
          </a:bodyPr>
          <a:lstStyle/>
          <a:p>
            <a:r>
              <a:rPr lang="fr-FR" sz="2400" b="1" dirty="0">
                <a:solidFill>
                  <a:srgbClr val="FFFF00"/>
                </a:solidFill>
              </a:rPr>
              <a:t>Lorient Vous A Présenté L’Amazonie </a:t>
            </a:r>
          </a:p>
        </p:txBody>
      </p:sp>
      <p:sp>
        <p:nvSpPr>
          <p:cNvPr id="10" name="ZoneTexte 9">
            <a:extLst>
              <a:ext uri="{FF2B5EF4-FFF2-40B4-BE49-F238E27FC236}">
                <a16:creationId xmlns:a16="http://schemas.microsoft.com/office/drawing/2014/main" id="{15A2CF3A-5146-ADF2-1C6F-CD1886D02887}"/>
              </a:ext>
            </a:extLst>
          </p:cNvPr>
          <p:cNvSpPr txBox="1"/>
          <p:nvPr/>
        </p:nvSpPr>
        <p:spPr>
          <a:xfrm>
            <a:off x="1163782" y="4198663"/>
            <a:ext cx="5201392"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11" name="ZoneTexte 10">
            <a:extLst>
              <a:ext uri="{FF2B5EF4-FFF2-40B4-BE49-F238E27FC236}">
                <a16:creationId xmlns:a16="http://schemas.microsoft.com/office/drawing/2014/main" id="{6DA07F95-BE5E-3378-3BC3-ECD6C649A8D9}"/>
              </a:ext>
            </a:extLst>
          </p:cNvPr>
          <p:cNvSpPr txBox="1"/>
          <p:nvPr/>
        </p:nvSpPr>
        <p:spPr>
          <a:xfrm>
            <a:off x="2660073" y="4899307"/>
            <a:ext cx="3705101"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109447736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139</TotalTime>
  <Words>311</Words>
  <Application>Microsoft Office PowerPoint</Application>
  <PresentationFormat>Grand écran</PresentationFormat>
  <Paragraphs>36</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2025-07-28T14:37:41Z</dcterms:created>
  <dcterms:modified xsi:type="dcterms:W3CDTF">2025-09-06T09:21:42Z</dcterms:modified>
</cp:coreProperties>
</file>