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4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24" autoAdjust="0"/>
    <p:restoredTop sz="94660"/>
  </p:normalViewPr>
  <p:slideViewPr>
    <p:cSldViewPr snapToGrid="0">
      <p:cViewPr varScale="1">
        <p:scale>
          <a:sx n="81" d="100"/>
          <a:sy n="81" d="100"/>
        </p:scale>
        <p:origin x="660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CA1C0A-76ED-34FE-EE36-5338D7E007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B1BBE6E-5AC0-37C7-49EA-74C74A0FB5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D91E17C-BBB2-E13A-A760-F48DFF5178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8DF9F-34A4-4164-B19F-941AF08A5D88}" type="datetimeFigureOut">
              <a:rPr lang="fr-FR" smtClean="0"/>
              <a:t>09/09/2025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124D565-B32F-C67A-1B23-E8786FA95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9861472-E1EE-5A25-97DB-90A9B62E7E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064FB-A92E-4BE3-8B70-0530735A4C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6970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EAACC7-E0E3-7B88-8AE3-E40F2F660F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9D0E20E-DC95-B806-AE3F-4572723888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A15DF23-45E5-45FD-1241-898607D3E9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8DF9F-34A4-4164-B19F-941AF08A5D88}" type="datetimeFigureOut">
              <a:rPr lang="fr-FR" smtClean="0"/>
              <a:t>09/09/2025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38A8802-148B-D926-F2C8-B22ABF328A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EDA063E-7B65-943A-5231-F88ABD0223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064FB-A92E-4BE3-8B70-0530735A4C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184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3BDDB3-4293-DC93-FE14-10D501006D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25FDC36-D1D7-C162-54CE-A9AFF26F6A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66ADDA4-07A8-E381-DA0D-861F98D15F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8DF9F-34A4-4164-B19F-941AF08A5D88}" type="datetimeFigureOut">
              <a:rPr lang="fr-FR" smtClean="0"/>
              <a:t>09/09/2025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45FBDF5-1244-2D74-1F5F-3AFE3D1D82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A00D8AD-05AE-3D0F-01BC-F440124DA1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064FB-A92E-4BE3-8B70-0530735A4C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949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EB84F0-CAF4-A474-29B0-BE1823EBDD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217CCD0-1A7A-F998-3E41-D601FEBF94C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8A86D2F-2F1B-0D53-B794-6FF5058A9B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A13762E-5968-36AA-6630-2BE6EDCC88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8DF9F-34A4-4164-B19F-941AF08A5D88}" type="datetimeFigureOut">
              <a:rPr lang="fr-FR" smtClean="0"/>
              <a:t>09/09/2025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F496960-ADD7-5CDD-EC3D-A0B365ECCD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4CB1309-F3D8-97C4-0E3C-BDFCF3740C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064FB-A92E-4BE3-8B70-0530735A4C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2365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FB0A35-35B2-C0D9-64A5-967E2CC491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ECA4A5E-1E0F-EE94-AF46-067857D35F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33E9554-14C2-59ED-BF98-F94579A865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2449371-AE25-99D0-8B13-89686A234F0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2E666A9-0342-25C9-46F8-091F8D013FD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6667E88E-B116-CB43-8806-9751BE6833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8DF9F-34A4-4164-B19F-941AF08A5D88}" type="datetimeFigureOut">
              <a:rPr lang="fr-FR" smtClean="0"/>
              <a:t>09/09/2025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3D11828E-8E2C-CAD3-1F6D-DEFAABBCA7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207BAB57-3AEF-D3FE-487B-60B32510E2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064FB-A92E-4BE3-8B70-0530735A4C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8287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B39387-455E-E0C1-7939-5557E352C5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B46B27F-347E-BFD6-3C93-ACA8101818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8DF9F-34A4-4164-B19F-941AF08A5D88}" type="datetimeFigureOut">
              <a:rPr lang="fr-FR" smtClean="0"/>
              <a:t>09/09/2025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11C151E-EDEA-7522-27EC-3151431CAE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95470CF4-CE0C-06BA-9A90-E928184B70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064FB-A92E-4BE3-8B70-0530735A4C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3095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338EDC0-E127-A3BE-8656-B17E471754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8DF9F-34A4-4164-B19F-941AF08A5D88}" type="datetimeFigureOut">
              <a:rPr lang="fr-FR" smtClean="0"/>
              <a:t>09/09/2025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4974E03-B327-BED8-6520-7B6D2ED07A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33A5EDC-DA4A-C986-A163-D1BC4E4EE4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064FB-A92E-4BE3-8B70-0530735A4C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797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4969D2-F4C2-E93C-B1E0-559732EBDE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EFF8ACC-C50E-3A75-B127-9991E74623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0C31F6E-081F-CC45-6ACF-3C0B354BEA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8D9705A-B49E-0053-DC72-D20D2BCB20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8DF9F-34A4-4164-B19F-941AF08A5D88}" type="datetimeFigureOut">
              <a:rPr lang="fr-FR" smtClean="0"/>
              <a:t>09/09/2025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7F6D1E1-9E8B-BEFB-ACFA-C1D2C1F50F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AB1E2E2-5720-A854-0A32-39BBE04366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064FB-A92E-4BE3-8B70-0530735A4C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6562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F987AE-C073-41CA-1269-C4A392FA49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01705AB-406A-7BA5-268D-D80F63FBEA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89A12FC-A919-6A3D-E4FA-59EE3ADF1F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708E433-B0EF-27C6-0107-42411DEA7E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8DF9F-34A4-4164-B19F-941AF08A5D88}" type="datetimeFigureOut">
              <a:rPr lang="fr-FR" smtClean="0"/>
              <a:t>09/09/2025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0279997-E72D-E98A-53E3-1863C7466C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1915F93-FEC4-6100-34BF-E53AE7F716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064FB-A92E-4BE3-8B70-0530735A4C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6781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44C387-B67E-D806-37F9-D844EBE4A9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700B963-5A78-C4A9-CF55-9C3C3F85FE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214FBE2-8E78-01E3-7B84-D36FD6086E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8DF9F-34A4-4164-B19F-941AF08A5D88}" type="datetimeFigureOut">
              <a:rPr lang="fr-FR" smtClean="0"/>
              <a:t>09/09/2025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7EBD1FF-DDA2-93A6-92C7-9F1DF10C8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A28E4F1-9491-789E-3D26-2A16DBB0E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064FB-A92E-4BE3-8B70-0530735A4C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0155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2D5ECA36-CC55-3A98-E091-60DF81FA376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CAD1097-EE32-836D-1EED-30EBD66128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4986A6A-AC91-B62A-29D7-6E704A3C1C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8DF9F-34A4-4164-B19F-941AF08A5D88}" type="datetimeFigureOut">
              <a:rPr lang="fr-FR" smtClean="0"/>
              <a:t>09/09/2025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0AD882C-8815-2717-84D2-5A639331F2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50FAF9E-4AD7-FADD-A86D-6586870828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064FB-A92E-4BE3-8B70-0530735A4C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6017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9E16B44C-F9A1-598B-AD38-22210E1225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4226D31-FD5C-BDF8-468A-46D761AF43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F36E12-77C8-3794-C112-8D6A902F1FF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AF8DF9F-34A4-4164-B19F-941AF08A5D88}" type="datetimeFigureOut">
              <a:rPr lang="fr-FR" smtClean="0"/>
              <a:t>09/09/2025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08D517-172D-FC31-2E3E-687E0339A9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5DDEEAA-9FB1-F3A1-968A-4093E9E2453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7E064FB-A92E-4BE3-8B70-0530735A4C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0089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eige, nuage&#10;&#10;Le contenu généré par l’IA peut être incorrect.">
            <a:extLst>
              <a:ext uri="{FF2B5EF4-FFF2-40B4-BE49-F238E27FC236}">
                <a16:creationId xmlns:a16="http://schemas.microsoft.com/office/drawing/2014/main" id="{8176160E-4D82-4383-EF3D-519D9D1F82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106" y="535241"/>
            <a:ext cx="8604000" cy="578751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  <a:softEdge rad="63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8F32FB1-0DB3-8EF8-CED2-0FBBFDAB2FDF}"/>
              </a:ext>
            </a:extLst>
          </p:cNvPr>
          <p:cNvSpPr txBox="1"/>
          <p:nvPr/>
        </p:nvSpPr>
        <p:spPr>
          <a:xfrm>
            <a:off x="4467496" y="535241"/>
            <a:ext cx="60611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Alaska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8A666D7-C6DA-7555-5B53-FF9A5D5CCB0C}"/>
              </a:ext>
            </a:extLst>
          </p:cNvPr>
          <p:cNvSpPr txBox="1"/>
          <p:nvPr/>
        </p:nvSpPr>
        <p:spPr>
          <a:xfrm>
            <a:off x="9380232" y="2554017"/>
            <a:ext cx="258644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Les traces du passé russe sont encore visibles en Alaska : ici la ville d'Unalaska et son église orthodoxe.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066649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ndAc>
          <p:stSnd>
            <p:snd r:embed="rId2" name="A Comme Amour - Richard Clayderman (Official Video).wav"/>
          </p:stSnd>
        </p:sndAc>
      </p:transition>
    </mc:Choice>
    <mc:Fallback>
      <p:transition spd="slow" advClick="0" advTm="9000">
        <p:sndAc>
          <p:stSnd>
            <p:snd r:embed="rId2" name="A Comme Amour - Richard Clayderman (Official Video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87DCC9-2A27-53E7-CCDF-76E2E7C3B8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D3DCEE6F-3210-8B9E-4B13-04315DBEF3CE}"/>
              </a:ext>
            </a:extLst>
          </p:cNvPr>
          <p:cNvSpPr txBox="1"/>
          <p:nvPr/>
        </p:nvSpPr>
        <p:spPr>
          <a:xfrm>
            <a:off x="231569" y="-5417"/>
            <a:ext cx="11728862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/>
              <a:t>L'Alaska (prononcé /</a:t>
            </a:r>
            <a:r>
              <a:rPr lang="fr-FR" sz="4000" b="1" dirty="0" err="1"/>
              <a:t>a.las.ka</a:t>
            </a:r>
            <a:r>
              <a:rPr lang="fr-FR" sz="4000" b="1" dirty="0"/>
              <a:t>/ Écouter (Fr.)ⓘ en français, /ə.ˈ</a:t>
            </a:r>
            <a:r>
              <a:rPr lang="fr-FR" sz="4000" b="1" dirty="0" err="1"/>
              <a:t>læs.kə</a:t>
            </a:r>
            <a:r>
              <a:rPr lang="fr-FR" sz="4000" b="1" dirty="0"/>
              <a:t>/ Écouter (É.-U.A)ⓘ en anglais, </a:t>
            </a:r>
            <a:r>
              <a:rPr lang="fr-FR" sz="4000" b="1" dirty="0" err="1"/>
              <a:t>Аля́ска</a:t>
            </a:r>
            <a:r>
              <a:rPr lang="fr-FR" sz="4000" b="1" dirty="0"/>
              <a:t> /</a:t>
            </a:r>
            <a:r>
              <a:rPr lang="fr-FR" sz="4000" b="1" dirty="0" err="1"/>
              <a:t>ɐˈlʲaskə</a:t>
            </a:r>
            <a:r>
              <a:rPr lang="fr-FR" sz="4000" b="1" dirty="0"/>
              <a:t>/ Écouter (Ru.)ⓘ en russe et </a:t>
            </a:r>
            <a:r>
              <a:rPr lang="fr-FR" sz="4000" b="1" dirty="0" err="1"/>
              <a:t>Alaasikaq</a:t>
            </a:r>
            <a:r>
              <a:rPr lang="fr-FR" sz="4000" b="1" dirty="0"/>
              <a:t> en inupiaq) est le 49e État des États-Unis, dont la capitale est Juneau et la plus grande ville Anchorage, où habite environ 40 % de la population de l'État. Avec une superficie totale de 1 717 854 km2, il est l'État le plus étendu et le plus septentrional du pays, mais l'un des moins peuplés, ne comptant que 733 406 habitants en 2023[1]</a:t>
            </a:r>
          </a:p>
        </p:txBody>
      </p:sp>
    </p:spTree>
    <p:extLst>
      <p:ext uri="{BB962C8B-B14F-4D97-AF65-F5344CB8AC3E}">
        <p14:creationId xmlns:p14="http://schemas.microsoft.com/office/powerpoint/2010/main" val="2514303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32168E-D8D1-D9DE-D9FA-9870465D45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eige, nature, Relief glaciaire, Chaîne de montagnes&#10;&#10;Le contenu généré par l’IA peut être incorrect.">
            <a:extLst>
              <a:ext uri="{FF2B5EF4-FFF2-40B4-BE49-F238E27FC236}">
                <a16:creationId xmlns:a16="http://schemas.microsoft.com/office/drawing/2014/main" id="{BFFA7143-5E70-F3FD-76BA-38B74DA682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3146" y="509107"/>
            <a:ext cx="8820000" cy="5839786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27538EF-FBA8-97F2-0F94-3F35CDB608FA}"/>
              </a:ext>
            </a:extLst>
          </p:cNvPr>
          <p:cNvSpPr txBox="1"/>
          <p:nvPr/>
        </p:nvSpPr>
        <p:spPr>
          <a:xfrm>
            <a:off x="561703" y="5075092"/>
            <a:ext cx="27986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Mont Katmai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644647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00FF1C-BE3C-0D12-466C-EEFB4B1A14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eau, iceberg&#10;&#10;Le contenu généré par l’IA peut être incorrect.">
            <a:extLst>
              <a:ext uri="{FF2B5EF4-FFF2-40B4-BE49-F238E27FC236}">
                <a16:creationId xmlns:a16="http://schemas.microsoft.com/office/drawing/2014/main" id="{1FAA9AA6-F6DC-D22F-9B05-0293FDD52B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617" y="549000"/>
            <a:ext cx="9484732" cy="576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44B7BEC-9921-95A3-4E63-BD7C0B1AE6C8}"/>
              </a:ext>
            </a:extLst>
          </p:cNvPr>
          <p:cNvSpPr txBox="1"/>
          <p:nvPr/>
        </p:nvSpPr>
        <p:spPr>
          <a:xfrm>
            <a:off x="10169481" y="3874090"/>
            <a:ext cx="215710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Le glacier Hubbard</a:t>
            </a:r>
          </a:p>
        </p:txBody>
      </p:sp>
    </p:spTree>
    <p:extLst>
      <p:ext uri="{BB962C8B-B14F-4D97-AF65-F5344CB8AC3E}">
        <p14:creationId xmlns:p14="http://schemas.microsoft.com/office/powerpoint/2010/main" val="2858655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FED029-D853-4F80-71AF-7007DED550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glacier, neige, montagne, nature&#10;&#10;Le contenu généré par l’IA peut être incorrect.">
            <a:extLst>
              <a:ext uri="{FF2B5EF4-FFF2-40B4-BE49-F238E27FC236}">
                <a16:creationId xmlns:a16="http://schemas.microsoft.com/office/drawing/2014/main" id="{60F47138-A4D6-5AFB-A193-8D1C10570C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0948" y="549000"/>
            <a:ext cx="8568919" cy="576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7BFBA5C-A9A5-DD1D-6680-3744C1F20DBB}"/>
              </a:ext>
            </a:extLst>
          </p:cNvPr>
          <p:cNvSpPr txBox="1"/>
          <p:nvPr/>
        </p:nvSpPr>
        <p:spPr>
          <a:xfrm>
            <a:off x="807522" y="3613301"/>
            <a:ext cx="257694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Glacier Root dans le parc national de </a:t>
            </a:r>
            <a:r>
              <a:rPr lang="fr-FR" sz="2400" b="1" dirty="0" err="1"/>
              <a:t>Wrangell</a:t>
            </a:r>
            <a:r>
              <a:rPr lang="fr-FR" sz="2400" b="1" dirty="0"/>
              <a:t>-St. Elias, Alaska, États- Unis</a:t>
            </a:r>
          </a:p>
        </p:txBody>
      </p:sp>
    </p:spTree>
    <p:extLst>
      <p:ext uri="{BB962C8B-B14F-4D97-AF65-F5344CB8AC3E}">
        <p14:creationId xmlns:p14="http://schemas.microsoft.com/office/powerpoint/2010/main" val="3053696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B85B17-D410-0DC4-5020-E054552F1B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hotographie aérienne, plein air, Vue plongeante, aérien&#10;&#10;Le contenu généré par l’IA peut être incorrect.">
            <a:extLst>
              <a:ext uri="{FF2B5EF4-FFF2-40B4-BE49-F238E27FC236}">
                <a16:creationId xmlns:a16="http://schemas.microsoft.com/office/drawing/2014/main" id="{6CAA98FC-346D-3985-027C-7569EAC330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480" y="459000"/>
            <a:ext cx="7920000" cy="594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AB32836-8CEA-65EB-A63A-F9942BD40A33}"/>
              </a:ext>
            </a:extLst>
          </p:cNvPr>
          <p:cNvSpPr txBox="1"/>
          <p:nvPr/>
        </p:nvSpPr>
        <p:spPr>
          <a:xfrm>
            <a:off x="8731480" y="4203865"/>
            <a:ext cx="34605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Juneau vue d' oiseau . Prise depuis le tramway fin août 2005.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331738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6BF659-B7D7-0C2B-7E20-38B21B559C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Le contenu généré par l’IA peut être incorrect.">
            <a:extLst>
              <a:ext uri="{FF2B5EF4-FFF2-40B4-BE49-F238E27FC236}">
                <a16:creationId xmlns:a16="http://schemas.microsoft.com/office/drawing/2014/main" id="{4F06EF74-3571-78EB-2A48-F7047F81AA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3806" y="369000"/>
            <a:ext cx="4588557" cy="612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54AD82D-946E-C95C-C0C1-9B512623EEB2}"/>
              </a:ext>
            </a:extLst>
          </p:cNvPr>
          <p:cNvSpPr txBox="1"/>
          <p:nvPr/>
        </p:nvSpPr>
        <p:spPr>
          <a:xfrm>
            <a:off x="593766" y="3823854"/>
            <a:ext cx="334692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Église catholique de l'Immaculée conception à Fairbanks.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97949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4DD8B0-CB14-5098-B2A8-F7A975A1C2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route&#10;&#10;Le contenu généré par l’IA peut être incorrect.">
            <a:extLst>
              <a:ext uri="{FF2B5EF4-FFF2-40B4-BE49-F238E27FC236}">
                <a16:creationId xmlns:a16="http://schemas.microsoft.com/office/drawing/2014/main" id="{190D04D2-7815-5E00-7699-0D73D51F6F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229" y="549000"/>
            <a:ext cx="8643404" cy="576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4A0A0CF-DFD0-DEB7-C335-68BBDDD6F366}"/>
              </a:ext>
            </a:extLst>
          </p:cNvPr>
          <p:cNvSpPr txBox="1"/>
          <p:nvPr/>
        </p:nvSpPr>
        <p:spPr>
          <a:xfrm>
            <a:off x="9381506" y="3740727"/>
            <a:ext cx="281049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Église catholique de l'Immaculée conception à Fairbanks.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1706155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C2ADBD-2912-3BBA-18D3-72AAB11CB3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 commercial, architecture, ciel&#10;&#10;Le contenu généré par l’IA peut être incorrect.">
            <a:extLst>
              <a:ext uri="{FF2B5EF4-FFF2-40B4-BE49-F238E27FC236}">
                <a16:creationId xmlns:a16="http://schemas.microsoft.com/office/drawing/2014/main" id="{F8519D24-FCB3-5179-8CC6-F6F0093D5B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0196" y="459000"/>
            <a:ext cx="9480283" cy="594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78C36CA-18CF-0646-B6B7-B5A2C90FA5CC}"/>
              </a:ext>
            </a:extLst>
          </p:cNvPr>
          <p:cNvSpPr txBox="1"/>
          <p:nvPr/>
        </p:nvSpPr>
        <p:spPr>
          <a:xfrm>
            <a:off x="368135" y="3906982"/>
            <a:ext cx="196519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Palais de Justice de Rabinowitz.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888209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D6A0E0-E9E4-2057-4557-AEE13CB861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eau, lac, arbre&#10;&#10;Le contenu généré par l’IA peut être incorrect.">
            <a:extLst>
              <a:ext uri="{FF2B5EF4-FFF2-40B4-BE49-F238E27FC236}">
                <a16:creationId xmlns:a16="http://schemas.microsoft.com/office/drawing/2014/main" id="{43FB084A-A062-C9FD-99E9-9BFCE6C4F9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058" y="585849"/>
            <a:ext cx="4838400" cy="3024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89811A8-E6E8-1045-23F2-63347C92E088}"/>
              </a:ext>
            </a:extLst>
          </p:cNvPr>
          <p:cNvSpPr txBox="1"/>
          <p:nvPr/>
        </p:nvSpPr>
        <p:spPr>
          <a:xfrm>
            <a:off x="890649" y="3545520"/>
            <a:ext cx="56447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Ketichikan Creek, Alaska.</a:t>
            </a:r>
            <a:endParaRPr lang="fr-FR" sz="2400" b="1" dirty="0"/>
          </a:p>
        </p:txBody>
      </p:sp>
      <p:pic>
        <p:nvPicPr>
          <p:cNvPr id="8" name="Image 7" descr="Une image contenant voie ferrée, plein air, ciel, transport&#10;&#10;Le contenu généré par l’IA peut être incorrect.">
            <a:extLst>
              <a:ext uri="{FF2B5EF4-FFF2-40B4-BE49-F238E27FC236}">
                <a16:creationId xmlns:a16="http://schemas.microsoft.com/office/drawing/2014/main" id="{61F2FCAD-2A52-D85E-C58D-2C18AE9A68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7942" y="3308762"/>
            <a:ext cx="4428000" cy="2952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19F746BC-3D3F-825C-A963-12B26FF005C1}"/>
              </a:ext>
            </a:extLst>
          </p:cNvPr>
          <p:cNvSpPr txBox="1"/>
          <p:nvPr/>
        </p:nvSpPr>
        <p:spPr>
          <a:xfrm>
            <a:off x="8122722" y="2967335"/>
            <a:ext cx="44136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Train en Alaska.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813114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49EAE1-5801-47AF-D833-F871B080C4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tuyau, cylindre&#10;&#10;Le contenu généré par l’IA peut être incorrect.">
            <a:extLst>
              <a:ext uri="{FF2B5EF4-FFF2-40B4-BE49-F238E27FC236}">
                <a16:creationId xmlns:a16="http://schemas.microsoft.com/office/drawing/2014/main" id="{9246DD13-BFCE-D927-070A-FBFDA479D5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1318" y="380023"/>
            <a:ext cx="4588573" cy="612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1BDF74A-99B9-3C56-72E4-A0177703065B}"/>
              </a:ext>
            </a:extLst>
          </p:cNvPr>
          <p:cNvSpPr txBox="1"/>
          <p:nvPr/>
        </p:nvSpPr>
        <p:spPr>
          <a:xfrm>
            <a:off x="8659891" y="4132337"/>
            <a:ext cx="31916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L'oléoduc trans-Alaska.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464949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AA14C7-82BD-EAE6-4C77-898AB98B16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nature, ciel&#10;&#10;Le contenu généré par l’IA peut être incorrect.">
            <a:extLst>
              <a:ext uri="{FF2B5EF4-FFF2-40B4-BE49-F238E27FC236}">
                <a16:creationId xmlns:a16="http://schemas.microsoft.com/office/drawing/2014/main" id="{7DCCDC5A-72CF-234B-24F7-409C8636B1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9413" y="459000"/>
            <a:ext cx="8913474" cy="594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45CDED5-ED88-179D-188C-8C19FE108888}"/>
              </a:ext>
            </a:extLst>
          </p:cNvPr>
          <p:cNvSpPr txBox="1"/>
          <p:nvPr/>
        </p:nvSpPr>
        <p:spPr>
          <a:xfrm>
            <a:off x="130629" y="4061361"/>
            <a:ext cx="25887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Vue entre Palmer et Glennallen.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324748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599C3D-BEF3-B85D-3A54-32F722F8E4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oir et blanc, ciel, nuage&#10;&#10;Le contenu généré par l’IA peut être incorrect.">
            <a:extLst>
              <a:ext uri="{FF2B5EF4-FFF2-40B4-BE49-F238E27FC236}">
                <a16:creationId xmlns:a16="http://schemas.microsoft.com/office/drawing/2014/main" id="{60EF302E-8231-87DB-2C4F-4D20C26175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681" y="459000"/>
            <a:ext cx="8055258" cy="594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CE06651-B6EF-733E-01AF-240D31C223AC}"/>
              </a:ext>
            </a:extLst>
          </p:cNvPr>
          <p:cNvSpPr txBox="1"/>
          <p:nvPr/>
        </p:nvSpPr>
        <p:spPr>
          <a:xfrm>
            <a:off x="8555939" y="3871356"/>
            <a:ext cx="33075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Siège de BP en Alaska à Anchorage depuis les années 1980.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47714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69A57D-554D-DDEB-ABD1-69DD3FBDFE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nuage, nature&#10;&#10;Le contenu généré par l’IA peut être incorrect.">
            <a:extLst>
              <a:ext uri="{FF2B5EF4-FFF2-40B4-BE49-F238E27FC236}">
                <a16:creationId xmlns:a16="http://schemas.microsoft.com/office/drawing/2014/main" id="{31B5F278-0D5B-9BD5-0CF7-EA39E9AF6B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3044" y="549000"/>
            <a:ext cx="8643405" cy="576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CA9C605-D8DC-EC0D-A946-027B34E430D0}"/>
              </a:ext>
            </a:extLst>
          </p:cNvPr>
          <p:cNvSpPr txBox="1"/>
          <p:nvPr/>
        </p:nvSpPr>
        <p:spPr>
          <a:xfrm>
            <a:off x="368135" y="3267497"/>
            <a:ext cx="299304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parc d'Eagle River (Rivière de l'aigle) dans la municipalité d'Anchorage. Septembre 2017.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405791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7FE458-00F3-7F4C-CFA3-3673F9E274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plein air, arbre, neige&#10;&#10;Le contenu généré par l’IA peut être incorrect.">
            <a:extLst>
              <a:ext uri="{FF2B5EF4-FFF2-40B4-BE49-F238E27FC236}">
                <a16:creationId xmlns:a16="http://schemas.microsoft.com/office/drawing/2014/main" id="{D2111409-46C9-BDA6-6E11-7515B2A856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099" y="459000"/>
            <a:ext cx="7920000" cy="594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842CC9A-E701-E2F7-92B4-B4CA146F5197}"/>
              </a:ext>
            </a:extLst>
          </p:cNvPr>
          <p:cNvSpPr txBox="1"/>
          <p:nvPr/>
        </p:nvSpPr>
        <p:spPr>
          <a:xfrm>
            <a:off x="8621486" y="4310742"/>
            <a:ext cx="32775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Élan dans une cour à Anchorage, en Alaska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973115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132994-E856-6F68-301D-CE0D301641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lein air, nature, ciel&#10;&#10;Le contenu généré par l’IA peut être incorrect.">
            <a:extLst>
              <a:ext uri="{FF2B5EF4-FFF2-40B4-BE49-F238E27FC236}">
                <a16:creationId xmlns:a16="http://schemas.microsoft.com/office/drawing/2014/main" id="{1303B449-AD04-D836-AEE5-1DF248010C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276" y="1517995"/>
            <a:ext cx="10116000" cy="346683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6E3923E-63D2-6A3A-D5AD-BC30F1553DDE}"/>
              </a:ext>
            </a:extLst>
          </p:cNvPr>
          <p:cNvSpPr txBox="1"/>
          <p:nvPr/>
        </p:nvSpPr>
        <p:spPr>
          <a:xfrm>
            <a:off x="3016332" y="4984833"/>
            <a:ext cx="64839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Vue sur la zone métropolitaine d'Anchorage depuis les monts </a:t>
            </a:r>
            <a:r>
              <a:rPr lang="fr-FR" sz="2400" b="1" dirty="0" err="1"/>
              <a:t>Chugach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1910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D407FD-1661-6CA9-65F9-F5CB4A718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fenêtre&#10;&#10;Le contenu généré par l’IA peut être incorrect.">
            <a:extLst>
              <a:ext uri="{FF2B5EF4-FFF2-40B4-BE49-F238E27FC236}">
                <a16:creationId xmlns:a16="http://schemas.microsoft.com/office/drawing/2014/main" id="{9B36C8ED-5756-0EC2-17BC-EB33F8A427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4611" y="369000"/>
            <a:ext cx="4587128" cy="612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A5C1812-ECDA-D4BF-ABB9-B16B2DBEE356}"/>
              </a:ext>
            </a:extLst>
          </p:cNvPr>
          <p:cNvSpPr txBox="1"/>
          <p:nvPr/>
        </p:nvSpPr>
        <p:spPr>
          <a:xfrm>
            <a:off x="819397" y="4319649"/>
            <a:ext cx="31232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Lever de soleil sur l'Hotel Captain Cook.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30024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CF94BA-389F-ACB3-F4AC-902F293167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plein air, paysage, nuage, région sauvage&#10;&#10;Le contenu généré par l’IA peut être incorrect.">
            <a:extLst>
              <a:ext uri="{FF2B5EF4-FFF2-40B4-BE49-F238E27FC236}">
                <a16:creationId xmlns:a16="http://schemas.microsoft.com/office/drawing/2014/main" id="{47A89B7F-8180-AF5A-F289-50FBA080D8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024" y="603600"/>
            <a:ext cx="4502875" cy="298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43A03F1-CD96-AB21-9907-3DCEB818DCFF}"/>
              </a:ext>
            </a:extLst>
          </p:cNvPr>
          <p:cNvSpPr txBox="1"/>
          <p:nvPr/>
        </p:nvSpPr>
        <p:spPr>
          <a:xfrm>
            <a:off x="1056904" y="3591600"/>
            <a:ext cx="55339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Parc National de Denali</a:t>
            </a:r>
            <a:endParaRPr lang="fr-FR" sz="2400" b="1" dirty="0"/>
          </a:p>
        </p:txBody>
      </p:sp>
      <p:pic>
        <p:nvPicPr>
          <p:cNvPr id="9" name="Image 8" descr="Une image contenant paysage, plein air, nature, montagne&#10;&#10;Le contenu généré par l’IA peut être incorrect.">
            <a:extLst>
              <a:ext uri="{FF2B5EF4-FFF2-40B4-BE49-F238E27FC236}">
                <a16:creationId xmlns:a16="http://schemas.microsoft.com/office/drawing/2014/main" id="{1A2C73C8-597A-F7E3-8BAF-D444F014FC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3685" y="3158696"/>
            <a:ext cx="4349172" cy="2952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6731D63F-A974-05EB-F29C-DCC135F03B40}"/>
              </a:ext>
            </a:extLst>
          </p:cNvPr>
          <p:cNvSpPr txBox="1"/>
          <p:nvPr/>
        </p:nvSpPr>
        <p:spPr>
          <a:xfrm>
            <a:off x="8550234" y="2879029"/>
            <a:ext cx="40220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Juneau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460730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04926B-AED8-535C-131D-A7E1D180F0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abits, personne&#10;&#10;Le contenu généré par l’IA peut être incorrect.">
            <a:extLst>
              <a:ext uri="{FF2B5EF4-FFF2-40B4-BE49-F238E27FC236}">
                <a16:creationId xmlns:a16="http://schemas.microsoft.com/office/drawing/2014/main" id="{CC097BD6-4A61-EA45-1128-0FC7686AB6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258" y="3429000"/>
            <a:ext cx="4320000" cy="288186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DA8511C-FF02-43F2-BFE4-7CD2317D07CE}"/>
              </a:ext>
            </a:extLst>
          </p:cNvPr>
          <p:cNvSpPr txBox="1"/>
          <p:nvPr/>
        </p:nvSpPr>
        <p:spPr>
          <a:xfrm>
            <a:off x="1559626" y="3157364"/>
            <a:ext cx="45363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village Yupik</a:t>
            </a:r>
            <a:endParaRPr lang="fr-FR" sz="2400" b="1" dirty="0"/>
          </a:p>
        </p:txBody>
      </p:sp>
      <p:pic>
        <p:nvPicPr>
          <p:cNvPr id="6" name="Image 5" descr="Une image contenant ciel, plein air, habits, personne&#10;&#10;Le contenu généré par l’IA peut être incorrect.">
            <a:extLst>
              <a:ext uri="{FF2B5EF4-FFF2-40B4-BE49-F238E27FC236}">
                <a16:creationId xmlns:a16="http://schemas.microsoft.com/office/drawing/2014/main" id="{0D8C7388-CA16-CFEE-2273-20B99B6208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0509" y="624455"/>
            <a:ext cx="3939454" cy="262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47A3426-9C73-6B8D-BD62-0643C19B4360}"/>
              </a:ext>
            </a:extLst>
          </p:cNvPr>
          <p:cNvSpPr txBox="1"/>
          <p:nvPr/>
        </p:nvSpPr>
        <p:spPr>
          <a:xfrm>
            <a:off x="7659584" y="3157364"/>
            <a:ext cx="418011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Des femmes se rassemblent chez Lisa et Jeff Charles pour une fête traditionnelle de chasse après la première chasse au lagopède réussie de leur fille Rayna.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66833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77A251-1021-C34D-D771-8BA346B823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nuage, plein air, ciel&#10;&#10;Le contenu généré par l’IA peut être incorrect.">
            <a:extLst>
              <a:ext uri="{FF2B5EF4-FFF2-40B4-BE49-F238E27FC236}">
                <a16:creationId xmlns:a16="http://schemas.microsoft.com/office/drawing/2014/main" id="{600FB3FA-B7DB-7BBA-9199-B6945E28EB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014" y="310111"/>
            <a:ext cx="4140000" cy="276178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F77ED15-31DC-5BB4-0ADD-28E5BBEA5B7D}"/>
              </a:ext>
            </a:extLst>
          </p:cNvPr>
          <p:cNvSpPr txBox="1"/>
          <p:nvPr/>
        </p:nvSpPr>
        <p:spPr>
          <a:xfrm>
            <a:off x="501419" y="3078218"/>
            <a:ext cx="489263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Monica </a:t>
            </a:r>
            <a:r>
              <a:rPr lang="fr-FR" sz="2400" b="1" dirty="0" err="1"/>
              <a:t>Kasaiuli</a:t>
            </a:r>
            <a:r>
              <a:rPr lang="fr-FR" sz="2400" b="1" dirty="0"/>
              <a:t> sèche du hareng à </a:t>
            </a:r>
            <a:r>
              <a:rPr lang="fr-FR" sz="2400" b="1" dirty="0" err="1"/>
              <a:t>Newtok</a:t>
            </a:r>
            <a:r>
              <a:rPr lang="fr-FR" sz="2400" b="1" dirty="0"/>
              <a:t> avant de partir pour le nouveau village de </a:t>
            </a:r>
            <a:r>
              <a:rPr lang="fr-FR" sz="2400" b="1" dirty="0" err="1"/>
              <a:t>Mertarvik</a:t>
            </a:r>
            <a:r>
              <a:rPr lang="fr-FR" sz="2400" b="1" dirty="0"/>
              <a:t>.</a:t>
            </a: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099E1630-4D2F-0AB3-E116-BF114F75BD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3891" y="3542543"/>
            <a:ext cx="6536690" cy="2916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5BDB79E0-730F-DA7A-1988-A936D5131BA3}"/>
              </a:ext>
            </a:extLst>
          </p:cNvPr>
          <p:cNvSpPr txBox="1"/>
          <p:nvPr/>
        </p:nvSpPr>
        <p:spPr>
          <a:xfrm>
            <a:off x="5551038" y="3198167"/>
            <a:ext cx="61395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chalet-dans-un-ski-</a:t>
            </a:r>
            <a:r>
              <a:rPr lang="fr-FR" sz="2400" b="1" dirty="0" err="1"/>
              <a:t>resort</a:t>
            </a:r>
            <a:r>
              <a:rPr lang="fr-FR" sz="2400" b="1" dirty="0"/>
              <a:t>-en-</a:t>
            </a:r>
            <a:r>
              <a:rPr lang="fr-FR" sz="2400" b="1" dirty="0" err="1"/>
              <a:t>alaska</a:t>
            </a:r>
            <a:r>
              <a:rPr lang="fr-FR" sz="2400" b="1" dirty="0"/>
              <a:t>-</a:t>
            </a:r>
          </a:p>
        </p:txBody>
      </p:sp>
    </p:spTree>
    <p:extLst>
      <p:ext uri="{BB962C8B-B14F-4D97-AF65-F5344CB8AC3E}">
        <p14:creationId xmlns:p14="http://schemas.microsoft.com/office/powerpoint/2010/main" val="1647518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6CD516-07B0-A84B-4A93-11AD6A4FD9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montagne, neige, nature, paysage&#10;&#10;Le contenu généré par l’IA peut être incorrect.">
            <a:extLst>
              <a:ext uri="{FF2B5EF4-FFF2-40B4-BE49-F238E27FC236}">
                <a16:creationId xmlns:a16="http://schemas.microsoft.com/office/drawing/2014/main" id="{1FA6B986-A6FB-C552-683D-3102FD99AB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682" y="3429000"/>
            <a:ext cx="4422137" cy="2952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BDA8BC12-FDA8-5B98-E0C5-AA93AB45CE9F}"/>
              </a:ext>
            </a:extLst>
          </p:cNvPr>
          <p:cNvSpPr txBox="1"/>
          <p:nvPr/>
        </p:nvSpPr>
        <p:spPr>
          <a:xfrm>
            <a:off x="753682" y="2911664"/>
            <a:ext cx="47638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Prendre la mesure des glaciers</a:t>
            </a:r>
            <a:endParaRPr lang="fr-FR" sz="2400" b="1" dirty="0"/>
          </a:p>
        </p:txBody>
      </p:sp>
      <p:pic>
        <p:nvPicPr>
          <p:cNvPr id="10" name="Image 9" descr="Une image contenant transport, traîneau, plein air, neige&#10;&#10;Le contenu généré par l’IA peut être incorrect.">
            <a:extLst>
              <a:ext uri="{FF2B5EF4-FFF2-40B4-BE49-F238E27FC236}">
                <a16:creationId xmlns:a16="http://schemas.microsoft.com/office/drawing/2014/main" id="{42C42638-ECF0-E46E-B23A-2E708C1358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2318" y="635778"/>
            <a:ext cx="4176000" cy="279322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A275E233-1AAB-1D77-A41D-5AA8DA234C05}"/>
              </a:ext>
            </a:extLst>
          </p:cNvPr>
          <p:cNvSpPr txBox="1"/>
          <p:nvPr/>
        </p:nvSpPr>
        <p:spPr>
          <a:xfrm>
            <a:off x="7505205" y="3429000"/>
            <a:ext cx="4176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course-chien-de-traineau-</a:t>
            </a:r>
            <a:r>
              <a:rPr lang="fr-FR" sz="2400" b="1" dirty="0" err="1"/>
              <a:t>alaska</a:t>
            </a:r>
            <a:r>
              <a:rPr lang="fr-FR" sz="2400" b="1" dirty="0"/>
              <a:t>-</a:t>
            </a:r>
          </a:p>
        </p:txBody>
      </p:sp>
    </p:spTree>
    <p:extLst>
      <p:ext uri="{BB962C8B-B14F-4D97-AF65-F5344CB8AC3E}">
        <p14:creationId xmlns:p14="http://schemas.microsoft.com/office/powerpoint/2010/main" val="1399740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6252EC-82E7-0939-FA9A-7F7B47A831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nuage&#10;&#10;Le contenu généré par l’IA peut être incorrect.">
            <a:extLst>
              <a:ext uri="{FF2B5EF4-FFF2-40B4-BE49-F238E27FC236}">
                <a16:creationId xmlns:a16="http://schemas.microsoft.com/office/drawing/2014/main" id="{721181F5-B3FB-B0A4-2F69-327F7B7811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87" y="558825"/>
            <a:ext cx="4320000" cy="270642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C5CA329-F334-4A39-DFAE-4E67258B51E3}"/>
              </a:ext>
            </a:extLst>
          </p:cNvPr>
          <p:cNvSpPr txBox="1"/>
          <p:nvPr/>
        </p:nvSpPr>
        <p:spPr>
          <a:xfrm>
            <a:off x="1246909" y="3140436"/>
            <a:ext cx="49401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/>
              <a:t>. Pêcher en rivière</a:t>
            </a:r>
            <a:endParaRPr lang="fr-FR" sz="2800" b="1" dirty="0"/>
          </a:p>
        </p:txBody>
      </p:sp>
      <p:pic>
        <p:nvPicPr>
          <p:cNvPr id="6" name="Image 5" descr="Une image contenant nature, plein air, eau, glace&#10;&#10;Le contenu généré par l’IA peut être incorrect.">
            <a:extLst>
              <a:ext uri="{FF2B5EF4-FFF2-40B4-BE49-F238E27FC236}">
                <a16:creationId xmlns:a16="http://schemas.microsoft.com/office/drawing/2014/main" id="{513BCE8F-733D-A8F5-1E79-39A94FA9C2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9195" y="3265245"/>
            <a:ext cx="4032000" cy="302267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079DACDE-0200-89C8-0B40-A52A80CCA7BF}"/>
              </a:ext>
            </a:extLst>
          </p:cNvPr>
          <p:cNvSpPr txBox="1"/>
          <p:nvPr/>
        </p:nvSpPr>
        <p:spPr>
          <a:xfrm>
            <a:off x="7089569" y="2909603"/>
            <a:ext cx="609797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/>
              <a:t>sources-eaux-chaudes-</a:t>
            </a:r>
            <a:r>
              <a:rPr lang="fr-FR" sz="2400" b="1" dirty="0" err="1"/>
              <a:t>alaska</a:t>
            </a:r>
            <a:r>
              <a:rPr lang="fr-FR" sz="2400" b="1" dirty="0"/>
              <a:t>-</a:t>
            </a:r>
          </a:p>
        </p:txBody>
      </p:sp>
    </p:spTree>
    <p:extLst>
      <p:ext uri="{BB962C8B-B14F-4D97-AF65-F5344CB8AC3E}">
        <p14:creationId xmlns:p14="http://schemas.microsoft.com/office/powerpoint/2010/main" val="3643040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E91639-32D0-2F7B-BBFC-A9C9467649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signe, plante&#10;&#10;Le contenu généré par l’IA peut être incorrect.">
            <a:extLst>
              <a:ext uri="{FF2B5EF4-FFF2-40B4-BE49-F238E27FC236}">
                <a16:creationId xmlns:a16="http://schemas.microsoft.com/office/drawing/2014/main" id="{212B6534-933E-20E6-AE25-98286FF9C3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590" y="3429000"/>
            <a:ext cx="4356000" cy="290231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F2AF7D7-1FFB-EDE8-5BAC-B5FE8C1AC822}"/>
              </a:ext>
            </a:extLst>
          </p:cNvPr>
          <p:cNvSpPr txBox="1"/>
          <p:nvPr/>
        </p:nvSpPr>
        <p:spPr>
          <a:xfrm>
            <a:off x="629392" y="3057148"/>
            <a:ext cx="51776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parc-national-Denali-panneau</a:t>
            </a:r>
            <a:endParaRPr lang="fr-FR" sz="2400" b="1" dirty="0"/>
          </a:p>
        </p:txBody>
      </p:sp>
      <p:pic>
        <p:nvPicPr>
          <p:cNvPr id="6" name="Image 5" descr="Une image contenant plein air, herbe, mammifère, ours&#10;&#10;Le contenu généré par l’IA peut être incorrect.">
            <a:extLst>
              <a:ext uri="{FF2B5EF4-FFF2-40B4-BE49-F238E27FC236}">
                <a16:creationId xmlns:a16="http://schemas.microsoft.com/office/drawing/2014/main" id="{541F7D97-B91D-2F25-6DD6-4614CF7518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6608" y="795090"/>
            <a:ext cx="4356000" cy="290231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3F422A7-DA8E-F630-3D5B-31F353D08F5F}"/>
              </a:ext>
            </a:extLst>
          </p:cNvPr>
          <p:cNvSpPr txBox="1"/>
          <p:nvPr/>
        </p:nvSpPr>
        <p:spPr>
          <a:xfrm>
            <a:off x="7677663" y="3576717"/>
            <a:ext cx="45143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parc-national-Denali-ours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787514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A505B0-B46D-E634-9251-445825DACA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nuage, herbe&#10;&#10;Le contenu généré par l’IA peut être incorrect.">
            <a:extLst>
              <a:ext uri="{FF2B5EF4-FFF2-40B4-BE49-F238E27FC236}">
                <a16:creationId xmlns:a16="http://schemas.microsoft.com/office/drawing/2014/main" id="{ADD6CA20-BD72-FC9F-E7E4-5CF162E40A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020" y="608611"/>
            <a:ext cx="4536000" cy="25515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CB406D2-A649-C794-2E3B-BF0A764FCD07}"/>
              </a:ext>
            </a:extLst>
          </p:cNvPr>
          <p:cNvSpPr txBox="1"/>
          <p:nvPr/>
        </p:nvSpPr>
        <p:spPr>
          <a:xfrm>
            <a:off x="735895" y="3160111"/>
            <a:ext cx="51420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 parc national et réserve de Denali, en Alaska.</a:t>
            </a:r>
            <a:endParaRPr lang="fr-FR" sz="2400" b="1" dirty="0"/>
          </a:p>
        </p:txBody>
      </p:sp>
      <p:pic>
        <p:nvPicPr>
          <p:cNvPr id="6" name="Image 5" descr="Une image contenant aurore, nature, ciel, plein air&#10;&#10;Le contenu généré par l’IA peut être incorrect.">
            <a:extLst>
              <a:ext uri="{FF2B5EF4-FFF2-40B4-BE49-F238E27FC236}">
                <a16:creationId xmlns:a16="http://schemas.microsoft.com/office/drawing/2014/main" id="{A997CF85-0591-6EBC-CCCF-2D1C591C43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6723" y="3429000"/>
            <a:ext cx="4536000" cy="2835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F05B1C0-7645-ED1A-4AE6-6674BFCBADDE}"/>
              </a:ext>
            </a:extLst>
          </p:cNvPr>
          <p:cNvSpPr txBox="1"/>
          <p:nvPr/>
        </p:nvSpPr>
        <p:spPr>
          <a:xfrm>
            <a:off x="7536872" y="6121496"/>
            <a:ext cx="4655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aurore-boreale-alaska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993714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48B642-1C01-6A69-59AF-B1B9DCF1B7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paysage, nature&#10;&#10;Le contenu généré par l’IA peut être incorrect.">
            <a:extLst>
              <a:ext uri="{FF2B5EF4-FFF2-40B4-BE49-F238E27FC236}">
                <a16:creationId xmlns:a16="http://schemas.microsoft.com/office/drawing/2014/main" id="{908630EB-BC85-B659-95C2-46A875A116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179" y="3307834"/>
            <a:ext cx="4576743" cy="2952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4DC23D5-54D1-5F24-44E8-97F6DEAE7ABC}"/>
              </a:ext>
            </a:extLst>
          </p:cNvPr>
          <p:cNvSpPr txBox="1"/>
          <p:nvPr/>
        </p:nvSpPr>
        <p:spPr>
          <a:xfrm>
            <a:off x="1638795" y="2967335"/>
            <a:ext cx="47620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paysage-</a:t>
            </a:r>
            <a:r>
              <a:rPr lang="fr-FR" sz="2400" b="1" dirty="0" err="1"/>
              <a:t>alaska</a:t>
            </a:r>
            <a:r>
              <a:rPr lang="fr-FR" sz="2400" b="1" dirty="0"/>
              <a:t>-</a:t>
            </a:r>
          </a:p>
        </p:txBody>
      </p:sp>
      <p:pic>
        <p:nvPicPr>
          <p:cNvPr id="6" name="Image 5" descr="Une image contenant paysage, plein air, nuage, herbe&#10;&#10;Le contenu généré par l’IA peut être incorrect.">
            <a:extLst>
              <a:ext uri="{FF2B5EF4-FFF2-40B4-BE49-F238E27FC236}">
                <a16:creationId xmlns:a16="http://schemas.microsoft.com/office/drawing/2014/main" id="{E0700301-3018-C603-9CB0-4528C137A2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7416" y="643834"/>
            <a:ext cx="4067171" cy="2664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45420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327DB0-D02D-EB45-64B8-E9E6770195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ransport, embarcation, bateau, plein air&#10;&#10;Le contenu généré par l’IA peut être incorrect.">
            <a:extLst>
              <a:ext uri="{FF2B5EF4-FFF2-40B4-BE49-F238E27FC236}">
                <a16:creationId xmlns:a16="http://schemas.microsoft.com/office/drawing/2014/main" id="{C2ACF1BD-FA5E-3E09-B371-77DB9B6622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061" y="621000"/>
            <a:ext cx="4212000" cy="280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7D919AA-0376-7332-4142-5AF43FDE1013}"/>
              </a:ext>
            </a:extLst>
          </p:cNvPr>
          <p:cNvSpPr txBox="1"/>
          <p:nvPr/>
        </p:nvSpPr>
        <p:spPr>
          <a:xfrm>
            <a:off x="3005061" y="3839435"/>
            <a:ext cx="56922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L’IDÉAL EN CROISIÈRE</a:t>
            </a:r>
            <a:endParaRPr lang="fr-FR" sz="2400" b="1" dirty="0"/>
          </a:p>
        </p:txBody>
      </p:sp>
      <p:pic>
        <p:nvPicPr>
          <p:cNvPr id="6" name="Image 5" descr="Une image contenant plein air, neige, embarcation, transport&#10;&#10;Le contenu généré par l’IA peut être incorrect.">
            <a:extLst>
              <a:ext uri="{FF2B5EF4-FFF2-40B4-BE49-F238E27FC236}">
                <a16:creationId xmlns:a16="http://schemas.microsoft.com/office/drawing/2014/main" id="{546C681A-309F-4B72-E1F5-B9D2C8FE0C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4360" y="3595254"/>
            <a:ext cx="4262400" cy="2664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14032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D6C18F-5771-44C3-C131-BC5F335ECB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lacier, plein air, nature, Relief glaciaire&#10;&#10;Le contenu généré par l’IA peut être incorrect.">
            <a:extLst>
              <a:ext uri="{FF2B5EF4-FFF2-40B4-BE49-F238E27FC236}">
                <a16:creationId xmlns:a16="http://schemas.microsoft.com/office/drawing/2014/main" id="{7D38A9F6-C26A-3E35-2AA6-C6D5FB45F3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109" y="3526476"/>
            <a:ext cx="4110423" cy="2736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1" name="Image 10" descr="Une image contenant montagne, paysage, nature, plein air&#10;&#10;Le contenu généré par l’IA peut être incorrect.">
            <a:extLst>
              <a:ext uri="{FF2B5EF4-FFF2-40B4-BE49-F238E27FC236}">
                <a16:creationId xmlns:a16="http://schemas.microsoft.com/office/drawing/2014/main" id="{C49A0742-18B0-A5E8-4626-9556406843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0405" y="693000"/>
            <a:ext cx="4104000" cy="2736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59171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480FA8-31A5-9DCB-85D5-331EE2CC27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habits, concert, personne, intérieur&#10;&#10;Le contenu généré par l’IA peut être incorrect.">
            <a:extLst>
              <a:ext uri="{FF2B5EF4-FFF2-40B4-BE49-F238E27FC236}">
                <a16:creationId xmlns:a16="http://schemas.microsoft.com/office/drawing/2014/main" id="{F22A3946-FC47-A43E-34DC-00B820CF2D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605" y="615526"/>
            <a:ext cx="4212000" cy="281347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556A244-41B5-66D8-A23A-09B406CED7EA}"/>
              </a:ext>
            </a:extLst>
          </p:cNvPr>
          <p:cNvSpPr txBox="1"/>
          <p:nvPr/>
        </p:nvSpPr>
        <p:spPr>
          <a:xfrm>
            <a:off x="490847" y="3429000"/>
            <a:ext cx="52963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Spectacle au Centre du patrimoine avec des danseurs</a:t>
            </a:r>
            <a:endParaRPr lang="fr-FR" sz="2400" b="1" dirty="0"/>
          </a:p>
        </p:txBody>
      </p:sp>
      <p:pic>
        <p:nvPicPr>
          <p:cNvPr id="10" name="Image 9" descr="Une image contenant ciel, nature, plein air, aurore&#10;&#10;Le contenu généré par l’IA peut être incorrect.">
            <a:extLst>
              <a:ext uri="{FF2B5EF4-FFF2-40B4-BE49-F238E27FC236}">
                <a16:creationId xmlns:a16="http://schemas.microsoft.com/office/drawing/2014/main" id="{428DC4CF-5669-C545-3E7F-5A97468185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9127" y="3429000"/>
            <a:ext cx="5076000" cy="285778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03764F12-41B1-0067-FFEE-B3DF759CCEC3}"/>
              </a:ext>
            </a:extLst>
          </p:cNvPr>
          <p:cNvSpPr txBox="1"/>
          <p:nvPr/>
        </p:nvSpPr>
        <p:spPr>
          <a:xfrm>
            <a:off x="6730410" y="3037092"/>
            <a:ext cx="58070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Fugue hivernale en Alaska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252806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940EBF-7369-0436-4C3D-4E9DE9F291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eige, ciel, arbre&#10;&#10;Le contenu généré par l’IA peut être incorrect.">
            <a:extLst>
              <a:ext uri="{FF2B5EF4-FFF2-40B4-BE49-F238E27FC236}">
                <a16:creationId xmlns:a16="http://schemas.microsoft.com/office/drawing/2014/main" id="{4074B891-FFE8-BB11-25EB-5233E9DFCC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865" y="2280526"/>
            <a:ext cx="4734714" cy="2664000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95023D6-1086-92CF-416B-D30286E81622}"/>
              </a:ext>
            </a:extLst>
          </p:cNvPr>
          <p:cNvSpPr txBox="1"/>
          <p:nvPr/>
        </p:nvSpPr>
        <p:spPr>
          <a:xfrm>
            <a:off x="249381" y="1460664"/>
            <a:ext cx="77308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Lorient Vous A Présenté L’Alaska Etats - Unis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317B832-1737-D4DB-83B6-D3CD543852D9}"/>
              </a:ext>
            </a:extLst>
          </p:cNvPr>
          <p:cNvSpPr txBox="1"/>
          <p:nvPr/>
        </p:nvSpPr>
        <p:spPr>
          <a:xfrm>
            <a:off x="5664530" y="3198167"/>
            <a:ext cx="59020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Images Et Le son Du Net</a:t>
            </a:r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          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3216272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</TotalTime>
  <Words>386</Words>
  <Application>Microsoft Office PowerPoint</Application>
  <PresentationFormat>Grand écran</PresentationFormat>
  <Paragraphs>42</Paragraphs>
  <Slides>29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3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8</cp:revision>
  <dcterms:created xsi:type="dcterms:W3CDTF">2025-09-08T14:35:13Z</dcterms:created>
  <dcterms:modified xsi:type="dcterms:W3CDTF">2025-09-09T08:59:32Z</dcterms:modified>
</cp:coreProperties>
</file>