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5.jpg" ContentType="image/jpg"/>
  <Override PartName="/ppt/media/image4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00" r:id="rId6"/>
    <p:sldId id="301" r:id="rId7"/>
    <p:sldId id="260" r:id="rId8"/>
    <p:sldId id="298" r:id="rId9"/>
    <p:sldId id="261" r:id="rId10"/>
    <p:sldId id="262" r:id="rId11"/>
    <p:sldId id="263" r:id="rId12"/>
    <p:sldId id="264" r:id="rId13"/>
    <p:sldId id="303" r:id="rId14"/>
    <p:sldId id="265" r:id="rId15"/>
    <p:sldId id="266" r:id="rId16"/>
    <p:sldId id="267" r:id="rId17"/>
    <p:sldId id="288" r:id="rId18"/>
    <p:sldId id="268" r:id="rId19"/>
    <p:sldId id="297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93" r:id="rId36"/>
    <p:sldId id="294" r:id="rId37"/>
    <p:sldId id="295" r:id="rId38"/>
    <p:sldId id="305" r:id="rId39"/>
  </p:sldIdLst>
  <p:sldSz cx="10160000" cy="7874000"/>
  <p:notesSz cx="10160000" cy="787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09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440940"/>
            <a:ext cx="8636000" cy="1653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409440"/>
            <a:ext cx="7112000" cy="1968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65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A31FF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E622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65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A31FF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811020"/>
            <a:ext cx="4419600" cy="5196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811020"/>
            <a:ext cx="4419600" cy="5196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65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A31FF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65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65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160000" cy="7620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4196" y="393700"/>
            <a:ext cx="3331606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A31FF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2600" y="1296669"/>
            <a:ext cx="9194800" cy="520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E622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322820"/>
            <a:ext cx="3251200" cy="393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322820"/>
            <a:ext cx="2336800" cy="393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867900" y="7655049"/>
            <a:ext cx="22479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65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ubapro-uwatec.f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9454" y="307340"/>
            <a:ext cx="9137650" cy="12954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3600" dirty="0"/>
              <a:t>Élaboration </a:t>
            </a:r>
            <a:r>
              <a:rPr sz="3600" spc="-5" dirty="0"/>
              <a:t>d’un </a:t>
            </a:r>
            <a:r>
              <a:rPr sz="3600" dirty="0"/>
              <a:t>moyen </a:t>
            </a:r>
            <a:r>
              <a:rPr sz="3600" spc="-5" dirty="0"/>
              <a:t>de</a:t>
            </a:r>
            <a:r>
              <a:rPr sz="3600" spc="-90" dirty="0"/>
              <a:t> </a:t>
            </a:r>
            <a:r>
              <a:rPr sz="3600" spc="-5" dirty="0"/>
              <a:t>décompression</a:t>
            </a:r>
            <a:endParaRPr sz="3600"/>
          </a:p>
          <a:p>
            <a:pPr algn="ctr">
              <a:lnSpc>
                <a:spcPct val="100000"/>
              </a:lnSpc>
              <a:spcBef>
                <a:spcPts val="680"/>
              </a:spcBef>
              <a:tabLst>
                <a:tab pos="4502150" algn="l"/>
              </a:tabLst>
            </a:pPr>
            <a:r>
              <a:rPr sz="3600" dirty="0"/>
              <a:t>– Le cas </a:t>
            </a:r>
            <a:r>
              <a:rPr sz="3600" spc="-5" dirty="0"/>
              <a:t>des tables	</a:t>
            </a:r>
            <a:r>
              <a:rPr sz="3600" dirty="0"/>
              <a:t>MN </a:t>
            </a:r>
            <a:r>
              <a:rPr sz="3600" spc="-5" dirty="0"/>
              <a:t>90</a:t>
            </a:r>
            <a:r>
              <a:rPr sz="3600" spc="-25" dirty="0"/>
              <a:t> </a:t>
            </a:r>
            <a:r>
              <a:rPr sz="3600" dirty="0"/>
              <a:t>–</a:t>
            </a:r>
            <a:endParaRPr sz="36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265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893132"/>
            <a:ext cx="8610600" cy="5206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26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3300" y="393700"/>
            <a:ext cx="7724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Méthode </a:t>
            </a:r>
            <a:r>
              <a:rPr spc="-5" dirty="0"/>
              <a:t>d’élaboration d’un </a:t>
            </a:r>
            <a:r>
              <a:rPr dirty="0"/>
              <a:t>moyen </a:t>
            </a:r>
            <a:r>
              <a:rPr spc="-5" dirty="0"/>
              <a:t>de</a:t>
            </a:r>
            <a:r>
              <a:rPr spc="-90" dirty="0"/>
              <a:t> </a:t>
            </a:r>
            <a:r>
              <a:rPr spc="-5" dirty="0"/>
              <a:t>décompression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8000" y="1372869"/>
            <a:ext cx="8406765" cy="54229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Objectif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spc="-5" dirty="0">
                <a:latin typeface="Comic Sans MS"/>
                <a:cs typeface="Comic Sans MS"/>
              </a:rPr>
              <a:t>Ramener </a:t>
            </a:r>
            <a:r>
              <a:rPr sz="1800" dirty="0">
                <a:latin typeface="Comic Sans MS"/>
                <a:cs typeface="Comic Sans MS"/>
              </a:rPr>
              <a:t>le plongeur en sécurité à la surface, avec le </a:t>
            </a:r>
            <a:r>
              <a:rPr sz="1800" spc="-5" dirty="0">
                <a:latin typeface="Comic Sans MS"/>
                <a:cs typeface="Comic Sans MS"/>
              </a:rPr>
              <a:t>risque </a:t>
            </a:r>
            <a:r>
              <a:rPr sz="1800" dirty="0">
                <a:latin typeface="Comic Sans MS"/>
                <a:cs typeface="Comic Sans MS"/>
              </a:rPr>
              <a:t>minimum</a:t>
            </a:r>
            <a:r>
              <a:rPr sz="1800" spc="-9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accepté.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Lui permettre </a:t>
            </a:r>
            <a:r>
              <a:rPr sz="1800" spc="-5" dirty="0">
                <a:latin typeface="Comic Sans MS"/>
                <a:cs typeface="Comic Sans MS"/>
              </a:rPr>
              <a:t>de replonger dans </a:t>
            </a:r>
            <a:r>
              <a:rPr sz="1800" dirty="0">
                <a:latin typeface="Comic Sans MS"/>
                <a:cs typeface="Comic Sans MS"/>
              </a:rPr>
              <a:t>les heures </a:t>
            </a:r>
            <a:r>
              <a:rPr sz="1800" spc="-5" dirty="0">
                <a:latin typeface="Comic Sans MS"/>
                <a:cs typeface="Comic Sans MS"/>
              </a:rPr>
              <a:t>qui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suivent.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Prévoir </a:t>
            </a:r>
            <a:r>
              <a:rPr sz="1800" spc="-5" dirty="0">
                <a:latin typeface="Comic Sans MS"/>
                <a:cs typeface="Comic Sans MS"/>
              </a:rPr>
              <a:t>des </a:t>
            </a:r>
            <a:r>
              <a:rPr sz="1800" dirty="0">
                <a:latin typeface="Comic Sans MS"/>
                <a:cs typeface="Comic Sans MS"/>
              </a:rPr>
              <a:t>procédures </a:t>
            </a:r>
            <a:r>
              <a:rPr sz="1800" spc="-5" dirty="0">
                <a:latin typeface="Comic Sans MS"/>
                <a:cs typeface="Comic Sans MS"/>
              </a:rPr>
              <a:t>de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secours.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omic Sans MS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Paramètres </a:t>
            </a: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du </a:t>
            </a: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profil </a:t>
            </a: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de</a:t>
            </a:r>
            <a:r>
              <a:rPr sz="1800" b="1" spc="-15" dirty="0">
                <a:solidFill>
                  <a:srgbClr val="E622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décompression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Limiter la </a:t>
            </a:r>
            <a:r>
              <a:rPr sz="1800" spc="-5" dirty="0">
                <a:latin typeface="Comic Sans MS"/>
                <a:cs typeface="Comic Sans MS"/>
              </a:rPr>
              <a:t>vitesse de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remontée,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Marquer </a:t>
            </a:r>
            <a:r>
              <a:rPr sz="1800" spc="-5" dirty="0">
                <a:latin typeface="Comic Sans MS"/>
                <a:cs typeface="Comic Sans MS"/>
              </a:rPr>
              <a:t>des </a:t>
            </a:r>
            <a:r>
              <a:rPr sz="1800" dirty="0">
                <a:latin typeface="Comic Sans MS"/>
                <a:cs typeface="Comic Sans MS"/>
              </a:rPr>
              <a:t>arrêts</a:t>
            </a:r>
            <a:r>
              <a:rPr sz="1800" spc="-5" dirty="0">
                <a:latin typeface="Comic Sans MS"/>
                <a:cs typeface="Comic Sans MS"/>
              </a:rPr>
              <a:t> (paliers).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Exemple </a:t>
            </a:r>
            <a:r>
              <a:rPr sz="1800" spc="-5" dirty="0">
                <a:latin typeface="Comic Sans MS"/>
                <a:cs typeface="Comic Sans MS"/>
              </a:rPr>
              <a:t>(MN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90)</a:t>
            </a:r>
            <a:endParaRPr sz="1800">
              <a:latin typeface="Comic Sans MS"/>
              <a:cs typeface="Comic Sans MS"/>
            </a:endParaRPr>
          </a:p>
          <a:p>
            <a:pPr marL="149225">
              <a:lnSpc>
                <a:spcPct val="100000"/>
              </a:lnSpc>
              <a:spcBef>
                <a:spcPts val="340"/>
              </a:spcBef>
              <a:tabLst>
                <a:tab pos="2820035" algn="l"/>
                <a:tab pos="3189605" algn="l"/>
              </a:tabLst>
            </a:pPr>
            <a:r>
              <a:rPr sz="1800" spc="-5" dirty="0">
                <a:latin typeface="Comic Sans MS"/>
                <a:cs typeface="Comic Sans MS"/>
              </a:rPr>
              <a:t>vitesses </a:t>
            </a:r>
            <a:r>
              <a:rPr sz="1800" dirty="0">
                <a:latin typeface="Comic Sans MS"/>
                <a:cs typeface="Comic Sans MS"/>
              </a:rPr>
              <a:t>: </a:t>
            </a:r>
            <a:r>
              <a:rPr sz="1800" spc="-5" dirty="0">
                <a:latin typeface="Comic Sans MS"/>
                <a:cs typeface="Comic Sans MS"/>
              </a:rPr>
              <a:t>15 </a:t>
            </a:r>
            <a:r>
              <a:rPr sz="1800" dirty="0">
                <a:latin typeface="Comic Sans MS"/>
                <a:cs typeface="Comic Sans MS"/>
              </a:rPr>
              <a:t>à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17</a:t>
            </a:r>
            <a:r>
              <a:rPr sz="1800" dirty="0">
                <a:latin typeface="Comic Sans MS"/>
                <a:cs typeface="Comic Sans MS"/>
              </a:rPr>
              <a:t> m/min	et	6 m/min entre les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paliers,</a:t>
            </a:r>
            <a:endParaRPr sz="1800">
              <a:latin typeface="Comic Sans MS"/>
              <a:cs typeface="Comic Sans MS"/>
            </a:endParaRPr>
          </a:p>
          <a:p>
            <a:pPr marL="149225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latin typeface="Comic Sans MS"/>
                <a:cs typeface="Comic Sans MS"/>
              </a:rPr>
              <a:t>paliers : </a:t>
            </a:r>
            <a:r>
              <a:rPr sz="1800" spc="-5" dirty="0">
                <a:latin typeface="Comic Sans MS"/>
                <a:cs typeface="Comic Sans MS"/>
              </a:rPr>
              <a:t>3, 6, 9, </a:t>
            </a:r>
            <a:r>
              <a:rPr sz="1800" dirty="0">
                <a:latin typeface="Comic Sans MS"/>
                <a:cs typeface="Comic Sans MS"/>
              </a:rPr>
              <a:t>… mètres </a:t>
            </a:r>
            <a:r>
              <a:rPr sz="1800" spc="-5" dirty="0">
                <a:latin typeface="Comic Sans MS"/>
                <a:cs typeface="Comic Sans MS"/>
              </a:rPr>
              <a:t>(historiquement, </a:t>
            </a:r>
            <a:r>
              <a:rPr sz="1800" dirty="0">
                <a:latin typeface="Comic Sans MS"/>
                <a:cs typeface="Comic Sans MS"/>
              </a:rPr>
              <a:t>multiples </a:t>
            </a:r>
            <a:r>
              <a:rPr sz="1800" spc="-5" dirty="0">
                <a:latin typeface="Comic Sans MS"/>
                <a:cs typeface="Comic Sans MS"/>
              </a:rPr>
              <a:t>de 10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pieds).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Difficultés </a:t>
            </a: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de</a:t>
            </a:r>
            <a:r>
              <a:rPr sz="1800" b="1" spc="-10" dirty="0">
                <a:solidFill>
                  <a:srgbClr val="E622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l’élaboration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Complexité </a:t>
            </a:r>
            <a:r>
              <a:rPr sz="1800" spc="-5" dirty="0">
                <a:latin typeface="Comic Sans MS"/>
                <a:cs typeface="Comic Sans MS"/>
              </a:rPr>
              <a:t>de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l’organisme.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Diversité </a:t>
            </a:r>
            <a:r>
              <a:rPr sz="1800" spc="-5" dirty="0">
                <a:latin typeface="Comic Sans MS"/>
                <a:cs typeface="Comic Sans MS"/>
              </a:rPr>
              <a:t>des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individus.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Diversité </a:t>
            </a:r>
            <a:r>
              <a:rPr sz="1800" spc="-5" dirty="0">
                <a:latin typeface="Comic Sans MS"/>
                <a:cs typeface="Comic Sans MS"/>
              </a:rPr>
              <a:t>de </a:t>
            </a:r>
            <a:r>
              <a:rPr sz="1800" dirty="0">
                <a:latin typeface="Comic Sans MS"/>
                <a:cs typeface="Comic Sans MS"/>
              </a:rPr>
              <a:t>l’état </a:t>
            </a:r>
            <a:r>
              <a:rPr sz="1800" spc="-5" dirty="0">
                <a:latin typeface="Comic Sans MS"/>
                <a:cs typeface="Comic Sans MS"/>
              </a:rPr>
              <a:t>d’un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individu.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Diversité </a:t>
            </a:r>
            <a:r>
              <a:rPr sz="1800" spc="-5" dirty="0">
                <a:latin typeface="Comic Sans MS"/>
                <a:cs typeface="Comic Sans MS"/>
              </a:rPr>
              <a:t>des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plongées.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66700" y="1676400"/>
            <a:ext cx="2844800" cy="86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8300" y="1752600"/>
            <a:ext cx="2641600" cy="673100"/>
          </a:xfrm>
          <a:custGeom>
            <a:avLst/>
            <a:gdLst/>
            <a:ahLst/>
            <a:cxnLst/>
            <a:rect l="l" t="t" r="r" b="b"/>
            <a:pathLst>
              <a:path w="2641600" h="673100">
                <a:moveTo>
                  <a:pt x="2451100" y="0"/>
                </a:moveTo>
                <a:lnTo>
                  <a:pt x="190500" y="0"/>
                </a:lnTo>
                <a:lnTo>
                  <a:pt x="146820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482600"/>
                </a:lnTo>
                <a:lnTo>
                  <a:pt x="5031" y="526280"/>
                </a:lnTo>
                <a:lnTo>
                  <a:pt x="19362" y="566377"/>
                </a:lnTo>
                <a:lnTo>
                  <a:pt x="41851" y="601748"/>
                </a:lnTo>
                <a:lnTo>
                  <a:pt x="71352" y="631249"/>
                </a:lnTo>
                <a:lnTo>
                  <a:pt x="106723" y="653737"/>
                </a:lnTo>
                <a:lnTo>
                  <a:pt x="146820" y="668068"/>
                </a:lnTo>
                <a:lnTo>
                  <a:pt x="190500" y="673100"/>
                </a:lnTo>
                <a:lnTo>
                  <a:pt x="2451100" y="673100"/>
                </a:lnTo>
                <a:lnTo>
                  <a:pt x="2494780" y="668068"/>
                </a:lnTo>
                <a:lnTo>
                  <a:pt x="2534877" y="653737"/>
                </a:lnTo>
                <a:lnTo>
                  <a:pt x="2570248" y="631249"/>
                </a:lnTo>
                <a:lnTo>
                  <a:pt x="2599749" y="601747"/>
                </a:lnTo>
                <a:lnTo>
                  <a:pt x="2622237" y="566376"/>
                </a:lnTo>
                <a:lnTo>
                  <a:pt x="2636568" y="526279"/>
                </a:lnTo>
                <a:lnTo>
                  <a:pt x="2641600" y="482600"/>
                </a:lnTo>
                <a:lnTo>
                  <a:pt x="2641600" y="190500"/>
                </a:lnTo>
                <a:lnTo>
                  <a:pt x="2636568" y="146819"/>
                </a:lnTo>
                <a:lnTo>
                  <a:pt x="2622237" y="106722"/>
                </a:lnTo>
                <a:lnTo>
                  <a:pt x="2599749" y="71351"/>
                </a:lnTo>
                <a:lnTo>
                  <a:pt x="2570248" y="41850"/>
                </a:lnTo>
                <a:lnTo>
                  <a:pt x="2534877" y="19362"/>
                </a:lnTo>
                <a:lnTo>
                  <a:pt x="2494780" y="5031"/>
                </a:lnTo>
                <a:lnTo>
                  <a:pt x="2451100" y="0"/>
                </a:lnTo>
                <a:close/>
              </a:path>
            </a:pathLst>
          </a:custGeom>
          <a:solidFill>
            <a:srgbClr val="FFFC00">
              <a:alpha val="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8300" y="1752600"/>
            <a:ext cx="2641600" cy="673100"/>
          </a:xfrm>
          <a:custGeom>
            <a:avLst/>
            <a:gdLst/>
            <a:ahLst/>
            <a:cxnLst/>
            <a:rect l="l" t="t" r="r" b="b"/>
            <a:pathLst>
              <a:path w="2641600" h="673100">
                <a:moveTo>
                  <a:pt x="0" y="482600"/>
                </a:moveTo>
                <a:lnTo>
                  <a:pt x="0" y="190500"/>
                </a:lnTo>
                <a:lnTo>
                  <a:pt x="5031" y="146819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lnTo>
                  <a:pt x="2451100" y="0"/>
                </a:lnTo>
                <a:lnTo>
                  <a:pt x="2494780" y="5031"/>
                </a:lnTo>
                <a:lnTo>
                  <a:pt x="2534877" y="19362"/>
                </a:lnTo>
                <a:lnTo>
                  <a:pt x="2570248" y="41850"/>
                </a:lnTo>
                <a:lnTo>
                  <a:pt x="2599749" y="71351"/>
                </a:lnTo>
                <a:lnTo>
                  <a:pt x="2622237" y="106722"/>
                </a:lnTo>
                <a:lnTo>
                  <a:pt x="2636568" y="146819"/>
                </a:lnTo>
                <a:lnTo>
                  <a:pt x="2641600" y="190500"/>
                </a:lnTo>
                <a:lnTo>
                  <a:pt x="2641600" y="482600"/>
                </a:lnTo>
                <a:lnTo>
                  <a:pt x="2636568" y="526280"/>
                </a:lnTo>
                <a:lnTo>
                  <a:pt x="2622237" y="566377"/>
                </a:lnTo>
                <a:lnTo>
                  <a:pt x="2599749" y="601748"/>
                </a:lnTo>
                <a:lnTo>
                  <a:pt x="2570248" y="631249"/>
                </a:lnTo>
                <a:lnTo>
                  <a:pt x="2534877" y="653737"/>
                </a:lnTo>
                <a:lnTo>
                  <a:pt x="2494780" y="668068"/>
                </a:lnTo>
                <a:lnTo>
                  <a:pt x="2451100" y="673100"/>
                </a:lnTo>
                <a:lnTo>
                  <a:pt x="190500" y="673100"/>
                </a:lnTo>
                <a:lnTo>
                  <a:pt x="146820" y="668068"/>
                </a:lnTo>
                <a:lnTo>
                  <a:pt x="106722" y="653737"/>
                </a:lnTo>
                <a:lnTo>
                  <a:pt x="71351" y="631249"/>
                </a:lnTo>
                <a:lnTo>
                  <a:pt x="41850" y="601747"/>
                </a:lnTo>
                <a:lnTo>
                  <a:pt x="19362" y="566376"/>
                </a:lnTo>
                <a:lnTo>
                  <a:pt x="5031" y="526279"/>
                </a:lnTo>
                <a:lnTo>
                  <a:pt x="0" y="482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632" y="1778000"/>
            <a:ext cx="2308860" cy="553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198120">
              <a:lnSpc>
                <a:spcPts val="2000"/>
              </a:lnSpc>
              <a:spcBef>
                <a:spcPts val="300"/>
              </a:spcBef>
            </a:pPr>
            <a:r>
              <a:rPr sz="1800" dirty="0">
                <a:solidFill>
                  <a:srgbClr val="FF2800"/>
                </a:solidFill>
                <a:latin typeface="Comic Sans MS"/>
                <a:cs typeface="Comic Sans MS"/>
              </a:rPr>
              <a:t>Choix </a:t>
            </a:r>
            <a:r>
              <a:rPr sz="1800" spc="-5" dirty="0">
                <a:solidFill>
                  <a:srgbClr val="FF2800"/>
                </a:solidFill>
                <a:latin typeface="Comic Sans MS"/>
                <a:cs typeface="Comic Sans MS"/>
              </a:rPr>
              <a:t>d’un </a:t>
            </a:r>
            <a:r>
              <a:rPr sz="1800" dirty="0">
                <a:solidFill>
                  <a:srgbClr val="FF2800"/>
                </a:solidFill>
                <a:latin typeface="Comic Sans MS"/>
                <a:cs typeface="Comic Sans MS"/>
              </a:rPr>
              <a:t>modèle  physico-physiologique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56000" y="1282700"/>
            <a:ext cx="3060700" cy="86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600" y="1358900"/>
            <a:ext cx="2794000" cy="673100"/>
          </a:xfrm>
          <a:custGeom>
            <a:avLst/>
            <a:gdLst/>
            <a:ahLst/>
            <a:cxnLst/>
            <a:rect l="l" t="t" r="r" b="b"/>
            <a:pathLst>
              <a:path w="2794000" h="673100">
                <a:moveTo>
                  <a:pt x="26035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482600"/>
                </a:lnTo>
                <a:lnTo>
                  <a:pt x="5031" y="526280"/>
                </a:lnTo>
                <a:lnTo>
                  <a:pt x="19362" y="566377"/>
                </a:lnTo>
                <a:lnTo>
                  <a:pt x="41851" y="601748"/>
                </a:lnTo>
                <a:lnTo>
                  <a:pt x="71352" y="631249"/>
                </a:lnTo>
                <a:lnTo>
                  <a:pt x="106723" y="653737"/>
                </a:lnTo>
                <a:lnTo>
                  <a:pt x="146820" y="668068"/>
                </a:lnTo>
                <a:lnTo>
                  <a:pt x="190500" y="673100"/>
                </a:lnTo>
                <a:lnTo>
                  <a:pt x="2603500" y="673100"/>
                </a:lnTo>
                <a:lnTo>
                  <a:pt x="2647180" y="668068"/>
                </a:lnTo>
                <a:lnTo>
                  <a:pt x="2687277" y="653737"/>
                </a:lnTo>
                <a:lnTo>
                  <a:pt x="2722648" y="631249"/>
                </a:lnTo>
                <a:lnTo>
                  <a:pt x="2752149" y="601747"/>
                </a:lnTo>
                <a:lnTo>
                  <a:pt x="2774637" y="566376"/>
                </a:lnTo>
                <a:lnTo>
                  <a:pt x="2788968" y="526279"/>
                </a:lnTo>
                <a:lnTo>
                  <a:pt x="2794000" y="482600"/>
                </a:lnTo>
                <a:lnTo>
                  <a:pt x="2794000" y="190500"/>
                </a:lnTo>
                <a:lnTo>
                  <a:pt x="2788968" y="146819"/>
                </a:lnTo>
                <a:lnTo>
                  <a:pt x="2774637" y="106722"/>
                </a:lnTo>
                <a:lnTo>
                  <a:pt x="2752149" y="71351"/>
                </a:lnTo>
                <a:lnTo>
                  <a:pt x="2722648" y="41850"/>
                </a:lnTo>
                <a:lnTo>
                  <a:pt x="2687277" y="19362"/>
                </a:lnTo>
                <a:lnTo>
                  <a:pt x="2647180" y="5031"/>
                </a:lnTo>
                <a:lnTo>
                  <a:pt x="2603500" y="0"/>
                </a:lnTo>
                <a:close/>
              </a:path>
            </a:pathLst>
          </a:custGeom>
          <a:solidFill>
            <a:srgbClr val="FFFC00">
              <a:alpha val="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7600" y="1358900"/>
            <a:ext cx="2794000" cy="673100"/>
          </a:xfrm>
          <a:custGeom>
            <a:avLst/>
            <a:gdLst/>
            <a:ahLst/>
            <a:cxnLst/>
            <a:rect l="l" t="t" r="r" b="b"/>
            <a:pathLst>
              <a:path w="2794000" h="673100">
                <a:moveTo>
                  <a:pt x="0" y="482600"/>
                </a:moveTo>
                <a:lnTo>
                  <a:pt x="0" y="190500"/>
                </a:lnTo>
                <a:lnTo>
                  <a:pt x="5031" y="146819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19" y="5031"/>
                </a:lnTo>
                <a:lnTo>
                  <a:pt x="190500" y="0"/>
                </a:lnTo>
                <a:lnTo>
                  <a:pt x="2603500" y="0"/>
                </a:lnTo>
                <a:lnTo>
                  <a:pt x="2647180" y="5031"/>
                </a:lnTo>
                <a:lnTo>
                  <a:pt x="2687277" y="19362"/>
                </a:lnTo>
                <a:lnTo>
                  <a:pt x="2722648" y="41850"/>
                </a:lnTo>
                <a:lnTo>
                  <a:pt x="2752149" y="71351"/>
                </a:lnTo>
                <a:lnTo>
                  <a:pt x="2774637" y="106722"/>
                </a:lnTo>
                <a:lnTo>
                  <a:pt x="2788968" y="146819"/>
                </a:lnTo>
                <a:lnTo>
                  <a:pt x="2794000" y="190500"/>
                </a:lnTo>
                <a:lnTo>
                  <a:pt x="2794000" y="482600"/>
                </a:lnTo>
                <a:lnTo>
                  <a:pt x="2788968" y="526280"/>
                </a:lnTo>
                <a:lnTo>
                  <a:pt x="2774637" y="566377"/>
                </a:lnTo>
                <a:lnTo>
                  <a:pt x="2752149" y="601748"/>
                </a:lnTo>
                <a:lnTo>
                  <a:pt x="2722648" y="631249"/>
                </a:lnTo>
                <a:lnTo>
                  <a:pt x="2687277" y="653737"/>
                </a:lnTo>
                <a:lnTo>
                  <a:pt x="2647180" y="668068"/>
                </a:lnTo>
                <a:lnTo>
                  <a:pt x="2603500" y="673100"/>
                </a:lnTo>
                <a:lnTo>
                  <a:pt x="190500" y="673100"/>
                </a:lnTo>
                <a:lnTo>
                  <a:pt x="146819" y="668068"/>
                </a:lnTo>
                <a:lnTo>
                  <a:pt x="106722" y="653737"/>
                </a:lnTo>
                <a:lnTo>
                  <a:pt x="71351" y="631249"/>
                </a:lnTo>
                <a:lnTo>
                  <a:pt x="41850" y="601747"/>
                </a:lnTo>
                <a:lnTo>
                  <a:pt x="19362" y="566376"/>
                </a:lnTo>
                <a:lnTo>
                  <a:pt x="5031" y="526279"/>
                </a:lnTo>
                <a:lnTo>
                  <a:pt x="0" y="482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16691" y="1384300"/>
            <a:ext cx="2475230" cy="553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55244">
              <a:lnSpc>
                <a:spcPts val="2000"/>
              </a:lnSpc>
              <a:spcBef>
                <a:spcPts val="300"/>
              </a:spcBef>
            </a:pPr>
            <a:r>
              <a:rPr sz="1800" dirty="0">
                <a:solidFill>
                  <a:srgbClr val="FF2800"/>
                </a:solidFill>
                <a:latin typeface="Comic Sans MS"/>
                <a:cs typeface="Comic Sans MS"/>
              </a:rPr>
              <a:t>Choix </a:t>
            </a:r>
            <a:r>
              <a:rPr sz="1800" spc="-5" dirty="0">
                <a:solidFill>
                  <a:srgbClr val="FF2800"/>
                </a:solidFill>
                <a:latin typeface="Comic Sans MS"/>
                <a:cs typeface="Comic Sans MS"/>
              </a:rPr>
              <a:t>d’une </a:t>
            </a:r>
            <a:r>
              <a:rPr sz="1800" dirty="0">
                <a:solidFill>
                  <a:srgbClr val="FF2800"/>
                </a:solidFill>
                <a:latin typeface="Comic Sans MS"/>
                <a:cs typeface="Comic Sans MS"/>
              </a:rPr>
              <a:t>population  et </a:t>
            </a:r>
            <a:r>
              <a:rPr sz="1800" spc="-5" dirty="0">
                <a:solidFill>
                  <a:srgbClr val="FF2800"/>
                </a:solidFill>
                <a:latin typeface="Comic Sans MS"/>
                <a:cs typeface="Comic Sans MS"/>
              </a:rPr>
              <a:t>d’un type de</a:t>
            </a:r>
            <a:r>
              <a:rPr sz="1800" spc="-90" dirty="0">
                <a:solidFill>
                  <a:srgbClr val="FF2800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2800"/>
                </a:solidFill>
                <a:latin typeface="Comic Sans MS"/>
                <a:cs typeface="Comic Sans MS"/>
              </a:rPr>
              <a:t>plongée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23100" y="1676400"/>
            <a:ext cx="2844800" cy="86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24700" y="1752600"/>
            <a:ext cx="2641600" cy="673100"/>
          </a:xfrm>
          <a:custGeom>
            <a:avLst/>
            <a:gdLst/>
            <a:ahLst/>
            <a:cxnLst/>
            <a:rect l="l" t="t" r="r" b="b"/>
            <a:pathLst>
              <a:path w="2641600" h="673100">
                <a:moveTo>
                  <a:pt x="24511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482600"/>
                </a:lnTo>
                <a:lnTo>
                  <a:pt x="5031" y="526280"/>
                </a:lnTo>
                <a:lnTo>
                  <a:pt x="19363" y="566377"/>
                </a:lnTo>
                <a:lnTo>
                  <a:pt x="41851" y="601748"/>
                </a:lnTo>
                <a:lnTo>
                  <a:pt x="71352" y="631249"/>
                </a:lnTo>
                <a:lnTo>
                  <a:pt x="106723" y="653737"/>
                </a:lnTo>
                <a:lnTo>
                  <a:pt x="146820" y="668068"/>
                </a:lnTo>
                <a:lnTo>
                  <a:pt x="190500" y="673100"/>
                </a:lnTo>
                <a:lnTo>
                  <a:pt x="2451100" y="673100"/>
                </a:lnTo>
                <a:lnTo>
                  <a:pt x="2494780" y="668068"/>
                </a:lnTo>
                <a:lnTo>
                  <a:pt x="2534877" y="653737"/>
                </a:lnTo>
                <a:lnTo>
                  <a:pt x="2570248" y="631249"/>
                </a:lnTo>
                <a:lnTo>
                  <a:pt x="2599749" y="601747"/>
                </a:lnTo>
                <a:lnTo>
                  <a:pt x="2622237" y="566376"/>
                </a:lnTo>
                <a:lnTo>
                  <a:pt x="2636568" y="526279"/>
                </a:lnTo>
                <a:lnTo>
                  <a:pt x="2641600" y="482600"/>
                </a:lnTo>
                <a:lnTo>
                  <a:pt x="2641600" y="190500"/>
                </a:lnTo>
                <a:lnTo>
                  <a:pt x="2636568" y="146819"/>
                </a:lnTo>
                <a:lnTo>
                  <a:pt x="2622237" y="106722"/>
                </a:lnTo>
                <a:lnTo>
                  <a:pt x="2599749" y="71351"/>
                </a:lnTo>
                <a:lnTo>
                  <a:pt x="2570248" y="41850"/>
                </a:lnTo>
                <a:lnTo>
                  <a:pt x="2534877" y="19362"/>
                </a:lnTo>
                <a:lnTo>
                  <a:pt x="2494780" y="5031"/>
                </a:lnTo>
                <a:lnTo>
                  <a:pt x="2451100" y="0"/>
                </a:lnTo>
                <a:close/>
              </a:path>
            </a:pathLst>
          </a:custGeom>
          <a:solidFill>
            <a:srgbClr val="FFFC00">
              <a:alpha val="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24700" y="1752600"/>
            <a:ext cx="2641600" cy="673100"/>
          </a:xfrm>
          <a:custGeom>
            <a:avLst/>
            <a:gdLst/>
            <a:ahLst/>
            <a:cxnLst/>
            <a:rect l="l" t="t" r="r" b="b"/>
            <a:pathLst>
              <a:path w="2641600" h="673100">
                <a:moveTo>
                  <a:pt x="0" y="482600"/>
                </a:moveTo>
                <a:lnTo>
                  <a:pt x="0" y="190500"/>
                </a:lnTo>
                <a:lnTo>
                  <a:pt x="5031" y="146819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19" y="5031"/>
                </a:lnTo>
                <a:lnTo>
                  <a:pt x="190500" y="0"/>
                </a:lnTo>
                <a:lnTo>
                  <a:pt x="2451100" y="0"/>
                </a:lnTo>
                <a:lnTo>
                  <a:pt x="2494780" y="5031"/>
                </a:lnTo>
                <a:lnTo>
                  <a:pt x="2534877" y="19362"/>
                </a:lnTo>
                <a:lnTo>
                  <a:pt x="2570248" y="41850"/>
                </a:lnTo>
                <a:lnTo>
                  <a:pt x="2599749" y="71351"/>
                </a:lnTo>
                <a:lnTo>
                  <a:pt x="2622237" y="106722"/>
                </a:lnTo>
                <a:lnTo>
                  <a:pt x="2636568" y="146819"/>
                </a:lnTo>
                <a:lnTo>
                  <a:pt x="2641600" y="190500"/>
                </a:lnTo>
                <a:lnTo>
                  <a:pt x="2641600" y="482600"/>
                </a:lnTo>
                <a:lnTo>
                  <a:pt x="2636568" y="526280"/>
                </a:lnTo>
                <a:lnTo>
                  <a:pt x="2622237" y="566377"/>
                </a:lnTo>
                <a:lnTo>
                  <a:pt x="2599749" y="601748"/>
                </a:lnTo>
                <a:lnTo>
                  <a:pt x="2570248" y="631249"/>
                </a:lnTo>
                <a:lnTo>
                  <a:pt x="2534877" y="653737"/>
                </a:lnTo>
                <a:lnTo>
                  <a:pt x="2494780" y="668068"/>
                </a:lnTo>
                <a:lnTo>
                  <a:pt x="2451100" y="673100"/>
                </a:lnTo>
                <a:lnTo>
                  <a:pt x="190500" y="673100"/>
                </a:lnTo>
                <a:lnTo>
                  <a:pt x="146820" y="668068"/>
                </a:lnTo>
                <a:lnTo>
                  <a:pt x="106723" y="653737"/>
                </a:lnTo>
                <a:lnTo>
                  <a:pt x="71352" y="631249"/>
                </a:lnTo>
                <a:lnTo>
                  <a:pt x="41850" y="601747"/>
                </a:lnTo>
                <a:lnTo>
                  <a:pt x="19362" y="566376"/>
                </a:lnTo>
                <a:lnTo>
                  <a:pt x="5031" y="526279"/>
                </a:lnTo>
                <a:lnTo>
                  <a:pt x="0" y="482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494513" y="1778000"/>
            <a:ext cx="1901189" cy="553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128905">
              <a:lnSpc>
                <a:spcPts val="2000"/>
              </a:lnSpc>
              <a:spcBef>
                <a:spcPts val="300"/>
              </a:spcBef>
            </a:pPr>
            <a:r>
              <a:rPr sz="1800" dirty="0">
                <a:solidFill>
                  <a:srgbClr val="FF2800"/>
                </a:solidFill>
                <a:latin typeface="Comic Sans MS"/>
                <a:cs typeface="Comic Sans MS"/>
              </a:rPr>
              <a:t>Choix </a:t>
            </a:r>
            <a:r>
              <a:rPr sz="1800" spc="-5" dirty="0">
                <a:solidFill>
                  <a:srgbClr val="FF2800"/>
                </a:solidFill>
                <a:latin typeface="Comic Sans MS"/>
                <a:cs typeface="Comic Sans MS"/>
              </a:rPr>
              <a:t>d’un taux  de risque</a:t>
            </a:r>
            <a:r>
              <a:rPr sz="1800" spc="-95" dirty="0">
                <a:solidFill>
                  <a:srgbClr val="FF2800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2800"/>
                </a:solidFill>
                <a:latin typeface="Comic Sans MS"/>
                <a:cs typeface="Comic Sans MS"/>
              </a:rPr>
              <a:t>accepté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03300" y="393700"/>
            <a:ext cx="7724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Méthode </a:t>
            </a:r>
            <a:r>
              <a:rPr spc="-5" dirty="0"/>
              <a:t>d’élaboration d’un </a:t>
            </a:r>
            <a:r>
              <a:rPr dirty="0"/>
              <a:t>moyen </a:t>
            </a:r>
            <a:r>
              <a:rPr spc="-5" dirty="0"/>
              <a:t>de</a:t>
            </a:r>
            <a:r>
              <a:rPr spc="-90" dirty="0"/>
              <a:t> </a:t>
            </a:r>
            <a:r>
              <a:rPr spc="-5" dirty="0"/>
              <a:t>décompression</a:t>
            </a:r>
          </a:p>
        </p:txBody>
      </p:sp>
      <p:sp>
        <p:nvSpPr>
          <p:cNvPr id="16" name="object 16"/>
          <p:cNvSpPr/>
          <p:nvPr/>
        </p:nvSpPr>
        <p:spPr>
          <a:xfrm>
            <a:off x="2311400" y="4927600"/>
            <a:ext cx="5524500" cy="698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13000" y="5003800"/>
            <a:ext cx="5321300" cy="508000"/>
          </a:xfrm>
          <a:custGeom>
            <a:avLst/>
            <a:gdLst/>
            <a:ahLst/>
            <a:cxnLst/>
            <a:rect l="l" t="t" r="r" b="b"/>
            <a:pathLst>
              <a:path w="5321300" h="508000">
                <a:moveTo>
                  <a:pt x="51308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317500"/>
                </a:lnTo>
                <a:lnTo>
                  <a:pt x="5031" y="361180"/>
                </a:lnTo>
                <a:lnTo>
                  <a:pt x="19362" y="401277"/>
                </a:lnTo>
                <a:lnTo>
                  <a:pt x="41851" y="436648"/>
                </a:lnTo>
                <a:lnTo>
                  <a:pt x="71352" y="466149"/>
                </a:lnTo>
                <a:lnTo>
                  <a:pt x="106723" y="488637"/>
                </a:lnTo>
                <a:lnTo>
                  <a:pt x="146820" y="502968"/>
                </a:lnTo>
                <a:lnTo>
                  <a:pt x="190500" y="508000"/>
                </a:lnTo>
                <a:lnTo>
                  <a:pt x="5130800" y="508000"/>
                </a:lnTo>
                <a:lnTo>
                  <a:pt x="5174480" y="502968"/>
                </a:lnTo>
                <a:lnTo>
                  <a:pt x="5214577" y="488637"/>
                </a:lnTo>
                <a:lnTo>
                  <a:pt x="5249948" y="466149"/>
                </a:lnTo>
                <a:lnTo>
                  <a:pt x="5279449" y="436647"/>
                </a:lnTo>
                <a:lnTo>
                  <a:pt x="5301937" y="401276"/>
                </a:lnTo>
                <a:lnTo>
                  <a:pt x="5316268" y="361179"/>
                </a:lnTo>
                <a:lnTo>
                  <a:pt x="5321300" y="317500"/>
                </a:lnTo>
                <a:lnTo>
                  <a:pt x="5321300" y="190500"/>
                </a:lnTo>
                <a:lnTo>
                  <a:pt x="5316268" y="146819"/>
                </a:lnTo>
                <a:lnTo>
                  <a:pt x="5301937" y="106722"/>
                </a:lnTo>
                <a:lnTo>
                  <a:pt x="5279449" y="71351"/>
                </a:lnTo>
                <a:lnTo>
                  <a:pt x="5249948" y="41850"/>
                </a:lnTo>
                <a:lnTo>
                  <a:pt x="5214577" y="19362"/>
                </a:lnTo>
                <a:lnTo>
                  <a:pt x="5174480" y="5031"/>
                </a:lnTo>
                <a:lnTo>
                  <a:pt x="5130800" y="0"/>
                </a:lnTo>
                <a:close/>
              </a:path>
            </a:pathLst>
          </a:custGeom>
          <a:solidFill>
            <a:srgbClr val="FFFC00">
              <a:alpha val="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13000" y="5003800"/>
            <a:ext cx="5321300" cy="508000"/>
          </a:xfrm>
          <a:custGeom>
            <a:avLst/>
            <a:gdLst/>
            <a:ahLst/>
            <a:cxnLst/>
            <a:rect l="l" t="t" r="r" b="b"/>
            <a:pathLst>
              <a:path w="5321300" h="508000">
                <a:moveTo>
                  <a:pt x="0" y="317500"/>
                </a:moveTo>
                <a:lnTo>
                  <a:pt x="0" y="190500"/>
                </a:lnTo>
                <a:lnTo>
                  <a:pt x="5031" y="146819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19" y="5031"/>
                </a:lnTo>
                <a:lnTo>
                  <a:pt x="190500" y="0"/>
                </a:lnTo>
                <a:lnTo>
                  <a:pt x="5130800" y="0"/>
                </a:lnTo>
                <a:lnTo>
                  <a:pt x="5174480" y="5031"/>
                </a:lnTo>
                <a:lnTo>
                  <a:pt x="5214577" y="19362"/>
                </a:lnTo>
                <a:lnTo>
                  <a:pt x="5249948" y="41850"/>
                </a:lnTo>
                <a:lnTo>
                  <a:pt x="5279449" y="71351"/>
                </a:lnTo>
                <a:lnTo>
                  <a:pt x="5301937" y="106722"/>
                </a:lnTo>
                <a:lnTo>
                  <a:pt x="5316268" y="146819"/>
                </a:lnTo>
                <a:lnTo>
                  <a:pt x="5321300" y="190500"/>
                </a:lnTo>
                <a:lnTo>
                  <a:pt x="5321300" y="317500"/>
                </a:lnTo>
                <a:lnTo>
                  <a:pt x="5316268" y="361180"/>
                </a:lnTo>
                <a:lnTo>
                  <a:pt x="5301937" y="401277"/>
                </a:lnTo>
                <a:lnTo>
                  <a:pt x="5279449" y="436648"/>
                </a:lnTo>
                <a:lnTo>
                  <a:pt x="5249948" y="466149"/>
                </a:lnTo>
                <a:lnTo>
                  <a:pt x="5214577" y="488637"/>
                </a:lnTo>
                <a:lnTo>
                  <a:pt x="5174480" y="502968"/>
                </a:lnTo>
                <a:lnTo>
                  <a:pt x="5130800" y="508000"/>
                </a:lnTo>
                <a:lnTo>
                  <a:pt x="190500" y="508000"/>
                </a:lnTo>
                <a:lnTo>
                  <a:pt x="146819" y="502968"/>
                </a:lnTo>
                <a:lnTo>
                  <a:pt x="106722" y="488637"/>
                </a:lnTo>
                <a:lnTo>
                  <a:pt x="71351" y="466149"/>
                </a:lnTo>
                <a:lnTo>
                  <a:pt x="41850" y="436647"/>
                </a:lnTo>
                <a:lnTo>
                  <a:pt x="19362" y="401276"/>
                </a:lnTo>
                <a:lnTo>
                  <a:pt x="5031" y="361179"/>
                </a:lnTo>
                <a:lnTo>
                  <a:pt x="0" y="317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67300" y="46101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06340" y="4884420"/>
            <a:ext cx="121920" cy="1219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11400" y="6299200"/>
            <a:ext cx="5524500" cy="698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13000" y="6375400"/>
            <a:ext cx="5321300" cy="508000"/>
          </a:xfrm>
          <a:custGeom>
            <a:avLst/>
            <a:gdLst/>
            <a:ahLst/>
            <a:cxnLst/>
            <a:rect l="l" t="t" r="r" b="b"/>
            <a:pathLst>
              <a:path w="5321300" h="508000">
                <a:moveTo>
                  <a:pt x="51308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317500"/>
                </a:lnTo>
                <a:lnTo>
                  <a:pt x="5031" y="361180"/>
                </a:lnTo>
                <a:lnTo>
                  <a:pt x="19363" y="401277"/>
                </a:lnTo>
                <a:lnTo>
                  <a:pt x="41851" y="436648"/>
                </a:lnTo>
                <a:lnTo>
                  <a:pt x="71353" y="466149"/>
                </a:lnTo>
                <a:lnTo>
                  <a:pt x="106724" y="488637"/>
                </a:lnTo>
                <a:lnTo>
                  <a:pt x="146826" y="502968"/>
                </a:lnTo>
                <a:lnTo>
                  <a:pt x="190500" y="507999"/>
                </a:lnTo>
                <a:lnTo>
                  <a:pt x="5130806" y="507999"/>
                </a:lnTo>
                <a:lnTo>
                  <a:pt x="5174482" y="502968"/>
                </a:lnTo>
                <a:lnTo>
                  <a:pt x="5214578" y="488636"/>
                </a:lnTo>
                <a:lnTo>
                  <a:pt x="5249948" y="466148"/>
                </a:lnTo>
                <a:lnTo>
                  <a:pt x="5279449" y="436647"/>
                </a:lnTo>
                <a:lnTo>
                  <a:pt x="5301937" y="401276"/>
                </a:lnTo>
                <a:lnTo>
                  <a:pt x="5316268" y="361179"/>
                </a:lnTo>
                <a:lnTo>
                  <a:pt x="5321300" y="317500"/>
                </a:lnTo>
                <a:lnTo>
                  <a:pt x="5321300" y="190500"/>
                </a:lnTo>
                <a:lnTo>
                  <a:pt x="5316268" y="146819"/>
                </a:lnTo>
                <a:lnTo>
                  <a:pt x="5301937" y="106722"/>
                </a:lnTo>
                <a:lnTo>
                  <a:pt x="5279449" y="71351"/>
                </a:lnTo>
                <a:lnTo>
                  <a:pt x="5249948" y="41850"/>
                </a:lnTo>
                <a:lnTo>
                  <a:pt x="5214577" y="19362"/>
                </a:lnTo>
                <a:lnTo>
                  <a:pt x="5174480" y="5031"/>
                </a:lnTo>
                <a:lnTo>
                  <a:pt x="5130800" y="0"/>
                </a:lnTo>
                <a:close/>
              </a:path>
            </a:pathLst>
          </a:custGeom>
          <a:solidFill>
            <a:srgbClr val="00F900">
              <a:alpha val="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13000" y="6375400"/>
            <a:ext cx="5321300" cy="508000"/>
          </a:xfrm>
          <a:custGeom>
            <a:avLst/>
            <a:gdLst/>
            <a:ahLst/>
            <a:cxnLst/>
            <a:rect l="l" t="t" r="r" b="b"/>
            <a:pathLst>
              <a:path w="5321300" h="508000">
                <a:moveTo>
                  <a:pt x="0" y="317500"/>
                </a:moveTo>
                <a:lnTo>
                  <a:pt x="0" y="190500"/>
                </a:lnTo>
                <a:lnTo>
                  <a:pt x="5031" y="146819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19" y="5031"/>
                </a:lnTo>
                <a:lnTo>
                  <a:pt x="190500" y="0"/>
                </a:lnTo>
                <a:lnTo>
                  <a:pt x="5130800" y="0"/>
                </a:lnTo>
                <a:lnTo>
                  <a:pt x="5174480" y="5031"/>
                </a:lnTo>
                <a:lnTo>
                  <a:pt x="5214577" y="19362"/>
                </a:lnTo>
                <a:lnTo>
                  <a:pt x="5249948" y="41850"/>
                </a:lnTo>
                <a:lnTo>
                  <a:pt x="5279449" y="71351"/>
                </a:lnTo>
                <a:lnTo>
                  <a:pt x="5301937" y="106722"/>
                </a:lnTo>
                <a:lnTo>
                  <a:pt x="5316268" y="146819"/>
                </a:lnTo>
                <a:lnTo>
                  <a:pt x="5321300" y="190500"/>
                </a:lnTo>
                <a:lnTo>
                  <a:pt x="5321300" y="317500"/>
                </a:lnTo>
                <a:lnTo>
                  <a:pt x="5316268" y="361180"/>
                </a:lnTo>
                <a:lnTo>
                  <a:pt x="5301937" y="401277"/>
                </a:lnTo>
                <a:lnTo>
                  <a:pt x="5279449" y="436648"/>
                </a:lnTo>
                <a:lnTo>
                  <a:pt x="5249948" y="466149"/>
                </a:lnTo>
                <a:lnTo>
                  <a:pt x="5214577" y="488637"/>
                </a:lnTo>
                <a:lnTo>
                  <a:pt x="5174480" y="502968"/>
                </a:lnTo>
                <a:lnTo>
                  <a:pt x="5130800" y="508000"/>
                </a:lnTo>
                <a:lnTo>
                  <a:pt x="190500" y="507998"/>
                </a:lnTo>
                <a:lnTo>
                  <a:pt x="146819" y="502967"/>
                </a:lnTo>
                <a:lnTo>
                  <a:pt x="106722" y="488636"/>
                </a:lnTo>
                <a:lnTo>
                  <a:pt x="71351" y="466148"/>
                </a:lnTo>
                <a:lnTo>
                  <a:pt x="41850" y="436646"/>
                </a:lnTo>
                <a:lnTo>
                  <a:pt x="19362" y="401275"/>
                </a:lnTo>
                <a:lnTo>
                  <a:pt x="5031" y="361178"/>
                </a:lnTo>
                <a:lnTo>
                  <a:pt x="0" y="31749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7300" y="5511800"/>
            <a:ext cx="0" cy="774700"/>
          </a:xfrm>
          <a:custGeom>
            <a:avLst/>
            <a:gdLst/>
            <a:ahLst/>
            <a:cxnLst/>
            <a:rect l="l" t="t" r="r" b="b"/>
            <a:pathLst>
              <a:path h="774700">
                <a:moveTo>
                  <a:pt x="0" y="7747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06340" y="6256020"/>
            <a:ext cx="121920" cy="1219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22800" y="5702300"/>
            <a:ext cx="850900" cy="368300"/>
          </a:xfrm>
          <a:custGeom>
            <a:avLst/>
            <a:gdLst/>
            <a:ahLst/>
            <a:cxnLst/>
            <a:rect l="l" t="t" r="r" b="b"/>
            <a:pathLst>
              <a:path w="850900" h="368300">
                <a:moveTo>
                  <a:pt x="666750" y="0"/>
                </a:moveTo>
                <a:lnTo>
                  <a:pt x="184150" y="0"/>
                </a:lnTo>
                <a:lnTo>
                  <a:pt x="135195" y="6578"/>
                </a:lnTo>
                <a:lnTo>
                  <a:pt x="91206" y="25141"/>
                </a:lnTo>
                <a:lnTo>
                  <a:pt x="53936" y="53936"/>
                </a:lnTo>
                <a:lnTo>
                  <a:pt x="25141" y="91206"/>
                </a:lnTo>
                <a:lnTo>
                  <a:pt x="6578" y="135195"/>
                </a:lnTo>
                <a:lnTo>
                  <a:pt x="0" y="184150"/>
                </a:lnTo>
                <a:lnTo>
                  <a:pt x="6578" y="233104"/>
                </a:lnTo>
                <a:lnTo>
                  <a:pt x="25141" y="277093"/>
                </a:lnTo>
                <a:lnTo>
                  <a:pt x="53936" y="314363"/>
                </a:lnTo>
                <a:lnTo>
                  <a:pt x="91206" y="343158"/>
                </a:lnTo>
                <a:lnTo>
                  <a:pt x="135195" y="361721"/>
                </a:lnTo>
                <a:lnTo>
                  <a:pt x="184150" y="368300"/>
                </a:lnTo>
                <a:lnTo>
                  <a:pt x="666750" y="368300"/>
                </a:lnTo>
                <a:lnTo>
                  <a:pt x="715704" y="361721"/>
                </a:lnTo>
                <a:lnTo>
                  <a:pt x="759693" y="343158"/>
                </a:lnTo>
                <a:lnTo>
                  <a:pt x="796963" y="314363"/>
                </a:lnTo>
                <a:lnTo>
                  <a:pt x="825758" y="277093"/>
                </a:lnTo>
                <a:lnTo>
                  <a:pt x="844321" y="233104"/>
                </a:lnTo>
                <a:lnTo>
                  <a:pt x="850900" y="184150"/>
                </a:lnTo>
                <a:lnTo>
                  <a:pt x="844321" y="135195"/>
                </a:lnTo>
                <a:lnTo>
                  <a:pt x="825758" y="91206"/>
                </a:lnTo>
                <a:lnTo>
                  <a:pt x="796963" y="53936"/>
                </a:lnTo>
                <a:lnTo>
                  <a:pt x="759693" y="25141"/>
                </a:lnTo>
                <a:lnTo>
                  <a:pt x="715704" y="6578"/>
                </a:lnTo>
                <a:lnTo>
                  <a:pt x="666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22800" y="5702300"/>
            <a:ext cx="850900" cy="368300"/>
          </a:xfrm>
          <a:custGeom>
            <a:avLst/>
            <a:gdLst/>
            <a:ahLst/>
            <a:cxnLst/>
            <a:rect l="l" t="t" r="r" b="b"/>
            <a:pathLst>
              <a:path w="850900" h="368300">
                <a:moveTo>
                  <a:pt x="0" y="184150"/>
                </a:moveTo>
                <a:lnTo>
                  <a:pt x="6578" y="135195"/>
                </a:lnTo>
                <a:lnTo>
                  <a:pt x="25141" y="91206"/>
                </a:lnTo>
                <a:lnTo>
                  <a:pt x="53936" y="53936"/>
                </a:lnTo>
                <a:lnTo>
                  <a:pt x="91206" y="25141"/>
                </a:lnTo>
                <a:lnTo>
                  <a:pt x="135195" y="6578"/>
                </a:lnTo>
                <a:lnTo>
                  <a:pt x="184150" y="0"/>
                </a:lnTo>
                <a:lnTo>
                  <a:pt x="666750" y="0"/>
                </a:lnTo>
                <a:lnTo>
                  <a:pt x="715704" y="6578"/>
                </a:lnTo>
                <a:lnTo>
                  <a:pt x="759693" y="25141"/>
                </a:lnTo>
                <a:lnTo>
                  <a:pt x="796963" y="53936"/>
                </a:lnTo>
                <a:lnTo>
                  <a:pt x="825758" y="91206"/>
                </a:lnTo>
                <a:lnTo>
                  <a:pt x="844321" y="135195"/>
                </a:lnTo>
                <a:lnTo>
                  <a:pt x="850900" y="184150"/>
                </a:lnTo>
                <a:lnTo>
                  <a:pt x="844321" y="233104"/>
                </a:lnTo>
                <a:lnTo>
                  <a:pt x="825758" y="277093"/>
                </a:lnTo>
                <a:lnTo>
                  <a:pt x="796963" y="314363"/>
                </a:lnTo>
                <a:lnTo>
                  <a:pt x="759693" y="343158"/>
                </a:lnTo>
                <a:lnTo>
                  <a:pt x="715704" y="361721"/>
                </a:lnTo>
                <a:lnTo>
                  <a:pt x="666750" y="368300"/>
                </a:lnTo>
                <a:lnTo>
                  <a:pt x="184150" y="368300"/>
                </a:lnTo>
                <a:lnTo>
                  <a:pt x="135195" y="361721"/>
                </a:lnTo>
                <a:lnTo>
                  <a:pt x="91206" y="343158"/>
                </a:lnTo>
                <a:lnTo>
                  <a:pt x="53936" y="314363"/>
                </a:lnTo>
                <a:lnTo>
                  <a:pt x="25141" y="277093"/>
                </a:lnTo>
                <a:lnTo>
                  <a:pt x="6578" y="233104"/>
                </a:lnTo>
                <a:lnTo>
                  <a:pt x="0" y="1841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26000" y="5803900"/>
            <a:ext cx="444500" cy="215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008126" y="5105400"/>
            <a:ext cx="413639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2800"/>
                </a:solidFill>
                <a:latin typeface="Comic Sans MS"/>
                <a:cs typeface="Comic Sans MS"/>
              </a:rPr>
              <a:t>Expérimentation sous contrôle</a:t>
            </a:r>
            <a:r>
              <a:rPr sz="1800" spc="-95" dirty="0">
                <a:solidFill>
                  <a:srgbClr val="FF2800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2800"/>
                </a:solidFill>
                <a:latin typeface="Comic Sans MS"/>
                <a:cs typeface="Comic Sans MS"/>
              </a:rPr>
              <a:t>médical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R="48260" algn="ctr">
              <a:lnSpc>
                <a:spcPct val="100000"/>
              </a:lnSpc>
            </a:pPr>
            <a:r>
              <a:rPr sz="1400" b="1" spc="-5" dirty="0">
                <a:latin typeface="Comic Sans MS"/>
                <a:cs typeface="Comic Sans MS"/>
              </a:rPr>
              <a:t>OUI</a:t>
            </a:r>
            <a:endParaRPr sz="1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008F00"/>
                </a:solidFill>
                <a:latin typeface="Comic Sans MS"/>
                <a:cs typeface="Comic Sans MS"/>
              </a:rPr>
              <a:t>Validation et</a:t>
            </a:r>
            <a:r>
              <a:rPr sz="1800" spc="-15" dirty="0">
                <a:solidFill>
                  <a:srgbClr val="008F00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8F00"/>
                </a:solidFill>
                <a:latin typeface="Comic Sans MS"/>
                <a:cs typeface="Comic Sans MS"/>
              </a:rPr>
              <a:t>Diffusion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734300" y="3708400"/>
            <a:ext cx="762000" cy="1536700"/>
          </a:xfrm>
          <a:custGeom>
            <a:avLst/>
            <a:gdLst/>
            <a:ahLst/>
            <a:cxnLst/>
            <a:rect l="l" t="t" r="r" b="b"/>
            <a:pathLst>
              <a:path w="762000" h="1536700">
                <a:moveTo>
                  <a:pt x="0" y="1536700"/>
                </a:moveTo>
                <a:lnTo>
                  <a:pt x="431773" y="1536700"/>
                </a:lnTo>
                <a:lnTo>
                  <a:pt x="453074" y="1535737"/>
                </a:lnTo>
                <a:lnTo>
                  <a:pt x="507095" y="1526460"/>
                </a:lnTo>
                <a:lnTo>
                  <a:pt x="579014" y="1499284"/>
                </a:lnTo>
                <a:lnTo>
                  <a:pt x="654008" y="1444625"/>
                </a:lnTo>
                <a:lnTo>
                  <a:pt x="719091" y="1353244"/>
                </a:lnTo>
                <a:lnTo>
                  <a:pt x="750838" y="1263650"/>
                </a:lnTo>
                <a:lnTo>
                  <a:pt x="761156" y="1195486"/>
                </a:lnTo>
                <a:lnTo>
                  <a:pt x="761950" y="1168400"/>
                </a:lnTo>
                <a:lnTo>
                  <a:pt x="749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22974" y="3616965"/>
            <a:ext cx="121912" cy="1225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77200" y="4178300"/>
            <a:ext cx="850900" cy="368300"/>
          </a:xfrm>
          <a:custGeom>
            <a:avLst/>
            <a:gdLst/>
            <a:ahLst/>
            <a:cxnLst/>
            <a:rect l="l" t="t" r="r" b="b"/>
            <a:pathLst>
              <a:path w="850900" h="368300">
                <a:moveTo>
                  <a:pt x="666750" y="0"/>
                </a:moveTo>
                <a:lnTo>
                  <a:pt x="184150" y="0"/>
                </a:lnTo>
                <a:lnTo>
                  <a:pt x="135195" y="6578"/>
                </a:lnTo>
                <a:lnTo>
                  <a:pt x="91206" y="25141"/>
                </a:lnTo>
                <a:lnTo>
                  <a:pt x="53936" y="53936"/>
                </a:lnTo>
                <a:lnTo>
                  <a:pt x="25141" y="91206"/>
                </a:lnTo>
                <a:lnTo>
                  <a:pt x="6578" y="135195"/>
                </a:lnTo>
                <a:lnTo>
                  <a:pt x="0" y="184150"/>
                </a:lnTo>
                <a:lnTo>
                  <a:pt x="6578" y="233104"/>
                </a:lnTo>
                <a:lnTo>
                  <a:pt x="25141" y="277093"/>
                </a:lnTo>
                <a:lnTo>
                  <a:pt x="53936" y="314363"/>
                </a:lnTo>
                <a:lnTo>
                  <a:pt x="91206" y="343158"/>
                </a:lnTo>
                <a:lnTo>
                  <a:pt x="135195" y="361721"/>
                </a:lnTo>
                <a:lnTo>
                  <a:pt x="184150" y="368300"/>
                </a:lnTo>
                <a:lnTo>
                  <a:pt x="666750" y="368300"/>
                </a:lnTo>
                <a:lnTo>
                  <a:pt x="715704" y="361721"/>
                </a:lnTo>
                <a:lnTo>
                  <a:pt x="759693" y="343158"/>
                </a:lnTo>
                <a:lnTo>
                  <a:pt x="796963" y="314363"/>
                </a:lnTo>
                <a:lnTo>
                  <a:pt x="825758" y="277093"/>
                </a:lnTo>
                <a:lnTo>
                  <a:pt x="844321" y="233104"/>
                </a:lnTo>
                <a:lnTo>
                  <a:pt x="850900" y="184150"/>
                </a:lnTo>
                <a:lnTo>
                  <a:pt x="844321" y="135195"/>
                </a:lnTo>
                <a:lnTo>
                  <a:pt x="825758" y="91206"/>
                </a:lnTo>
                <a:lnTo>
                  <a:pt x="796963" y="53936"/>
                </a:lnTo>
                <a:lnTo>
                  <a:pt x="759693" y="25141"/>
                </a:lnTo>
                <a:lnTo>
                  <a:pt x="715704" y="6578"/>
                </a:lnTo>
                <a:lnTo>
                  <a:pt x="666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77200" y="4178300"/>
            <a:ext cx="850900" cy="368300"/>
          </a:xfrm>
          <a:custGeom>
            <a:avLst/>
            <a:gdLst/>
            <a:ahLst/>
            <a:cxnLst/>
            <a:rect l="l" t="t" r="r" b="b"/>
            <a:pathLst>
              <a:path w="850900" h="368300">
                <a:moveTo>
                  <a:pt x="0" y="184150"/>
                </a:moveTo>
                <a:lnTo>
                  <a:pt x="6578" y="135195"/>
                </a:lnTo>
                <a:lnTo>
                  <a:pt x="25141" y="91206"/>
                </a:lnTo>
                <a:lnTo>
                  <a:pt x="53936" y="53936"/>
                </a:lnTo>
                <a:lnTo>
                  <a:pt x="91206" y="25141"/>
                </a:lnTo>
                <a:lnTo>
                  <a:pt x="135195" y="6578"/>
                </a:lnTo>
                <a:lnTo>
                  <a:pt x="184150" y="0"/>
                </a:lnTo>
                <a:lnTo>
                  <a:pt x="666750" y="0"/>
                </a:lnTo>
                <a:lnTo>
                  <a:pt x="715704" y="6578"/>
                </a:lnTo>
                <a:lnTo>
                  <a:pt x="759693" y="25141"/>
                </a:lnTo>
                <a:lnTo>
                  <a:pt x="796963" y="53936"/>
                </a:lnTo>
                <a:lnTo>
                  <a:pt x="825758" y="91206"/>
                </a:lnTo>
                <a:lnTo>
                  <a:pt x="844321" y="135195"/>
                </a:lnTo>
                <a:lnTo>
                  <a:pt x="850900" y="184150"/>
                </a:lnTo>
                <a:lnTo>
                  <a:pt x="844321" y="233104"/>
                </a:lnTo>
                <a:lnTo>
                  <a:pt x="825758" y="277093"/>
                </a:lnTo>
                <a:lnTo>
                  <a:pt x="796963" y="314363"/>
                </a:lnTo>
                <a:lnTo>
                  <a:pt x="759693" y="343158"/>
                </a:lnTo>
                <a:lnTo>
                  <a:pt x="715704" y="361721"/>
                </a:lnTo>
                <a:lnTo>
                  <a:pt x="666750" y="368300"/>
                </a:lnTo>
                <a:lnTo>
                  <a:pt x="184150" y="368300"/>
                </a:lnTo>
                <a:lnTo>
                  <a:pt x="135195" y="361721"/>
                </a:lnTo>
                <a:lnTo>
                  <a:pt x="91206" y="343158"/>
                </a:lnTo>
                <a:lnTo>
                  <a:pt x="53936" y="314363"/>
                </a:lnTo>
                <a:lnTo>
                  <a:pt x="25141" y="277093"/>
                </a:lnTo>
                <a:lnTo>
                  <a:pt x="6578" y="233104"/>
                </a:lnTo>
                <a:lnTo>
                  <a:pt x="0" y="1841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42300" y="4267200"/>
            <a:ext cx="508000" cy="228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274428" y="4241800"/>
            <a:ext cx="456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mic Sans MS"/>
                <a:cs typeface="Comic Sans MS"/>
              </a:rPr>
              <a:t>NON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663700" y="24257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432800" y="24257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52500" y="3022600"/>
            <a:ext cx="3949700" cy="698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54100" y="3098800"/>
            <a:ext cx="3746500" cy="508000"/>
          </a:xfrm>
          <a:custGeom>
            <a:avLst/>
            <a:gdLst/>
            <a:ahLst/>
            <a:cxnLst/>
            <a:rect l="l" t="t" r="r" b="b"/>
            <a:pathLst>
              <a:path w="3746500" h="508000">
                <a:moveTo>
                  <a:pt x="3556000" y="0"/>
                </a:moveTo>
                <a:lnTo>
                  <a:pt x="190500" y="0"/>
                </a:lnTo>
                <a:lnTo>
                  <a:pt x="146820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317500"/>
                </a:lnTo>
                <a:lnTo>
                  <a:pt x="5031" y="361180"/>
                </a:lnTo>
                <a:lnTo>
                  <a:pt x="19362" y="401277"/>
                </a:lnTo>
                <a:lnTo>
                  <a:pt x="41851" y="436648"/>
                </a:lnTo>
                <a:lnTo>
                  <a:pt x="71352" y="466149"/>
                </a:lnTo>
                <a:lnTo>
                  <a:pt x="106723" y="488637"/>
                </a:lnTo>
                <a:lnTo>
                  <a:pt x="146820" y="502968"/>
                </a:lnTo>
                <a:lnTo>
                  <a:pt x="190500" y="508000"/>
                </a:lnTo>
                <a:lnTo>
                  <a:pt x="3556000" y="508000"/>
                </a:lnTo>
                <a:lnTo>
                  <a:pt x="3599680" y="502968"/>
                </a:lnTo>
                <a:lnTo>
                  <a:pt x="3639777" y="488637"/>
                </a:lnTo>
                <a:lnTo>
                  <a:pt x="3675148" y="466149"/>
                </a:lnTo>
                <a:lnTo>
                  <a:pt x="3704649" y="436647"/>
                </a:lnTo>
                <a:lnTo>
                  <a:pt x="3727137" y="401276"/>
                </a:lnTo>
                <a:lnTo>
                  <a:pt x="3741468" y="361179"/>
                </a:lnTo>
                <a:lnTo>
                  <a:pt x="3746500" y="317500"/>
                </a:lnTo>
                <a:lnTo>
                  <a:pt x="3746500" y="190500"/>
                </a:lnTo>
                <a:lnTo>
                  <a:pt x="3741468" y="146819"/>
                </a:lnTo>
                <a:lnTo>
                  <a:pt x="3727137" y="106722"/>
                </a:lnTo>
                <a:lnTo>
                  <a:pt x="3704649" y="71351"/>
                </a:lnTo>
                <a:lnTo>
                  <a:pt x="3675148" y="41850"/>
                </a:lnTo>
                <a:lnTo>
                  <a:pt x="3639777" y="19362"/>
                </a:lnTo>
                <a:lnTo>
                  <a:pt x="3599680" y="5031"/>
                </a:lnTo>
                <a:lnTo>
                  <a:pt x="3556000" y="0"/>
                </a:lnTo>
                <a:close/>
              </a:path>
            </a:pathLst>
          </a:custGeom>
          <a:solidFill>
            <a:srgbClr val="00FD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54100" y="3098800"/>
            <a:ext cx="3746500" cy="508000"/>
          </a:xfrm>
          <a:custGeom>
            <a:avLst/>
            <a:gdLst/>
            <a:ahLst/>
            <a:cxnLst/>
            <a:rect l="l" t="t" r="r" b="b"/>
            <a:pathLst>
              <a:path w="3746500" h="508000">
                <a:moveTo>
                  <a:pt x="0" y="317500"/>
                </a:moveTo>
                <a:lnTo>
                  <a:pt x="0" y="190500"/>
                </a:lnTo>
                <a:lnTo>
                  <a:pt x="5031" y="146819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lnTo>
                  <a:pt x="3556000" y="0"/>
                </a:lnTo>
                <a:lnTo>
                  <a:pt x="3599680" y="5031"/>
                </a:lnTo>
                <a:lnTo>
                  <a:pt x="3639777" y="19362"/>
                </a:lnTo>
                <a:lnTo>
                  <a:pt x="3675148" y="41850"/>
                </a:lnTo>
                <a:lnTo>
                  <a:pt x="3704649" y="71351"/>
                </a:lnTo>
                <a:lnTo>
                  <a:pt x="3727137" y="106722"/>
                </a:lnTo>
                <a:lnTo>
                  <a:pt x="3741468" y="146819"/>
                </a:lnTo>
                <a:lnTo>
                  <a:pt x="3746500" y="190500"/>
                </a:lnTo>
                <a:lnTo>
                  <a:pt x="3746500" y="317500"/>
                </a:lnTo>
                <a:lnTo>
                  <a:pt x="3741468" y="361180"/>
                </a:lnTo>
                <a:lnTo>
                  <a:pt x="3727137" y="401277"/>
                </a:lnTo>
                <a:lnTo>
                  <a:pt x="3704649" y="436648"/>
                </a:lnTo>
                <a:lnTo>
                  <a:pt x="3675148" y="466149"/>
                </a:lnTo>
                <a:lnTo>
                  <a:pt x="3639777" y="488637"/>
                </a:lnTo>
                <a:lnTo>
                  <a:pt x="3599680" y="502968"/>
                </a:lnTo>
                <a:lnTo>
                  <a:pt x="3556000" y="508000"/>
                </a:lnTo>
                <a:lnTo>
                  <a:pt x="190500" y="508000"/>
                </a:lnTo>
                <a:lnTo>
                  <a:pt x="146820" y="502968"/>
                </a:lnTo>
                <a:lnTo>
                  <a:pt x="106722" y="488637"/>
                </a:lnTo>
                <a:lnTo>
                  <a:pt x="71351" y="466149"/>
                </a:lnTo>
                <a:lnTo>
                  <a:pt x="41850" y="436647"/>
                </a:lnTo>
                <a:lnTo>
                  <a:pt x="19362" y="401276"/>
                </a:lnTo>
                <a:lnTo>
                  <a:pt x="5031" y="361179"/>
                </a:lnTo>
                <a:lnTo>
                  <a:pt x="0" y="317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203498" y="3200400"/>
            <a:ext cx="3448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5493"/>
                </a:solidFill>
                <a:latin typeface="Comic Sans MS"/>
                <a:cs typeface="Comic Sans MS"/>
              </a:rPr>
              <a:t>Paramètres </a:t>
            </a:r>
            <a:r>
              <a:rPr sz="1800" spc="-5" dirty="0">
                <a:solidFill>
                  <a:srgbClr val="005493"/>
                </a:solidFill>
                <a:latin typeface="Comic Sans MS"/>
                <a:cs typeface="Comic Sans MS"/>
              </a:rPr>
              <a:t>de </a:t>
            </a:r>
            <a:r>
              <a:rPr sz="1800" dirty="0">
                <a:solidFill>
                  <a:srgbClr val="005493"/>
                </a:solidFill>
                <a:latin typeface="Comic Sans MS"/>
                <a:cs typeface="Comic Sans MS"/>
              </a:rPr>
              <a:t>la</a:t>
            </a:r>
            <a:r>
              <a:rPr sz="1800" spc="-90" dirty="0">
                <a:solidFill>
                  <a:srgbClr val="005493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5493"/>
                </a:solidFill>
                <a:latin typeface="Comic Sans MS"/>
                <a:cs typeface="Comic Sans MS"/>
              </a:rPr>
              <a:t>décompression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651000" y="2590800"/>
            <a:ext cx="6794500" cy="0"/>
          </a:xfrm>
          <a:custGeom>
            <a:avLst/>
            <a:gdLst/>
            <a:ahLst/>
            <a:cxnLst/>
            <a:rect l="l" t="t" r="r" b="b"/>
            <a:pathLst>
              <a:path w="6794500">
                <a:moveTo>
                  <a:pt x="0" y="0"/>
                </a:moveTo>
                <a:lnTo>
                  <a:pt x="67945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67300" y="2032000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5715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57800" y="3022600"/>
            <a:ext cx="3949700" cy="698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59400" y="3098800"/>
            <a:ext cx="3746500" cy="508000"/>
          </a:xfrm>
          <a:custGeom>
            <a:avLst/>
            <a:gdLst/>
            <a:ahLst/>
            <a:cxnLst/>
            <a:rect l="l" t="t" r="r" b="b"/>
            <a:pathLst>
              <a:path w="3746500" h="508000">
                <a:moveTo>
                  <a:pt x="35560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317500"/>
                </a:lnTo>
                <a:lnTo>
                  <a:pt x="5031" y="361180"/>
                </a:lnTo>
                <a:lnTo>
                  <a:pt x="19362" y="401277"/>
                </a:lnTo>
                <a:lnTo>
                  <a:pt x="41851" y="436648"/>
                </a:lnTo>
                <a:lnTo>
                  <a:pt x="71352" y="466149"/>
                </a:lnTo>
                <a:lnTo>
                  <a:pt x="106723" y="488637"/>
                </a:lnTo>
                <a:lnTo>
                  <a:pt x="146820" y="502968"/>
                </a:lnTo>
                <a:lnTo>
                  <a:pt x="190500" y="508000"/>
                </a:lnTo>
                <a:lnTo>
                  <a:pt x="3556000" y="508000"/>
                </a:lnTo>
                <a:lnTo>
                  <a:pt x="3599680" y="502968"/>
                </a:lnTo>
                <a:lnTo>
                  <a:pt x="3639777" y="488637"/>
                </a:lnTo>
                <a:lnTo>
                  <a:pt x="3675148" y="466149"/>
                </a:lnTo>
                <a:lnTo>
                  <a:pt x="3704649" y="436647"/>
                </a:lnTo>
                <a:lnTo>
                  <a:pt x="3727137" y="401276"/>
                </a:lnTo>
                <a:lnTo>
                  <a:pt x="3741468" y="361179"/>
                </a:lnTo>
                <a:lnTo>
                  <a:pt x="3746500" y="317500"/>
                </a:lnTo>
                <a:lnTo>
                  <a:pt x="3746500" y="190500"/>
                </a:lnTo>
                <a:lnTo>
                  <a:pt x="3741468" y="146819"/>
                </a:lnTo>
                <a:lnTo>
                  <a:pt x="3727137" y="106722"/>
                </a:lnTo>
                <a:lnTo>
                  <a:pt x="3704649" y="71351"/>
                </a:lnTo>
                <a:lnTo>
                  <a:pt x="3675148" y="41850"/>
                </a:lnTo>
                <a:lnTo>
                  <a:pt x="3639777" y="19362"/>
                </a:lnTo>
                <a:lnTo>
                  <a:pt x="3599680" y="5031"/>
                </a:lnTo>
                <a:lnTo>
                  <a:pt x="3556000" y="0"/>
                </a:lnTo>
                <a:close/>
              </a:path>
            </a:pathLst>
          </a:custGeom>
          <a:solidFill>
            <a:srgbClr val="00FD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59400" y="3098800"/>
            <a:ext cx="3746500" cy="508000"/>
          </a:xfrm>
          <a:custGeom>
            <a:avLst/>
            <a:gdLst/>
            <a:ahLst/>
            <a:cxnLst/>
            <a:rect l="l" t="t" r="r" b="b"/>
            <a:pathLst>
              <a:path w="3746500" h="508000">
                <a:moveTo>
                  <a:pt x="0" y="317500"/>
                </a:moveTo>
                <a:lnTo>
                  <a:pt x="0" y="190500"/>
                </a:lnTo>
                <a:lnTo>
                  <a:pt x="5031" y="146819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19" y="5031"/>
                </a:lnTo>
                <a:lnTo>
                  <a:pt x="190500" y="0"/>
                </a:lnTo>
                <a:lnTo>
                  <a:pt x="3556000" y="0"/>
                </a:lnTo>
                <a:lnTo>
                  <a:pt x="3599680" y="5031"/>
                </a:lnTo>
                <a:lnTo>
                  <a:pt x="3639777" y="19362"/>
                </a:lnTo>
                <a:lnTo>
                  <a:pt x="3675148" y="41850"/>
                </a:lnTo>
                <a:lnTo>
                  <a:pt x="3704649" y="71351"/>
                </a:lnTo>
                <a:lnTo>
                  <a:pt x="3727137" y="106722"/>
                </a:lnTo>
                <a:lnTo>
                  <a:pt x="3741468" y="146819"/>
                </a:lnTo>
                <a:lnTo>
                  <a:pt x="3746500" y="190500"/>
                </a:lnTo>
                <a:lnTo>
                  <a:pt x="3746500" y="317500"/>
                </a:lnTo>
                <a:lnTo>
                  <a:pt x="3741468" y="361180"/>
                </a:lnTo>
                <a:lnTo>
                  <a:pt x="3727137" y="401277"/>
                </a:lnTo>
                <a:lnTo>
                  <a:pt x="3704649" y="436648"/>
                </a:lnTo>
                <a:lnTo>
                  <a:pt x="3675148" y="466149"/>
                </a:lnTo>
                <a:lnTo>
                  <a:pt x="3639777" y="488637"/>
                </a:lnTo>
                <a:lnTo>
                  <a:pt x="3599680" y="502968"/>
                </a:lnTo>
                <a:lnTo>
                  <a:pt x="3556000" y="508000"/>
                </a:lnTo>
                <a:lnTo>
                  <a:pt x="190500" y="508000"/>
                </a:lnTo>
                <a:lnTo>
                  <a:pt x="146819" y="502968"/>
                </a:lnTo>
                <a:lnTo>
                  <a:pt x="106722" y="488637"/>
                </a:lnTo>
                <a:lnTo>
                  <a:pt x="71351" y="466149"/>
                </a:lnTo>
                <a:lnTo>
                  <a:pt x="41850" y="436647"/>
                </a:lnTo>
                <a:lnTo>
                  <a:pt x="19362" y="401276"/>
                </a:lnTo>
                <a:lnTo>
                  <a:pt x="5031" y="361179"/>
                </a:lnTo>
                <a:lnTo>
                  <a:pt x="0" y="317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042626" y="3200400"/>
            <a:ext cx="2382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5493"/>
                </a:solidFill>
                <a:latin typeface="Comic Sans MS"/>
                <a:cs typeface="Comic Sans MS"/>
              </a:rPr>
              <a:t>Paramètres </a:t>
            </a:r>
            <a:r>
              <a:rPr sz="1800" spc="-5" dirty="0">
                <a:solidFill>
                  <a:srgbClr val="005493"/>
                </a:solidFill>
                <a:latin typeface="Comic Sans MS"/>
                <a:cs typeface="Comic Sans MS"/>
              </a:rPr>
              <a:t>du</a:t>
            </a:r>
            <a:r>
              <a:rPr sz="1800" spc="-90" dirty="0">
                <a:solidFill>
                  <a:srgbClr val="005493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5493"/>
                </a:solidFill>
                <a:latin typeface="Comic Sans MS"/>
                <a:cs typeface="Comic Sans MS"/>
              </a:rPr>
              <a:t>modèle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663527" y="2594977"/>
            <a:ext cx="408305" cy="408305"/>
          </a:xfrm>
          <a:custGeom>
            <a:avLst/>
            <a:gdLst/>
            <a:ahLst/>
            <a:cxnLst/>
            <a:rect l="l" t="t" r="r" b="b"/>
            <a:pathLst>
              <a:path w="408304" h="408305">
                <a:moveTo>
                  <a:pt x="0" y="408005"/>
                </a:moveTo>
                <a:lnTo>
                  <a:pt x="40800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98869" y="2938325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43105" y="0"/>
                </a:moveTo>
                <a:lnTo>
                  <a:pt x="0" y="129315"/>
                </a:lnTo>
                <a:lnTo>
                  <a:pt x="129316" y="86210"/>
                </a:lnTo>
                <a:lnTo>
                  <a:pt x="64658" y="64656"/>
                </a:lnTo>
                <a:lnTo>
                  <a:pt x="43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68769" y="2594977"/>
            <a:ext cx="408305" cy="408305"/>
          </a:xfrm>
          <a:custGeom>
            <a:avLst/>
            <a:gdLst/>
            <a:ahLst/>
            <a:cxnLst/>
            <a:rect l="l" t="t" r="r" b="b"/>
            <a:pathLst>
              <a:path w="408304" h="408305">
                <a:moveTo>
                  <a:pt x="408006" y="40800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12118" y="2938325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86210" y="0"/>
                </a:moveTo>
                <a:lnTo>
                  <a:pt x="64656" y="64658"/>
                </a:lnTo>
                <a:lnTo>
                  <a:pt x="0" y="86210"/>
                </a:lnTo>
                <a:lnTo>
                  <a:pt x="129315" y="129316"/>
                </a:lnTo>
                <a:lnTo>
                  <a:pt x="862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311400" y="4025900"/>
            <a:ext cx="5524500" cy="698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13000" y="4102100"/>
            <a:ext cx="5321300" cy="508000"/>
          </a:xfrm>
          <a:custGeom>
            <a:avLst/>
            <a:gdLst/>
            <a:ahLst/>
            <a:cxnLst/>
            <a:rect l="l" t="t" r="r" b="b"/>
            <a:pathLst>
              <a:path w="5321300" h="508000">
                <a:moveTo>
                  <a:pt x="51308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317500"/>
                </a:lnTo>
                <a:lnTo>
                  <a:pt x="5031" y="361180"/>
                </a:lnTo>
                <a:lnTo>
                  <a:pt x="19362" y="401277"/>
                </a:lnTo>
                <a:lnTo>
                  <a:pt x="41851" y="436648"/>
                </a:lnTo>
                <a:lnTo>
                  <a:pt x="71352" y="466149"/>
                </a:lnTo>
                <a:lnTo>
                  <a:pt x="106723" y="488637"/>
                </a:lnTo>
                <a:lnTo>
                  <a:pt x="146820" y="502968"/>
                </a:lnTo>
                <a:lnTo>
                  <a:pt x="190500" y="508000"/>
                </a:lnTo>
                <a:lnTo>
                  <a:pt x="5130800" y="508000"/>
                </a:lnTo>
                <a:lnTo>
                  <a:pt x="5174480" y="502968"/>
                </a:lnTo>
                <a:lnTo>
                  <a:pt x="5214577" y="488637"/>
                </a:lnTo>
                <a:lnTo>
                  <a:pt x="5249948" y="466149"/>
                </a:lnTo>
                <a:lnTo>
                  <a:pt x="5279449" y="436647"/>
                </a:lnTo>
                <a:lnTo>
                  <a:pt x="5301937" y="401276"/>
                </a:lnTo>
                <a:lnTo>
                  <a:pt x="5316268" y="361179"/>
                </a:lnTo>
                <a:lnTo>
                  <a:pt x="5321300" y="317500"/>
                </a:lnTo>
                <a:lnTo>
                  <a:pt x="5321300" y="190500"/>
                </a:lnTo>
                <a:lnTo>
                  <a:pt x="5316268" y="146819"/>
                </a:lnTo>
                <a:lnTo>
                  <a:pt x="5301937" y="106722"/>
                </a:lnTo>
                <a:lnTo>
                  <a:pt x="5279449" y="71351"/>
                </a:lnTo>
                <a:lnTo>
                  <a:pt x="5249948" y="41850"/>
                </a:lnTo>
                <a:lnTo>
                  <a:pt x="5214577" y="19362"/>
                </a:lnTo>
                <a:lnTo>
                  <a:pt x="5174480" y="5031"/>
                </a:lnTo>
                <a:lnTo>
                  <a:pt x="5130800" y="0"/>
                </a:lnTo>
                <a:close/>
              </a:path>
            </a:pathLst>
          </a:custGeom>
          <a:solidFill>
            <a:srgbClr val="FFFC00">
              <a:alpha val="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13000" y="4102100"/>
            <a:ext cx="5321300" cy="508000"/>
          </a:xfrm>
          <a:custGeom>
            <a:avLst/>
            <a:gdLst/>
            <a:ahLst/>
            <a:cxnLst/>
            <a:rect l="l" t="t" r="r" b="b"/>
            <a:pathLst>
              <a:path w="5321300" h="508000">
                <a:moveTo>
                  <a:pt x="0" y="317500"/>
                </a:moveTo>
                <a:lnTo>
                  <a:pt x="0" y="190500"/>
                </a:lnTo>
                <a:lnTo>
                  <a:pt x="5031" y="146819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19" y="5031"/>
                </a:lnTo>
                <a:lnTo>
                  <a:pt x="190500" y="0"/>
                </a:lnTo>
                <a:lnTo>
                  <a:pt x="5130800" y="0"/>
                </a:lnTo>
                <a:lnTo>
                  <a:pt x="5174480" y="5031"/>
                </a:lnTo>
                <a:lnTo>
                  <a:pt x="5214577" y="19362"/>
                </a:lnTo>
                <a:lnTo>
                  <a:pt x="5249948" y="41850"/>
                </a:lnTo>
                <a:lnTo>
                  <a:pt x="5279449" y="71351"/>
                </a:lnTo>
                <a:lnTo>
                  <a:pt x="5301937" y="106722"/>
                </a:lnTo>
                <a:lnTo>
                  <a:pt x="5316268" y="146819"/>
                </a:lnTo>
                <a:lnTo>
                  <a:pt x="5321300" y="190500"/>
                </a:lnTo>
                <a:lnTo>
                  <a:pt x="5321300" y="317500"/>
                </a:lnTo>
                <a:lnTo>
                  <a:pt x="5316268" y="361180"/>
                </a:lnTo>
                <a:lnTo>
                  <a:pt x="5301937" y="401277"/>
                </a:lnTo>
                <a:lnTo>
                  <a:pt x="5279449" y="436648"/>
                </a:lnTo>
                <a:lnTo>
                  <a:pt x="5249948" y="466149"/>
                </a:lnTo>
                <a:lnTo>
                  <a:pt x="5214577" y="488637"/>
                </a:lnTo>
                <a:lnTo>
                  <a:pt x="5174480" y="502968"/>
                </a:lnTo>
                <a:lnTo>
                  <a:pt x="5130800" y="508000"/>
                </a:lnTo>
                <a:lnTo>
                  <a:pt x="190500" y="508000"/>
                </a:lnTo>
                <a:lnTo>
                  <a:pt x="146819" y="502968"/>
                </a:lnTo>
                <a:lnTo>
                  <a:pt x="106722" y="488637"/>
                </a:lnTo>
                <a:lnTo>
                  <a:pt x="71351" y="466149"/>
                </a:lnTo>
                <a:lnTo>
                  <a:pt x="41850" y="436647"/>
                </a:lnTo>
                <a:lnTo>
                  <a:pt x="19362" y="401276"/>
                </a:lnTo>
                <a:lnTo>
                  <a:pt x="5031" y="361179"/>
                </a:lnTo>
                <a:lnTo>
                  <a:pt x="0" y="317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2924522" y="4203700"/>
            <a:ext cx="4299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2800"/>
                </a:solidFill>
                <a:latin typeface="Comic Sans MS"/>
                <a:cs typeface="Comic Sans MS"/>
              </a:rPr>
              <a:t>Calcul </a:t>
            </a:r>
            <a:r>
              <a:rPr sz="1800" spc="-5" dirty="0">
                <a:solidFill>
                  <a:srgbClr val="FF2800"/>
                </a:solidFill>
                <a:latin typeface="Comic Sans MS"/>
                <a:cs typeface="Comic Sans MS"/>
              </a:rPr>
              <a:t>des </a:t>
            </a:r>
            <a:r>
              <a:rPr sz="1800" dirty="0">
                <a:solidFill>
                  <a:srgbClr val="FF2800"/>
                </a:solidFill>
                <a:latin typeface="Comic Sans MS"/>
                <a:cs typeface="Comic Sans MS"/>
              </a:rPr>
              <a:t>procédures </a:t>
            </a:r>
            <a:r>
              <a:rPr sz="1800" spc="-5" dirty="0">
                <a:solidFill>
                  <a:srgbClr val="FF2800"/>
                </a:solidFill>
                <a:latin typeface="Comic Sans MS"/>
                <a:cs typeface="Comic Sans MS"/>
              </a:rPr>
              <a:t>de</a:t>
            </a:r>
            <a:r>
              <a:rPr sz="1800" spc="-90" dirty="0">
                <a:solidFill>
                  <a:srgbClr val="FF28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2800"/>
                </a:solidFill>
                <a:latin typeface="Comic Sans MS"/>
                <a:cs typeface="Comic Sans MS"/>
              </a:rPr>
              <a:t>décompression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158827" y="3610976"/>
            <a:ext cx="408305" cy="408305"/>
          </a:xfrm>
          <a:custGeom>
            <a:avLst/>
            <a:gdLst/>
            <a:ahLst/>
            <a:cxnLst/>
            <a:rect l="l" t="t" r="r" b="b"/>
            <a:pathLst>
              <a:path w="408304" h="408304">
                <a:moveTo>
                  <a:pt x="0" y="408006"/>
                </a:moveTo>
                <a:lnTo>
                  <a:pt x="40800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94169" y="3954325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43105" y="0"/>
                </a:moveTo>
                <a:lnTo>
                  <a:pt x="0" y="129315"/>
                </a:lnTo>
                <a:lnTo>
                  <a:pt x="129316" y="86210"/>
                </a:lnTo>
                <a:lnTo>
                  <a:pt x="64658" y="64658"/>
                </a:lnTo>
                <a:lnTo>
                  <a:pt x="43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73469" y="3610976"/>
            <a:ext cx="408305" cy="408305"/>
          </a:xfrm>
          <a:custGeom>
            <a:avLst/>
            <a:gdLst/>
            <a:ahLst/>
            <a:cxnLst/>
            <a:rect l="l" t="t" r="r" b="b"/>
            <a:pathLst>
              <a:path w="408304" h="408304">
                <a:moveTo>
                  <a:pt x="408006" y="40800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16818" y="3954325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86210" y="0"/>
                </a:moveTo>
                <a:lnTo>
                  <a:pt x="64656" y="64658"/>
                </a:lnTo>
                <a:lnTo>
                  <a:pt x="0" y="86211"/>
                </a:lnTo>
                <a:lnTo>
                  <a:pt x="129315" y="129316"/>
                </a:lnTo>
                <a:lnTo>
                  <a:pt x="862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26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7536" y="393700"/>
            <a:ext cx="66173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96310" algn="l"/>
              </a:tabLst>
            </a:pPr>
            <a:r>
              <a:rPr dirty="0"/>
              <a:t>Variation </a:t>
            </a:r>
            <a:r>
              <a:rPr spc="-5" dirty="0"/>
              <a:t>de</a:t>
            </a:r>
            <a:r>
              <a:rPr dirty="0"/>
              <a:t> la </a:t>
            </a:r>
            <a:r>
              <a:rPr spc="-5" dirty="0"/>
              <a:t>tension	d’azote dans un</a:t>
            </a:r>
            <a:r>
              <a:rPr spc="-80" dirty="0"/>
              <a:t> </a:t>
            </a:r>
            <a:r>
              <a:rPr spc="-5" dirty="0"/>
              <a:t>tissu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2447" y="979169"/>
            <a:ext cx="7678420" cy="10033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68910" indent="-156210">
              <a:lnSpc>
                <a:spcPct val="100000"/>
              </a:lnSpc>
              <a:spcBef>
                <a:spcPts val="439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Tissu </a:t>
            </a:r>
            <a:r>
              <a:rPr sz="1800" spc="-5" dirty="0">
                <a:latin typeface="Comic Sans MS"/>
                <a:cs typeface="Comic Sans MS"/>
              </a:rPr>
              <a:t>initialement </a:t>
            </a:r>
            <a:r>
              <a:rPr sz="1800" dirty="0">
                <a:latin typeface="Comic Sans MS"/>
                <a:cs typeface="Comic Sans MS"/>
              </a:rPr>
              <a:t>saturé en surface </a:t>
            </a:r>
            <a:r>
              <a:rPr sz="1800" dirty="0">
                <a:latin typeface="Microsoft Sans Serif"/>
                <a:cs typeface="Microsoft Sans Serif"/>
              </a:rPr>
              <a:t>→ </a:t>
            </a:r>
            <a:r>
              <a:rPr sz="1800" spc="-5" dirty="0">
                <a:latin typeface="Comic Sans MS"/>
                <a:cs typeface="Comic Sans MS"/>
              </a:rPr>
              <a:t>tension initiale </a:t>
            </a:r>
            <a:r>
              <a:rPr sz="1800" i="1" spc="40" dirty="0">
                <a:latin typeface="Book Antiqua"/>
                <a:cs typeface="Book Antiqua"/>
              </a:rPr>
              <a:t>T</a:t>
            </a:r>
            <a:r>
              <a:rPr sz="1800" spc="60" baseline="-6944" dirty="0">
                <a:latin typeface="Cambria"/>
                <a:cs typeface="Cambria"/>
              </a:rPr>
              <a:t>N</a:t>
            </a:r>
            <a:r>
              <a:rPr sz="1800" spc="40" dirty="0">
                <a:latin typeface="Cambria"/>
                <a:cs typeface="Cambria"/>
              </a:rPr>
              <a:t>(0) </a:t>
            </a:r>
            <a:r>
              <a:rPr sz="1800" spc="400" dirty="0">
                <a:latin typeface="Cambria"/>
                <a:cs typeface="Cambria"/>
              </a:rPr>
              <a:t>= </a:t>
            </a:r>
            <a:r>
              <a:rPr sz="1800" spc="-25" dirty="0">
                <a:latin typeface="Cambria"/>
                <a:cs typeface="Cambria"/>
              </a:rPr>
              <a:t>0,8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30" dirty="0">
                <a:latin typeface="Cambria"/>
                <a:cs typeface="Cambria"/>
              </a:rPr>
              <a:t>bar.</a:t>
            </a:r>
            <a:endParaRPr sz="1800">
              <a:latin typeface="Cambria"/>
              <a:cs typeface="Cambria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spc="-5" dirty="0">
                <a:latin typeface="Comic Sans MS"/>
                <a:cs typeface="Comic Sans MS"/>
              </a:rPr>
              <a:t>Immersion </a:t>
            </a:r>
            <a:r>
              <a:rPr sz="1800" dirty="0">
                <a:latin typeface="Comic Sans MS"/>
                <a:cs typeface="Comic Sans MS"/>
              </a:rPr>
              <a:t>à </a:t>
            </a:r>
            <a:r>
              <a:rPr sz="1800" spc="-5" dirty="0">
                <a:latin typeface="Comic Sans MS"/>
                <a:cs typeface="Comic Sans MS"/>
              </a:rPr>
              <a:t>30 </a:t>
            </a:r>
            <a:r>
              <a:rPr sz="1800" dirty="0">
                <a:latin typeface="Comic Sans MS"/>
                <a:cs typeface="Comic Sans MS"/>
              </a:rPr>
              <a:t>m </a:t>
            </a:r>
            <a:r>
              <a:rPr sz="1800" dirty="0">
                <a:latin typeface="Microsoft Sans Serif"/>
                <a:cs typeface="Microsoft Sans Serif"/>
              </a:rPr>
              <a:t>→ </a:t>
            </a:r>
            <a:r>
              <a:rPr sz="1800" dirty="0">
                <a:latin typeface="Comic Sans MS"/>
                <a:cs typeface="Comic Sans MS"/>
              </a:rPr>
              <a:t>exposé à la pression partielle </a:t>
            </a:r>
            <a:r>
              <a:rPr sz="1800" i="1" spc="100" dirty="0">
                <a:latin typeface="Book Antiqua"/>
                <a:cs typeface="Book Antiqua"/>
              </a:rPr>
              <a:t>P</a:t>
            </a:r>
            <a:r>
              <a:rPr sz="1800" spc="150" baseline="-6944" dirty="0">
                <a:latin typeface="Cambria"/>
                <a:cs typeface="Cambria"/>
              </a:rPr>
              <a:t>N </a:t>
            </a:r>
            <a:r>
              <a:rPr sz="1800" spc="400" dirty="0">
                <a:latin typeface="Cambria"/>
                <a:cs typeface="Cambria"/>
              </a:rPr>
              <a:t>= </a:t>
            </a:r>
            <a:r>
              <a:rPr sz="1800" spc="-25" dirty="0">
                <a:latin typeface="Cambria"/>
                <a:cs typeface="Cambria"/>
              </a:rPr>
              <a:t>3,2</a:t>
            </a:r>
            <a:r>
              <a:rPr sz="1800" spc="-125" dirty="0">
                <a:latin typeface="Cambria"/>
                <a:cs typeface="Cambria"/>
              </a:rPr>
              <a:t> </a:t>
            </a:r>
            <a:r>
              <a:rPr sz="1800" spc="30" dirty="0">
                <a:latin typeface="Cambria"/>
                <a:cs typeface="Cambria"/>
              </a:rPr>
              <a:t>bar.</a:t>
            </a:r>
            <a:endParaRPr sz="1800">
              <a:latin typeface="Cambria"/>
              <a:cs typeface="Cambria"/>
            </a:endParaRPr>
          </a:p>
          <a:p>
            <a:pPr marL="426720">
              <a:lnSpc>
                <a:spcPct val="100000"/>
              </a:lnSpc>
              <a:spcBef>
                <a:spcPts val="540"/>
              </a:spcBef>
            </a:pPr>
            <a:r>
              <a:rPr sz="1800" dirty="0">
                <a:latin typeface="Comic Sans MS"/>
                <a:cs typeface="Comic Sans MS"/>
              </a:rPr>
              <a:t>Gradient : </a:t>
            </a:r>
            <a:r>
              <a:rPr sz="1800" i="1" spc="65" dirty="0">
                <a:latin typeface="Book Antiqua"/>
                <a:cs typeface="Book Antiqua"/>
              </a:rPr>
              <a:t>G </a:t>
            </a:r>
            <a:r>
              <a:rPr sz="1800" spc="400" dirty="0">
                <a:latin typeface="Cambria"/>
                <a:cs typeface="Cambria"/>
              </a:rPr>
              <a:t>= </a:t>
            </a:r>
            <a:r>
              <a:rPr sz="1800" i="1" spc="100" dirty="0">
                <a:latin typeface="Book Antiqua"/>
                <a:cs typeface="Book Antiqua"/>
              </a:rPr>
              <a:t>P</a:t>
            </a:r>
            <a:r>
              <a:rPr sz="1800" spc="150" baseline="-6944" dirty="0">
                <a:latin typeface="Cambria"/>
                <a:cs typeface="Cambria"/>
              </a:rPr>
              <a:t>N </a:t>
            </a:r>
            <a:r>
              <a:rPr sz="1800" dirty="0">
                <a:latin typeface="Cambria"/>
                <a:cs typeface="Cambria"/>
              </a:rPr>
              <a:t>– </a:t>
            </a:r>
            <a:r>
              <a:rPr sz="1800" i="1" spc="40" dirty="0">
                <a:latin typeface="Book Antiqua"/>
                <a:cs typeface="Book Antiqua"/>
              </a:rPr>
              <a:t>T</a:t>
            </a:r>
            <a:r>
              <a:rPr sz="1800" spc="60" baseline="-6944" dirty="0">
                <a:latin typeface="Cambria"/>
                <a:cs typeface="Cambria"/>
              </a:rPr>
              <a:t>N</a:t>
            </a:r>
            <a:r>
              <a:rPr sz="1800" spc="40" dirty="0">
                <a:latin typeface="Cambria"/>
                <a:cs typeface="Cambria"/>
              </a:rPr>
              <a:t>(0) </a:t>
            </a:r>
            <a:r>
              <a:rPr sz="1800" spc="400" dirty="0">
                <a:latin typeface="Cambria"/>
                <a:cs typeface="Cambria"/>
              </a:rPr>
              <a:t>= </a:t>
            </a:r>
            <a:r>
              <a:rPr sz="1800" spc="-25" dirty="0">
                <a:latin typeface="Cambria"/>
                <a:cs typeface="Cambria"/>
              </a:rPr>
              <a:t>2,4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bar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12900" y="2400300"/>
            <a:ext cx="7112000" cy="4394200"/>
          </a:xfrm>
          <a:custGeom>
            <a:avLst/>
            <a:gdLst/>
            <a:ahLst/>
            <a:cxnLst/>
            <a:rect l="l" t="t" r="r" b="b"/>
            <a:pathLst>
              <a:path w="7112000" h="4394200">
                <a:moveTo>
                  <a:pt x="0" y="0"/>
                </a:moveTo>
                <a:lnTo>
                  <a:pt x="7112000" y="0"/>
                </a:lnTo>
                <a:lnTo>
                  <a:pt x="7112000" y="4394200"/>
                </a:lnTo>
                <a:lnTo>
                  <a:pt x="0" y="439420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11741" y="6756832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4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98942" y="684017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Cambria"/>
                <a:cs typeface="Cambria"/>
              </a:rPr>
              <a:t>10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5325" y="6756832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4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25403" y="684017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Cambria"/>
                <a:cs typeface="Cambria"/>
              </a:rPr>
              <a:t>20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98999" y="6756832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4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2595" y="6756832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4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04885" y="684017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Cambria"/>
                <a:cs typeface="Cambria"/>
              </a:rPr>
              <a:t>40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86243" y="6756832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4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18008" y="684017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Cambria"/>
                <a:cs typeface="Cambria"/>
              </a:rPr>
              <a:t>50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79916" y="6756832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4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099692" y="684017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Cambria"/>
                <a:cs typeface="Cambria"/>
              </a:rPr>
              <a:t>60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36800" y="677461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55545" y="677461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4277" y="677461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93009" y="677461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30473" y="677461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49129" y="677461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67861" y="677461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86606" y="677461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24057" y="677461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42802" y="677461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61521" y="677461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80266" y="677461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17731" y="677461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36463" y="677461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55207" y="677461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73927" y="677461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11315" y="677461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30060" y="677461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48779" y="677461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67536" y="677461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05001" y="677461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23720" y="677461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42427" y="677461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61184" y="677461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98661" y="677461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17382" y="677461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18068" y="6793662"/>
            <a:ext cx="7108825" cy="15240"/>
          </a:xfrm>
          <a:custGeom>
            <a:avLst/>
            <a:gdLst/>
            <a:ahLst/>
            <a:cxnLst/>
            <a:rect l="l" t="t" r="r" b="b"/>
            <a:pathLst>
              <a:path w="7108825" h="15240">
                <a:moveTo>
                  <a:pt x="0" y="15240"/>
                </a:moveTo>
                <a:lnTo>
                  <a:pt x="7108647" y="15240"/>
                </a:lnTo>
                <a:lnTo>
                  <a:pt x="7108647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18068" y="617364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24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18068" y="554601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24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201637" y="5360627"/>
            <a:ext cx="355600" cy="88011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40"/>
              </a:spcBef>
            </a:pPr>
            <a:r>
              <a:rPr sz="1200" spc="-65" dirty="0">
                <a:solidFill>
                  <a:srgbClr val="231F20"/>
                </a:solidFill>
                <a:latin typeface="Cambria"/>
                <a:cs typeface="Cambria"/>
              </a:rPr>
              <a:t>1</a:t>
            </a:r>
            <a:endParaRPr sz="1200">
              <a:latin typeface="Cambria"/>
              <a:cs typeface="Cambria"/>
            </a:endParaRPr>
          </a:p>
          <a:p>
            <a:pPr marR="66675" algn="r">
              <a:lnSpc>
                <a:spcPct val="100000"/>
              </a:lnSpc>
              <a:spcBef>
                <a:spcPts val="520"/>
              </a:spcBef>
            </a:pPr>
            <a:r>
              <a:rPr sz="1450" b="1" spc="100" dirty="0">
                <a:solidFill>
                  <a:srgbClr val="D2232A"/>
                </a:solidFill>
                <a:latin typeface="Book Antiqua"/>
                <a:cs typeface="Book Antiqua"/>
              </a:rPr>
              <a:t>0,8</a:t>
            </a:r>
            <a:endParaRPr sz="1450">
              <a:latin typeface="Book Antiqua"/>
              <a:cs typeface="Book Antiqua"/>
            </a:endParaRPr>
          </a:p>
          <a:p>
            <a:pPr marR="5080" algn="r">
              <a:lnSpc>
                <a:spcPct val="100000"/>
              </a:lnSpc>
              <a:spcBef>
                <a:spcPts val="1150"/>
              </a:spcBef>
            </a:pPr>
            <a:r>
              <a:rPr sz="1200" spc="-15" dirty="0">
                <a:solidFill>
                  <a:srgbClr val="231F20"/>
                </a:solidFill>
                <a:latin typeface="Cambria"/>
                <a:cs typeface="Cambria"/>
              </a:rPr>
              <a:t>0,5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618068" y="491841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24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336476" y="4812242"/>
            <a:ext cx="220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231F20"/>
                </a:solidFill>
                <a:latin typeface="Cambria"/>
                <a:cs typeface="Cambria"/>
              </a:rPr>
              <a:t>1,5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618068" y="429079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24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455043" y="4165968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Cambria"/>
                <a:cs typeface="Cambria"/>
              </a:rPr>
              <a:t>2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618068" y="366317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24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18068" y="303554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24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201637" y="2593180"/>
            <a:ext cx="355600" cy="11620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R="66675" algn="r">
              <a:lnSpc>
                <a:spcPct val="100000"/>
              </a:lnSpc>
              <a:spcBef>
                <a:spcPts val="530"/>
              </a:spcBef>
            </a:pPr>
            <a:r>
              <a:rPr sz="1450" b="1" spc="100" dirty="0">
                <a:solidFill>
                  <a:srgbClr val="D2232A"/>
                </a:solidFill>
                <a:latin typeface="Book Antiqua"/>
                <a:cs typeface="Book Antiqua"/>
              </a:rPr>
              <a:t>3,2</a:t>
            </a:r>
            <a:endParaRPr sz="1450">
              <a:latin typeface="Book Antiqua"/>
              <a:cs typeface="Book Antiqua"/>
            </a:endParaRPr>
          </a:p>
          <a:p>
            <a:pPr marR="5080" algn="r">
              <a:lnSpc>
                <a:spcPct val="100000"/>
              </a:lnSpc>
              <a:spcBef>
                <a:spcPts val="365"/>
              </a:spcBef>
            </a:pPr>
            <a:r>
              <a:rPr sz="1200" spc="-65" dirty="0">
                <a:solidFill>
                  <a:srgbClr val="231F20"/>
                </a:solidFill>
                <a:latin typeface="Cambria"/>
                <a:cs typeface="Cambria"/>
              </a:rPr>
              <a:t>3</a:t>
            </a:r>
            <a:endParaRPr sz="12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200" spc="-15" dirty="0">
                <a:solidFill>
                  <a:srgbClr val="231F20"/>
                </a:solidFill>
                <a:latin typeface="Cambria"/>
                <a:cs typeface="Cambria"/>
              </a:rPr>
              <a:t>2,5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618068" y="240792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24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18068" y="6675742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18068" y="6550215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18068" y="6424727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18068" y="6299187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18068" y="6048121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18068" y="5922581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18068" y="5797118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18068" y="5671579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18068" y="5420487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18068" y="5294948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18068" y="5169408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18068" y="5043958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18068" y="4792866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18068" y="4667326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18068" y="4541787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618068" y="4416336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18068" y="4165270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18068" y="4039705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18068" y="3914165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18068" y="3788702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18068" y="3537636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18068" y="3412096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618068" y="3286569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618068" y="3160992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18068" y="2910002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618068" y="2784475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18068" y="2658948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18068" y="2533409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618068" y="2407920"/>
            <a:ext cx="0" cy="4393565"/>
          </a:xfrm>
          <a:custGeom>
            <a:avLst/>
            <a:gdLst/>
            <a:ahLst/>
            <a:cxnLst/>
            <a:rect l="l" t="t" r="r" b="b"/>
            <a:pathLst>
              <a:path h="4393565">
                <a:moveTo>
                  <a:pt x="0" y="4393361"/>
                </a:moveTo>
                <a:lnTo>
                  <a:pt x="0" y="0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618068" y="240792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24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11741" y="240792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24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805325" y="240792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24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898999" y="240792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24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992595" y="240792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24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086243" y="240792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24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179916" y="240792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24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836800" y="240792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55545" y="240792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74277" y="240792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493009" y="240792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930473" y="240792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149129" y="240792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367861" y="240792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586606" y="240792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024057" y="240792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242802" y="240792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461521" y="240792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680266" y="240792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117731" y="240792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36463" y="240792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55207" y="240792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73927" y="240792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211315" y="240792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430060" y="240792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648779" y="240792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867536" y="240792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305001" y="240792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523720" y="240792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742427" y="240792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961184" y="240792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398661" y="240792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617382" y="240792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618068" y="2407920"/>
            <a:ext cx="7108825" cy="0"/>
          </a:xfrm>
          <a:custGeom>
            <a:avLst/>
            <a:gdLst/>
            <a:ahLst/>
            <a:cxnLst/>
            <a:rect l="l" t="t" r="r" b="b"/>
            <a:pathLst>
              <a:path w="7108825">
                <a:moveTo>
                  <a:pt x="0" y="0"/>
                </a:moveTo>
                <a:lnTo>
                  <a:pt x="7108647" y="0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618068" y="2784157"/>
            <a:ext cx="7108825" cy="0"/>
          </a:xfrm>
          <a:custGeom>
            <a:avLst/>
            <a:gdLst/>
            <a:ahLst/>
            <a:cxnLst/>
            <a:rect l="l" t="t" r="r" b="b"/>
            <a:pathLst>
              <a:path w="7108825">
                <a:moveTo>
                  <a:pt x="0" y="0"/>
                </a:moveTo>
                <a:lnTo>
                  <a:pt x="7108647" y="0"/>
                </a:lnTo>
              </a:path>
            </a:pathLst>
          </a:custGeom>
          <a:ln w="1524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618068" y="5794057"/>
            <a:ext cx="7108825" cy="0"/>
          </a:xfrm>
          <a:custGeom>
            <a:avLst/>
            <a:gdLst/>
            <a:ahLst/>
            <a:cxnLst/>
            <a:rect l="l" t="t" r="r" b="b"/>
            <a:pathLst>
              <a:path w="7108825">
                <a:moveTo>
                  <a:pt x="0" y="0"/>
                </a:moveTo>
                <a:lnTo>
                  <a:pt x="7108647" y="0"/>
                </a:lnTo>
              </a:path>
            </a:pathLst>
          </a:custGeom>
          <a:ln w="1524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682277" y="680128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3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682277" y="617364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3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682277" y="554601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3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682277" y="491841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3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682277" y="429079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3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682277" y="366317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3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682277" y="303554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3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700058" y="667574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700058" y="6550215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700058" y="6424727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700058" y="6299187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700058" y="6048121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700058" y="5922581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700058" y="579711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700058" y="5671579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700058" y="5420487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700058" y="529494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700058" y="516940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700058" y="504395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700058" y="4792866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700058" y="4667326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700058" y="4541787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700058" y="4416336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700058" y="416527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700058" y="4039705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700058" y="3914165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700058" y="378870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700058" y="3537636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700058" y="3412096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700058" y="3286569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700058" y="316099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700058" y="291000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700058" y="2784475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700058" y="265894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700058" y="2533409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26715" y="2407920"/>
            <a:ext cx="0" cy="4393565"/>
          </a:xfrm>
          <a:custGeom>
            <a:avLst/>
            <a:gdLst/>
            <a:ahLst/>
            <a:cxnLst/>
            <a:rect l="l" t="t" r="r" b="b"/>
            <a:pathLst>
              <a:path h="4393565">
                <a:moveTo>
                  <a:pt x="0" y="4393361"/>
                </a:moveTo>
                <a:lnTo>
                  <a:pt x="0" y="0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985898" y="2837129"/>
            <a:ext cx="0" cy="2913380"/>
          </a:xfrm>
          <a:custGeom>
            <a:avLst/>
            <a:gdLst/>
            <a:ahLst/>
            <a:cxnLst/>
            <a:rect l="l" t="t" r="r" b="b"/>
            <a:pathLst>
              <a:path h="2913379">
                <a:moveTo>
                  <a:pt x="0" y="0"/>
                </a:moveTo>
                <a:lnTo>
                  <a:pt x="0" y="2913380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929738" y="5603811"/>
            <a:ext cx="112318" cy="184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929738" y="2787421"/>
            <a:ext cx="112318" cy="1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 txBox="1"/>
          <p:nvPr/>
        </p:nvSpPr>
        <p:spPr>
          <a:xfrm>
            <a:off x="1723264" y="3393929"/>
            <a:ext cx="245110" cy="98806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400" i="1" spc="110" dirty="0">
                <a:solidFill>
                  <a:srgbClr val="231F20"/>
                </a:solidFill>
                <a:latin typeface="Lucida Sans"/>
                <a:cs typeface="Lucida Sans"/>
              </a:rPr>
              <a:t>G </a:t>
            </a:r>
            <a:r>
              <a:rPr sz="1400" spc="345" dirty="0">
                <a:solidFill>
                  <a:srgbClr val="231F20"/>
                </a:solidFill>
                <a:latin typeface="Cambria"/>
                <a:cs typeface="Cambria"/>
              </a:rPr>
              <a:t>= </a:t>
            </a:r>
            <a:r>
              <a:rPr sz="1400" dirty="0">
                <a:solidFill>
                  <a:srgbClr val="231F20"/>
                </a:solidFill>
                <a:latin typeface="Cambria"/>
                <a:cs typeface="Cambria"/>
              </a:rPr>
              <a:t>2,4</a:t>
            </a:r>
            <a:r>
              <a:rPr sz="1400" spc="-16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400" spc="15" dirty="0">
                <a:solidFill>
                  <a:srgbClr val="231F20"/>
                </a:solidFill>
                <a:latin typeface="Cambria"/>
                <a:cs typeface="Cambria"/>
              </a:rPr>
              <a:t>bar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4198237" y="6761440"/>
            <a:ext cx="1304290" cy="5486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3825" algn="ctr">
              <a:lnSpc>
                <a:spcPct val="100000"/>
              </a:lnSpc>
              <a:spcBef>
                <a:spcPts val="720"/>
              </a:spcBef>
            </a:pPr>
            <a:r>
              <a:rPr sz="1200" spc="-65" dirty="0">
                <a:solidFill>
                  <a:srgbClr val="231F20"/>
                </a:solidFill>
                <a:latin typeface="Cambria"/>
                <a:cs typeface="Cambria"/>
              </a:rPr>
              <a:t>30</a:t>
            </a:r>
            <a:endParaRPr sz="12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1200" spc="-10" dirty="0">
                <a:solidFill>
                  <a:srgbClr val="231F20"/>
                </a:solidFill>
                <a:latin typeface="Cambria"/>
                <a:cs typeface="Cambria"/>
              </a:rPr>
              <a:t>temps </a:t>
            </a:r>
            <a:r>
              <a:rPr sz="1200" i="1" spc="-65" dirty="0">
                <a:solidFill>
                  <a:srgbClr val="231F20"/>
                </a:solidFill>
                <a:latin typeface="Lucida Sans"/>
                <a:cs typeface="Lucida Sans"/>
              </a:rPr>
              <a:t>t </a:t>
            </a:r>
            <a:r>
              <a:rPr sz="1200" spc="-30" dirty="0">
                <a:solidFill>
                  <a:srgbClr val="231F20"/>
                </a:solidFill>
                <a:latin typeface="Cambria"/>
                <a:cs typeface="Cambria"/>
              </a:rPr>
              <a:t>en</a:t>
            </a:r>
            <a:r>
              <a:rPr sz="1200" spc="6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Cambria"/>
                <a:cs typeface="Cambria"/>
              </a:rPr>
              <a:t>minutes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913629" y="3738634"/>
            <a:ext cx="246379" cy="128587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-15" dirty="0">
                <a:solidFill>
                  <a:srgbClr val="231F20"/>
                </a:solidFill>
                <a:latin typeface="Cambria"/>
                <a:cs typeface="Cambria"/>
              </a:rPr>
              <a:t>tension </a:t>
            </a:r>
            <a:r>
              <a:rPr sz="1200" i="1" spc="9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425" spc="135" baseline="-20467" dirty="0">
                <a:solidFill>
                  <a:srgbClr val="231F20"/>
                </a:solidFill>
                <a:latin typeface="Cambria"/>
                <a:cs typeface="Cambria"/>
              </a:rPr>
              <a:t>N </a:t>
            </a:r>
            <a:r>
              <a:rPr sz="1200" spc="-30" dirty="0">
                <a:solidFill>
                  <a:srgbClr val="231F20"/>
                </a:solidFill>
                <a:latin typeface="Cambria"/>
                <a:cs typeface="Cambria"/>
              </a:rPr>
              <a:t>en</a:t>
            </a:r>
            <a:r>
              <a:rPr sz="1200" spc="8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Cambria"/>
                <a:cs typeface="Cambria"/>
              </a:rPr>
              <a:t>bars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1621579" y="2790364"/>
            <a:ext cx="7096759" cy="3002915"/>
          </a:xfrm>
          <a:custGeom>
            <a:avLst/>
            <a:gdLst/>
            <a:ahLst/>
            <a:cxnLst/>
            <a:rect l="l" t="t" r="r" b="b"/>
            <a:pathLst>
              <a:path w="7096759" h="3002915">
                <a:moveTo>
                  <a:pt x="0" y="3002893"/>
                </a:moveTo>
                <a:lnTo>
                  <a:pt x="14567" y="2948696"/>
                </a:lnTo>
                <a:lnTo>
                  <a:pt x="29274" y="2894811"/>
                </a:lnTo>
                <a:lnTo>
                  <a:pt x="44128" y="2841241"/>
                </a:lnTo>
                <a:lnTo>
                  <a:pt x="59140" y="2787991"/>
                </a:lnTo>
                <a:lnTo>
                  <a:pt x="74318" y="2735068"/>
                </a:lnTo>
                <a:lnTo>
                  <a:pt x="89671" y="2682474"/>
                </a:lnTo>
                <a:lnTo>
                  <a:pt x="105208" y="2630216"/>
                </a:lnTo>
                <a:lnTo>
                  <a:pt x="120938" y="2578298"/>
                </a:lnTo>
                <a:lnTo>
                  <a:pt x="136870" y="2526725"/>
                </a:lnTo>
                <a:lnTo>
                  <a:pt x="153014" y="2475503"/>
                </a:lnTo>
                <a:lnTo>
                  <a:pt x="169377" y="2424635"/>
                </a:lnTo>
                <a:lnTo>
                  <a:pt x="185970" y="2374127"/>
                </a:lnTo>
                <a:lnTo>
                  <a:pt x="202800" y="2323984"/>
                </a:lnTo>
                <a:lnTo>
                  <a:pt x="219878" y="2274211"/>
                </a:lnTo>
                <a:lnTo>
                  <a:pt x="237212" y="2224813"/>
                </a:lnTo>
                <a:lnTo>
                  <a:pt x="254810" y="2175794"/>
                </a:lnTo>
                <a:lnTo>
                  <a:pt x="272684" y="2127159"/>
                </a:lnTo>
                <a:lnTo>
                  <a:pt x="290840" y="2078914"/>
                </a:lnTo>
                <a:lnTo>
                  <a:pt x="309288" y="2031064"/>
                </a:lnTo>
                <a:lnTo>
                  <a:pt x="328037" y="1983612"/>
                </a:lnTo>
                <a:lnTo>
                  <a:pt x="347097" y="1936565"/>
                </a:lnTo>
                <a:lnTo>
                  <a:pt x="366476" y="1889927"/>
                </a:lnTo>
                <a:lnTo>
                  <a:pt x="386182" y="1843703"/>
                </a:lnTo>
                <a:lnTo>
                  <a:pt x="406226" y="1797897"/>
                </a:lnTo>
                <a:lnTo>
                  <a:pt x="426616" y="1752516"/>
                </a:lnTo>
                <a:lnTo>
                  <a:pt x="447361" y="1707563"/>
                </a:lnTo>
                <a:lnTo>
                  <a:pt x="468471" y="1663044"/>
                </a:lnTo>
                <a:lnTo>
                  <a:pt x="489953" y="1618964"/>
                </a:lnTo>
                <a:lnTo>
                  <a:pt x="511818" y="1575327"/>
                </a:lnTo>
                <a:lnTo>
                  <a:pt x="534074" y="1532138"/>
                </a:lnTo>
                <a:lnTo>
                  <a:pt x="556730" y="1489403"/>
                </a:lnTo>
                <a:lnTo>
                  <a:pt x="579795" y="1447126"/>
                </a:lnTo>
                <a:lnTo>
                  <a:pt x="603278" y="1405312"/>
                </a:lnTo>
                <a:lnTo>
                  <a:pt x="627189" y="1363967"/>
                </a:lnTo>
                <a:lnTo>
                  <a:pt x="651535" y="1323094"/>
                </a:lnTo>
                <a:lnTo>
                  <a:pt x="676327" y="1282699"/>
                </a:lnTo>
                <a:lnTo>
                  <a:pt x="701573" y="1242787"/>
                </a:lnTo>
                <a:lnTo>
                  <a:pt x="727283" y="1203363"/>
                </a:lnTo>
                <a:lnTo>
                  <a:pt x="753464" y="1164431"/>
                </a:lnTo>
                <a:lnTo>
                  <a:pt x="780127" y="1125997"/>
                </a:lnTo>
                <a:lnTo>
                  <a:pt x="807279" y="1088066"/>
                </a:lnTo>
                <a:lnTo>
                  <a:pt x="834931" y="1050642"/>
                </a:lnTo>
                <a:lnTo>
                  <a:pt x="863092" y="1013730"/>
                </a:lnTo>
                <a:lnTo>
                  <a:pt x="896481" y="971685"/>
                </a:lnTo>
                <a:lnTo>
                  <a:pt x="930498" y="930856"/>
                </a:lnTo>
                <a:lnTo>
                  <a:pt x="965127" y="891225"/>
                </a:lnTo>
                <a:lnTo>
                  <a:pt x="1000355" y="852772"/>
                </a:lnTo>
                <a:lnTo>
                  <a:pt x="1036168" y="815480"/>
                </a:lnTo>
                <a:lnTo>
                  <a:pt x="1072553" y="779332"/>
                </a:lnTo>
                <a:lnTo>
                  <a:pt x="1109495" y="744307"/>
                </a:lnTo>
                <a:lnTo>
                  <a:pt x="1146982" y="710389"/>
                </a:lnTo>
                <a:lnTo>
                  <a:pt x="1184998" y="677560"/>
                </a:lnTo>
                <a:lnTo>
                  <a:pt x="1223531" y="645800"/>
                </a:lnTo>
                <a:lnTo>
                  <a:pt x="1262566" y="615093"/>
                </a:lnTo>
                <a:lnTo>
                  <a:pt x="1302090" y="585419"/>
                </a:lnTo>
                <a:lnTo>
                  <a:pt x="1342089" y="556761"/>
                </a:lnTo>
                <a:lnTo>
                  <a:pt x="1382550" y="529100"/>
                </a:lnTo>
                <a:lnTo>
                  <a:pt x="1423458" y="502418"/>
                </a:lnTo>
                <a:lnTo>
                  <a:pt x="1464799" y="476698"/>
                </a:lnTo>
                <a:lnTo>
                  <a:pt x="1506561" y="451920"/>
                </a:lnTo>
                <a:lnTo>
                  <a:pt x="1548729" y="428067"/>
                </a:lnTo>
                <a:lnTo>
                  <a:pt x="1591289" y="405121"/>
                </a:lnTo>
                <a:lnTo>
                  <a:pt x="1634228" y="383063"/>
                </a:lnTo>
                <a:lnTo>
                  <a:pt x="1677532" y="361875"/>
                </a:lnTo>
                <a:lnTo>
                  <a:pt x="1721187" y="341540"/>
                </a:lnTo>
                <a:lnTo>
                  <a:pt x="1765179" y="322038"/>
                </a:lnTo>
                <a:lnTo>
                  <a:pt x="1809495" y="303351"/>
                </a:lnTo>
                <a:lnTo>
                  <a:pt x="1854120" y="285463"/>
                </a:lnTo>
                <a:lnTo>
                  <a:pt x="1899042" y="268353"/>
                </a:lnTo>
                <a:lnTo>
                  <a:pt x="1944246" y="252005"/>
                </a:lnTo>
                <a:lnTo>
                  <a:pt x="1989718" y="236400"/>
                </a:lnTo>
                <a:lnTo>
                  <a:pt x="2035445" y="221520"/>
                </a:lnTo>
                <a:lnTo>
                  <a:pt x="2081413" y="207346"/>
                </a:lnTo>
                <a:lnTo>
                  <a:pt x="2127608" y="193861"/>
                </a:lnTo>
                <a:lnTo>
                  <a:pt x="2174017" y="181046"/>
                </a:lnTo>
                <a:lnTo>
                  <a:pt x="2220625" y="168883"/>
                </a:lnTo>
                <a:lnTo>
                  <a:pt x="2267419" y="157355"/>
                </a:lnTo>
                <a:lnTo>
                  <a:pt x="2314386" y="146442"/>
                </a:lnTo>
                <a:lnTo>
                  <a:pt x="2361510" y="136126"/>
                </a:lnTo>
                <a:lnTo>
                  <a:pt x="2408779" y="126390"/>
                </a:lnTo>
                <a:lnTo>
                  <a:pt x="2456179" y="117216"/>
                </a:lnTo>
                <a:lnTo>
                  <a:pt x="2503696" y="108584"/>
                </a:lnTo>
                <a:lnTo>
                  <a:pt x="2551316" y="100478"/>
                </a:lnTo>
                <a:lnTo>
                  <a:pt x="2599026" y="92878"/>
                </a:lnTo>
                <a:lnTo>
                  <a:pt x="2646811" y="85767"/>
                </a:lnTo>
                <a:lnTo>
                  <a:pt x="2694659" y="79126"/>
                </a:lnTo>
                <a:lnTo>
                  <a:pt x="2742554" y="72938"/>
                </a:lnTo>
                <a:lnTo>
                  <a:pt x="2790484" y="67183"/>
                </a:lnTo>
                <a:lnTo>
                  <a:pt x="2838435" y="61845"/>
                </a:lnTo>
                <a:lnTo>
                  <a:pt x="2886392" y="56904"/>
                </a:lnTo>
                <a:lnTo>
                  <a:pt x="2934343" y="52343"/>
                </a:lnTo>
                <a:lnTo>
                  <a:pt x="2982272" y="48143"/>
                </a:lnTo>
                <a:lnTo>
                  <a:pt x="3030168" y="44286"/>
                </a:lnTo>
                <a:lnTo>
                  <a:pt x="3078015" y="40755"/>
                </a:lnTo>
                <a:lnTo>
                  <a:pt x="3125800" y="37530"/>
                </a:lnTo>
                <a:lnTo>
                  <a:pt x="3173509" y="34594"/>
                </a:lnTo>
                <a:lnTo>
                  <a:pt x="3221129" y="31929"/>
                </a:lnTo>
                <a:lnTo>
                  <a:pt x="3268646" y="29516"/>
                </a:lnTo>
                <a:lnTo>
                  <a:pt x="3316045" y="27337"/>
                </a:lnTo>
                <a:lnTo>
                  <a:pt x="3363314" y="25374"/>
                </a:lnTo>
                <a:lnTo>
                  <a:pt x="3410438" y="23609"/>
                </a:lnTo>
                <a:lnTo>
                  <a:pt x="3457404" y="22024"/>
                </a:lnTo>
                <a:lnTo>
                  <a:pt x="3504198" y="20600"/>
                </a:lnTo>
                <a:lnTo>
                  <a:pt x="3550805" y="19320"/>
                </a:lnTo>
                <a:lnTo>
                  <a:pt x="4503785" y="5969"/>
                </a:lnTo>
                <a:lnTo>
                  <a:pt x="5678290" y="670"/>
                </a:lnTo>
                <a:lnTo>
                  <a:pt x="6675478" y="0"/>
                </a:lnTo>
                <a:lnTo>
                  <a:pt x="7096506" y="536"/>
                </a:lnTo>
              </a:path>
            </a:pathLst>
          </a:custGeom>
          <a:ln w="17957">
            <a:solidFill>
              <a:srgbClr val="5FBB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>
            <a:off x="5422353" y="3968750"/>
            <a:ext cx="13119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E8F00"/>
                </a:solidFill>
                <a:latin typeface="Comic Sans MS"/>
                <a:cs typeface="Comic Sans MS"/>
              </a:rPr>
              <a:t>tissu </a:t>
            </a:r>
            <a:r>
              <a:rPr sz="1400" dirty="0">
                <a:solidFill>
                  <a:srgbClr val="4E8F00"/>
                </a:solidFill>
                <a:latin typeface="Comic Sans MS"/>
                <a:cs typeface="Comic Sans MS"/>
              </a:rPr>
              <a:t>« </a:t>
            </a:r>
            <a:r>
              <a:rPr sz="1400" spc="-5" dirty="0">
                <a:solidFill>
                  <a:srgbClr val="4E8F00"/>
                </a:solidFill>
                <a:latin typeface="Comic Sans MS"/>
                <a:cs typeface="Comic Sans MS"/>
              </a:rPr>
              <a:t>rapide</a:t>
            </a:r>
            <a:r>
              <a:rPr sz="1400" spc="-90" dirty="0">
                <a:solidFill>
                  <a:srgbClr val="4E8F00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4E8F00"/>
                </a:solidFill>
                <a:latin typeface="Comic Sans MS"/>
                <a:cs typeface="Comic Sans MS"/>
              </a:rPr>
              <a:t>»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4057907" y="3007400"/>
            <a:ext cx="1327150" cy="1056640"/>
          </a:xfrm>
          <a:custGeom>
            <a:avLst/>
            <a:gdLst/>
            <a:ahLst/>
            <a:cxnLst/>
            <a:rect l="l" t="t" r="r" b="b"/>
            <a:pathLst>
              <a:path w="1327150" h="1056639">
                <a:moveTo>
                  <a:pt x="0" y="0"/>
                </a:moveTo>
                <a:lnTo>
                  <a:pt x="1326892" y="10565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013200" y="2971800"/>
            <a:ext cx="83820" cy="77470"/>
          </a:xfrm>
          <a:custGeom>
            <a:avLst/>
            <a:gdLst/>
            <a:ahLst/>
            <a:cxnLst/>
            <a:rect l="l" t="t" r="r" b="b"/>
            <a:pathLst>
              <a:path w="83820" h="77469">
                <a:moveTo>
                  <a:pt x="0" y="0"/>
                </a:moveTo>
                <a:lnTo>
                  <a:pt x="35876" y="77271"/>
                </a:lnTo>
                <a:lnTo>
                  <a:pt x="44707" y="35600"/>
                </a:lnTo>
                <a:lnTo>
                  <a:pt x="83343" y="176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621579" y="3111423"/>
            <a:ext cx="7099934" cy="2686050"/>
          </a:xfrm>
          <a:custGeom>
            <a:avLst/>
            <a:gdLst/>
            <a:ahLst/>
            <a:cxnLst/>
            <a:rect l="l" t="t" r="r" b="b"/>
            <a:pathLst>
              <a:path w="7099934" h="2686050">
                <a:moveTo>
                  <a:pt x="0" y="2685656"/>
                </a:moveTo>
                <a:lnTo>
                  <a:pt x="31253" y="2656487"/>
                </a:lnTo>
                <a:lnTo>
                  <a:pt x="62663" y="2627407"/>
                </a:lnTo>
                <a:lnTo>
                  <a:pt x="94234" y="2598417"/>
                </a:lnTo>
                <a:lnTo>
                  <a:pt x="125972" y="2569518"/>
                </a:lnTo>
                <a:lnTo>
                  <a:pt x="157883" y="2540710"/>
                </a:lnTo>
                <a:lnTo>
                  <a:pt x="189973" y="2511994"/>
                </a:lnTo>
                <a:lnTo>
                  <a:pt x="222246" y="2483372"/>
                </a:lnTo>
                <a:lnTo>
                  <a:pt x="254708" y="2454843"/>
                </a:lnTo>
                <a:lnTo>
                  <a:pt x="287366" y="2426408"/>
                </a:lnTo>
                <a:lnTo>
                  <a:pt x="320224" y="2398069"/>
                </a:lnTo>
                <a:lnTo>
                  <a:pt x="353288" y="2369825"/>
                </a:lnTo>
                <a:lnTo>
                  <a:pt x="386564" y="2341678"/>
                </a:lnTo>
                <a:lnTo>
                  <a:pt x="420058" y="2313629"/>
                </a:lnTo>
                <a:lnTo>
                  <a:pt x="453775" y="2285678"/>
                </a:lnTo>
                <a:lnTo>
                  <a:pt x="487720" y="2257827"/>
                </a:lnTo>
                <a:lnTo>
                  <a:pt x="521899" y="2230074"/>
                </a:lnTo>
                <a:lnTo>
                  <a:pt x="556319" y="2202423"/>
                </a:lnTo>
                <a:lnTo>
                  <a:pt x="590983" y="2174873"/>
                </a:lnTo>
                <a:lnTo>
                  <a:pt x="625899" y="2147425"/>
                </a:lnTo>
                <a:lnTo>
                  <a:pt x="661071" y="2120080"/>
                </a:lnTo>
                <a:lnTo>
                  <a:pt x="696505" y="2092838"/>
                </a:lnTo>
                <a:lnTo>
                  <a:pt x="732207" y="2065701"/>
                </a:lnTo>
                <a:lnTo>
                  <a:pt x="768182" y="2038669"/>
                </a:lnTo>
                <a:lnTo>
                  <a:pt x="804437" y="2011743"/>
                </a:lnTo>
                <a:lnTo>
                  <a:pt x="840975" y="1984923"/>
                </a:lnTo>
                <a:lnTo>
                  <a:pt x="877804" y="1958211"/>
                </a:lnTo>
                <a:lnTo>
                  <a:pt x="914929" y="1931607"/>
                </a:lnTo>
                <a:lnTo>
                  <a:pt x="952355" y="1905112"/>
                </a:lnTo>
                <a:lnTo>
                  <a:pt x="990087" y="1878727"/>
                </a:lnTo>
                <a:lnTo>
                  <a:pt x="1028133" y="1852453"/>
                </a:lnTo>
                <a:lnTo>
                  <a:pt x="1066496" y="1826289"/>
                </a:lnTo>
                <a:lnTo>
                  <a:pt x="1105183" y="1800238"/>
                </a:lnTo>
                <a:lnTo>
                  <a:pt x="1144199" y="1774299"/>
                </a:lnTo>
                <a:lnTo>
                  <a:pt x="1183550" y="1748474"/>
                </a:lnTo>
                <a:lnTo>
                  <a:pt x="1223242" y="1722763"/>
                </a:lnTo>
                <a:lnTo>
                  <a:pt x="1263279" y="1697168"/>
                </a:lnTo>
                <a:lnTo>
                  <a:pt x="1303668" y="1671688"/>
                </a:lnTo>
                <a:lnTo>
                  <a:pt x="1344415" y="1646325"/>
                </a:lnTo>
                <a:lnTo>
                  <a:pt x="1385524" y="1621079"/>
                </a:lnTo>
                <a:lnTo>
                  <a:pt x="1427002" y="1595951"/>
                </a:lnTo>
                <a:lnTo>
                  <a:pt x="1468853" y="1570943"/>
                </a:lnTo>
                <a:lnTo>
                  <a:pt x="1511084" y="1546053"/>
                </a:lnTo>
                <a:lnTo>
                  <a:pt x="1553701" y="1521285"/>
                </a:lnTo>
                <a:lnTo>
                  <a:pt x="1596708" y="1496637"/>
                </a:lnTo>
                <a:lnTo>
                  <a:pt x="1640111" y="1472112"/>
                </a:lnTo>
                <a:lnTo>
                  <a:pt x="1683917" y="1447709"/>
                </a:lnTo>
                <a:lnTo>
                  <a:pt x="1728130" y="1423429"/>
                </a:lnTo>
                <a:lnTo>
                  <a:pt x="1772756" y="1399274"/>
                </a:lnTo>
                <a:lnTo>
                  <a:pt x="1817801" y="1375244"/>
                </a:lnTo>
                <a:lnTo>
                  <a:pt x="1863270" y="1351340"/>
                </a:lnTo>
                <a:lnTo>
                  <a:pt x="1909169" y="1327562"/>
                </a:lnTo>
                <a:lnTo>
                  <a:pt x="1955504" y="1303911"/>
                </a:lnTo>
                <a:lnTo>
                  <a:pt x="2002279" y="1280389"/>
                </a:lnTo>
                <a:lnTo>
                  <a:pt x="2049502" y="1256995"/>
                </a:lnTo>
                <a:lnTo>
                  <a:pt x="2097176" y="1233731"/>
                </a:lnTo>
                <a:lnTo>
                  <a:pt x="2145309" y="1210597"/>
                </a:lnTo>
                <a:lnTo>
                  <a:pt x="2193905" y="1187595"/>
                </a:lnTo>
                <a:lnTo>
                  <a:pt x="2242970" y="1164724"/>
                </a:lnTo>
                <a:lnTo>
                  <a:pt x="2292510" y="1141986"/>
                </a:lnTo>
                <a:lnTo>
                  <a:pt x="2342530" y="1119381"/>
                </a:lnTo>
                <a:lnTo>
                  <a:pt x="2393036" y="1096911"/>
                </a:lnTo>
                <a:lnTo>
                  <a:pt x="2444033" y="1074575"/>
                </a:lnTo>
                <a:lnTo>
                  <a:pt x="2495527" y="1052376"/>
                </a:lnTo>
                <a:lnTo>
                  <a:pt x="2547524" y="1030312"/>
                </a:lnTo>
                <a:lnTo>
                  <a:pt x="2600029" y="1008386"/>
                </a:lnTo>
                <a:lnTo>
                  <a:pt x="2653048" y="986598"/>
                </a:lnTo>
                <a:lnTo>
                  <a:pt x="2706586" y="964948"/>
                </a:lnTo>
                <a:lnTo>
                  <a:pt x="2760650" y="943439"/>
                </a:lnTo>
                <a:lnTo>
                  <a:pt x="2815243" y="922069"/>
                </a:lnTo>
                <a:lnTo>
                  <a:pt x="2870373" y="900840"/>
                </a:lnTo>
                <a:lnTo>
                  <a:pt x="2926045" y="879754"/>
                </a:lnTo>
                <a:lnTo>
                  <a:pt x="2982264" y="858809"/>
                </a:lnTo>
                <a:lnTo>
                  <a:pt x="3039036" y="838009"/>
                </a:lnTo>
                <a:lnTo>
                  <a:pt x="3096367" y="817352"/>
                </a:lnTo>
                <a:lnTo>
                  <a:pt x="3154262" y="796840"/>
                </a:lnTo>
                <a:lnTo>
                  <a:pt x="3212726" y="776474"/>
                </a:lnTo>
                <a:lnTo>
                  <a:pt x="3271766" y="756254"/>
                </a:lnTo>
                <a:lnTo>
                  <a:pt x="3331386" y="736181"/>
                </a:lnTo>
                <a:lnTo>
                  <a:pt x="3391594" y="716256"/>
                </a:lnTo>
                <a:lnTo>
                  <a:pt x="3452393" y="696480"/>
                </a:lnTo>
                <a:lnTo>
                  <a:pt x="3495967" y="682531"/>
                </a:lnTo>
                <a:lnTo>
                  <a:pt x="3539732" y="668723"/>
                </a:lnTo>
                <a:lnTo>
                  <a:pt x="3583688" y="655055"/>
                </a:lnTo>
                <a:lnTo>
                  <a:pt x="3627834" y="641527"/>
                </a:lnTo>
                <a:lnTo>
                  <a:pt x="3672169" y="628137"/>
                </a:lnTo>
                <a:lnTo>
                  <a:pt x="3716694" y="614885"/>
                </a:lnTo>
                <a:lnTo>
                  <a:pt x="3761407" y="601770"/>
                </a:lnTo>
                <a:lnTo>
                  <a:pt x="3806308" y="588791"/>
                </a:lnTo>
                <a:lnTo>
                  <a:pt x="3851396" y="575948"/>
                </a:lnTo>
                <a:lnTo>
                  <a:pt x="3896670" y="563240"/>
                </a:lnTo>
                <a:lnTo>
                  <a:pt x="3942131" y="550665"/>
                </a:lnTo>
                <a:lnTo>
                  <a:pt x="3987778" y="538224"/>
                </a:lnTo>
                <a:lnTo>
                  <a:pt x="4033609" y="525915"/>
                </a:lnTo>
                <a:lnTo>
                  <a:pt x="4079624" y="513737"/>
                </a:lnTo>
                <a:lnTo>
                  <a:pt x="4125823" y="501690"/>
                </a:lnTo>
                <a:lnTo>
                  <a:pt x="4172206" y="489774"/>
                </a:lnTo>
                <a:lnTo>
                  <a:pt x="4218771" y="477986"/>
                </a:lnTo>
                <a:lnTo>
                  <a:pt x="4265518" y="466327"/>
                </a:lnTo>
                <a:lnTo>
                  <a:pt x="4312446" y="454796"/>
                </a:lnTo>
                <a:lnTo>
                  <a:pt x="4359555" y="443391"/>
                </a:lnTo>
                <a:lnTo>
                  <a:pt x="4406844" y="432113"/>
                </a:lnTo>
                <a:lnTo>
                  <a:pt x="4454313" y="420960"/>
                </a:lnTo>
                <a:lnTo>
                  <a:pt x="4501961" y="409931"/>
                </a:lnTo>
                <a:lnTo>
                  <a:pt x="4549787" y="399027"/>
                </a:lnTo>
                <a:lnTo>
                  <a:pt x="4597792" y="388245"/>
                </a:lnTo>
                <a:lnTo>
                  <a:pt x="4645973" y="377585"/>
                </a:lnTo>
                <a:lnTo>
                  <a:pt x="4694331" y="367047"/>
                </a:lnTo>
                <a:lnTo>
                  <a:pt x="4742865" y="356630"/>
                </a:lnTo>
                <a:lnTo>
                  <a:pt x="4791575" y="346332"/>
                </a:lnTo>
                <a:lnTo>
                  <a:pt x="4840460" y="336153"/>
                </a:lnTo>
                <a:lnTo>
                  <a:pt x="4889519" y="326093"/>
                </a:lnTo>
                <a:lnTo>
                  <a:pt x="4938752" y="316150"/>
                </a:lnTo>
                <a:lnTo>
                  <a:pt x="4988158" y="306324"/>
                </a:lnTo>
                <a:lnTo>
                  <a:pt x="5037736" y="296614"/>
                </a:lnTo>
                <a:lnTo>
                  <a:pt x="5087487" y="287018"/>
                </a:lnTo>
                <a:lnTo>
                  <a:pt x="5137409" y="277538"/>
                </a:lnTo>
                <a:lnTo>
                  <a:pt x="5187501" y="268171"/>
                </a:lnTo>
                <a:lnTo>
                  <a:pt x="5237764" y="258916"/>
                </a:lnTo>
                <a:lnTo>
                  <a:pt x="5288197" y="249774"/>
                </a:lnTo>
                <a:lnTo>
                  <a:pt x="5338799" y="240743"/>
                </a:lnTo>
                <a:lnTo>
                  <a:pt x="5389569" y="231822"/>
                </a:lnTo>
                <a:lnTo>
                  <a:pt x="5440507" y="223011"/>
                </a:lnTo>
                <a:lnTo>
                  <a:pt x="5491612" y="214309"/>
                </a:lnTo>
                <a:lnTo>
                  <a:pt x="5542884" y="205715"/>
                </a:lnTo>
                <a:lnTo>
                  <a:pt x="5594322" y="197228"/>
                </a:lnTo>
                <a:lnTo>
                  <a:pt x="5645926" y="188848"/>
                </a:lnTo>
                <a:lnTo>
                  <a:pt x="5697695" y="180574"/>
                </a:lnTo>
                <a:lnTo>
                  <a:pt x="5749628" y="172405"/>
                </a:lnTo>
                <a:lnTo>
                  <a:pt x="5801724" y="164339"/>
                </a:lnTo>
                <a:lnTo>
                  <a:pt x="5853984" y="156378"/>
                </a:lnTo>
                <a:lnTo>
                  <a:pt x="5906407" y="148518"/>
                </a:lnTo>
                <a:lnTo>
                  <a:pt x="5958991" y="140761"/>
                </a:lnTo>
                <a:lnTo>
                  <a:pt x="6011737" y="133105"/>
                </a:lnTo>
                <a:lnTo>
                  <a:pt x="6064644" y="125549"/>
                </a:lnTo>
                <a:lnTo>
                  <a:pt x="6117711" y="118093"/>
                </a:lnTo>
                <a:lnTo>
                  <a:pt x="6170938" y="110735"/>
                </a:lnTo>
                <a:lnTo>
                  <a:pt x="6224324" y="103475"/>
                </a:lnTo>
                <a:lnTo>
                  <a:pt x="6277869" y="96312"/>
                </a:lnTo>
                <a:lnTo>
                  <a:pt x="6331571" y="89246"/>
                </a:lnTo>
                <a:lnTo>
                  <a:pt x="6385430" y="82276"/>
                </a:lnTo>
                <a:lnTo>
                  <a:pt x="6439447" y="75400"/>
                </a:lnTo>
                <a:lnTo>
                  <a:pt x="6493619" y="68618"/>
                </a:lnTo>
                <a:lnTo>
                  <a:pt x="6547947" y="61929"/>
                </a:lnTo>
                <a:lnTo>
                  <a:pt x="6602430" y="55333"/>
                </a:lnTo>
                <a:lnTo>
                  <a:pt x="6657068" y="48829"/>
                </a:lnTo>
                <a:lnTo>
                  <a:pt x="6711859" y="42415"/>
                </a:lnTo>
                <a:lnTo>
                  <a:pt x="6766804" y="36092"/>
                </a:lnTo>
                <a:lnTo>
                  <a:pt x="6821901" y="29858"/>
                </a:lnTo>
                <a:lnTo>
                  <a:pt x="6877150" y="23712"/>
                </a:lnTo>
                <a:lnTo>
                  <a:pt x="6932550" y="17654"/>
                </a:lnTo>
                <a:lnTo>
                  <a:pt x="6988102" y="11683"/>
                </a:lnTo>
                <a:lnTo>
                  <a:pt x="7043804" y="5799"/>
                </a:lnTo>
                <a:lnTo>
                  <a:pt x="7099655" y="0"/>
                </a:lnTo>
              </a:path>
            </a:pathLst>
          </a:custGeom>
          <a:ln w="25400">
            <a:solidFill>
              <a:srgbClr val="39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5425571" y="4946650"/>
            <a:ext cx="1112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A31FF"/>
                </a:solidFill>
                <a:latin typeface="Comic Sans MS"/>
                <a:cs typeface="Comic Sans MS"/>
              </a:rPr>
              <a:t>tissu </a:t>
            </a:r>
            <a:r>
              <a:rPr sz="1400" dirty="0">
                <a:solidFill>
                  <a:srgbClr val="0A31FF"/>
                </a:solidFill>
                <a:latin typeface="Comic Sans MS"/>
                <a:cs typeface="Comic Sans MS"/>
              </a:rPr>
              <a:t>« lent</a:t>
            </a:r>
            <a:r>
              <a:rPr sz="1400" spc="-90" dirty="0">
                <a:solidFill>
                  <a:srgbClr val="0A31FF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A31FF"/>
                </a:solidFill>
                <a:latin typeface="Comic Sans MS"/>
                <a:cs typeface="Comic Sans MS"/>
              </a:rPr>
              <a:t>»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3761211" y="4416040"/>
            <a:ext cx="1636395" cy="676910"/>
          </a:xfrm>
          <a:custGeom>
            <a:avLst/>
            <a:gdLst/>
            <a:ahLst/>
            <a:cxnLst/>
            <a:rect l="l" t="t" r="r" b="b"/>
            <a:pathLst>
              <a:path w="1636395" h="676910">
                <a:moveTo>
                  <a:pt x="0" y="0"/>
                </a:moveTo>
                <a:lnTo>
                  <a:pt x="1636288" y="67665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708400" y="4388111"/>
            <a:ext cx="85090" cy="70485"/>
          </a:xfrm>
          <a:custGeom>
            <a:avLst/>
            <a:gdLst/>
            <a:ahLst/>
            <a:cxnLst/>
            <a:rect l="l" t="t" r="r" b="b"/>
            <a:pathLst>
              <a:path w="85089" h="70485">
                <a:moveTo>
                  <a:pt x="84975" y="0"/>
                </a:moveTo>
                <a:lnTo>
                  <a:pt x="0" y="6088"/>
                </a:lnTo>
                <a:lnTo>
                  <a:pt x="55857" y="70416"/>
                </a:lnTo>
                <a:lnTo>
                  <a:pt x="52811" y="27928"/>
                </a:lnTo>
                <a:lnTo>
                  <a:pt x="849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624101" y="2806700"/>
            <a:ext cx="7101840" cy="2983865"/>
          </a:xfrm>
          <a:custGeom>
            <a:avLst/>
            <a:gdLst/>
            <a:ahLst/>
            <a:cxnLst/>
            <a:rect l="l" t="t" r="r" b="b"/>
            <a:pathLst>
              <a:path w="7101840" h="2983865">
                <a:moveTo>
                  <a:pt x="0" y="2983572"/>
                </a:moveTo>
                <a:lnTo>
                  <a:pt x="23617" y="2939578"/>
                </a:lnTo>
                <a:lnTo>
                  <a:pt x="47416" y="2895788"/>
                </a:lnTo>
                <a:lnTo>
                  <a:pt x="71405" y="2852204"/>
                </a:lnTo>
                <a:lnTo>
                  <a:pt x="95594" y="2808829"/>
                </a:lnTo>
                <a:lnTo>
                  <a:pt x="119993" y="2765667"/>
                </a:lnTo>
                <a:lnTo>
                  <a:pt x="144612" y="2722718"/>
                </a:lnTo>
                <a:lnTo>
                  <a:pt x="169459" y="2679987"/>
                </a:lnTo>
                <a:lnTo>
                  <a:pt x="194544" y="2637476"/>
                </a:lnTo>
                <a:lnTo>
                  <a:pt x="219878" y="2595186"/>
                </a:lnTo>
                <a:lnTo>
                  <a:pt x="245469" y="2553122"/>
                </a:lnTo>
                <a:lnTo>
                  <a:pt x="271328" y="2511285"/>
                </a:lnTo>
                <a:lnTo>
                  <a:pt x="297464" y="2469679"/>
                </a:lnTo>
                <a:lnTo>
                  <a:pt x="323886" y="2428305"/>
                </a:lnTo>
                <a:lnTo>
                  <a:pt x="350605" y="2387167"/>
                </a:lnTo>
                <a:lnTo>
                  <a:pt x="377629" y="2346266"/>
                </a:lnTo>
                <a:lnTo>
                  <a:pt x="404969" y="2305607"/>
                </a:lnTo>
                <a:lnTo>
                  <a:pt x="432634" y="2265191"/>
                </a:lnTo>
                <a:lnTo>
                  <a:pt x="460634" y="2225020"/>
                </a:lnTo>
                <a:lnTo>
                  <a:pt x="488978" y="2185099"/>
                </a:lnTo>
                <a:lnTo>
                  <a:pt x="517676" y="2145428"/>
                </a:lnTo>
                <a:lnTo>
                  <a:pt x="546737" y="2106012"/>
                </a:lnTo>
                <a:lnTo>
                  <a:pt x="576172" y="2066851"/>
                </a:lnTo>
                <a:lnTo>
                  <a:pt x="605989" y="2027950"/>
                </a:lnTo>
                <a:lnTo>
                  <a:pt x="636199" y="1989311"/>
                </a:lnTo>
                <a:lnTo>
                  <a:pt x="666811" y="1950936"/>
                </a:lnTo>
                <a:lnTo>
                  <a:pt x="697834" y="1912827"/>
                </a:lnTo>
                <a:lnTo>
                  <a:pt x="729279" y="1874989"/>
                </a:lnTo>
                <a:lnTo>
                  <a:pt x="761154" y="1837422"/>
                </a:lnTo>
                <a:lnTo>
                  <a:pt x="793470" y="1800131"/>
                </a:lnTo>
                <a:lnTo>
                  <a:pt x="826236" y="1763117"/>
                </a:lnTo>
                <a:lnTo>
                  <a:pt x="859462" y="1726383"/>
                </a:lnTo>
                <a:lnTo>
                  <a:pt x="893157" y="1689932"/>
                </a:lnTo>
                <a:lnTo>
                  <a:pt x="927331" y="1653766"/>
                </a:lnTo>
                <a:lnTo>
                  <a:pt x="961993" y="1617888"/>
                </a:lnTo>
                <a:lnTo>
                  <a:pt x="997154" y="1582300"/>
                </a:lnTo>
                <a:lnTo>
                  <a:pt x="1032822" y="1547006"/>
                </a:lnTo>
                <a:lnTo>
                  <a:pt x="1069008" y="1512008"/>
                </a:lnTo>
                <a:lnTo>
                  <a:pt x="1105721" y="1477308"/>
                </a:lnTo>
                <a:lnTo>
                  <a:pt x="1142970" y="1442909"/>
                </a:lnTo>
                <a:lnTo>
                  <a:pt x="1180766" y="1408814"/>
                </a:lnTo>
                <a:lnTo>
                  <a:pt x="1219118" y="1375025"/>
                </a:lnTo>
                <a:lnTo>
                  <a:pt x="1258035" y="1341545"/>
                </a:lnTo>
                <a:lnTo>
                  <a:pt x="1297527" y="1308377"/>
                </a:lnTo>
                <a:lnTo>
                  <a:pt x="1337604" y="1275523"/>
                </a:lnTo>
                <a:lnTo>
                  <a:pt x="1378276" y="1242986"/>
                </a:lnTo>
                <a:lnTo>
                  <a:pt x="1419551" y="1210768"/>
                </a:lnTo>
                <a:lnTo>
                  <a:pt x="1461440" y="1178872"/>
                </a:lnTo>
                <a:lnTo>
                  <a:pt x="1503952" y="1147301"/>
                </a:lnTo>
                <a:lnTo>
                  <a:pt x="1547096" y="1116058"/>
                </a:lnTo>
                <a:lnTo>
                  <a:pt x="1590884" y="1085144"/>
                </a:lnTo>
                <a:lnTo>
                  <a:pt x="1635323" y="1054563"/>
                </a:lnTo>
                <a:lnTo>
                  <a:pt x="1680424" y="1024317"/>
                </a:lnTo>
                <a:lnTo>
                  <a:pt x="1726196" y="994409"/>
                </a:lnTo>
                <a:lnTo>
                  <a:pt x="1762680" y="971164"/>
                </a:lnTo>
                <a:lnTo>
                  <a:pt x="1799431" y="948311"/>
                </a:lnTo>
                <a:lnTo>
                  <a:pt x="1836448" y="925847"/>
                </a:lnTo>
                <a:lnTo>
                  <a:pt x="1873729" y="903769"/>
                </a:lnTo>
                <a:lnTo>
                  <a:pt x="1911272" y="882072"/>
                </a:lnTo>
                <a:lnTo>
                  <a:pt x="1949077" y="860753"/>
                </a:lnTo>
                <a:lnTo>
                  <a:pt x="1987142" y="839809"/>
                </a:lnTo>
                <a:lnTo>
                  <a:pt x="2025466" y="819235"/>
                </a:lnTo>
                <a:lnTo>
                  <a:pt x="2064047" y="799029"/>
                </a:lnTo>
                <a:lnTo>
                  <a:pt x="2102885" y="779186"/>
                </a:lnTo>
                <a:lnTo>
                  <a:pt x="2141976" y="759702"/>
                </a:lnTo>
                <a:lnTo>
                  <a:pt x="2181321" y="740575"/>
                </a:lnTo>
                <a:lnTo>
                  <a:pt x="2220918" y="721800"/>
                </a:lnTo>
                <a:lnTo>
                  <a:pt x="2260765" y="703374"/>
                </a:lnTo>
                <a:lnTo>
                  <a:pt x="2300862" y="685293"/>
                </a:lnTo>
                <a:lnTo>
                  <a:pt x="2341206" y="667554"/>
                </a:lnTo>
                <a:lnTo>
                  <a:pt x="2381797" y="650152"/>
                </a:lnTo>
                <a:lnTo>
                  <a:pt x="2422632" y="633085"/>
                </a:lnTo>
                <a:lnTo>
                  <a:pt x="2463711" y="616348"/>
                </a:lnTo>
                <a:lnTo>
                  <a:pt x="2505033" y="599938"/>
                </a:lnTo>
                <a:lnTo>
                  <a:pt x="2546595" y="583851"/>
                </a:lnTo>
                <a:lnTo>
                  <a:pt x="2588397" y="568084"/>
                </a:lnTo>
                <a:lnTo>
                  <a:pt x="2630437" y="552632"/>
                </a:lnTo>
                <a:lnTo>
                  <a:pt x="2672714" y="537493"/>
                </a:lnTo>
                <a:lnTo>
                  <a:pt x="2715226" y="522662"/>
                </a:lnTo>
                <a:lnTo>
                  <a:pt x="2757973" y="508136"/>
                </a:lnTo>
                <a:lnTo>
                  <a:pt x="2800952" y="493912"/>
                </a:lnTo>
                <a:lnTo>
                  <a:pt x="2844162" y="479984"/>
                </a:lnTo>
                <a:lnTo>
                  <a:pt x="2887602" y="466351"/>
                </a:lnTo>
                <a:lnTo>
                  <a:pt x="2931271" y="453008"/>
                </a:lnTo>
                <a:lnTo>
                  <a:pt x="2975167" y="439952"/>
                </a:lnTo>
                <a:lnTo>
                  <a:pt x="3019289" y="427179"/>
                </a:lnTo>
                <a:lnTo>
                  <a:pt x="3063635" y="414684"/>
                </a:lnTo>
                <a:lnTo>
                  <a:pt x="3108205" y="402466"/>
                </a:lnTo>
                <a:lnTo>
                  <a:pt x="3152996" y="390519"/>
                </a:lnTo>
                <a:lnTo>
                  <a:pt x="3198007" y="378841"/>
                </a:lnTo>
                <a:lnTo>
                  <a:pt x="3243238" y="367427"/>
                </a:lnTo>
                <a:lnTo>
                  <a:pt x="3288686" y="356275"/>
                </a:lnTo>
                <a:lnTo>
                  <a:pt x="3334350" y="345379"/>
                </a:lnTo>
                <a:lnTo>
                  <a:pt x="3380229" y="334738"/>
                </a:lnTo>
                <a:lnTo>
                  <a:pt x="3426321" y="324346"/>
                </a:lnTo>
                <a:lnTo>
                  <a:pt x="3472626" y="314201"/>
                </a:lnTo>
                <a:lnTo>
                  <a:pt x="3519142" y="304298"/>
                </a:lnTo>
                <a:lnTo>
                  <a:pt x="3565866" y="294635"/>
                </a:lnTo>
                <a:lnTo>
                  <a:pt x="3612799" y="285207"/>
                </a:lnTo>
                <a:lnTo>
                  <a:pt x="3659939" y="276010"/>
                </a:lnTo>
                <a:lnTo>
                  <a:pt x="3707283" y="267042"/>
                </a:lnTo>
                <a:lnTo>
                  <a:pt x="3754832" y="258298"/>
                </a:lnTo>
                <a:lnTo>
                  <a:pt x="3802583" y="249774"/>
                </a:lnTo>
                <a:lnTo>
                  <a:pt x="3850536" y="241468"/>
                </a:lnTo>
                <a:lnTo>
                  <a:pt x="3898688" y="233375"/>
                </a:lnTo>
                <a:lnTo>
                  <a:pt x="3947038" y="225492"/>
                </a:lnTo>
                <a:lnTo>
                  <a:pt x="3995586" y="217815"/>
                </a:lnTo>
                <a:lnTo>
                  <a:pt x="4044329" y="210341"/>
                </a:lnTo>
                <a:lnTo>
                  <a:pt x="4093267" y="203065"/>
                </a:lnTo>
                <a:lnTo>
                  <a:pt x="4142397" y="195985"/>
                </a:lnTo>
                <a:lnTo>
                  <a:pt x="4191719" y="189095"/>
                </a:lnTo>
                <a:lnTo>
                  <a:pt x="4241231" y="182394"/>
                </a:lnTo>
                <a:lnTo>
                  <a:pt x="4290932" y="175877"/>
                </a:lnTo>
                <a:lnTo>
                  <a:pt x="4340821" y="169540"/>
                </a:lnTo>
                <a:lnTo>
                  <a:pt x="4390896" y="163380"/>
                </a:lnTo>
                <a:lnTo>
                  <a:pt x="4441155" y="157394"/>
                </a:lnTo>
                <a:lnTo>
                  <a:pt x="4491598" y="151577"/>
                </a:lnTo>
                <a:lnTo>
                  <a:pt x="4542222" y="145925"/>
                </a:lnTo>
                <a:lnTo>
                  <a:pt x="4593028" y="140436"/>
                </a:lnTo>
                <a:lnTo>
                  <a:pt x="4644012" y="135106"/>
                </a:lnTo>
                <a:lnTo>
                  <a:pt x="4695174" y="129930"/>
                </a:lnTo>
                <a:lnTo>
                  <a:pt x="4746513" y="124906"/>
                </a:lnTo>
                <a:lnTo>
                  <a:pt x="4798027" y="120029"/>
                </a:lnTo>
                <a:lnTo>
                  <a:pt x="4849715" y="115296"/>
                </a:lnTo>
                <a:lnTo>
                  <a:pt x="4901575" y="110703"/>
                </a:lnTo>
                <a:lnTo>
                  <a:pt x="4953606" y="106247"/>
                </a:lnTo>
                <a:lnTo>
                  <a:pt x="5005807" y="101924"/>
                </a:lnTo>
                <a:lnTo>
                  <a:pt x="5058176" y="97730"/>
                </a:lnTo>
                <a:lnTo>
                  <a:pt x="5110712" y="93662"/>
                </a:lnTo>
                <a:lnTo>
                  <a:pt x="5163413" y="89716"/>
                </a:lnTo>
                <a:lnTo>
                  <a:pt x="5216279" y="85888"/>
                </a:lnTo>
                <a:lnTo>
                  <a:pt x="5269307" y="82174"/>
                </a:lnTo>
                <a:lnTo>
                  <a:pt x="5322497" y="78572"/>
                </a:lnTo>
                <a:lnTo>
                  <a:pt x="5375847" y="75077"/>
                </a:lnTo>
                <a:lnTo>
                  <a:pt x="5429355" y="71685"/>
                </a:lnTo>
                <a:lnTo>
                  <a:pt x="5483021" y="68394"/>
                </a:lnTo>
                <a:lnTo>
                  <a:pt x="5536843" y="65199"/>
                </a:lnTo>
                <a:lnTo>
                  <a:pt x="5590819" y="62096"/>
                </a:lnTo>
                <a:lnTo>
                  <a:pt x="5644949" y="59083"/>
                </a:lnTo>
                <a:lnTo>
                  <a:pt x="5699230" y="56155"/>
                </a:lnTo>
                <a:lnTo>
                  <a:pt x="5753662" y="53309"/>
                </a:lnTo>
                <a:lnTo>
                  <a:pt x="5808243" y="50541"/>
                </a:lnTo>
                <a:lnTo>
                  <a:pt x="5862971" y="47847"/>
                </a:lnTo>
                <a:lnTo>
                  <a:pt x="5917846" y="45224"/>
                </a:lnTo>
                <a:lnTo>
                  <a:pt x="5972866" y="42668"/>
                </a:lnTo>
                <a:lnTo>
                  <a:pt x="6028030" y="40175"/>
                </a:lnTo>
                <a:lnTo>
                  <a:pt x="6083335" y="37742"/>
                </a:lnTo>
                <a:lnTo>
                  <a:pt x="6138782" y="35366"/>
                </a:lnTo>
                <a:lnTo>
                  <a:pt x="6194368" y="33041"/>
                </a:lnTo>
                <a:lnTo>
                  <a:pt x="6250092" y="30766"/>
                </a:lnTo>
                <a:lnTo>
                  <a:pt x="6305953" y="28535"/>
                </a:lnTo>
                <a:lnTo>
                  <a:pt x="6361950" y="26346"/>
                </a:lnTo>
                <a:lnTo>
                  <a:pt x="6418080" y="24195"/>
                </a:lnTo>
                <a:lnTo>
                  <a:pt x="6474343" y="22078"/>
                </a:lnTo>
                <a:lnTo>
                  <a:pt x="6530737" y="19992"/>
                </a:lnTo>
                <a:lnTo>
                  <a:pt x="6587261" y="17932"/>
                </a:lnTo>
                <a:lnTo>
                  <a:pt x="6643914" y="15896"/>
                </a:lnTo>
                <a:lnTo>
                  <a:pt x="6700694" y="13879"/>
                </a:lnTo>
                <a:lnTo>
                  <a:pt x="6757600" y="11878"/>
                </a:lnTo>
                <a:lnTo>
                  <a:pt x="6814630" y="9889"/>
                </a:lnTo>
                <a:lnTo>
                  <a:pt x="6871783" y="7909"/>
                </a:lnTo>
                <a:lnTo>
                  <a:pt x="6929057" y="5933"/>
                </a:lnTo>
                <a:lnTo>
                  <a:pt x="6986453" y="3959"/>
                </a:lnTo>
                <a:lnTo>
                  <a:pt x="7043967" y="1982"/>
                </a:lnTo>
                <a:lnTo>
                  <a:pt x="7101598" y="0"/>
                </a:lnTo>
              </a:path>
            </a:pathLst>
          </a:custGeom>
          <a:ln w="254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26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40266" y="1952713"/>
          <a:ext cx="3987800" cy="50221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9250"/>
                <a:gridCol w="2368550"/>
              </a:tblGrid>
              <a:tr h="502206"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500" spc="20" dirty="0">
                          <a:latin typeface="Calibri"/>
                          <a:cs typeface="Calibri"/>
                        </a:rPr>
                        <a:t>Période</a:t>
                      </a:r>
                      <a:endParaRPr sz="2500" dirty="0">
                        <a:latin typeface="Calibri"/>
                        <a:cs typeface="Calibri"/>
                      </a:endParaRPr>
                    </a:p>
                  </a:txBody>
                  <a:tcPr marL="0" marR="0" marT="94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500" dirty="0">
                          <a:latin typeface="Calibri"/>
                          <a:cs typeface="Calibri"/>
                        </a:rPr>
                        <a:t>Zone </a:t>
                      </a:r>
                      <a:r>
                        <a:rPr sz="2500" spc="10" dirty="0">
                          <a:latin typeface="Calibri"/>
                          <a:cs typeface="Calibri"/>
                        </a:rPr>
                        <a:t>corporelle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94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2206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500" dirty="0">
                          <a:latin typeface="Calibri"/>
                          <a:cs typeface="Calibri"/>
                        </a:rPr>
                        <a:t>5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94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500" spc="-5" dirty="0">
                          <a:latin typeface="Calibri"/>
                          <a:cs typeface="Calibri"/>
                        </a:rPr>
                        <a:t>Sang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94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2206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500" spc="-90" dirty="0">
                          <a:latin typeface="Calibri"/>
                          <a:cs typeface="Calibri"/>
                        </a:rPr>
                        <a:t>10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94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500" spc="10" dirty="0">
                          <a:latin typeface="Calibri"/>
                          <a:cs typeface="Calibri"/>
                        </a:rPr>
                        <a:t>Cerveau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94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2206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500" spc="-90" dirty="0">
                          <a:latin typeface="Calibri"/>
                          <a:cs typeface="Calibri"/>
                        </a:rPr>
                        <a:t>20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94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500" spc="20" dirty="0">
                          <a:latin typeface="Calibri"/>
                          <a:cs typeface="Calibri"/>
                        </a:rPr>
                        <a:t>Moelle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94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2247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500" spc="-90" dirty="0">
                          <a:latin typeface="Calibri"/>
                          <a:cs typeface="Calibri"/>
                        </a:rPr>
                        <a:t>40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94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500" spc="15" dirty="0">
                          <a:latin typeface="Calibri"/>
                          <a:cs typeface="Calibri"/>
                        </a:rPr>
                        <a:t>Peau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94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2206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500" spc="-90" dirty="0">
                          <a:latin typeface="Calibri"/>
                          <a:cs typeface="Calibri"/>
                        </a:rPr>
                        <a:t>80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94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500" dirty="0">
                          <a:latin typeface="Calibri"/>
                          <a:cs typeface="Calibri"/>
                        </a:rPr>
                        <a:t>Muscles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94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22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500" spc="-90" dirty="0">
                          <a:latin typeface="Calibri"/>
                          <a:cs typeface="Calibri"/>
                        </a:rPr>
                        <a:t>120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94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500" spc="40" dirty="0">
                          <a:latin typeface="Calibri"/>
                          <a:cs typeface="Calibri"/>
                        </a:rPr>
                        <a:t>Oreille</a:t>
                      </a:r>
                      <a:r>
                        <a:rPr sz="2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500" spc="15" dirty="0">
                          <a:latin typeface="Calibri"/>
                          <a:cs typeface="Calibri"/>
                        </a:rPr>
                        <a:t>interne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94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22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500" spc="-90" dirty="0">
                          <a:latin typeface="Calibri"/>
                          <a:cs typeface="Calibri"/>
                        </a:rPr>
                        <a:t>160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94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500" spc="10" dirty="0">
                          <a:latin typeface="Calibri"/>
                          <a:cs typeface="Calibri"/>
                        </a:rPr>
                        <a:t>Articulations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94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22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500" spc="-90" dirty="0">
                          <a:latin typeface="Calibri"/>
                          <a:cs typeface="Calibri"/>
                        </a:rPr>
                        <a:t>200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94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500" spc="10" dirty="0">
                          <a:latin typeface="Calibri"/>
                          <a:cs typeface="Calibri"/>
                        </a:rPr>
                        <a:t>Os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94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22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500" spc="-90" dirty="0">
                          <a:latin typeface="Calibri"/>
                          <a:cs typeface="Calibri"/>
                        </a:rPr>
                        <a:t>240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94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500" spc="5" dirty="0">
                          <a:latin typeface="Calibri"/>
                          <a:cs typeface="Calibri"/>
                        </a:rPr>
                        <a:t>Cartilage</a:t>
                      </a:r>
                      <a:endParaRPr sz="2500" dirty="0">
                        <a:latin typeface="Calibri"/>
                        <a:cs typeface="Calibri"/>
                      </a:endParaRPr>
                    </a:p>
                  </a:txBody>
                  <a:tcPr marL="0" marR="0" marT="94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881879" y="1952751"/>
            <a:ext cx="4998720" cy="4689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67463" y="7190303"/>
            <a:ext cx="1225550" cy="429950"/>
          </a:xfrm>
          <a:prstGeom prst="rect">
            <a:avLst/>
          </a:prstGeom>
        </p:spPr>
        <p:txBody>
          <a:bodyPr vert="horz" wrap="square" lIns="0" tIns="14312" rIns="0" bIns="0" rtlCol="0">
            <a:spAutoFit/>
          </a:bodyPr>
          <a:lstStyle/>
          <a:p>
            <a:pPr marL="14312">
              <a:spcBef>
                <a:spcPts val="113"/>
              </a:spcBef>
            </a:pPr>
            <a:r>
              <a:rPr sz="2700" dirty="0">
                <a:solidFill>
                  <a:srgbClr val="C00000"/>
                </a:solidFill>
                <a:latin typeface="Franklin Gothic Book"/>
                <a:cs typeface="Franklin Gothic Book"/>
              </a:rPr>
              <a:t>H</a:t>
            </a:r>
            <a:r>
              <a:rPr sz="2700" spc="6" dirty="0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sz="2700" dirty="0">
                <a:solidFill>
                  <a:srgbClr val="C00000"/>
                </a:solidFill>
                <a:latin typeface="Franklin Gothic Book"/>
                <a:cs typeface="Franklin Gothic Book"/>
              </a:rPr>
              <a:t>ldane</a:t>
            </a:r>
            <a:endParaRPr sz="27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53060" y="7190303"/>
            <a:ext cx="929922" cy="429950"/>
          </a:xfrm>
          <a:prstGeom prst="rect">
            <a:avLst/>
          </a:prstGeom>
        </p:spPr>
        <p:txBody>
          <a:bodyPr vert="horz" wrap="square" lIns="0" tIns="14312" rIns="0" bIns="0" rtlCol="0">
            <a:spAutoFit/>
          </a:bodyPr>
          <a:lstStyle/>
          <a:p>
            <a:pPr marL="14312">
              <a:spcBef>
                <a:spcPts val="113"/>
              </a:spcBef>
            </a:pPr>
            <a:r>
              <a:rPr sz="2700" spc="-39" dirty="0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sz="2700" dirty="0">
                <a:solidFill>
                  <a:srgbClr val="C00000"/>
                </a:solidFill>
                <a:latin typeface="Franklin Gothic Book"/>
                <a:cs typeface="Franklin Gothic Book"/>
              </a:rPr>
              <a:t>GBM</a:t>
            </a:r>
            <a:endParaRPr sz="2700">
              <a:latin typeface="Franklin Gothic Book"/>
              <a:cs typeface="Franklin Gothic Book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535447" y="752685"/>
            <a:ext cx="8950325" cy="610423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lang="fr-FR" sz="1800" dirty="0" smtClean="0">
                <a:latin typeface="Comic Sans MS"/>
                <a:cs typeface="Comic Sans MS"/>
              </a:rPr>
              <a:t> </a:t>
            </a:r>
            <a:r>
              <a:rPr sz="1800" dirty="0" smtClean="0">
                <a:latin typeface="Comic Sans MS"/>
                <a:cs typeface="Comic Sans MS"/>
              </a:rPr>
              <a:t>Un </a:t>
            </a:r>
            <a:r>
              <a:rPr sz="1800" b="1" dirty="0">
                <a:solidFill>
                  <a:srgbClr val="FF2800"/>
                </a:solidFill>
                <a:latin typeface="Comic Sans MS"/>
                <a:cs typeface="Comic Sans MS"/>
              </a:rPr>
              <a:t>compartiment </a:t>
            </a:r>
            <a:r>
              <a:rPr sz="1800" dirty="0">
                <a:latin typeface="Comic Sans MS"/>
                <a:cs typeface="Comic Sans MS"/>
              </a:rPr>
              <a:t>est </a:t>
            </a:r>
            <a:r>
              <a:rPr sz="1800" spc="-5" dirty="0">
                <a:latin typeface="Comic Sans MS"/>
                <a:cs typeface="Comic Sans MS"/>
              </a:rPr>
              <a:t>un </a:t>
            </a:r>
            <a:r>
              <a:rPr sz="1800" dirty="0">
                <a:latin typeface="Comic Sans MS"/>
                <a:cs typeface="Comic Sans MS"/>
              </a:rPr>
              <a:t>ensemble </a:t>
            </a:r>
            <a:r>
              <a:rPr sz="1800" spc="-5" dirty="0">
                <a:latin typeface="Comic Sans MS"/>
                <a:cs typeface="Comic Sans MS"/>
              </a:rPr>
              <a:t>de tissus de</a:t>
            </a:r>
            <a:r>
              <a:rPr sz="1800" spc="-270" dirty="0">
                <a:latin typeface="Comic Sans MS"/>
                <a:cs typeface="Comic Sans MS"/>
              </a:rPr>
              <a:t> </a:t>
            </a:r>
            <a:r>
              <a:rPr sz="1800" dirty="0" err="1" smtClean="0">
                <a:latin typeface="Comic Sans MS"/>
                <a:cs typeface="Comic Sans MS"/>
              </a:rPr>
              <a:t>l’organisme</a:t>
            </a:r>
            <a:r>
              <a:rPr lang="fr-FR" sz="1800" dirty="0" smtClean="0">
                <a:latin typeface="Comic Sans MS"/>
                <a:cs typeface="Comic Sans MS"/>
              </a:rPr>
              <a:t> </a:t>
            </a:r>
            <a:r>
              <a:rPr sz="1800" dirty="0" err="1" smtClean="0">
                <a:latin typeface="Comic Sans MS"/>
                <a:cs typeface="Comic Sans MS"/>
              </a:rPr>
              <a:t>ayant</a:t>
            </a:r>
            <a:r>
              <a:rPr sz="1800" dirty="0" smtClean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le </a:t>
            </a:r>
            <a:r>
              <a:rPr sz="1800" b="1" dirty="0" err="1">
                <a:latin typeface="Comic Sans MS"/>
                <a:cs typeface="Comic Sans MS"/>
              </a:rPr>
              <a:t>même</a:t>
            </a:r>
            <a:r>
              <a:rPr sz="1800" b="1" dirty="0">
                <a:latin typeface="Comic Sans MS"/>
                <a:cs typeface="Comic Sans MS"/>
              </a:rPr>
              <a:t> </a:t>
            </a:r>
            <a:r>
              <a:rPr lang="fr-FR" sz="1800" b="1" dirty="0" smtClean="0">
                <a:latin typeface="Comic Sans MS"/>
                <a:cs typeface="Comic Sans MS"/>
              </a:rPr>
              <a:t>      </a:t>
            </a:r>
            <a:r>
              <a:rPr sz="1800" b="1" dirty="0" err="1" smtClean="0">
                <a:latin typeface="Comic Sans MS"/>
                <a:cs typeface="Comic Sans MS"/>
              </a:rPr>
              <a:t>comportement</a:t>
            </a:r>
            <a:r>
              <a:rPr sz="1800" b="1" dirty="0" smtClean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vis-à-vis de </a:t>
            </a:r>
            <a:r>
              <a:rPr sz="1800" dirty="0">
                <a:latin typeface="Comic Sans MS"/>
                <a:cs typeface="Comic Sans MS"/>
              </a:rPr>
              <a:t>la </a:t>
            </a:r>
            <a:r>
              <a:rPr sz="1800" spc="-5" dirty="0">
                <a:latin typeface="Comic Sans MS"/>
                <a:cs typeface="Comic Sans MS"/>
              </a:rPr>
              <a:t>dissolution de</a:t>
            </a:r>
            <a:r>
              <a:rPr sz="1800" spc="-350" dirty="0">
                <a:latin typeface="Comic Sans MS"/>
                <a:cs typeface="Comic Sans MS"/>
              </a:rPr>
              <a:t> </a:t>
            </a:r>
            <a:r>
              <a:rPr sz="1800" dirty="0" err="1" smtClean="0">
                <a:latin typeface="Comic Sans MS"/>
                <a:cs typeface="Comic Sans MS"/>
              </a:rPr>
              <a:t>l’azote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11" name="object 3"/>
          <p:cNvSpPr txBox="1">
            <a:spLocks/>
          </p:cNvSpPr>
          <p:nvPr/>
        </p:nvSpPr>
        <p:spPr>
          <a:xfrm>
            <a:off x="1117600" y="1561591"/>
            <a:ext cx="2766695" cy="28982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b="1" dirty="0" smtClean="0">
                <a:solidFill>
                  <a:srgbClr val="00B050"/>
                </a:solidFill>
              </a:rPr>
              <a:t>MODELE HALDANIEN 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2" name="object 3"/>
          <p:cNvSpPr txBox="1">
            <a:spLocks/>
          </p:cNvSpPr>
          <p:nvPr/>
        </p:nvSpPr>
        <p:spPr>
          <a:xfrm>
            <a:off x="389039" y="247418"/>
            <a:ext cx="3928961" cy="5052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3200" dirty="0" smtClean="0">
                <a:solidFill>
                  <a:srgbClr val="FFFF00"/>
                </a:solidFill>
              </a:rPr>
              <a:t>LES COMPARTIMENTS</a:t>
            </a:r>
            <a:endParaRPr lang="fr-F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0400" y="929640"/>
            <a:ext cx="2766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Les</a:t>
            </a:r>
            <a:r>
              <a:rPr spc="-90" dirty="0"/>
              <a:t> </a:t>
            </a:r>
            <a:r>
              <a:rPr dirty="0"/>
              <a:t>compartiments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58850" y="2101850"/>
          <a:ext cx="8216900" cy="2346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5000"/>
                <a:gridCol w="1960880"/>
                <a:gridCol w="5621020"/>
              </a:tblGrid>
              <a:tr h="283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dirty="0">
                          <a:latin typeface="Comic Sans MS"/>
                          <a:cs typeface="Comic Sans MS"/>
                        </a:rPr>
                        <a:t>Période</a:t>
                      </a:r>
                      <a:r>
                        <a:rPr sz="14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spc="-5" dirty="0">
                          <a:latin typeface="Comic Sans MS"/>
                          <a:cs typeface="Comic Sans MS"/>
                        </a:rPr>
                        <a:t>(min)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dirty="0">
                          <a:latin typeface="Comic Sans MS"/>
                          <a:cs typeface="Comic Sans MS"/>
                        </a:rPr>
                        <a:t>Tissus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257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Comic Sans MS"/>
                          <a:cs typeface="Comic Sans MS"/>
                        </a:rPr>
                        <a:t>1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Comic Sans MS"/>
                          <a:cs typeface="Comic Sans MS"/>
                        </a:rPr>
                        <a:t>5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5" dirty="0">
                          <a:latin typeface="Comic Sans MS"/>
                          <a:cs typeface="Comic Sans MS"/>
                        </a:rPr>
                        <a:t>reins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</a:tr>
              <a:tr h="2578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Comic Sans MS"/>
                          <a:cs typeface="Comic Sans MS"/>
                        </a:rPr>
                        <a:t>2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omic Sans MS"/>
                          <a:cs typeface="Comic Sans MS"/>
                        </a:rPr>
                        <a:t>10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7025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dirty="0">
                          <a:latin typeface="Comic Sans MS"/>
                          <a:cs typeface="Comic Sans MS"/>
                        </a:rPr>
                        <a:t>système </a:t>
                      </a:r>
                      <a:r>
                        <a:rPr sz="1400" spc="-5" dirty="0">
                          <a:latin typeface="Comic Sans MS"/>
                          <a:cs typeface="Comic Sans MS"/>
                        </a:rPr>
                        <a:t>nerveux </a:t>
                      </a:r>
                      <a:r>
                        <a:rPr sz="1400" dirty="0">
                          <a:latin typeface="Comic Sans MS"/>
                          <a:cs typeface="Comic Sans MS"/>
                        </a:rPr>
                        <a:t>central, </a:t>
                      </a:r>
                      <a:r>
                        <a:rPr sz="1400" spc="-5" dirty="0">
                          <a:latin typeface="Comic Sans MS"/>
                          <a:cs typeface="Comic Sans MS"/>
                        </a:rPr>
                        <a:t>foie, </a:t>
                      </a:r>
                      <a:r>
                        <a:rPr sz="1400" dirty="0">
                          <a:latin typeface="Comic Sans MS"/>
                          <a:cs typeface="Comic Sans MS"/>
                        </a:rPr>
                        <a:t>estomac,</a:t>
                      </a:r>
                      <a:r>
                        <a:rPr sz="14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spc="-5" dirty="0">
                          <a:latin typeface="Comic Sans MS"/>
                          <a:cs typeface="Comic Sans MS"/>
                        </a:rPr>
                        <a:t>intestins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</a:tr>
              <a:tr h="257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Comic Sans MS"/>
                          <a:cs typeface="Comic Sans MS"/>
                        </a:rPr>
                        <a:t>3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omic Sans MS"/>
                          <a:cs typeface="Comic Sans MS"/>
                        </a:rPr>
                        <a:t>20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</a:tr>
              <a:tr h="2578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Comic Sans MS"/>
                          <a:cs typeface="Comic Sans MS"/>
                        </a:rPr>
                        <a:t>4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omic Sans MS"/>
                          <a:cs typeface="Comic Sans MS"/>
                        </a:rPr>
                        <a:t>40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Comic Sans MS"/>
                          <a:cs typeface="Comic Sans MS"/>
                        </a:rPr>
                        <a:t>peau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</a:tr>
              <a:tr h="257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Comic Sans MS"/>
                          <a:cs typeface="Comic Sans MS"/>
                        </a:rPr>
                        <a:t>5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omic Sans MS"/>
                          <a:cs typeface="Comic Sans MS"/>
                        </a:rPr>
                        <a:t>80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Comic Sans MS"/>
                          <a:cs typeface="Comic Sans MS"/>
                        </a:rPr>
                        <a:t>peau, muscles,</a:t>
                      </a:r>
                      <a:r>
                        <a:rPr sz="14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dirty="0">
                          <a:latin typeface="Comic Sans MS"/>
                          <a:cs typeface="Comic Sans MS"/>
                        </a:rPr>
                        <a:t>cœur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</a:tr>
              <a:tr h="257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Comic Sans MS"/>
                          <a:cs typeface="Comic Sans MS"/>
                        </a:rPr>
                        <a:t>6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omic Sans MS"/>
                          <a:cs typeface="Comic Sans MS"/>
                        </a:rPr>
                        <a:t>160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Comic Sans MS"/>
                          <a:cs typeface="Comic Sans MS"/>
                        </a:rPr>
                        <a:t>muscles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</a:tr>
              <a:tr h="257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Comic Sans MS"/>
                          <a:cs typeface="Comic Sans MS"/>
                        </a:rPr>
                        <a:t>7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omic Sans MS"/>
                          <a:cs typeface="Comic Sans MS"/>
                        </a:rPr>
                        <a:t>320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Comic Sans MS"/>
                          <a:cs typeface="Comic Sans MS"/>
                        </a:rPr>
                        <a:t>muscles, articulations, os, </a:t>
                      </a:r>
                      <a:r>
                        <a:rPr sz="1400" spc="-5" dirty="0">
                          <a:latin typeface="Comic Sans MS"/>
                          <a:cs typeface="Comic Sans MS"/>
                        </a:rPr>
                        <a:t>tissus</a:t>
                      </a:r>
                      <a:r>
                        <a:rPr sz="14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dirty="0">
                          <a:latin typeface="Comic Sans MS"/>
                          <a:cs typeface="Comic Sans MS"/>
                        </a:rPr>
                        <a:t>gras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9C9C9"/>
                    </a:solidFill>
                  </a:tcPr>
                </a:tc>
              </a:tr>
              <a:tr h="257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Comic Sans MS"/>
                          <a:cs typeface="Comic Sans MS"/>
                        </a:rPr>
                        <a:t>8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omic Sans MS"/>
                          <a:cs typeface="Comic Sans MS"/>
                        </a:rPr>
                        <a:t>640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omic Sans MS"/>
                          <a:cs typeface="Comic Sans MS"/>
                        </a:rPr>
                        <a:t>tissus </a:t>
                      </a:r>
                      <a:r>
                        <a:rPr sz="1400" dirty="0">
                          <a:latin typeface="Comic Sans MS"/>
                          <a:cs typeface="Comic Sans MS"/>
                        </a:rPr>
                        <a:t>gras, articulations, os, autres </a:t>
                      </a:r>
                      <a:r>
                        <a:rPr sz="1400" spc="-5" dirty="0">
                          <a:latin typeface="Comic Sans MS"/>
                          <a:cs typeface="Comic Sans MS"/>
                        </a:rPr>
                        <a:t>tissus</a:t>
                      </a:r>
                      <a:r>
                        <a:rPr sz="1400" spc="-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dirty="0">
                          <a:latin typeface="Comic Sans MS"/>
                          <a:cs typeface="Comic Sans MS"/>
                        </a:rPr>
                        <a:t>anatomiques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4C4C4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467748" y="4432300"/>
            <a:ext cx="27133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15151"/>
                </a:solidFill>
                <a:latin typeface="Comic Sans MS"/>
                <a:cs typeface="Comic Sans MS"/>
              </a:rPr>
              <a:t>D’après</a:t>
            </a:r>
            <a:r>
              <a:rPr sz="1000" spc="-60" dirty="0">
                <a:solidFill>
                  <a:srgbClr val="515151"/>
                </a:solidFill>
                <a:latin typeface="Comic Sans MS"/>
                <a:cs typeface="Comic Sans MS"/>
              </a:rPr>
              <a:t> </a:t>
            </a:r>
            <a:r>
              <a:rPr sz="1000" spc="-5" dirty="0">
                <a:solidFill>
                  <a:srgbClr val="515151"/>
                </a:solidFill>
                <a:latin typeface="Courier New"/>
                <a:cs typeface="Courier New"/>
                <a:hlinkClick r:id="rId2"/>
              </a:rPr>
              <a:t>http://www.scubapro-uwatec.fr</a:t>
            </a:r>
            <a:endParaRPr sz="1000">
              <a:latin typeface="Courier New"/>
              <a:cs typeface="Courier New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58850" y="4883150"/>
          <a:ext cx="8216900" cy="2349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800"/>
                <a:gridCol w="5626100"/>
              </a:tblGrid>
              <a:tr h="28363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dirty="0">
                          <a:latin typeface="Comic Sans MS"/>
                          <a:cs typeface="Comic Sans MS"/>
                        </a:rPr>
                        <a:t>Débit sanguin</a:t>
                      </a:r>
                      <a:r>
                        <a:rPr sz="1400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spc="-5" dirty="0">
                          <a:latin typeface="Comic Sans MS"/>
                          <a:cs typeface="Comic Sans MS"/>
                        </a:rPr>
                        <a:t>(L/min.kg)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dirty="0">
                          <a:latin typeface="Comic Sans MS"/>
                          <a:cs typeface="Comic Sans MS"/>
                        </a:rPr>
                        <a:t>Tissus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latin typeface="Comic Sans MS"/>
                          <a:cs typeface="Comic Sans MS"/>
                        </a:rPr>
                        <a:t>4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5" dirty="0">
                          <a:latin typeface="Comic Sans MS"/>
                          <a:cs typeface="Comic Sans MS"/>
                        </a:rPr>
                        <a:t>reins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omic Sans MS"/>
                          <a:cs typeface="Comic Sans MS"/>
                        </a:rPr>
                        <a:t>0,85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omic Sans MS"/>
                          <a:cs typeface="Comic Sans MS"/>
                        </a:rPr>
                        <a:t>foie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omic Sans MS"/>
                          <a:cs typeface="Comic Sans MS"/>
                        </a:rPr>
                        <a:t>0,8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Comic Sans MS"/>
                          <a:cs typeface="Comic Sans MS"/>
                        </a:rPr>
                        <a:t>cœur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omic Sans MS"/>
                          <a:cs typeface="Comic Sans MS"/>
                        </a:rPr>
                        <a:t>0,5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Comic Sans MS"/>
                          <a:cs typeface="Comic Sans MS"/>
                        </a:rPr>
                        <a:t>système </a:t>
                      </a:r>
                      <a:r>
                        <a:rPr sz="1400" spc="-5" dirty="0">
                          <a:latin typeface="Comic Sans MS"/>
                          <a:cs typeface="Comic Sans MS"/>
                        </a:rPr>
                        <a:t>nerveux</a:t>
                      </a:r>
                      <a:r>
                        <a:rPr sz="14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dirty="0">
                          <a:latin typeface="Comic Sans MS"/>
                          <a:cs typeface="Comic Sans MS"/>
                        </a:rPr>
                        <a:t>central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</a:tr>
              <a:tr h="2582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omic Sans MS"/>
                          <a:cs typeface="Comic Sans MS"/>
                        </a:rPr>
                        <a:t>0,1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Comic Sans MS"/>
                          <a:cs typeface="Comic Sans MS"/>
                        </a:rPr>
                        <a:t>peau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D1D1"/>
                    </a:solidFill>
                  </a:tcPr>
                </a:tc>
              </a:tr>
              <a:tr h="2582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omic Sans MS"/>
                          <a:cs typeface="Comic Sans MS"/>
                        </a:rPr>
                        <a:t>0,05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omic Sans MS"/>
                          <a:cs typeface="Comic Sans MS"/>
                        </a:rPr>
                        <a:t>tissus</a:t>
                      </a:r>
                      <a:r>
                        <a:rPr sz="14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dirty="0">
                          <a:latin typeface="Comic Sans MS"/>
                          <a:cs typeface="Comic Sans MS"/>
                        </a:rPr>
                        <a:t>gras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</a:tr>
              <a:tr h="2582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omic Sans MS"/>
                          <a:cs typeface="Comic Sans MS"/>
                        </a:rPr>
                        <a:t>0,05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Comic Sans MS"/>
                          <a:cs typeface="Comic Sans MS"/>
                        </a:rPr>
                        <a:t>muscles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9C9C9"/>
                    </a:solidFill>
                  </a:tcPr>
                </a:tc>
              </a:tr>
              <a:tr h="2582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omic Sans MS"/>
                          <a:cs typeface="Comic Sans MS"/>
                        </a:rPr>
                        <a:t>0,03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latin typeface="Comic Sans MS"/>
                          <a:cs typeface="Comic Sans MS"/>
                        </a:rPr>
                        <a:t>os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4C4C4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39800" y="4603750"/>
            <a:ext cx="3798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A31FF"/>
                </a:solidFill>
                <a:latin typeface="Comic Sans MS"/>
                <a:cs typeface="Comic Sans MS"/>
              </a:rPr>
              <a:t>Débit sanguin </a:t>
            </a:r>
            <a:r>
              <a:rPr sz="1400" b="1" spc="-5" dirty="0">
                <a:solidFill>
                  <a:srgbClr val="0A31FF"/>
                </a:solidFill>
                <a:latin typeface="Comic Sans MS"/>
                <a:cs typeface="Comic Sans MS"/>
              </a:rPr>
              <a:t>dans </a:t>
            </a:r>
            <a:r>
              <a:rPr sz="1400" b="1" dirty="0">
                <a:solidFill>
                  <a:srgbClr val="0A31FF"/>
                </a:solidFill>
                <a:latin typeface="Comic Sans MS"/>
                <a:cs typeface="Comic Sans MS"/>
              </a:rPr>
              <a:t>les </a:t>
            </a:r>
            <a:r>
              <a:rPr sz="1400" b="1" spc="-5" dirty="0">
                <a:solidFill>
                  <a:srgbClr val="0A31FF"/>
                </a:solidFill>
                <a:latin typeface="Comic Sans MS"/>
                <a:cs typeface="Comic Sans MS"/>
              </a:rPr>
              <a:t>tissus de</a:t>
            </a:r>
            <a:r>
              <a:rPr sz="1400" b="1" spc="-85" dirty="0">
                <a:solidFill>
                  <a:srgbClr val="0A31FF"/>
                </a:solidFill>
                <a:latin typeface="Comic Sans MS"/>
                <a:cs typeface="Comic Sans MS"/>
              </a:rPr>
              <a:t> </a:t>
            </a:r>
            <a:r>
              <a:rPr sz="1400" b="1" dirty="0">
                <a:solidFill>
                  <a:srgbClr val="0A31FF"/>
                </a:solidFill>
                <a:latin typeface="Comic Sans MS"/>
                <a:cs typeface="Comic Sans MS"/>
              </a:rPr>
              <a:t>l’organisme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447" y="1346200"/>
            <a:ext cx="8950325" cy="364201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400" b="1" dirty="0" err="1" smtClean="0">
                <a:solidFill>
                  <a:srgbClr val="0A31FF"/>
                </a:solidFill>
                <a:latin typeface="Comic Sans MS"/>
                <a:cs typeface="Comic Sans MS"/>
              </a:rPr>
              <a:t>Compartiments</a:t>
            </a:r>
            <a:r>
              <a:rPr sz="1400" b="1" dirty="0" smtClean="0">
                <a:solidFill>
                  <a:srgbClr val="0A31FF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0A31FF"/>
                </a:solidFill>
                <a:latin typeface="Comic Sans MS"/>
                <a:cs typeface="Comic Sans MS"/>
              </a:rPr>
              <a:t>du </a:t>
            </a:r>
            <a:r>
              <a:rPr sz="1400" b="1" dirty="0">
                <a:solidFill>
                  <a:srgbClr val="0A31FF"/>
                </a:solidFill>
                <a:latin typeface="Comic Sans MS"/>
                <a:cs typeface="Comic Sans MS"/>
              </a:rPr>
              <a:t>modèle </a:t>
            </a:r>
            <a:r>
              <a:rPr sz="1400" b="1" spc="-5" dirty="0">
                <a:solidFill>
                  <a:srgbClr val="0A31FF"/>
                </a:solidFill>
                <a:latin typeface="Comic Sans MS"/>
                <a:cs typeface="Comic Sans MS"/>
              </a:rPr>
              <a:t>ZH-L8</a:t>
            </a:r>
            <a:r>
              <a:rPr sz="1400" b="1" spc="-10" dirty="0">
                <a:solidFill>
                  <a:srgbClr val="0A31FF"/>
                </a:solidFill>
                <a:latin typeface="Comic Sans MS"/>
                <a:cs typeface="Comic Sans MS"/>
              </a:rPr>
              <a:t> </a:t>
            </a:r>
            <a:r>
              <a:rPr sz="1400" b="1" spc="-5" dirty="0" smtClean="0">
                <a:solidFill>
                  <a:srgbClr val="0A31FF"/>
                </a:solidFill>
                <a:latin typeface="Comic Sans MS"/>
                <a:cs typeface="Comic Sans MS"/>
              </a:rPr>
              <a:t>ADT</a:t>
            </a:r>
            <a:r>
              <a:rPr lang="fr-FR" sz="1400" b="1" spc="-5" dirty="0" smtClean="0">
                <a:solidFill>
                  <a:srgbClr val="0A31FF"/>
                </a:solidFill>
                <a:latin typeface="Comic Sans MS"/>
                <a:cs typeface="Comic Sans MS"/>
              </a:rPr>
              <a:t> </a:t>
            </a:r>
            <a:r>
              <a:rPr lang="fr-FR" sz="2000" b="1" spc="-5" dirty="0" smtClean="0">
                <a:solidFill>
                  <a:srgbClr val="0A31FF"/>
                </a:solidFill>
                <a:latin typeface="Comic Sans MS"/>
                <a:cs typeface="Comic Sans MS"/>
              </a:rPr>
              <a:t>BUHLMANN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866900" y="2413000"/>
            <a:ext cx="7112000" cy="4394200"/>
          </a:xfrm>
          <a:custGeom>
            <a:avLst/>
            <a:gdLst/>
            <a:ahLst/>
            <a:cxnLst/>
            <a:rect l="l" t="t" r="r" b="b"/>
            <a:pathLst>
              <a:path w="7112000" h="4394200">
                <a:moveTo>
                  <a:pt x="0" y="0"/>
                </a:moveTo>
                <a:lnTo>
                  <a:pt x="7112000" y="0"/>
                </a:lnTo>
                <a:lnTo>
                  <a:pt x="7112000" y="4394200"/>
                </a:lnTo>
                <a:lnTo>
                  <a:pt x="0" y="439420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3042" y="675434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5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46626" y="675434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5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40299" y="675434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5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33896" y="675434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5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27544" y="675434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5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21217" y="675434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5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78102" y="677212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6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96844" y="677212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6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5577" y="677212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6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34310" y="677212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6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71774" y="677212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6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90430" y="677212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6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09162" y="677212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6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27907" y="677212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6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65358" y="677212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6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84103" y="677212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6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02822" y="677212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6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21567" y="677212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6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59031" y="677212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6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77763" y="677212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6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96495" y="677212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6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15228" y="677212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6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52616" y="677212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6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71361" y="677212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6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90080" y="677212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6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08825" y="677212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6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46302" y="677212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6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65008" y="677212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6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83728" y="677212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6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02485" y="677212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6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39974" y="677212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6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858681" y="677212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669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59363" y="6791171"/>
            <a:ext cx="7108825" cy="15240"/>
          </a:xfrm>
          <a:custGeom>
            <a:avLst/>
            <a:gdLst/>
            <a:ahLst/>
            <a:cxnLst/>
            <a:rect l="l" t="t" r="r" b="b"/>
            <a:pathLst>
              <a:path w="7108825" h="15240">
                <a:moveTo>
                  <a:pt x="0" y="15239"/>
                </a:moveTo>
                <a:lnTo>
                  <a:pt x="7108652" y="15239"/>
                </a:lnTo>
                <a:lnTo>
                  <a:pt x="7108652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59363" y="617115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25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840240" y="683766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Cambria"/>
                <a:cs typeface="Cambria"/>
              </a:rPr>
              <a:t>10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66626" y="683766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Cambria"/>
                <a:cs typeface="Cambria"/>
              </a:rPr>
              <a:t>20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46188" y="683766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Cambria"/>
                <a:cs typeface="Cambria"/>
              </a:rPr>
              <a:t>40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59165" y="683766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Cambria"/>
                <a:cs typeface="Cambria"/>
              </a:rPr>
              <a:t>50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340750" y="683766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Cambria"/>
                <a:cs typeface="Cambria"/>
              </a:rPr>
              <a:t>60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577777" y="6029959"/>
            <a:ext cx="220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231F20"/>
                </a:solidFill>
                <a:latin typeface="Cambria"/>
                <a:cs typeface="Cambria"/>
              </a:rPr>
              <a:t>0,5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859363" y="554352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25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59363" y="491592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25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59363" y="428830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25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59363" y="366068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25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59363" y="303305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25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59363" y="240543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25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59363" y="6673254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6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59363" y="6547737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6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59363" y="6422251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6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59363" y="6296699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6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59363" y="6045631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6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59363" y="5920104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6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59363" y="5794616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6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59363" y="5669089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6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59363" y="5417997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6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59363" y="5292445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6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59363" y="5166918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6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59363" y="5041468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6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59363" y="4790376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6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859363" y="4664836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6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59363" y="4539297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6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59363" y="4413846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6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59363" y="4162780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6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59363" y="4037215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6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59363" y="3911675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6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59363" y="3786212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6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59363" y="3535146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6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59363" y="3409606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6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59363" y="3284080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6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59363" y="3158515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6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59363" y="2907512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6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59363" y="2781985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6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859363" y="2656458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6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59363" y="2530932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0" y="0"/>
                </a:moveTo>
                <a:lnTo>
                  <a:pt x="2666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59363" y="2405430"/>
            <a:ext cx="0" cy="4393565"/>
          </a:xfrm>
          <a:custGeom>
            <a:avLst/>
            <a:gdLst/>
            <a:ahLst/>
            <a:cxnLst/>
            <a:rect l="l" t="t" r="r" b="b"/>
            <a:pathLst>
              <a:path h="4393565">
                <a:moveTo>
                  <a:pt x="0" y="4393360"/>
                </a:moveTo>
                <a:lnTo>
                  <a:pt x="0" y="0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59363" y="240543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24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953042" y="240543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24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046626" y="240543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24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40299" y="240543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24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233896" y="240543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24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327544" y="240543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24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421217" y="240543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24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078102" y="240543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296844" y="240543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515577" y="240543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734310" y="240543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171774" y="240543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390430" y="240543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609162" y="240543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827907" y="240543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65358" y="240543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484103" y="240543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02822" y="240543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21567" y="240543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359031" y="240543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77763" y="240543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796495" y="240543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015228" y="240543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452616" y="240543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71361" y="240543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890080" y="240543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108825" y="240543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546302" y="240543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765008" y="240543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983728" y="240543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02485" y="240543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639974" y="240543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858681" y="240543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67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859363" y="2405430"/>
            <a:ext cx="7108825" cy="0"/>
          </a:xfrm>
          <a:custGeom>
            <a:avLst/>
            <a:gdLst/>
            <a:ahLst/>
            <a:cxnLst/>
            <a:rect l="l" t="t" r="r" b="b"/>
            <a:pathLst>
              <a:path w="7108825">
                <a:moveTo>
                  <a:pt x="0" y="0"/>
                </a:moveTo>
                <a:lnTo>
                  <a:pt x="7108652" y="0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859363" y="2781668"/>
            <a:ext cx="7108825" cy="0"/>
          </a:xfrm>
          <a:custGeom>
            <a:avLst/>
            <a:gdLst/>
            <a:ahLst/>
            <a:cxnLst/>
            <a:rect l="l" t="t" r="r" b="b"/>
            <a:pathLst>
              <a:path w="7108825">
                <a:moveTo>
                  <a:pt x="0" y="0"/>
                </a:moveTo>
                <a:lnTo>
                  <a:pt x="7108652" y="0"/>
                </a:lnTo>
              </a:path>
            </a:pathLst>
          </a:custGeom>
          <a:ln w="1524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859363" y="5791568"/>
            <a:ext cx="7108825" cy="0"/>
          </a:xfrm>
          <a:custGeom>
            <a:avLst/>
            <a:gdLst/>
            <a:ahLst/>
            <a:cxnLst/>
            <a:rect l="l" t="t" r="r" b="b"/>
            <a:pathLst>
              <a:path w="7108825">
                <a:moveTo>
                  <a:pt x="0" y="0"/>
                </a:moveTo>
                <a:lnTo>
                  <a:pt x="7108652" y="0"/>
                </a:lnTo>
              </a:path>
            </a:pathLst>
          </a:custGeom>
          <a:ln w="1524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923578" y="679879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3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923578" y="617115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3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923578" y="554352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3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923578" y="491592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3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23578" y="428830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3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923578" y="366068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3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923578" y="303305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3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941346" y="6673254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941346" y="6547737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941346" y="6422251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941346" y="6296699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941346" y="6045631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941346" y="5920104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941346" y="5794616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941346" y="5669089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941346" y="5417997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941346" y="5292445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941346" y="516691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941346" y="504146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941346" y="4790376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941346" y="4664836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941346" y="4539297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941346" y="4413846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941346" y="416278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941346" y="4037215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941346" y="3911675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941346" y="378621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941346" y="3535146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941346" y="3409606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941346" y="328408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941346" y="3158515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941346" y="290751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941346" y="2781985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941346" y="265645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941346" y="253093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7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968016" y="2405430"/>
            <a:ext cx="0" cy="4393565"/>
          </a:xfrm>
          <a:custGeom>
            <a:avLst/>
            <a:gdLst/>
            <a:ahLst/>
            <a:cxnLst/>
            <a:rect l="l" t="t" r="r" b="b"/>
            <a:pathLst>
              <a:path h="4393565">
                <a:moveTo>
                  <a:pt x="0" y="4393360"/>
                </a:moveTo>
                <a:lnTo>
                  <a:pt x="0" y="0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227197" y="2834639"/>
            <a:ext cx="0" cy="2913380"/>
          </a:xfrm>
          <a:custGeom>
            <a:avLst/>
            <a:gdLst/>
            <a:ahLst/>
            <a:cxnLst/>
            <a:rect l="l" t="t" r="r" b="b"/>
            <a:pathLst>
              <a:path h="2913379">
                <a:moveTo>
                  <a:pt x="0" y="0"/>
                </a:moveTo>
                <a:lnTo>
                  <a:pt x="0" y="2913367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171035" y="5601322"/>
            <a:ext cx="112325" cy="184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171035" y="2784932"/>
            <a:ext cx="112325" cy="1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1442938" y="4809732"/>
            <a:ext cx="355600" cy="109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231F20"/>
                </a:solidFill>
                <a:latin typeface="Cambria"/>
                <a:cs typeface="Cambria"/>
              </a:rPr>
              <a:t>1,5</a:t>
            </a:r>
            <a:endParaRPr sz="12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200" spc="-65" dirty="0">
                <a:solidFill>
                  <a:srgbClr val="231F20"/>
                </a:solidFill>
                <a:latin typeface="Cambria"/>
                <a:cs typeface="Cambria"/>
              </a:rPr>
              <a:t>1</a:t>
            </a:r>
            <a:endParaRPr sz="1200">
              <a:latin typeface="Cambria"/>
              <a:cs typeface="Cambria"/>
            </a:endParaRPr>
          </a:p>
          <a:p>
            <a:pPr marR="66675" algn="r">
              <a:lnSpc>
                <a:spcPct val="100000"/>
              </a:lnSpc>
              <a:spcBef>
                <a:spcPts val="520"/>
              </a:spcBef>
            </a:pPr>
            <a:r>
              <a:rPr sz="1450" b="1" spc="100" dirty="0">
                <a:solidFill>
                  <a:srgbClr val="D2232A"/>
                </a:solidFill>
                <a:latin typeface="Times New Roman"/>
                <a:cs typeface="Times New Roman"/>
              </a:rPr>
              <a:t>0,8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1696342" y="4163466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Cambria"/>
                <a:cs typeface="Cambria"/>
              </a:rPr>
              <a:t>2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577776" y="3543836"/>
            <a:ext cx="220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231F20"/>
                </a:solidFill>
                <a:latin typeface="Cambria"/>
                <a:cs typeface="Cambria"/>
              </a:rPr>
              <a:t>2,5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1442938" y="2590652"/>
            <a:ext cx="355600" cy="5308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R="65405" algn="r">
              <a:lnSpc>
                <a:spcPct val="100000"/>
              </a:lnSpc>
              <a:spcBef>
                <a:spcPts val="530"/>
              </a:spcBef>
            </a:pPr>
            <a:r>
              <a:rPr sz="1450" b="1" spc="100" dirty="0">
                <a:solidFill>
                  <a:srgbClr val="D2232A"/>
                </a:solidFill>
                <a:latin typeface="Times New Roman"/>
                <a:cs typeface="Times New Roman"/>
              </a:rPr>
              <a:t>3,2</a:t>
            </a:r>
            <a:endParaRPr sz="14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365"/>
              </a:spcBef>
            </a:pPr>
            <a:r>
              <a:rPr sz="1200" spc="-65" dirty="0">
                <a:solidFill>
                  <a:srgbClr val="231F20"/>
                </a:solidFill>
                <a:latin typeface="Cambria"/>
                <a:cs typeface="Cambria"/>
              </a:rPr>
              <a:t>3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1994124" y="3391418"/>
            <a:ext cx="208279" cy="9880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i="1" spc="110" dirty="0">
                <a:solidFill>
                  <a:srgbClr val="231F20"/>
                </a:solidFill>
                <a:latin typeface="Lucida Sans"/>
                <a:cs typeface="Lucida Sans"/>
              </a:rPr>
              <a:t>G </a:t>
            </a:r>
            <a:r>
              <a:rPr sz="1400" spc="345" dirty="0">
                <a:solidFill>
                  <a:srgbClr val="231F20"/>
                </a:solidFill>
                <a:latin typeface="Cambria"/>
                <a:cs typeface="Cambria"/>
              </a:rPr>
              <a:t>= </a:t>
            </a:r>
            <a:r>
              <a:rPr sz="1400" dirty="0">
                <a:solidFill>
                  <a:srgbClr val="231F20"/>
                </a:solidFill>
                <a:latin typeface="Cambria"/>
                <a:cs typeface="Cambria"/>
              </a:rPr>
              <a:t>2,4</a:t>
            </a:r>
            <a:r>
              <a:rPr sz="1400" spc="-16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400" spc="15" dirty="0">
                <a:solidFill>
                  <a:srgbClr val="231F20"/>
                </a:solidFill>
                <a:latin typeface="Cambria"/>
                <a:cs typeface="Cambria"/>
              </a:rPr>
              <a:t>bar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1859363" y="2806700"/>
            <a:ext cx="7094220" cy="2988310"/>
          </a:xfrm>
          <a:custGeom>
            <a:avLst/>
            <a:gdLst/>
            <a:ahLst/>
            <a:cxnLst/>
            <a:rect l="l" t="t" r="r" b="b"/>
            <a:pathLst>
              <a:path w="7094220" h="2988310">
                <a:moveTo>
                  <a:pt x="0" y="2987916"/>
                </a:moveTo>
                <a:lnTo>
                  <a:pt x="266223" y="2520175"/>
                </a:lnTo>
                <a:lnTo>
                  <a:pt x="556543" y="2092502"/>
                </a:lnTo>
                <a:lnTo>
                  <a:pt x="829162" y="1756498"/>
                </a:lnTo>
                <a:lnTo>
                  <a:pt x="1091316" y="1483741"/>
                </a:lnTo>
                <a:lnTo>
                  <a:pt x="1370487" y="1239215"/>
                </a:lnTo>
                <a:lnTo>
                  <a:pt x="1639117" y="1041298"/>
                </a:lnTo>
                <a:lnTo>
                  <a:pt x="1924677" y="864870"/>
                </a:lnTo>
                <a:lnTo>
                  <a:pt x="2199784" y="722477"/>
                </a:lnTo>
                <a:lnTo>
                  <a:pt x="2464427" y="607110"/>
                </a:lnTo>
                <a:lnTo>
                  <a:pt x="2746011" y="503809"/>
                </a:lnTo>
                <a:lnTo>
                  <a:pt x="3017131" y="420344"/>
                </a:lnTo>
                <a:lnTo>
                  <a:pt x="3277811" y="352602"/>
                </a:lnTo>
                <a:lnTo>
                  <a:pt x="3555382" y="291744"/>
                </a:lnTo>
                <a:lnTo>
                  <a:pt x="3822540" y="242417"/>
                </a:lnTo>
                <a:lnTo>
                  <a:pt x="4106613" y="198399"/>
                </a:lnTo>
                <a:lnTo>
                  <a:pt x="4380120" y="162877"/>
                </a:lnTo>
                <a:lnTo>
                  <a:pt x="4643315" y="134061"/>
                </a:lnTo>
                <a:lnTo>
                  <a:pt x="4923376" y="108280"/>
                </a:lnTo>
                <a:lnTo>
                  <a:pt x="5192946" y="87376"/>
                </a:lnTo>
                <a:lnTo>
                  <a:pt x="5479407" y="68757"/>
                </a:lnTo>
                <a:lnTo>
                  <a:pt x="5755518" y="53746"/>
                </a:lnTo>
                <a:lnTo>
                  <a:pt x="6021100" y="41605"/>
                </a:lnTo>
                <a:lnTo>
                  <a:pt x="6303612" y="30734"/>
                </a:lnTo>
                <a:lnTo>
                  <a:pt x="7093767" y="0"/>
                </a:lnTo>
              </a:path>
            </a:pathLst>
          </a:custGeom>
          <a:ln w="254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4439539" y="6758934"/>
            <a:ext cx="1304290" cy="5486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3825" algn="ctr">
              <a:lnSpc>
                <a:spcPct val="100000"/>
              </a:lnSpc>
              <a:spcBef>
                <a:spcPts val="720"/>
              </a:spcBef>
            </a:pPr>
            <a:r>
              <a:rPr sz="1200" spc="-65" dirty="0">
                <a:solidFill>
                  <a:srgbClr val="231F20"/>
                </a:solidFill>
                <a:latin typeface="Cambria"/>
                <a:cs typeface="Cambria"/>
              </a:rPr>
              <a:t>30</a:t>
            </a:r>
            <a:endParaRPr sz="12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1200" spc="-10" dirty="0">
                <a:solidFill>
                  <a:srgbClr val="231F20"/>
                </a:solidFill>
                <a:latin typeface="Cambria"/>
                <a:cs typeface="Cambria"/>
              </a:rPr>
              <a:t>temps </a:t>
            </a:r>
            <a:r>
              <a:rPr sz="1200" i="1" spc="-65" dirty="0">
                <a:solidFill>
                  <a:srgbClr val="231F20"/>
                </a:solidFill>
                <a:latin typeface="Lucida Sans"/>
                <a:cs typeface="Lucida Sans"/>
              </a:rPr>
              <a:t>t </a:t>
            </a:r>
            <a:r>
              <a:rPr sz="1200" spc="-30" dirty="0">
                <a:solidFill>
                  <a:srgbClr val="231F20"/>
                </a:solidFill>
                <a:latin typeface="Cambria"/>
                <a:cs typeface="Cambria"/>
              </a:rPr>
              <a:t>en</a:t>
            </a:r>
            <a:r>
              <a:rPr sz="1200" spc="5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Cambria"/>
                <a:cs typeface="Cambria"/>
              </a:rPr>
              <a:t>minutes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1179558" y="3736135"/>
            <a:ext cx="217170" cy="12858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85"/>
              </a:lnSpc>
            </a:pPr>
            <a:r>
              <a:rPr sz="1200" spc="-15" dirty="0">
                <a:solidFill>
                  <a:srgbClr val="231F20"/>
                </a:solidFill>
                <a:latin typeface="Cambria"/>
                <a:cs typeface="Cambria"/>
              </a:rPr>
              <a:t>tension </a:t>
            </a:r>
            <a:r>
              <a:rPr sz="1200" i="1" spc="8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425" spc="127" baseline="-20467" dirty="0">
                <a:solidFill>
                  <a:srgbClr val="231F20"/>
                </a:solidFill>
                <a:latin typeface="Cambria"/>
                <a:cs typeface="Cambria"/>
              </a:rPr>
              <a:t>N </a:t>
            </a:r>
            <a:r>
              <a:rPr sz="1200" spc="-30" dirty="0">
                <a:solidFill>
                  <a:srgbClr val="231F20"/>
                </a:solidFill>
                <a:latin typeface="Cambria"/>
                <a:cs typeface="Cambria"/>
              </a:rPr>
              <a:t>en</a:t>
            </a:r>
            <a:r>
              <a:rPr sz="1200" spc="8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Cambria"/>
                <a:cs typeface="Cambria"/>
              </a:rPr>
              <a:t>bars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62" name="object 162"/>
          <p:cNvSpPr txBox="1">
            <a:spLocks noGrp="1"/>
          </p:cNvSpPr>
          <p:nvPr>
            <p:ph type="title"/>
          </p:nvPr>
        </p:nvSpPr>
        <p:spPr>
          <a:xfrm>
            <a:off x="1356369" y="393700"/>
            <a:ext cx="7421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11170" algn="l"/>
              </a:tabLst>
            </a:pPr>
            <a:r>
              <a:rPr dirty="0"/>
              <a:t>Calcul </a:t>
            </a:r>
            <a:r>
              <a:rPr spc="-5" dirty="0"/>
              <a:t>de</a:t>
            </a:r>
            <a:r>
              <a:rPr dirty="0"/>
              <a:t> la </a:t>
            </a:r>
            <a:r>
              <a:rPr spc="-5" dirty="0"/>
              <a:t>tension	d’azote dans un</a:t>
            </a:r>
            <a:r>
              <a:rPr spc="-80" dirty="0"/>
              <a:t> </a:t>
            </a:r>
            <a:r>
              <a:rPr dirty="0"/>
              <a:t>compartiment</a:t>
            </a:r>
          </a:p>
        </p:txBody>
      </p:sp>
      <p:sp>
        <p:nvSpPr>
          <p:cNvPr id="163" name="object 163"/>
          <p:cNvSpPr/>
          <p:nvPr/>
        </p:nvSpPr>
        <p:spPr>
          <a:xfrm>
            <a:off x="2966298" y="4346783"/>
            <a:ext cx="1081405" cy="81915"/>
          </a:xfrm>
          <a:custGeom>
            <a:avLst/>
            <a:gdLst/>
            <a:ahLst/>
            <a:cxnLst/>
            <a:rect l="l" t="t" r="r" b="b"/>
            <a:pathLst>
              <a:path w="1081404" h="81914">
                <a:moveTo>
                  <a:pt x="0" y="0"/>
                </a:moveTo>
                <a:lnTo>
                  <a:pt x="58914" y="24925"/>
                </a:lnTo>
                <a:lnTo>
                  <a:pt x="114713" y="33889"/>
                </a:lnTo>
                <a:lnTo>
                  <a:pt x="179010" y="40402"/>
                </a:lnTo>
                <a:lnTo>
                  <a:pt x="245007" y="44375"/>
                </a:lnTo>
                <a:lnTo>
                  <a:pt x="305906" y="45720"/>
                </a:lnTo>
                <a:lnTo>
                  <a:pt x="371217" y="46947"/>
                </a:lnTo>
                <a:lnTo>
                  <a:pt x="430462" y="50838"/>
                </a:lnTo>
                <a:lnTo>
                  <a:pt x="480506" y="57707"/>
                </a:lnTo>
                <a:lnTo>
                  <a:pt x="518215" y="67867"/>
                </a:lnTo>
                <a:lnTo>
                  <a:pt x="540454" y="81631"/>
                </a:lnTo>
                <a:lnTo>
                  <a:pt x="562691" y="67867"/>
                </a:lnTo>
                <a:lnTo>
                  <a:pt x="600394" y="57707"/>
                </a:lnTo>
                <a:lnTo>
                  <a:pt x="650431" y="50838"/>
                </a:lnTo>
                <a:lnTo>
                  <a:pt x="709671" y="46947"/>
                </a:lnTo>
                <a:lnTo>
                  <a:pt x="774983" y="45720"/>
                </a:lnTo>
                <a:lnTo>
                  <a:pt x="835883" y="44375"/>
                </a:lnTo>
                <a:lnTo>
                  <a:pt x="901883" y="40402"/>
                </a:lnTo>
                <a:lnTo>
                  <a:pt x="966184" y="33889"/>
                </a:lnTo>
                <a:lnTo>
                  <a:pt x="1021987" y="24925"/>
                </a:lnTo>
                <a:lnTo>
                  <a:pt x="1062491" y="13599"/>
                </a:lnTo>
                <a:lnTo>
                  <a:pt x="1080899" y="0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 txBox="1"/>
          <p:nvPr/>
        </p:nvSpPr>
        <p:spPr>
          <a:xfrm>
            <a:off x="3405351" y="4432305"/>
            <a:ext cx="15684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i="1" spc="12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endParaRPr sz="1450">
              <a:latin typeface="Lucida Sans"/>
              <a:cs typeface="Lucida Sans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3699694" y="3337565"/>
            <a:ext cx="29464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spc="25" dirty="0">
                <a:solidFill>
                  <a:srgbClr val="D2232A"/>
                </a:solidFill>
                <a:latin typeface="Century Gothic"/>
                <a:cs typeface="Century Gothic"/>
              </a:rPr>
              <a:t>2,6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4057233" y="3537322"/>
            <a:ext cx="4912360" cy="0"/>
          </a:xfrm>
          <a:custGeom>
            <a:avLst/>
            <a:gdLst/>
            <a:ahLst/>
            <a:cxnLst/>
            <a:rect l="l" t="t" r="r" b="b"/>
            <a:pathLst>
              <a:path w="4912359">
                <a:moveTo>
                  <a:pt x="0" y="0"/>
                </a:moveTo>
                <a:lnTo>
                  <a:pt x="4912014" y="0"/>
                </a:lnTo>
              </a:path>
            </a:pathLst>
          </a:custGeom>
          <a:ln w="1524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285831" y="2839719"/>
            <a:ext cx="0" cy="653415"/>
          </a:xfrm>
          <a:custGeom>
            <a:avLst/>
            <a:gdLst/>
            <a:ahLst/>
            <a:cxnLst/>
            <a:rect l="l" t="t" r="r" b="b"/>
            <a:pathLst>
              <a:path h="653414">
                <a:moveTo>
                  <a:pt x="0" y="0"/>
                </a:moveTo>
                <a:lnTo>
                  <a:pt x="0" y="652849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229684" y="3345853"/>
            <a:ext cx="112318" cy="184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229684" y="2790012"/>
            <a:ext cx="112318" cy="184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042920" y="2801619"/>
            <a:ext cx="0" cy="1478915"/>
          </a:xfrm>
          <a:custGeom>
            <a:avLst/>
            <a:gdLst/>
            <a:ahLst/>
            <a:cxnLst/>
            <a:rect l="l" t="t" r="r" b="b"/>
            <a:pathLst>
              <a:path h="1478914">
                <a:moveTo>
                  <a:pt x="0" y="1478295"/>
                </a:moveTo>
                <a:lnTo>
                  <a:pt x="0" y="0"/>
                </a:lnTo>
              </a:path>
            </a:pathLst>
          </a:custGeom>
          <a:ln w="1524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 txBox="1"/>
          <p:nvPr/>
        </p:nvSpPr>
        <p:spPr>
          <a:xfrm>
            <a:off x="4068018" y="3027639"/>
            <a:ext cx="208279" cy="2597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231F20"/>
                </a:solidFill>
                <a:latin typeface="Lucida Sans Unicode"/>
                <a:cs typeface="Lucida Sans Unicode"/>
              </a:rPr>
              <a:t>0,6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4058498" y="3610149"/>
            <a:ext cx="1081405" cy="81915"/>
          </a:xfrm>
          <a:custGeom>
            <a:avLst/>
            <a:gdLst/>
            <a:ahLst/>
            <a:cxnLst/>
            <a:rect l="l" t="t" r="r" b="b"/>
            <a:pathLst>
              <a:path w="1081404" h="81914">
                <a:moveTo>
                  <a:pt x="0" y="0"/>
                </a:moveTo>
                <a:lnTo>
                  <a:pt x="58906" y="24921"/>
                </a:lnTo>
                <a:lnTo>
                  <a:pt x="114705" y="33891"/>
                </a:lnTo>
                <a:lnTo>
                  <a:pt x="179004" y="40412"/>
                </a:lnTo>
                <a:lnTo>
                  <a:pt x="245007" y="44392"/>
                </a:lnTo>
                <a:lnTo>
                  <a:pt x="305916" y="45739"/>
                </a:lnTo>
                <a:lnTo>
                  <a:pt x="371225" y="46965"/>
                </a:lnTo>
                <a:lnTo>
                  <a:pt x="430465" y="50855"/>
                </a:lnTo>
                <a:lnTo>
                  <a:pt x="480502" y="57723"/>
                </a:lnTo>
                <a:lnTo>
                  <a:pt x="518204" y="67885"/>
                </a:lnTo>
                <a:lnTo>
                  <a:pt x="540439" y="81657"/>
                </a:lnTo>
                <a:lnTo>
                  <a:pt x="562680" y="67885"/>
                </a:lnTo>
                <a:lnTo>
                  <a:pt x="600386" y="57723"/>
                </a:lnTo>
                <a:lnTo>
                  <a:pt x="650427" y="50855"/>
                </a:lnTo>
                <a:lnTo>
                  <a:pt x="709670" y="46965"/>
                </a:lnTo>
                <a:lnTo>
                  <a:pt x="774983" y="45739"/>
                </a:lnTo>
                <a:lnTo>
                  <a:pt x="835883" y="44392"/>
                </a:lnTo>
                <a:lnTo>
                  <a:pt x="901883" y="40412"/>
                </a:lnTo>
                <a:lnTo>
                  <a:pt x="966184" y="33891"/>
                </a:lnTo>
                <a:lnTo>
                  <a:pt x="1021987" y="24921"/>
                </a:lnTo>
                <a:lnTo>
                  <a:pt x="1062491" y="13593"/>
                </a:lnTo>
                <a:lnTo>
                  <a:pt x="1080899" y="0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 txBox="1"/>
          <p:nvPr/>
        </p:nvSpPr>
        <p:spPr>
          <a:xfrm>
            <a:off x="4497535" y="3695694"/>
            <a:ext cx="15684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i="1" spc="12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endParaRPr sz="1450">
              <a:latin typeface="Lucida Sans"/>
              <a:cs typeface="Lucida Sans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4792206" y="2946405"/>
            <a:ext cx="29464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i="1" spc="25" dirty="0">
                <a:solidFill>
                  <a:srgbClr val="D2232A"/>
                </a:solidFill>
                <a:latin typeface="Century Gothic"/>
                <a:cs typeface="Century Gothic"/>
              </a:rPr>
              <a:t>2,9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5154836" y="3163947"/>
            <a:ext cx="3815079" cy="0"/>
          </a:xfrm>
          <a:custGeom>
            <a:avLst/>
            <a:gdLst/>
            <a:ahLst/>
            <a:cxnLst/>
            <a:rect l="l" t="t" r="r" b="b"/>
            <a:pathLst>
              <a:path w="3815079">
                <a:moveTo>
                  <a:pt x="0" y="0"/>
                </a:moveTo>
                <a:lnTo>
                  <a:pt x="3814729" y="0"/>
                </a:lnTo>
              </a:path>
            </a:pathLst>
          </a:custGeom>
          <a:ln w="1524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140509" y="2793607"/>
            <a:ext cx="0" cy="739775"/>
          </a:xfrm>
          <a:custGeom>
            <a:avLst/>
            <a:gdLst/>
            <a:ahLst/>
            <a:cxnLst/>
            <a:rect l="l" t="t" r="r" b="b"/>
            <a:pathLst>
              <a:path h="739775">
                <a:moveTo>
                  <a:pt x="0" y="739547"/>
                </a:moveTo>
                <a:lnTo>
                  <a:pt x="0" y="0"/>
                </a:lnTo>
              </a:path>
            </a:pathLst>
          </a:custGeom>
          <a:ln w="1524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163398" y="3219018"/>
            <a:ext cx="1081405" cy="81915"/>
          </a:xfrm>
          <a:custGeom>
            <a:avLst/>
            <a:gdLst/>
            <a:ahLst/>
            <a:cxnLst/>
            <a:rect l="l" t="t" r="r" b="b"/>
            <a:pathLst>
              <a:path w="1081404" h="81914">
                <a:moveTo>
                  <a:pt x="0" y="0"/>
                </a:moveTo>
                <a:lnTo>
                  <a:pt x="58923" y="24911"/>
                </a:lnTo>
                <a:lnTo>
                  <a:pt x="114724" y="33876"/>
                </a:lnTo>
                <a:lnTo>
                  <a:pt x="179021" y="40392"/>
                </a:lnTo>
                <a:lnTo>
                  <a:pt x="245018" y="44369"/>
                </a:lnTo>
                <a:lnTo>
                  <a:pt x="305916" y="45714"/>
                </a:lnTo>
                <a:lnTo>
                  <a:pt x="371231" y="46942"/>
                </a:lnTo>
                <a:lnTo>
                  <a:pt x="430473" y="50836"/>
                </a:lnTo>
                <a:lnTo>
                  <a:pt x="480511" y="57707"/>
                </a:lnTo>
                <a:lnTo>
                  <a:pt x="518216" y="67872"/>
                </a:lnTo>
                <a:lnTo>
                  <a:pt x="540460" y="81641"/>
                </a:lnTo>
                <a:lnTo>
                  <a:pt x="562693" y="67872"/>
                </a:lnTo>
                <a:lnTo>
                  <a:pt x="600396" y="57707"/>
                </a:lnTo>
                <a:lnTo>
                  <a:pt x="650435" y="50836"/>
                </a:lnTo>
                <a:lnTo>
                  <a:pt x="709677" y="46942"/>
                </a:lnTo>
                <a:lnTo>
                  <a:pt x="774988" y="45714"/>
                </a:lnTo>
                <a:lnTo>
                  <a:pt x="835889" y="44369"/>
                </a:lnTo>
                <a:lnTo>
                  <a:pt x="901891" y="40392"/>
                </a:lnTo>
                <a:lnTo>
                  <a:pt x="966194" y="33876"/>
                </a:lnTo>
                <a:lnTo>
                  <a:pt x="1021998" y="24911"/>
                </a:lnTo>
                <a:lnTo>
                  <a:pt x="1062501" y="13589"/>
                </a:lnTo>
                <a:lnTo>
                  <a:pt x="1080903" y="0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 txBox="1"/>
          <p:nvPr/>
        </p:nvSpPr>
        <p:spPr>
          <a:xfrm>
            <a:off x="5602456" y="3289294"/>
            <a:ext cx="15684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i="1" spc="12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endParaRPr sz="1450">
              <a:latin typeface="Lucida Sans"/>
              <a:cs typeface="Lucida Sans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5804673" y="2755915"/>
            <a:ext cx="3994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spc="25" dirty="0">
                <a:solidFill>
                  <a:srgbClr val="D2232A"/>
                </a:solidFill>
                <a:latin typeface="Century Gothic"/>
                <a:cs typeface="Century Gothic"/>
              </a:rPr>
              <a:t>3,05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6239416" y="2974404"/>
            <a:ext cx="2738120" cy="0"/>
          </a:xfrm>
          <a:custGeom>
            <a:avLst/>
            <a:gdLst/>
            <a:ahLst/>
            <a:cxnLst/>
            <a:rect l="l" t="t" r="r" b="b"/>
            <a:pathLst>
              <a:path w="2738120">
                <a:moveTo>
                  <a:pt x="0" y="0"/>
                </a:moveTo>
                <a:lnTo>
                  <a:pt x="2737794" y="0"/>
                </a:lnTo>
              </a:path>
            </a:pathLst>
          </a:custGeom>
          <a:ln w="1524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241623" y="2793349"/>
            <a:ext cx="0" cy="356870"/>
          </a:xfrm>
          <a:custGeom>
            <a:avLst/>
            <a:gdLst/>
            <a:ahLst/>
            <a:cxnLst/>
            <a:rect l="l" t="t" r="r" b="b"/>
            <a:pathLst>
              <a:path h="356869">
                <a:moveTo>
                  <a:pt x="0" y="356275"/>
                </a:moveTo>
                <a:lnTo>
                  <a:pt x="0" y="0"/>
                </a:lnTo>
              </a:path>
            </a:pathLst>
          </a:custGeom>
          <a:ln w="1524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 txBox="1"/>
          <p:nvPr/>
        </p:nvSpPr>
        <p:spPr>
          <a:xfrm>
            <a:off x="662447" y="985519"/>
            <a:ext cx="8504555" cy="1047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 marR="5080" indent="-136525">
              <a:lnSpc>
                <a:spcPct val="115700"/>
              </a:lnSpc>
              <a:spcBef>
                <a:spcPts val="100"/>
              </a:spcBef>
              <a:buChar char="•"/>
              <a:tabLst>
                <a:tab pos="169545" algn="l"/>
                <a:tab pos="5601970" algn="l"/>
              </a:tabLst>
            </a:pPr>
            <a:r>
              <a:rPr sz="1800" dirty="0">
                <a:latin typeface="Comic Sans MS"/>
                <a:cs typeface="Comic Sans MS"/>
              </a:rPr>
              <a:t>Dans chaque compartiment, la </a:t>
            </a:r>
            <a:r>
              <a:rPr sz="1800" spc="-5" dirty="0">
                <a:latin typeface="Comic Sans MS"/>
                <a:cs typeface="Comic Sans MS"/>
              </a:rPr>
              <a:t>tension d’azote varie </a:t>
            </a:r>
            <a:r>
              <a:rPr sz="1800" dirty="0">
                <a:latin typeface="Comic Sans MS"/>
                <a:cs typeface="Comic Sans MS"/>
              </a:rPr>
              <a:t>selon </a:t>
            </a:r>
            <a:r>
              <a:rPr sz="1800" spc="-5" dirty="0">
                <a:latin typeface="Comic Sans MS"/>
                <a:cs typeface="Comic Sans MS"/>
              </a:rPr>
              <a:t>une </a:t>
            </a:r>
            <a:r>
              <a:rPr sz="1800" dirty="0">
                <a:latin typeface="Comic Sans MS"/>
                <a:cs typeface="Comic Sans MS"/>
              </a:rPr>
              <a:t>loi exponentielle.  À chaque compartiment est associé </a:t>
            </a:r>
            <a:r>
              <a:rPr sz="1800" spc="-5" dirty="0">
                <a:latin typeface="Comic Sans MS"/>
                <a:cs typeface="Comic Sans MS"/>
              </a:rPr>
              <a:t>une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2800"/>
                </a:solidFill>
                <a:latin typeface="Comic Sans MS"/>
                <a:cs typeface="Comic Sans MS"/>
              </a:rPr>
              <a:t>période</a:t>
            </a:r>
            <a:r>
              <a:rPr sz="1800" b="1" spc="-10" dirty="0">
                <a:solidFill>
                  <a:srgbClr val="FF2800"/>
                </a:solidFill>
                <a:latin typeface="Comic Sans MS"/>
                <a:cs typeface="Comic Sans MS"/>
              </a:rPr>
              <a:t> </a:t>
            </a:r>
            <a:r>
              <a:rPr sz="1800" i="1" spc="185" dirty="0">
                <a:solidFill>
                  <a:srgbClr val="FF2800"/>
                </a:solidFill>
                <a:latin typeface="Book Antiqua"/>
                <a:cs typeface="Book Antiqua"/>
              </a:rPr>
              <a:t>T	</a:t>
            </a:r>
            <a:r>
              <a:rPr sz="1800" spc="-5" dirty="0">
                <a:latin typeface="Comic Sans MS"/>
                <a:cs typeface="Comic Sans MS"/>
              </a:rPr>
              <a:t>(en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minutes).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89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Le gradient </a:t>
            </a:r>
            <a:r>
              <a:rPr sz="1800" i="1" spc="65" dirty="0">
                <a:latin typeface="Book Antiqua"/>
                <a:cs typeface="Book Antiqua"/>
              </a:rPr>
              <a:t>G </a:t>
            </a:r>
            <a:r>
              <a:rPr sz="1800" dirty="0">
                <a:latin typeface="Comic Sans MS"/>
                <a:cs typeface="Comic Sans MS"/>
              </a:rPr>
              <a:t>est </a:t>
            </a:r>
            <a:r>
              <a:rPr sz="1800" spc="-5" dirty="0">
                <a:latin typeface="Comic Sans MS"/>
                <a:cs typeface="Comic Sans MS"/>
              </a:rPr>
              <a:t>résorbé </a:t>
            </a:r>
            <a:r>
              <a:rPr sz="1800" dirty="0">
                <a:latin typeface="Comic Sans MS"/>
                <a:cs typeface="Comic Sans MS"/>
              </a:rPr>
              <a:t>pour moitié au </a:t>
            </a:r>
            <a:r>
              <a:rPr sz="1800" spc="-5" dirty="0">
                <a:latin typeface="Comic Sans MS"/>
                <a:cs typeface="Comic Sans MS"/>
              </a:rPr>
              <a:t>bout d’une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2800"/>
                </a:solidFill>
                <a:latin typeface="Comic Sans MS"/>
                <a:cs typeface="Comic Sans MS"/>
              </a:rPr>
              <a:t>période</a:t>
            </a:r>
            <a:r>
              <a:rPr sz="1800" spc="-5" dirty="0">
                <a:latin typeface="Comic Sans MS"/>
                <a:cs typeface="Comic Sans MS"/>
              </a:rPr>
              <a:t>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1871997" y="5860623"/>
            <a:ext cx="1081405" cy="81915"/>
          </a:xfrm>
          <a:custGeom>
            <a:avLst/>
            <a:gdLst/>
            <a:ahLst/>
            <a:cxnLst/>
            <a:rect l="l" t="t" r="r" b="b"/>
            <a:pathLst>
              <a:path w="1081405" h="81914">
                <a:moveTo>
                  <a:pt x="0" y="0"/>
                </a:moveTo>
                <a:lnTo>
                  <a:pt x="58910" y="24911"/>
                </a:lnTo>
                <a:lnTo>
                  <a:pt x="114711" y="33873"/>
                </a:lnTo>
                <a:lnTo>
                  <a:pt x="179011" y="40386"/>
                </a:lnTo>
                <a:lnTo>
                  <a:pt x="245012" y="44360"/>
                </a:lnTo>
                <a:lnTo>
                  <a:pt x="305916" y="45704"/>
                </a:lnTo>
                <a:lnTo>
                  <a:pt x="371232" y="46933"/>
                </a:lnTo>
                <a:lnTo>
                  <a:pt x="430474" y="50828"/>
                </a:lnTo>
                <a:lnTo>
                  <a:pt x="480512" y="57700"/>
                </a:lnTo>
                <a:lnTo>
                  <a:pt x="518212" y="67861"/>
                </a:lnTo>
                <a:lnTo>
                  <a:pt x="540444" y="81622"/>
                </a:lnTo>
                <a:lnTo>
                  <a:pt x="562689" y="67861"/>
                </a:lnTo>
                <a:lnTo>
                  <a:pt x="600401" y="57700"/>
                </a:lnTo>
                <a:lnTo>
                  <a:pt x="650445" y="50828"/>
                </a:lnTo>
                <a:lnTo>
                  <a:pt x="709687" y="46933"/>
                </a:lnTo>
                <a:lnTo>
                  <a:pt x="774992" y="45704"/>
                </a:lnTo>
                <a:lnTo>
                  <a:pt x="835896" y="44360"/>
                </a:lnTo>
                <a:lnTo>
                  <a:pt x="901896" y="40386"/>
                </a:lnTo>
                <a:lnTo>
                  <a:pt x="966194" y="33873"/>
                </a:lnTo>
                <a:lnTo>
                  <a:pt x="1021992" y="24911"/>
                </a:lnTo>
                <a:lnTo>
                  <a:pt x="1062493" y="13590"/>
                </a:lnTo>
                <a:lnTo>
                  <a:pt x="1080899" y="0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 txBox="1"/>
          <p:nvPr/>
        </p:nvSpPr>
        <p:spPr>
          <a:xfrm>
            <a:off x="2311050" y="5930914"/>
            <a:ext cx="15684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i="1" spc="125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endParaRPr sz="1450">
              <a:latin typeface="Lucida Sans"/>
              <a:cs typeface="Lucida Sans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2598055" y="4117340"/>
            <a:ext cx="29464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spc="25" dirty="0">
                <a:solidFill>
                  <a:srgbClr val="D2232A"/>
                </a:solidFill>
                <a:latin typeface="Century Gothic"/>
                <a:cs typeface="Century Gothic"/>
              </a:rPr>
              <a:t>2,0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2962803" y="4294238"/>
            <a:ext cx="6017895" cy="0"/>
          </a:xfrm>
          <a:custGeom>
            <a:avLst/>
            <a:gdLst/>
            <a:ahLst/>
            <a:cxnLst/>
            <a:rect l="l" t="t" r="r" b="b"/>
            <a:pathLst>
              <a:path w="6017895">
                <a:moveTo>
                  <a:pt x="0" y="0"/>
                </a:moveTo>
                <a:lnTo>
                  <a:pt x="6017336" y="0"/>
                </a:lnTo>
              </a:path>
            </a:pathLst>
          </a:custGeom>
          <a:ln w="1524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214682" y="2842260"/>
            <a:ext cx="0" cy="1402080"/>
          </a:xfrm>
          <a:custGeom>
            <a:avLst/>
            <a:gdLst/>
            <a:ahLst/>
            <a:cxnLst/>
            <a:rect l="l" t="t" r="r" b="b"/>
            <a:pathLst>
              <a:path h="1402079">
                <a:moveTo>
                  <a:pt x="0" y="0"/>
                </a:moveTo>
                <a:lnTo>
                  <a:pt x="0" y="1401533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158535" y="4097070"/>
            <a:ext cx="112306" cy="184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158535" y="2792552"/>
            <a:ext cx="112306" cy="185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956528" y="2804160"/>
            <a:ext cx="0" cy="2987675"/>
          </a:xfrm>
          <a:custGeom>
            <a:avLst/>
            <a:gdLst/>
            <a:ahLst/>
            <a:cxnLst/>
            <a:rect l="l" t="t" r="r" b="b"/>
            <a:pathLst>
              <a:path h="2987675">
                <a:moveTo>
                  <a:pt x="0" y="2987055"/>
                </a:moveTo>
                <a:lnTo>
                  <a:pt x="0" y="0"/>
                </a:lnTo>
              </a:path>
            </a:pathLst>
          </a:custGeom>
          <a:ln w="1524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 txBox="1"/>
          <p:nvPr/>
        </p:nvSpPr>
        <p:spPr>
          <a:xfrm>
            <a:off x="2996863" y="3350231"/>
            <a:ext cx="208279" cy="2597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400" dirty="0">
                <a:solidFill>
                  <a:srgbClr val="231F20"/>
                </a:solidFill>
                <a:latin typeface="Lucida Sans Unicode"/>
                <a:cs typeface="Lucida Sans Unicode"/>
              </a:rPr>
              <a:t>1,2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92" name="object 19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83050" y="2784419"/>
            <a:ext cx="2040255" cy="2040255"/>
          </a:xfrm>
          <a:custGeom>
            <a:avLst/>
            <a:gdLst/>
            <a:ahLst/>
            <a:cxnLst/>
            <a:rect l="l" t="t" r="r" b="b"/>
            <a:pathLst>
              <a:path w="2040255" h="2040254">
                <a:moveTo>
                  <a:pt x="1020093" y="0"/>
                </a:moveTo>
                <a:lnTo>
                  <a:pt x="972073" y="1110"/>
                </a:lnTo>
                <a:lnTo>
                  <a:pt x="924623" y="4408"/>
                </a:lnTo>
                <a:lnTo>
                  <a:pt x="877795" y="9845"/>
                </a:lnTo>
                <a:lnTo>
                  <a:pt x="831635" y="17373"/>
                </a:lnTo>
                <a:lnTo>
                  <a:pt x="786194" y="26941"/>
                </a:lnTo>
                <a:lnTo>
                  <a:pt x="741521" y="38501"/>
                </a:lnTo>
                <a:lnTo>
                  <a:pt x="697664" y="52005"/>
                </a:lnTo>
                <a:lnTo>
                  <a:pt x="654672" y="67402"/>
                </a:lnTo>
                <a:lnTo>
                  <a:pt x="612595" y="84645"/>
                </a:lnTo>
                <a:lnTo>
                  <a:pt x="571481" y="103683"/>
                </a:lnTo>
                <a:lnTo>
                  <a:pt x="531379" y="124469"/>
                </a:lnTo>
                <a:lnTo>
                  <a:pt x="492339" y="146953"/>
                </a:lnTo>
                <a:lnTo>
                  <a:pt x="454409" y="171086"/>
                </a:lnTo>
                <a:lnTo>
                  <a:pt x="417638" y="196819"/>
                </a:lnTo>
                <a:lnTo>
                  <a:pt x="382075" y="224103"/>
                </a:lnTo>
                <a:lnTo>
                  <a:pt x="347770" y="252890"/>
                </a:lnTo>
                <a:lnTo>
                  <a:pt x="314771" y="283129"/>
                </a:lnTo>
                <a:lnTo>
                  <a:pt x="283128" y="314773"/>
                </a:lnTo>
                <a:lnTo>
                  <a:pt x="252888" y="347772"/>
                </a:lnTo>
                <a:lnTo>
                  <a:pt x="224102" y="382077"/>
                </a:lnTo>
                <a:lnTo>
                  <a:pt x="196818" y="417639"/>
                </a:lnTo>
                <a:lnTo>
                  <a:pt x="171085" y="454410"/>
                </a:lnTo>
                <a:lnTo>
                  <a:pt x="146952" y="492340"/>
                </a:lnTo>
                <a:lnTo>
                  <a:pt x="124468" y="531380"/>
                </a:lnTo>
                <a:lnTo>
                  <a:pt x="103682" y="571481"/>
                </a:lnTo>
                <a:lnTo>
                  <a:pt x="84644" y="612595"/>
                </a:lnTo>
                <a:lnTo>
                  <a:pt x="67402" y="654671"/>
                </a:lnTo>
                <a:lnTo>
                  <a:pt x="52004" y="697663"/>
                </a:lnTo>
                <a:lnTo>
                  <a:pt x="38501" y="741519"/>
                </a:lnTo>
                <a:lnTo>
                  <a:pt x="26941" y="786192"/>
                </a:lnTo>
                <a:lnTo>
                  <a:pt x="17373" y="831632"/>
                </a:lnTo>
                <a:lnTo>
                  <a:pt x="9845" y="877791"/>
                </a:lnTo>
                <a:lnTo>
                  <a:pt x="4408" y="924619"/>
                </a:lnTo>
                <a:lnTo>
                  <a:pt x="1110" y="972067"/>
                </a:lnTo>
                <a:lnTo>
                  <a:pt x="0" y="1020087"/>
                </a:lnTo>
                <a:lnTo>
                  <a:pt x="1110" y="1068107"/>
                </a:lnTo>
                <a:lnTo>
                  <a:pt x="4408" y="1115556"/>
                </a:lnTo>
                <a:lnTo>
                  <a:pt x="9845" y="1162384"/>
                </a:lnTo>
                <a:lnTo>
                  <a:pt x="17373" y="1208543"/>
                </a:lnTo>
                <a:lnTo>
                  <a:pt x="26941" y="1253983"/>
                </a:lnTo>
                <a:lnTo>
                  <a:pt x="38501" y="1298656"/>
                </a:lnTo>
                <a:lnTo>
                  <a:pt x="52004" y="1342513"/>
                </a:lnTo>
                <a:lnTo>
                  <a:pt x="67402" y="1385504"/>
                </a:lnTo>
                <a:lnTo>
                  <a:pt x="84644" y="1427581"/>
                </a:lnTo>
                <a:lnTo>
                  <a:pt x="103682" y="1468694"/>
                </a:lnTo>
                <a:lnTo>
                  <a:pt x="124468" y="1508795"/>
                </a:lnTo>
                <a:lnTo>
                  <a:pt x="146952" y="1547835"/>
                </a:lnTo>
                <a:lnTo>
                  <a:pt x="171085" y="1585765"/>
                </a:lnTo>
                <a:lnTo>
                  <a:pt x="196818" y="1622535"/>
                </a:lnTo>
                <a:lnTo>
                  <a:pt x="224102" y="1658097"/>
                </a:lnTo>
                <a:lnTo>
                  <a:pt x="252888" y="1692402"/>
                </a:lnTo>
                <a:lnTo>
                  <a:pt x="283128" y="1725400"/>
                </a:lnTo>
                <a:lnTo>
                  <a:pt x="314771" y="1757044"/>
                </a:lnTo>
                <a:lnTo>
                  <a:pt x="347770" y="1787283"/>
                </a:lnTo>
                <a:lnTo>
                  <a:pt x="382075" y="1816069"/>
                </a:lnTo>
                <a:lnTo>
                  <a:pt x="417638" y="1843353"/>
                </a:lnTo>
                <a:lnTo>
                  <a:pt x="454409" y="1869086"/>
                </a:lnTo>
                <a:lnTo>
                  <a:pt x="492339" y="1893218"/>
                </a:lnTo>
                <a:lnTo>
                  <a:pt x="531379" y="1915702"/>
                </a:lnTo>
                <a:lnTo>
                  <a:pt x="571481" y="1936487"/>
                </a:lnTo>
                <a:lnTo>
                  <a:pt x="612595" y="1955525"/>
                </a:lnTo>
                <a:lnTo>
                  <a:pt x="654672" y="1972767"/>
                </a:lnTo>
                <a:lnTo>
                  <a:pt x="697664" y="1988165"/>
                </a:lnTo>
                <a:lnTo>
                  <a:pt x="741521" y="2001668"/>
                </a:lnTo>
                <a:lnTo>
                  <a:pt x="786194" y="2013228"/>
                </a:lnTo>
                <a:lnTo>
                  <a:pt x="831635" y="2022796"/>
                </a:lnTo>
                <a:lnTo>
                  <a:pt x="877795" y="2030323"/>
                </a:lnTo>
                <a:lnTo>
                  <a:pt x="924623" y="2035760"/>
                </a:lnTo>
                <a:lnTo>
                  <a:pt x="972073" y="2039059"/>
                </a:lnTo>
                <a:lnTo>
                  <a:pt x="1020093" y="2040169"/>
                </a:lnTo>
                <a:lnTo>
                  <a:pt x="1068113" y="2039059"/>
                </a:lnTo>
                <a:lnTo>
                  <a:pt x="1115561" y="2035760"/>
                </a:lnTo>
                <a:lnTo>
                  <a:pt x="1162389" y="2030323"/>
                </a:lnTo>
                <a:lnTo>
                  <a:pt x="1208548" y="2022796"/>
                </a:lnTo>
                <a:lnTo>
                  <a:pt x="1253988" y="2013228"/>
                </a:lnTo>
                <a:lnTo>
                  <a:pt x="1298661" y="2001668"/>
                </a:lnTo>
                <a:lnTo>
                  <a:pt x="1342518" y="1988165"/>
                </a:lnTo>
                <a:lnTo>
                  <a:pt x="1385509" y="1972767"/>
                </a:lnTo>
                <a:lnTo>
                  <a:pt x="1427587" y="1955525"/>
                </a:lnTo>
                <a:lnTo>
                  <a:pt x="1468701" y="1936487"/>
                </a:lnTo>
                <a:lnTo>
                  <a:pt x="1508802" y="1915702"/>
                </a:lnTo>
                <a:lnTo>
                  <a:pt x="1547843" y="1893218"/>
                </a:lnTo>
                <a:lnTo>
                  <a:pt x="1585773" y="1869086"/>
                </a:lnTo>
                <a:lnTo>
                  <a:pt x="1622544" y="1843353"/>
                </a:lnTo>
                <a:lnTo>
                  <a:pt x="1658107" y="1816069"/>
                </a:lnTo>
                <a:lnTo>
                  <a:pt x="1692413" y="1787283"/>
                </a:lnTo>
                <a:lnTo>
                  <a:pt x="1725412" y="1757044"/>
                </a:lnTo>
                <a:lnTo>
                  <a:pt x="1757056" y="1725400"/>
                </a:lnTo>
                <a:lnTo>
                  <a:pt x="1787296" y="1692402"/>
                </a:lnTo>
                <a:lnTo>
                  <a:pt x="1816083" y="1658097"/>
                </a:lnTo>
                <a:lnTo>
                  <a:pt x="1843368" y="1622535"/>
                </a:lnTo>
                <a:lnTo>
                  <a:pt x="1869102" y="1585765"/>
                </a:lnTo>
                <a:lnTo>
                  <a:pt x="1893235" y="1547835"/>
                </a:lnTo>
                <a:lnTo>
                  <a:pt x="1915719" y="1508795"/>
                </a:lnTo>
                <a:lnTo>
                  <a:pt x="1936506" y="1468694"/>
                </a:lnTo>
                <a:lnTo>
                  <a:pt x="1955545" y="1427581"/>
                </a:lnTo>
                <a:lnTo>
                  <a:pt x="1972788" y="1385504"/>
                </a:lnTo>
                <a:lnTo>
                  <a:pt x="1988186" y="1342513"/>
                </a:lnTo>
                <a:lnTo>
                  <a:pt x="2001689" y="1298656"/>
                </a:lnTo>
                <a:lnTo>
                  <a:pt x="2013250" y="1253983"/>
                </a:lnTo>
                <a:lnTo>
                  <a:pt x="2022819" y="1208543"/>
                </a:lnTo>
                <a:lnTo>
                  <a:pt x="2030346" y="1162384"/>
                </a:lnTo>
                <a:lnTo>
                  <a:pt x="2035784" y="1115556"/>
                </a:lnTo>
                <a:lnTo>
                  <a:pt x="2039082" y="1068107"/>
                </a:lnTo>
                <a:lnTo>
                  <a:pt x="2040192" y="1020087"/>
                </a:lnTo>
                <a:lnTo>
                  <a:pt x="2039082" y="972067"/>
                </a:lnTo>
                <a:lnTo>
                  <a:pt x="2035784" y="924619"/>
                </a:lnTo>
                <a:lnTo>
                  <a:pt x="2030346" y="877791"/>
                </a:lnTo>
                <a:lnTo>
                  <a:pt x="2022819" y="831632"/>
                </a:lnTo>
                <a:lnTo>
                  <a:pt x="2013250" y="786192"/>
                </a:lnTo>
                <a:lnTo>
                  <a:pt x="2001689" y="741519"/>
                </a:lnTo>
                <a:lnTo>
                  <a:pt x="1988186" y="697663"/>
                </a:lnTo>
                <a:lnTo>
                  <a:pt x="1972788" y="654671"/>
                </a:lnTo>
                <a:lnTo>
                  <a:pt x="1955545" y="612595"/>
                </a:lnTo>
                <a:lnTo>
                  <a:pt x="1936506" y="571481"/>
                </a:lnTo>
                <a:lnTo>
                  <a:pt x="1915719" y="531380"/>
                </a:lnTo>
                <a:lnTo>
                  <a:pt x="1893235" y="492340"/>
                </a:lnTo>
                <a:lnTo>
                  <a:pt x="1869102" y="454410"/>
                </a:lnTo>
                <a:lnTo>
                  <a:pt x="1843368" y="417639"/>
                </a:lnTo>
                <a:lnTo>
                  <a:pt x="1816083" y="382077"/>
                </a:lnTo>
                <a:lnTo>
                  <a:pt x="1787296" y="347772"/>
                </a:lnTo>
                <a:lnTo>
                  <a:pt x="1757056" y="314773"/>
                </a:lnTo>
                <a:lnTo>
                  <a:pt x="1725412" y="283129"/>
                </a:lnTo>
                <a:lnTo>
                  <a:pt x="1692413" y="252890"/>
                </a:lnTo>
                <a:lnTo>
                  <a:pt x="1658107" y="224103"/>
                </a:lnTo>
                <a:lnTo>
                  <a:pt x="1622544" y="196819"/>
                </a:lnTo>
                <a:lnTo>
                  <a:pt x="1585773" y="171086"/>
                </a:lnTo>
                <a:lnTo>
                  <a:pt x="1547843" y="146953"/>
                </a:lnTo>
                <a:lnTo>
                  <a:pt x="1508802" y="124469"/>
                </a:lnTo>
                <a:lnTo>
                  <a:pt x="1468701" y="103683"/>
                </a:lnTo>
                <a:lnTo>
                  <a:pt x="1427587" y="84645"/>
                </a:lnTo>
                <a:lnTo>
                  <a:pt x="1385509" y="67402"/>
                </a:lnTo>
                <a:lnTo>
                  <a:pt x="1342518" y="52005"/>
                </a:lnTo>
                <a:lnTo>
                  <a:pt x="1298661" y="38501"/>
                </a:lnTo>
                <a:lnTo>
                  <a:pt x="1253988" y="26941"/>
                </a:lnTo>
                <a:lnTo>
                  <a:pt x="1208548" y="17373"/>
                </a:lnTo>
                <a:lnTo>
                  <a:pt x="1162389" y="9845"/>
                </a:lnTo>
                <a:lnTo>
                  <a:pt x="1115561" y="4408"/>
                </a:lnTo>
                <a:lnTo>
                  <a:pt x="1068113" y="1110"/>
                </a:lnTo>
                <a:lnTo>
                  <a:pt x="1020093" y="0"/>
                </a:lnTo>
                <a:close/>
              </a:path>
            </a:pathLst>
          </a:custGeom>
          <a:solidFill>
            <a:srgbClr val="F79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3050" y="2784419"/>
            <a:ext cx="2040255" cy="2040255"/>
          </a:xfrm>
          <a:custGeom>
            <a:avLst/>
            <a:gdLst/>
            <a:ahLst/>
            <a:cxnLst/>
            <a:rect l="l" t="t" r="r" b="b"/>
            <a:pathLst>
              <a:path w="2040255" h="2040254">
                <a:moveTo>
                  <a:pt x="2040192" y="1020087"/>
                </a:moveTo>
                <a:lnTo>
                  <a:pt x="2039082" y="1068107"/>
                </a:lnTo>
                <a:lnTo>
                  <a:pt x="2035784" y="1115556"/>
                </a:lnTo>
                <a:lnTo>
                  <a:pt x="2030346" y="1162384"/>
                </a:lnTo>
                <a:lnTo>
                  <a:pt x="2022819" y="1208543"/>
                </a:lnTo>
                <a:lnTo>
                  <a:pt x="2013250" y="1253983"/>
                </a:lnTo>
                <a:lnTo>
                  <a:pt x="2001689" y="1298656"/>
                </a:lnTo>
                <a:lnTo>
                  <a:pt x="1988186" y="1342513"/>
                </a:lnTo>
                <a:lnTo>
                  <a:pt x="1972788" y="1385504"/>
                </a:lnTo>
                <a:lnTo>
                  <a:pt x="1955545" y="1427581"/>
                </a:lnTo>
                <a:lnTo>
                  <a:pt x="1936506" y="1468694"/>
                </a:lnTo>
                <a:lnTo>
                  <a:pt x="1915720" y="1508795"/>
                </a:lnTo>
                <a:lnTo>
                  <a:pt x="1893235" y="1547835"/>
                </a:lnTo>
                <a:lnTo>
                  <a:pt x="1869102" y="1585765"/>
                </a:lnTo>
                <a:lnTo>
                  <a:pt x="1843368" y="1622535"/>
                </a:lnTo>
                <a:lnTo>
                  <a:pt x="1816083" y="1658097"/>
                </a:lnTo>
                <a:lnTo>
                  <a:pt x="1787296" y="1692402"/>
                </a:lnTo>
                <a:lnTo>
                  <a:pt x="1757056" y="1725401"/>
                </a:lnTo>
                <a:lnTo>
                  <a:pt x="1725412" y="1757044"/>
                </a:lnTo>
                <a:lnTo>
                  <a:pt x="1692413" y="1787283"/>
                </a:lnTo>
                <a:lnTo>
                  <a:pt x="1658107" y="1816069"/>
                </a:lnTo>
                <a:lnTo>
                  <a:pt x="1622544" y="1843353"/>
                </a:lnTo>
                <a:lnTo>
                  <a:pt x="1585773" y="1869086"/>
                </a:lnTo>
                <a:lnTo>
                  <a:pt x="1547843" y="1893218"/>
                </a:lnTo>
                <a:lnTo>
                  <a:pt x="1508802" y="1915702"/>
                </a:lnTo>
                <a:lnTo>
                  <a:pt x="1468701" y="1936487"/>
                </a:lnTo>
                <a:lnTo>
                  <a:pt x="1427587" y="1955525"/>
                </a:lnTo>
                <a:lnTo>
                  <a:pt x="1385509" y="1972768"/>
                </a:lnTo>
                <a:lnTo>
                  <a:pt x="1342518" y="1988165"/>
                </a:lnTo>
                <a:lnTo>
                  <a:pt x="1298661" y="2001668"/>
                </a:lnTo>
                <a:lnTo>
                  <a:pt x="1253988" y="2013228"/>
                </a:lnTo>
                <a:lnTo>
                  <a:pt x="1208548" y="2022796"/>
                </a:lnTo>
                <a:lnTo>
                  <a:pt x="1162389" y="2030323"/>
                </a:lnTo>
                <a:lnTo>
                  <a:pt x="1115561" y="2035760"/>
                </a:lnTo>
                <a:lnTo>
                  <a:pt x="1068113" y="2039059"/>
                </a:lnTo>
                <a:lnTo>
                  <a:pt x="1020093" y="2040169"/>
                </a:lnTo>
                <a:lnTo>
                  <a:pt x="972073" y="2039059"/>
                </a:lnTo>
                <a:lnTo>
                  <a:pt x="924623" y="2035760"/>
                </a:lnTo>
                <a:lnTo>
                  <a:pt x="877795" y="2030323"/>
                </a:lnTo>
                <a:lnTo>
                  <a:pt x="831635" y="2022796"/>
                </a:lnTo>
                <a:lnTo>
                  <a:pt x="786194" y="2013228"/>
                </a:lnTo>
                <a:lnTo>
                  <a:pt x="741521" y="2001668"/>
                </a:lnTo>
                <a:lnTo>
                  <a:pt x="697664" y="1988165"/>
                </a:lnTo>
                <a:lnTo>
                  <a:pt x="654672" y="1972768"/>
                </a:lnTo>
                <a:lnTo>
                  <a:pt x="612595" y="1955525"/>
                </a:lnTo>
                <a:lnTo>
                  <a:pt x="571481" y="1936487"/>
                </a:lnTo>
                <a:lnTo>
                  <a:pt x="531379" y="1915702"/>
                </a:lnTo>
                <a:lnTo>
                  <a:pt x="492339" y="1893218"/>
                </a:lnTo>
                <a:lnTo>
                  <a:pt x="454409" y="1869086"/>
                </a:lnTo>
                <a:lnTo>
                  <a:pt x="417638" y="1843353"/>
                </a:lnTo>
                <a:lnTo>
                  <a:pt x="382075" y="1816069"/>
                </a:lnTo>
                <a:lnTo>
                  <a:pt x="347770" y="1787283"/>
                </a:lnTo>
                <a:lnTo>
                  <a:pt x="314771" y="1757044"/>
                </a:lnTo>
                <a:lnTo>
                  <a:pt x="283128" y="1725401"/>
                </a:lnTo>
                <a:lnTo>
                  <a:pt x="252888" y="1692402"/>
                </a:lnTo>
                <a:lnTo>
                  <a:pt x="224102" y="1658097"/>
                </a:lnTo>
                <a:lnTo>
                  <a:pt x="196818" y="1622535"/>
                </a:lnTo>
                <a:lnTo>
                  <a:pt x="171085" y="1585765"/>
                </a:lnTo>
                <a:lnTo>
                  <a:pt x="146952" y="1547835"/>
                </a:lnTo>
                <a:lnTo>
                  <a:pt x="124468" y="1508795"/>
                </a:lnTo>
                <a:lnTo>
                  <a:pt x="103682" y="1468694"/>
                </a:lnTo>
                <a:lnTo>
                  <a:pt x="84644" y="1427581"/>
                </a:lnTo>
                <a:lnTo>
                  <a:pt x="67402" y="1385504"/>
                </a:lnTo>
                <a:lnTo>
                  <a:pt x="52004" y="1342513"/>
                </a:lnTo>
                <a:lnTo>
                  <a:pt x="38501" y="1298656"/>
                </a:lnTo>
                <a:lnTo>
                  <a:pt x="26941" y="1253983"/>
                </a:lnTo>
                <a:lnTo>
                  <a:pt x="17373" y="1208543"/>
                </a:lnTo>
                <a:lnTo>
                  <a:pt x="9845" y="1162384"/>
                </a:lnTo>
                <a:lnTo>
                  <a:pt x="4408" y="1115556"/>
                </a:lnTo>
                <a:lnTo>
                  <a:pt x="1110" y="1068107"/>
                </a:lnTo>
                <a:lnTo>
                  <a:pt x="0" y="1020087"/>
                </a:lnTo>
                <a:lnTo>
                  <a:pt x="1110" y="972067"/>
                </a:lnTo>
                <a:lnTo>
                  <a:pt x="4408" y="924619"/>
                </a:lnTo>
                <a:lnTo>
                  <a:pt x="9845" y="877791"/>
                </a:lnTo>
                <a:lnTo>
                  <a:pt x="17373" y="831632"/>
                </a:lnTo>
                <a:lnTo>
                  <a:pt x="26941" y="786192"/>
                </a:lnTo>
                <a:lnTo>
                  <a:pt x="38501" y="741519"/>
                </a:lnTo>
                <a:lnTo>
                  <a:pt x="52004" y="697663"/>
                </a:lnTo>
                <a:lnTo>
                  <a:pt x="67402" y="654671"/>
                </a:lnTo>
                <a:lnTo>
                  <a:pt x="84644" y="612595"/>
                </a:lnTo>
                <a:lnTo>
                  <a:pt x="103682" y="571481"/>
                </a:lnTo>
                <a:lnTo>
                  <a:pt x="124468" y="531380"/>
                </a:lnTo>
                <a:lnTo>
                  <a:pt x="146952" y="492340"/>
                </a:lnTo>
                <a:lnTo>
                  <a:pt x="171085" y="454410"/>
                </a:lnTo>
                <a:lnTo>
                  <a:pt x="196818" y="417639"/>
                </a:lnTo>
                <a:lnTo>
                  <a:pt x="224102" y="382077"/>
                </a:lnTo>
                <a:lnTo>
                  <a:pt x="252888" y="347772"/>
                </a:lnTo>
                <a:lnTo>
                  <a:pt x="283128" y="314773"/>
                </a:lnTo>
                <a:lnTo>
                  <a:pt x="314771" y="283129"/>
                </a:lnTo>
                <a:lnTo>
                  <a:pt x="347770" y="252890"/>
                </a:lnTo>
                <a:lnTo>
                  <a:pt x="382075" y="224103"/>
                </a:lnTo>
                <a:lnTo>
                  <a:pt x="417638" y="196819"/>
                </a:lnTo>
                <a:lnTo>
                  <a:pt x="454409" y="171086"/>
                </a:lnTo>
                <a:lnTo>
                  <a:pt x="492339" y="146953"/>
                </a:lnTo>
                <a:lnTo>
                  <a:pt x="531379" y="124469"/>
                </a:lnTo>
                <a:lnTo>
                  <a:pt x="571481" y="103683"/>
                </a:lnTo>
                <a:lnTo>
                  <a:pt x="612595" y="84645"/>
                </a:lnTo>
                <a:lnTo>
                  <a:pt x="654672" y="67402"/>
                </a:lnTo>
                <a:lnTo>
                  <a:pt x="697664" y="52005"/>
                </a:lnTo>
                <a:lnTo>
                  <a:pt x="741521" y="38501"/>
                </a:lnTo>
                <a:lnTo>
                  <a:pt x="786194" y="26941"/>
                </a:lnTo>
                <a:lnTo>
                  <a:pt x="831635" y="17373"/>
                </a:lnTo>
                <a:lnTo>
                  <a:pt x="877795" y="9845"/>
                </a:lnTo>
                <a:lnTo>
                  <a:pt x="924623" y="4408"/>
                </a:lnTo>
                <a:lnTo>
                  <a:pt x="972073" y="1110"/>
                </a:lnTo>
                <a:lnTo>
                  <a:pt x="1020093" y="0"/>
                </a:lnTo>
                <a:lnTo>
                  <a:pt x="1068113" y="1110"/>
                </a:lnTo>
                <a:lnTo>
                  <a:pt x="1115561" y="4408"/>
                </a:lnTo>
                <a:lnTo>
                  <a:pt x="1162389" y="9845"/>
                </a:lnTo>
                <a:lnTo>
                  <a:pt x="1208548" y="17373"/>
                </a:lnTo>
                <a:lnTo>
                  <a:pt x="1253988" y="26941"/>
                </a:lnTo>
                <a:lnTo>
                  <a:pt x="1298661" y="38501"/>
                </a:lnTo>
                <a:lnTo>
                  <a:pt x="1342518" y="52005"/>
                </a:lnTo>
                <a:lnTo>
                  <a:pt x="1385509" y="67402"/>
                </a:lnTo>
                <a:lnTo>
                  <a:pt x="1427587" y="84645"/>
                </a:lnTo>
                <a:lnTo>
                  <a:pt x="1468701" y="103683"/>
                </a:lnTo>
                <a:lnTo>
                  <a:pt x="1508802" y="124469"/>
                </a:lnTo>
                <a:lnTo>
                  <a:pt x="1547843" y="146953"/>
                </a:lnTo>
                <a:lnTo>
                  <a:pt x="1585773" y="171086"/>
                </a:lnTo>
                <a:lnTo>
                  <a:pt x="1622544" y="196819"/>
                </a:lnTo>
                <a:lnTo>
                  <a:pt x="1658107" y="224103"/>
                </a:lnTo>
                <a:lnTo>
                  <a:pt x="1692413" y="252890"/>
                </a:lnTo>
                <a:lnTo>
                  <a:pt x="1725412" y="283129"/>
                </a:lnTo>
                <a:lnTo>
                  <a:pt x="1757056" y="314773"/>
                </a:lnTo>
                <a:lnTo>
                  <a:pt x="1787296" y="347772"/>
                </a:lnTo>
                <a:lnTo>
                  <a:pt x="1816083" y="382077"/>
                </a:lnTo>
                <a:lnTo>
                  <a:pt x="1843368" y="417639"/>
                </a:lnTo>
                <a:lnTo>
                  <a:pt x="1869102" y="454410"/>
                </a:lnTo>
                <a:lnTo>
                  <a:pt x="1893235" y="492340"/>
                </a:lnTo>
                <a:lnTo>
                  <a:pt x="1915720" y="531380"/>
                </a:lnTo>
                <a:lnTo>
                  <a:pt x="1936506" y="571481"/>
                </a:lnTo>
                <a:lnTo>
                  <a:pt x="1955545" y="612595"/>
                </a:lnTo>
                <a:lnTo>
                  <a:pt x="1972788" y="654671"/>
                </a:lnTo>
                <a:lnTo>
                  <a:pt x="1988186" y="697663"/>
                </a:lnTo>
                <a:lnTo>
                  <a:pt x="2001689" y="741519"/>
                </a:lnTo>
                <a:lnTo>
                  <a:pt x="2013250" y="786192"/>
                </a:lnTo>
                <a:lnTo>
                  <a:pt x="2022819" y="831632"/>
                </a:lnTo>
                <a:lnTo>
                  <a:pt x="2030346" y="877791"/>
                </a:lnTo>
                <a:lnTo>
                  <a:pt x="2035784" y="924619"/>
                </a:lnTo>
                <a:lnTo>
                  <a:pt x="2039082" y="972067"/>
                </a:lnTo>
                <a:lnTo>
                  <a:pt x="2040192" y="1020087"/>
                </a:lnTo>
                <a:close/>
              </a:path>
            </a:pathLst>
          </a:custGeom>
          <a:ln w="133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2986" y="3685489"/>
            <a:ext cx="52133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omic Sans MS"/>
                <a:cs typeface="Comic Sans MS"/>
              </a:rPr>
              <a:t>100</a:t>
            </a:r>
            <a:r>
              <a:rPr sz="1400" spc="-8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%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51907" y="2784557"/>
            <a:ext cx="2040255" cy="2040255"/>
          </a:xfrm>
          <a:custGeom>
            <a:avLst/>
            <a:gdLst/>
            <a:ahLst/>
            <a:cxnLst/>
            <a:rect l="l" t="t" r="r" b="b"/>
            <a:pathLst>
              <a:path w="2040254" h="2040254">
                <a:moveTo>
                  <a:pt x="1020094" y="0"/>
                </a:moveTo>
                <a:lnTo>
                  <a:pt x="972073" y="1110"/>
                </a:lnTo>
                <a:lnTo>
                  <a:pt x="924623" y="4408"/>
                </a:lnTo>
                <a:lnTo>
                  <a:pt x="877794" y="9845"/>
                </a:lnTo>
                <a:lnTo>
                  <a:pt x="831634" y="17373"/>
                </a:lnTo>
                <a:lnTo>
                  <a:pt x="786193" y="26941"/>
                </a:lnTo>
                <a:lnTo>
                  <a:pt x="741519" y="38501"/>
                </a:lnTo>
                <a:lnTo>
                  <a:pt x="697662" y="52005"/>
                </a:lnTo>
                <a:lnTo>
                  <a:pt x="654670" y="67402"/>
                </a:lnTo>
                <a:lnTo>
                  <a:pt x="612593" y="84645"/>
                </a:lnTo>
                <a:lnTo>
                  <a:pt x="571479" y="103683"/>
                </a:lnTo>
                <a:lnTo>
                  <a:pt x="531377" y="124469"/>
                </a:lnTo>
                <a:lnTo>
                  <a:pt x="492337" y="146953"/>
                </a:lnTo>
                <a:lnTo>
                  <a:pt x="454407" y="171086"/>
                </a:lnTo>
                <a:lnTo>
                  <a:pt x="417636" y="196819"/>
                </a:lnTo>
                <a:lnTo>
                  <a:pt x="382074" y="224103"/>
                </a:lnTo>
                <a:lnTo>
                  <a:pt x="347768" y="252890"/>
                </a:lnTo>
                <a:lnTo>
                  <a:pt x="314770" y="283129"/>
                </a:lnTo>
                <a:lnTo>
                  <a:pt x="283126" y="314773"/>
                </a:lnTo>
                <a:lnTo>
                  <a:pt x="252886" y="347772"/>
                </a:lnTo>
                <a:lnTo>
                  <a:pt x="224100" y="382077"/>
                </a:lnTo>
                <a:lnTo>
                  <a:pt x="196816" y="417639"/>
                </a:lnTo>
                <a:lnTo>
                  <a:pt x="171083" y="454410"/>
                </a:lnTo>
                <a:lnTo>
                  <a:pt x="146951" y="492340"/>
                </a:lnTo>
                <a:lnTo>
                  <a:pt x="124467" y="531380"/>
                </a:lnTo>
                <a:lnTo>
                  <a:pt x="103682" y="571481"/>
                </a:lnTo>
                <a:lnTo>
                  <a:pt x="84643" y="612595"/>
                </a:lnTo>
                <a:lnTo>
                  <a:pt x="67401" y="654671"/>
                </a:lnTo>
                <a:lnTo>
                  <a:pt x="52004" y="697663"/>
                </a:lnTo>
                <a:lnTo>
                  <a:pt x="38501" y="741519"/>
                </a:lnTo>
                <a:lnTo>
                  <a:pt x="26940" y="786192"/>
                </a:lnTo>
                <a:lnTo>
                  <a:pt x="17372" y="831632"/>
                </a:lnTo>
                <a:lnTo>
                  <a:pt x="9845" y="877791"/>
                </a:lnTo>
                <a:lnTo>
                  <a:pt x="4408" y="924619"/>
                </a:lnTo>
                <a:lnTo>
                  <a:pt x="1110" y="972067"/>
                </a:lnTo>
                <a:lnTo>
                  <a:pt x="0" y="1020087"/>
                </a:lnTo>
                <a:lnTo>
                  <a:pt x="1110" y="1068107"/>
                </a:lnTo>
                <a:lnTo>
                  <a:pt x="4408" y="1115556"/>
                </a:lnTo>
                <a:lnTo>
                  <a:pt x="9845" y="1162384"/>
                </a:lnTo>
                <a:lnTo>
                  <a:pt x="17372" y="1208543"/>
                </a:lnTo>
                <a:lnTo>
                  <a:pt x="26940" y="1253983"/>
                </a:lnTo>
                <a:lnTo>
                  <a:pt x="38501" y="1298656"/>
                </a:lnTo>
                <a:lnTo>
                  <a:pt x="52004" y="1342513"/>
                </a:lnTo>
                <a:lnTo>
                  <a:pt x="67401" y="1385504"/>
                </a:lnTo>
                <a:lnTo>
                  <a:pt x="84643" y="1427581"/>
                </a:lnTo>
                <a:lnTo>
                  <a:pt x="103682" y="1468694"/>
                </a:lnTo>
                <a:lnTo>
                  <a:pt x="124467" y="1508795"/>
                </a:lnTo>
                <a:lnTo>
                  <a:pt x="146951" y="1547835"/>
                </a:lnTo>
                <a:lnTo>
                  <a:pt x="171083" y="1585765"/>
                </a:lnTo>
                <a:lnTo>
                  <a:pt x="196816" y="1622535"/>
                </a:lnTo>
                <a:lnTo>
                  <a:pt x="224100" y="1658097"/>
                </a:lnTo>
                <a:lnTo>
                  <a:pt x="252886" y="1692402"/>
                </a:lnTo>
                <a:lnTo>
                  <a:pt x="283126" y="1725400"/>
                </a:lnTo>
                <a:lnTo>
                  <a:pt x="314770" y="1757044"/>
                </a:lnTo>
                <a:lnTo>
                  <a:pt x="347768" y="1787283"/>
                </a:lnTo>
                <a:lnTo>
                  <a:pt x="382074" y="1816069"/>
                </a:lnTo>
                <a:lnTo>
                  <a:pt x="417636" y="1843353"/>
                </a:lnTo>
                <a:lnTo>
                  <a:pt x="454407" y="1869086"/>
                </a:lnTo>
                <a:lnTo>
                  <a:pt x="492337" y="1893218"/>
                </a:lnTo>
                <a:lnTo>
                  <a:pt x="531377" y="1915702"/>
                </a:lnTo>
                <a:lnTo>
                  <a:pt x="571479" y="1936487"/>
                </a:lnTo>
                <a:lnTo>
                  <a:pt x="612593" y="1955525"/>
                </a:lnTo>
                <a:lnTo>
                  <a:pt x="654670" y="1972767"/>
                </a:lnTo>
                <a:lnTo>
                  <a:pt x="697662" y="1988165"/>
                </a:lnTo>
                <a:lnTo>
                  <a:pt x="741519" y="2001668"/>
                </a:lnTo>
                <a:lnTo>
                  <a:pt x="786193" y="2013228"/>
                </a:lnTo>
                <a:lnTo>
                  <a:pt x="831634" y="2022796"/>
                </a:lnTo>
                <a:lnTo>
                  <a:pt x="877794" y="2030323"/>
                </a:lnTo>
                <a:lnTo>
                  <a:pt x="924623" y="2035760"/>
                </a:lnTo>
                <a:lnTo>
                  <a:pt x="972073" y="2039059"/>
                </a:lnTo>
                <a:lnTo>
                  <a:pt x="1020094" y="2040169"/>
                </a:lnTo>
                <a:lnTo>
                  <a:pt x="1068114" y="2039059"/>
                </a:lnTo>
                <a:lnTo>
                  <a:pt x="1115562" y="2035760"/>
                </a:lnTo>
                <a:lnTo>
                  <a:pt x="1162390" y="2030323"/>
                </a:lnTo>
                <a:lnTo>
                  <a:pt x="1208548" y="2022796"/>
                </a:lnTo>
                <a:lnTo>
                  <a:pt x="1253988" y="2013228"/>
                </a:lnTo>
                <a:lnTo>
                  <a:pt x="1298661" y="2001668"/>
                </a:lnTo>
                <a:lnTo>
                  <a:pt x="1342518" y="1988165"/>
                </a:lnTo>
                <a:lnTo>
                  <a:pt x="1385509" y="1972767"/>
                </a:lnTo>
                <a:lnTo>
                  <a:pt x="1427586" y="1955525"/>
                </a:lnTo>
                <a:lnTo>
                  <a:pt x="1468699" y="1936487"/>
                </a:lnTo>
                <a:lnTo>
                  <a:pt x="1508801" y="1915702"/>
                </a:lnTo>
                <a:lnTo>
                  <a:pt x="1547841" y="1893218"/>
                </a:lnTo>
                <a:lnTo>
                  <a:pt x="1585771" y="1869086"/>
                </a:lnTo>
                <a:lnTo>
                  <a:pt x="1622541" y="1843353"/>
                </a:lnTo>
                <a:lnTo>
                  <a:pt x="1658103" y="1816069"/>
                </a:lnTo>
                <a:lnTo>
                  <a:pt x="1692409" y="1787283"/>
                </a:lnTo>
                <a:lnTo>
                  <a:pt x="1725407" y="1757044"/>
                </a:lnTo>
                <a:lnTo>
                  <a:pt x="1757051" y="1725400"/>
                </a:lnTo>
                <a:lnTo>
                  <a:pt x="1787291" y="1692402"/>
                </a:lnTo>
                <a:lnTo>
                  <a:pt x="1816077" y="1658097"/>
                </a:lnTo>
                <a:lnTo>
                  <a:pt x="1843361" y="1622535"/>
                </a:lnTo>
                <a:lnTo>
                  <a:pt x="1869094" y="1585765"/>
                </a:lnTo>
                <a:lnTo>
                  <a:pt x="1893227" y="1547835"/>
                </a:lnTo>
                <a:lnTo>
                  <a:pt x="1915711" y="1508795"/>
                </a:lnTo>
                <a:lnTo>
                  <a:pt x="1936497" y="1468694"/>
                </a:lnTo>
                <a:lnTo>
                  <a:pt x="1955535" y="1427581"/>
                </a:lnTo>
                <a:lnTo>
                  <a:pt x="1972778" y="1385504"/>
                </a:lnTo>
                <a:lnTo>
                  <a:pt x="1988175" y="1342513"/>
                </a:lnTo>
                <a:lnTo>
                  <a:pt x="2001679" y="1298656"/>
                </a:lnTo>
                <a:lnTo>
                  <a:pt x="2013239" y="1253983"/>
                </a:lnTo>
                <a:lnTo>
                  <a:pt x="2022808" y="1208543"/>
                </a:lnTo>
                <a:lnTo>
                  <a:pt x="2030335" y="1162384"/>
                </a:lnTo>
                <a:lnTo>
                  <a:pt x="2035772" y="1115556"/>
                </a:lnTo>
                <a:lnTo>
                  <a:pt x="2039071" y="1068107"/>
                </a:lnTo>
                <a:lnTo>
                  <a:pt x="2040181" y="1020087"/>
                </a:lnTo>
                <a:lnTo>
                  <a:pt x="2039071" y="972067"/>
                </a:lnTo>
                <a:lnTo>
                  <a:pt x="2035772" y="924619"/>
                </a:lnTo>
                <a:lnTo>
                  <a:pt x="2030335" y="877791"/>
                </a:lnTo>
                <a:lnTo>
                  <a:pt x="2022808" y="831632"/>
                </a:lnTo>
                <a:lnTo>
                  <a:pt x="2013239" y="786192"/>
                </a:lnTo>
                <a:lnTo>
                  <a:pt x="2001679" y="741519"/>
                </a:lnTo>
                <a:lnTo>
                  <a:pt x="1988175" y="697663"/>
                </a:lnTo>
                <a:lnTo>
                  <a:pt x="1972778" y="654671"/>
                </a:lnTo>
                <a:lnTo>
                  <a:pt x="1955535" y="612595"/>
                </a:lnTo>
                <a:lnTo>
                  <a:pt x="1936497" y="571481"/>
                </a:lnTo>
                <a:lnTo>
                  <a:pt x="1915711" y="531380"/>
                </a:lnTo>
                <a:lnTo>
                  <a:pt x="1893227" y="492340"/>
                </a:lnTo>
                <a:lnTo>
                  <a:pt x="1869094" y="454410"/>
                </a:lnTo>
                <a:lnTo>
                  <a:pt x="1843361" y="417639"/>
                </a:lnTo>
                <a:lnTo>
                  <a:pt x="1816077" y="382077"/>
                </a:lnTo>
                <a:lnTo>
                  <a:pt x="1787291" y="347772"/>
                </a:lnTo>
                <a:lnTo>
                  <a:pt x="1757051" y="314773"/>
                </a:lnTo>
                <a:lnTo>
                  <a:pt x="1725407" y="283129"/>
                </a:lnTo>
                <a:lnTo>
                  <a:pt x="1692409" y="252890"/>
                </a:lnTo>
                <a:lnTo>
                  <a:pt x="1658103" y="224103"/>
                </a:lnTo>
                <a:lnTo>
                  <a:pt x="1622541" y="196819"/>
                </a:lnTo>
                <a:lnTo>
                  <a:pt x="1585771" y="171086"/>
                </a:lnTo>
                <a:lnTo>
                  <a:pt x="1547841" y="146953"/>
                </a:lnTo>
                <a:lnTo>
                  <a:pt x="1508801" y="124469"/>
                </a:lnTo>
                <a:lnTo>
                  <a:pt x="1468699" y="103683"/>
                </a:lnTo>
                <a:lnTo>
                  <a:pt x="1427586" y="84645"/>
                </a:lnTo>
                <a:lnTo>
                  <a:pt x="1385509" y="67402"/>
                </a:lnTo>
                <a:lnTo>
                  <a:pt x="1342518" y="52005"/>
                </a:lnTo>
                <a:lnTo>
                  <a:pt x="1298661" y="38501"/>
                </a:lnTo>
                <a:lnTo>
                  <a:pt x="1253988" y="26941"/>
                </a:lnTo>
                <a:lnTo>
                  <a:pt x="1208548" y="17373"/>
                </a:lnTo>
                <a:lnTo>
                  <a:pt x="1162390" y="9845"/>
                </a:lnTo>
                <a:lnTo>
                  <a:pt x="1115562" y="4408"/>
                </a:lnTo>
                <a:lnTo>
                  <a:pt x="1068114" y="1110"/>
                </a:lnTo>
                <a:lnTo>
                  <a:pt x="1020094" y="0"/>
                </a:lnTo>
                <a:close/>
              </a:path>
            </a:pathLst>
          </a:custGeom>
          <a:solidFill>
            <a:srgbClr val="C2C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51907" y="2784557"/>
            <a:ext cx="2040255" cy="2040255"/>
          </a:xfrm>
          <a:custGeom>
            <a:avLst/>
            <a:gdLst/>
            <a:ahLst/>
            <a:cxnLst/>
            <a:rect l="l" t="t" r="r" b="b"/>
            <a:pathLst>
              <a:path w="2040254" h="2040254">
                <a:moveTo>
                  <a:pt x="2040181" y="1020087"/>
                </a:moveTo>
                <a:lnTo>
                  <a:pt x="2039071" y="1068107"/>
                </a:lnTo>
                <a:lnTo>
                  <a:pt x="2035772" y="1115556"/>
                </a:lnTo>
                <a:lnTo>
                  <a:pt x="2030335" y="1162384"/>
                </a:lnTo>
                <a:lnTo>
                  <a:pt x="2022808" y="1208543"/>
                </a:lnTo>
                <a:lnTo>
                  <a:pt x="2013239" y="1253983"/>
                </a:lnTo>
                <a:lnTo>
                  <a:pt x="2001679" y="1298656"/>
                </a:lnTo>
                <a:lnTo>
                  <a:pt x="1988176" y="1342513"/>
                </a:lnTo>
                <a:lnTo>
                  <a:pt x="1972778" y="1385504"/>
                </a:lnTo>
                <a:lnTo>
                  <a:pt x="1955535" y="1427581"/>
                </a:lnTo>
                <a:lnTo>
                  <a:pt x="1936497" y="1468694"/>
                </a:lnTo>
                <a:lnTo>
                  <a:pt x="1915711" y="1508795"/>
                </a:lnTo>
                <a:lnTo>
                  <a:pt x="1893227" y="1547835"/>
                </a:lnTo>
                <a:lnTo>
                  <a:pt x="1869094" y="1585765"/>
                </a:lnTo>
                <a:lnTo>
                  <a:pt x="1843361" y="1622535"/>
                </a:lnTo>
                <a:lnTo>
                  <a:pt x="1816077" y="1658097"/>
                </a:lnTo>
                <a:lnTo>
                  <a:pt x="1787291" y="1692402"/>
                </a:lnTo>
                <a:lnTo>
                  <a:pt x="1757051" y="1725401"/>
                </a:lnTo>
                <a:lnTo>
                  <a:pt x="1725407" y="1757044"/>
                </a:lnTo>
                <a:lnTo>
                  <a:pt x="1692409" y="1787283"/>
                </a:lnTo>
                <a:lnTo>
                  <a:pt x="1658103" y="1816069"/>
                </a:lnTo>
                <a:lnTo>
                  <a:pt x="1622541" y="1843353"/>
                </a:lnTo>
                <a:lnTo>
                  <a:pt x="1585771" y="1869086"/>
                </a:lnTo>
                <a:lnTo>
                  <a:pt x="1547841" y="1893218"/>
                </a:lnTo>
                <a:lnTo>
                  <a:pt x="1508801" y="1915702"/>
                </a:lnTo>
                <a:lnTo>
                  <a:pt x="1468699" y="1936487"/>
                </a:lnTo>
                <a:lnTo>
                  <a:pt x="1427586" y="1955525"/>
                </a:lnTo>
                <a:lnTo>
                  <a:pt x="1385509" y="1972768"/>
                </a:lnTo>
                <a:lnTo>
                  <a:pt x="1342518" y="1988165"/>
                </a:lnTo>
                <a:lnTo>
                  <a:pt x="1298661" y="2001668"/>
                </a:lnTo>
                <a:lnTo>
                  <a:pt x="1253988" y="2013228"/>
                </a:lnTo>
                <a:lnTo>
                  <a:pt x="1208548" y="2022796"/>
                </a:lnTo>
                <a:lnTo>
                  <a:pt x="1162390" y="2030323"/>
                </a:lnTo>
                <a:lnTo>
                  <a:pt x="1115562" y="2035760"/>
                </a:lnTo>
                <a:lnTo>
                  <a:pt x="1068114" y="2039059"/>
                </a:lnTo>
                <a:lnTo>
                  <a:pt x="1020094" y="2040169"/>
                </a:lnTo>
                <a:lnTo>
                  <a:pt x="972073" y="2039059"/>
                </a:lnTo>
                <a:lnTo>
                  <a:pt x="924623" y="2035760"/>
                </a:lnTo>
                <a:lnTo>
                  <a:pt x="877794" y="2030323"/>
                </a:lnTo>
                <a:lnTo>
                  <a:pt x="831634" y="2022796"/>
                </a:lnTo>
                <a:lnTo>
                  <a:pt x="786193" y="2013228"/>
                </a:lnTo>
                <a:lnTo>
                  <a:pt x="741519" y="2001668"/>
                </a:lnTo>
                <a:lnTo>
                  <a:pt x="697662" y="1988165"/>
                </a:lnTo>
                <a:lnTo>
                  <a:pt x="654670" y="1972768"/>
                </a:lnTo>
                <a:lnTo>
                  <a:pt x="612593" y="1955525"/>
                </a:lnTo>
                <a:lnTo>
                  <a:pt x="571479" y="1936487"/>
                </a:lnTo>
                <a:lnTo>
                  <a:pt x="531377" y="1915702"/>
                </a:lnTo>
                <a:lnTo>
                  <a:pt x="492337" y="1893218"/>
                </a:lnTo>
                <a:lnTo>
                  <a:pt x="454407" y="1869086"/>
                </a:lnTo>
                <a:lnTo>
                  <a:pt x="417636" y="1843353"/>
                </a:lnTo>
                <a:lnTo>
                  <a:pt x="382074" y="1816069"/>
                </a:lnTo>
                <a:lnTo>
                  <a:pt x="347768" y="1787283"/>
                </a:lnTo>
                <a:lnTo>
                  <a:pt x="314770" y="1757044"/>
                </a:lnTo>
                <a:lnTo>
                  <a:pt x="283126" y="1725401"/>
                </a:lnTo>
                <a:lnTo>
                  <a:pt x="252886" y="1692402"/>
                </a:lnTo>
                <a:lnTo>
                  <a:pt x="224100" y="1658097"/>
                </a:lnTo>
                <a:lnTo>
                  <a:pt x="196816" y="1622535"/>
                </a:lnTo>
                <a:lnTo>
                  <a:pt x="171083" y="1585765"/>
                </a:lnTo>
                <a:lnTo>
                  <a:pt x="146951" y="1547835"/>
                </a:lnTo>
                <a:lnTo>
                  <a:pt x="124467" y="1508795"/>
                </a:lnTo>
                <a:lnTo>
                  <a:pt x="103682" y="1468694"/>
                </a:lnTo>
                <a:lnTo>
                  <a:pt x="84643" y="1427581"/>
                </a:lnTo>
                <a:lnTo>
                  <a:pt x="67401" y="1385504"/>
                </a:lnTo>
                <a:lnTo>
                  <a:pt x="52004" y="1342513"/>
                </a:lnTo>
                <a:lnTo>
                  <a:pt x="38501" y="1298656"/>
                </a:lnTo>
                <a:lnTo>
                  <a:pt x="26940" y="1253983"/>
                </a:lnTo>
                <a:lnTo>
                  <a:pt x="17372" y="1208543"/>
                </a:lnTo>
                <a:lnTo>
                  <a:pt x="9845" y="1162384"/>
                </a:lnTo>
                <a:lnTo>
                  <a:pt x="4408" y="1115556"/>
                </a:lnTo>
                <a:lnTo>
                  <a:pt x="1110" y="1068107"/>
                </a:lnTo>
                <a:lnTo>
                  <a:pt x="0" y="1020087"/>
                </a:lnTo>
                <a:lnTo>
                  <a:pt x="1110" y="972067"/>
                </a:lnTo>
                <a:lnTo>
                  <a:pt x="4408" y="924619"/>
                </a:lnTo>
                <a:lnTo>
                  <a:pt x="9845" y="877791"/>
                </a:lnTo>
                <a:lnTo>
                  <a:pt x="17372" y="831632"/>
                </a:lnTo>
                <a:lnTo>
                  <a:pt x="26940" y="786192"/>
                </a:lnTo>
                <a:lnTo>
                  <a:pt x="38501" y="741519"/>
                </a:lnTo>
                <a:lnTo>
                  <a:pt x="52004" y="697663"/>
                </a:lnTo>
                <a:lnTo>
                  <a:pt x="67401" y="654671"/>
                </a:lnTo>
                <a:lnTo>
                  <a:pt x="84643" y="612595"/>
                </a:lnTo>
                <a:lnTo>
                  <a:pt x="103682" y="571481"/>
                </a:lnTo>
                <a:lnTo>
                  <a:pt x="124467" y="531380"/>
                </a:lnTo>
                <a:lnTo>
                  <a:pt x="146951" y="492340"/>
                </a:lnTo>
                <a:lnTo>
                  <a:pt x="171083" y="454410"/>
                </a:lnTo>
                <a:lnTo>
                  <a:pt x="196816" y="417639"/>
                </a:lnTo>
                <a:lnTo>
                  <a:pt x="224100" y="382077"/>
                </a:lnTo>
                <a:lnTo>
                  <a:pt x="252886" y="347772"/>
                </a:lnTo>
                <a:lnTo>
                  <a:pt x="283126" y="314773"/>
                </a:lnTo>
                <a:lnTo>
                  <a:pt x="314770" y="283129"/>
                </a:lnTo>
                <a:lnTo>
                  <a:pt x="347768" y="252890"/>
                </a:lnTo>
                <a:lnTo>
                  <a:pt x="382074" y="224103"/>
                </a:lnTo>
                <a:lnTo>
                  <a:pt x="417636" y="196819"/>
                </a:lnTo>
                <a:lnTo>
                  <a:pt x="454407" y="171086"/>
                </a:lnTo>
                <a:lnTo>
                  <a:pt x="492337" y="146953"/>
                </a:lnTo>
                <a:lnTo>
                  <a:pt x="531377" y="124469"/>
                </a:lnTo>
                <a:lnTo>
                  <a:pt x="571479" y="103683"/>
                </a:lnTo>
                <a:lnTo>
                  <a:pt x="612593" y="84645"/>
                </a:lnTo>
                <a:lnTo>
                  <a:pt x="654670" y="67402"/>
                </a:lnTo>
                <a:lnTo>
                  <a:pt x="697662" y="52005"/>
                </a:lnTo>
                <a:lnTo>
                  <a:pt x="741519" y="38501"/>
                </a:lnTo>
                <a:lnTo>
                  <a:pt x="786193" y="26941"/>
                </a:lnTo>
                <a:lnTo>
                  <a:pt x="831634" y="17373"/>
                </a:lnTo>
                <a:lnTo>
                  <a:pt x="877794" y="9845"/>
                </a:lnTo>
                <a:lnTo>
                  <a:pt x="924623" y="4408"/>
                </a:lnTo>
                <a:lnTo>
                  <a:pt x="972073" y="1110"/>
                </a:lnTo>
                <a:lnTo>
                  <a:pt x="1020094" y="0"/>
                </a:lnTo>
                <a:lnTo>
                  <a:pt x="1068114" y="1110"/>
                </a:lnTo>
                <a:lnTo>
                  <a:pt x="1115562" y="4408"/>
                </a:lnTo>
                <a:lnTo>
                  <a:pt x="1162390" y="9845"/>
                </a:lnTo>
                <a:lnTo>
                  <a:pt x="1208548" y="17373"/>
                </a:lnTo>
                <a:lnTo>
                  <a:pt x="1253988" y="26941"/>
                </a:lnTo>
                <a:lnTo>
                  <a:pt x="1298661" y="38501"/>
                </a:lnTo>
                <a:lnTo>
                  <a:pt x="1342518" y="52005"/>
                </a:lnTo>
                <a:lnTo>
                  <a:pt x="1385509" y="67402"/>
                </a:lnTo>
                <a:lnTo>
                  <a:pt x="1427586" y="84645"/>
                </a:lnTo>
                <a:lnTo>
                  <a:pt x="1468699" y="103683"/>
                </a:lnTo>
                <a:lnTo>
                  <a:pt x="1508801" y="124469"/>
                </a:lnTo>
                <a:lnTo>
                  <a:pt x="1547841" y="146953"/>
                </a:lnTo>
                <a:lnTo>
                  <a:pt x="1585771" y="171086"/>
                </a:lnTo>
                <a:lnTo>
                  <a:pt x="1622541" y="196819"/>
                </a:lnTo>
                <a:lnTo>
                  <a:pt x="1658103" y="224103"/>
                </a:lnTo>
                <a:lnTo>
                  <a:pt x="1692409" y="252890"/>
                </a:lnTo>
                <a:lnTo>
                  <a:pt x="1725407" y="283129"/>
                </a:lnTo>
                <a:lnTo>
                  <a:pt x="1757051" y="314773"/>
                </a:lnTo>
                <a:lnTo>
                  <a:pt x="1787291" y="347772"/>
                </a:lnTo>
                <a:lnTo>
                  <a:pt x="1816077" y="382077"/>
                </a:lnTo>
                <a:lnTo>
                  <a:pt x="1843361" y="417639"/>
                </a:lnTo>
                <a:lnTo>
                  <a:pt x="1869094" y="454410"/>
                </a:lnTo>
                <a:lnTo>
                  <a:pt x="1893227" y="492340"/>
                </a:lnTo>
                <a:lnTo>
                  <a:pt x="1915711" y="531380"/>
                </a:lnTo>
                <a:lnTo>
                  <a:pt x="1936497" y="571481"/>
                </a:lnTo>
                <a:lnTo>
                  <a:pt x="1955535" y="612595"/>
                </a:lnTo>
                <a:lnTo>
                  <a:pt x="1972778" y="654671"/>
                </a:lnTo>
                <a:lnTo>
                  <a:pt x="1988176" y="697663"/>
                </a:lnTo>
                <a:lnTo>
                  <a:pt x="2001679" y="741519"/>
                </a:lnTo>
                <a:lnTo>
                  <a:pt x="2013239" y="786192"/>
                </a:lnTo>
                <a:lnTo>
                  <a:pt x="2022808" y="831632"/>
                </a:lnTo>
                <a:lnTo>
                  <a:pt x="2030335" y="877791"/>
                </a:lnTo>
                <a:lnTo>
                  <a:pt x="2035772" y="924619"/>
                </a:lnTo>
                <a:lnTo>
                  <a:pt x="2039071" y="972067"/>
                </a:lnTo>
                <a:lnTo>
                  <a:pt x="2040181" y="1020087"/>
                </a:lnTo>
                <a:close/>
              </a:path>
            </a:pathLst>
          </a:custGeom>
          <a:ln w="133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50163" y="2784557"/>
            <a:ext cx="1020444" cy="2040255"/>
          </a:xfrm>
          <a:custGeom>
            <a:avLst/>
            <a:gdLst/>
            <a:ahLst/>
            <a:cxnLst/>
            <a:rect l="l" t="t" r="r" b="b"/>
            <a:pathLst>
              <a:path w="1020445" h="2040254">
                <a:moveTo>
                  <a:pt x="1020077" y="0"/>
                </a:moveTo>
                <a:lnTo>
                  <a:pt x="972057" y="1110"/>
                </a:lnTo>
                <a:lnTo>
                  <a:pt x="924608" y="4408"/>
                </a:lnTo>
                <a:lnTo>
                  <a:pt x="877779" y="9845"/>
                </a:lnTo>
                <a:lnTo>
                  <a:pt x="831620" y="17373"/>
                </a:lnTo>
                <a:lnTo>
                  <a:pt x="786180" y="26941"/>
                </a:lnTo>
                <a:lnTo>
                  <a:pt x="741506" y="38501"/>
                </a:lnTo>
                <a:lnTo>
                  <a:pt x="697650" y="52005"/>
                </a:lnTo>
                <a:lnTo>
                  <a:pt x="654659" y="67402"/>
                </a:lnTo>
                <a:lnTo>
                  <a:pt x="612582" y="84645"/>
                </a:lnTo>
                <a:lnTo>
                  <a:pt x="571468" y="103683"/>
                </a:lnTo>
                <a:lnTo>
                  <a:pt x="531367" y="124469"/>
                </a:lnTo>
                <a:lnTo>
                  <a:pt x="492328" y="146953"/>
                </a:lnTo>
                <a:lnTo>
                  <a:pt x="454398" y="171086"/>
                </a:lnTo>
                <a:lnTo>
                  <a:pt x="417628" y="196819"/>
                </a:lnTo>
                <a:lnTo>
                  <a:pt x="382066" y="224103"/>
                </a:lnTo>
                <a:lnTo>
                  <a:pt x="347762" y="252890"/>
                </a:lnTo>
                <a:lnTo>
                  <a:pt x="314763" y="283129"/>
                </a:lnTo>
                <a:lnTo>
                  <a:pt x="283120" y="314773"/>
                </a:lnTo>
                <a:lnTo>
                  <a:pt x="252882" y="347772"/>
                </a:lnTo>
                <a:lnTo>
                  <a:pt x="224096" y="382077"/>
                </a:lnTo>
                <a:lnTo>
                  <a:pt x="196812" y="417639"/>
                </a:lnTo>
                <a:lnTo>
                  <a:pt x="171080" y="454410"/>
                </a:lnTo>
                <a:lnTo>
                  <a:pt x="146948" y="492340"/>
                </a:lnTo>
                <a:lnTo>
                  <a:pt x="124465" y="531380"/>
                </a:lnTo>
                <a:lnTo>
                  <a:pt x="103680" y="571481"/>
                </a:lnTo>
                <a:lnTo>
                  <a:pt x="84642" y="612595"/>
                </a:lnTo>
                <a:lnTo>
                  <a:pt x="67400" y="654671"/>
                </a:lnTo>
                <a:lnTo>
                  <a:pt x="52003" y="697663"/>
                </a:lnTo>
                <a:lnTo>
                  <a:pt x="38500" y="741519"/>
                </a:lnTo>
                <a:lnTo>
                  <a:pt x="26940" y="786192"/>
                </a:lnTo>
                <a:lnTo>
                  <a:pt x="17372" y="831632"/>
                </a:lnTo>
                <a:lnTo>
                  <a:pt x="9845" y="877791"/>
                </a:lnTo>
                <a:lnTo>
                  <a:pt x="4408" y="924619"/>
                </a:lnTo>
                <a:lnTo>
                  <a:pt x="1110" y="972067"/>
                </a:lnTo>
                <a:lnTo>
                  <a:pt x="0" y="1020087"/>
                </a:lnTo>
                <a:lnTo>
                  <a:pt x="1110" y="1068107"/>
                </a:lnTo>
                <a:lnTo>
                  <a:pt x="4408" y="1115556"/>
                </a:lnTo>
                <a:lnTo>
                  <a:pt x="9845" y="1162384"/>
                </a:lnTo>
                <a:lnTo>
                  <a:pt x="17372" y="1208543"/>
                </a:lnTo>
                <a:lnTo>
                  <a:pt x="26940" y="1253983"/>
                </a:lnTo>
                <a:lnTo>
                  <a:pt x="38500" y="1298656"/>
                </a:lnTo>
                <a:lnTo>
                  <a:pt x="52003" y="1342513"/>
                </a:lnTo>
                <a:lnTo>
                  <a:pt x="67400" y="1385504"/>
                </a:lnTo>
                <a:lnTo>
                  <a:pt x="84642" y="1427581"/>
                </a:lnTo>
                <a:lnTo>
                  <a:pt x="103680" y="1468694"/>
                </a:lnTo>
                <a:lnTo>
                  <a:pt x="124465" y="1508795"/>
                </a:lnTo>
                <a:lnTo>
                  <a:pt x="146948" y="1547835"/>
                </a:lnTo>
                <a:lnTo>
                  <a:pt x="171080" y="1585765"/>
                </a:lnTo>
                <a:lnTo>
                  <a:pt x="196812" y="1622535"/>
                </a:lnTo>
                <a:lnTo>
                  <a:pt x="224096" y="1658097"/>
                </a:lnTo>
                <a:lnTo>
                  <a:pt x="252882" y="1692402"/>
                </a:lnTo>
                <a:lnTo>
                  <a:pt x="283120" y="1725400"/>
                </a:lnTo>
                <a:lnTo>
                  <a:pt x="314763" y="1757044"/>
                </a:lnTo>
                <a:lnTo>
                  <a:pt x="347762" y="1787283"/>
                </a:lnTo>
                <a:lnTo>
                  <a:pt x="382066" y="1816069"/>
                </a:lnTo>
                <a:lnTo>
                  <a:pt x="417628" y="1843353"/>
                </a:lnTo>
                <a:lnTo>
                  <a:pt x="454398" y="1869086"/>
                </a:lnTo>
                <a:lnTo>
                  <a:pt x="492328" y="1893218"/>
                </a:lnTo>
                <a:lnTo>
                  <a:pt x="531367" y="1915702"/>
                </a:lnTo>
                <a:lnTo>
                  <a:pt x="571468" y="1936487"/>
                </a:lnTo>
                <a:lnTo>
                  <a:pt x="612582" y="1955525"/>
                </a:lnTo>
                <a:lnTo>
                  <a:pt x="654659" y="1972767"/>
                </a:lnTo>
                <a:lnTo>
                  <a:pt x="697650" y="1988165"/>
                </a:lnTo>
                <a:lnTo>
                  <a:pt x="741506" y="2001668"/>
                </a:lnTo>
                <a:lnTo>
                  <a:pt x="786180" y="2013228"/>
                </a:lnTo>
                <a:lnTo>
                  <a:pt x="831620" y="2022796"/>
                </a:lnTo>
                <a:lnTo>
                  <a:pt x="877779" y="2030323"/>
                </a:lnTo>
                <a:lnTo>
                  <a:pt x="924608" y="2035760"/>
                </a:lnTo>
                <a:lnTo>
                  <a:pt x="972057" y="2039059"/>
                </a:lnTo>
                <a:lnTo>
                  <a:pt x="1020077" y="2040169"/>
                </a:lnTo>
                <a:lnTo>
                  <a:pt x="1020077" y="0"/>
                </a:lnTo>
                <a:close/>
              </a:path>
            </a:pathLst>
          </a:custGeom>
          <a:solidFill>
            <a:srgbClr val="F79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50163" y="2784557"/>
            <a:ext cx="1020444" cy="2040255"/>
          </a:xfrm>
          <a:custGeom>
            <a:avLst/>
            <a:gdLst/>
            <a:ahLst/>
            <a:cxnLst/>
            <a:rect l="l" t="t" r="r" b="b"/>
            <a:pathLst>
              <a:path w="1020445" h="2040254">
                <a:moveTo>
                  <a:pt x="1020077" y="2040169"/>
                </a:moveTo>
                <a:lnTo>
                  <a:pt x="972057" y="2039059"/>
                </a:lnTo>
                <a:lnTo>
                  <a:pt x="924608" y="2035760"/>
                </a:lnTo>
                <a:lnTo>
                  <a:pt x="877779" y="2030323"/>
                </a:lnTo>
                <a:lnTo>
                  <a:pt x="831620" y="2022796"/>
                </a:lnTo>
                <a:lnTo>
                  <a:pt x="786180" y="2013228"/>
                </a:lnTo>
                <a:lnTo>
                  <a:pt x="741507" y="2001668"/>
                </a:lnTo>
                <a:lnTo>
                  <a:pt x="697650" y="1988165"/>
                </a:lnTo>
                <a:lnTo>
                  <a:pt x="654659" y="1972768"/>
                </a:lnTo>
                <a:lnTo>
                  <a:pt x="612582" y="1955525"/>
                </a:lnTo>
                <a:lnTo>
                  <a:pt x="571468" y="1936487"/>
                </a:lnTo>
                <a:lnTo>
                  <a:pt x="531367" y="1915702"/>
                </a:lnTo>
                <a:lnTo>
                  <a:pt x="492328" y="1893218"/>
                </a:lnTo>
                <a:lnTo>
                  <a:pt x="454398" y="1869086"/>
                </a:lnTo>
                <a:lnTo>
                  <a:pt x="417628" y="1843353"/>
                </a:lnTo>
                <a:lnTo>
                  <a:pt x="382066" y="1816069"/>
                </a:lnTo>
                <a:lnTo>
                  <a:pt x="347762" y="1787283"/>
                </a:lnTo>
                <a:lnTo>
                  <a:pt x="314764" y="1757044"/>
                </a:lnTo>
                <a:lnTo>
                  <a:pt x="283120" y="1725401"/>
                </a:lnTo>
                <a:lnTo>
                  <a:pt x="252882" y="1692402"/>
                </a:lnTo>
                <a:lnTo>
                  <a:pt x="224096" y="1658097"/>
                </a:lnTo>
                <a:lnTo>
                  <a:pt x="196812" y="1622535"/>
                </a:lnTo>
                <a:lnTo>
                  <a:pt x="171080" y="1585765"/>
                </a:lnTo>
                <a:lnTo>
                  <a:pt x="146948" y="1547835"/>
                </a:lnTo>
                <a:lnTo>
                  <a:pt x="124465" y="1508795"/>
                </a:lnTo>
                <a:lnTo>
                  <a:pt x="103680" y="1468694"/>
                </a:lnTo>
                <a:lnTo>
                  <a:pt x="84642" y="1427581"/>
                </a:lnTo>
                <a:lnTo>
                  <a:pt x="67400" y="1385504"/>
                </a:lnTo>
                <a:lnTo>
                  <a:pt x="52003" y="1342513"/>
                </a:lnTo>
                <a:lnTo>
                  <a:pt x="38500" y="1298656"/>
                </a:lnTo>
                <a:lnTo>
                  <a:pt x="26940" y="1253983"/>
                </a:lnTo>
                <a:lnTo>
                  <a:pt x="17372" y="1208543"/>
                </a:lnTo>
                <a:lnTo>
                  <a:pt x="9845" y="1162384"/>
                </a:lnTo>
                <a:lnTo>
                  <a:pt x="4408" y="1115556"/>
                </a:lnTo>
                <a:lnTo>
                  <a:pt x="1110" y="1068107"/>
                </a:lnTo>
                <a:lnTo>
                  <a:pt x="0" y="1020087"/>
                </a:lnTo>
                <a:lnTo>
                  <a:pt x="1110" y="972067"/>
                </a:lnTo>
                <a:lnTo>
                  <a:pt x="4408" y="924619"/>
                </a:lnTo>
                <a:lnTo>
                  <a:pt x="9845" y="877791"/>
                </a:lnTo>
                <a:lnTo>
                  <a:pt x="17372" y="831632"/>
                </a:lnTo>
                <a:lnTo>
                  <a:pt x="26940" y="786192"/>
                </a:lnTo>
                <a:lnTo>
                  <a:pt x="38500" y="741519"/>
                </a:lnTo>
                <a:lnTo>
                  <a:pt x="52003" y="697663"/>
                </a:lnTo>
                <a:lnTo>
                  <a:pt x="67400" y="654671"/>
                </a:lnTo>
                <a:lnTo>
                  <a:pt x="84642" y="612595"/>
                </a:lnTo>
                <a:lnTo>
                  <a:pt x="103680" y="571481"/>
                </a:lnTo>
                <a:lnTo>
                  <a:pt x="124465" y="531380"/>
                </a:lnTo>
                <a:lnTo>
                  <a:pt x="146948" y="492340"/>
                </a:lnTo>
                <a:lnTo>
                  <a:pt x="171080" y="454410"/>
                </a:lnTo>
                <a:lnTo>
                  <a:pt x="196812" y="417639"/>
                </a:lnTo>
                <a:lnTo>
                  <a:pt x="224096" y="382077"/>
                </a:lnTo>
                <a:lnTo>
                  <a:pt x="252882" y="347772"/>
                </a:lnTo>
                <a:lnTo>
                  <a:pt x="283120" y="314773"/>
                </a:lnTo>
                <a:lnTo>
                  <a:pt x="314764" y="283129"/>
                </a:lnTo>
                <a:lnTo>
                  <a:pt x="347762" y="252890"/>
                </a:lnTo>
                <a:lnTo>
                  <a:pt x="382066" y="224103"/>
                </a:lnTo>
                <a:lnTo>
                  <a:pt x="417628" y="196819"/>
                </a:lnTo>
                <a:lnTo>
                  <a:pt x="454398" y="171086"/>
                </a:lnTo>
                <a:lnTo>
                  <a:pt x="492328" y="146953"/>
                </a:lnTo>
                <a:lnTo>
                  <a:pt x="531367" y="124469"/>
                </a:lnTo>
                <a:lnTo>
                  <a:pt x="571468" y="103683"/>
                </a:lnTo>
                <a:lnTo>
                  <a:pt x="612582" y="84645"/>
                </a:lnTo>
                <a:lnTo>
                  <a:pt x="654659" y="67402"/>
                </a:lnTo>
                <a:lnTo>
                  <a:pt x="697650" y="52005"/>
                </a:lnTo>
                <a:lnTo>
                  <a:pt x="741507" y="38501"/>
                </a:lnTo>
                <a:lnTo>
                  <a:pt x="786180" y="26941"/>
                </a:lnTo>
                <a:lnTo>
                  <a:pt x="831620" y="17373"/>
                </a:lnTo>
                <a:lnTo>
                  <a:pt x="877779" y="9845"/>
                </a:lnTo>
                <a:lnTo>
                  <a:pt x="924608" y="4408"/>
                </a:lnTo>
                <a:lnTo>
                  <a:pt x="972057" y="1110"/>
                </a:lnTo>
                <a:lnTo>
                  <a:pt x="1020077" y="0"/>
                </a:lnTo>
                <a:lnTo>
                  <a:pt x="1020077" y="2040169"/>
                </a:lnTo>
                <a:close/>
              </a:path>
            </a:pathLst>
          </a:custGeom>
          <a:ln w="133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71754" y="3685489"/>
            <a:ext cx="4413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omic Sans MS"/>
                <a:cs typeface="Comic Sans MS"/>
              </a:rPr>
              <a:t>50</a:t>
            </a:r>
            <a:r>
              <a:rPr sz="1400" spc="-8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%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53304" y="3685489"/>
            <a:ext cx="4413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omic Sans MS"/>
                <a:cs typeface="Comic Sans MS"/>
              </a:rPr>
              <a:t>50</a:t>
            </a:r>
            <a:r>
              <a:rPr sz="1400" spc="-8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%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19700" y="2788697"/>
            <a:ext cx="2040255" cy="2040255"/>
          </a:xfrm>
          <a:custGeom>
            <a:avLst/>
            <a:gdLst/>
            <a:ahLst/>
            <a:cxnLst/>
            <a:rect l="l" t="t" r="r" b="b"/>
            <a:pathLst>
              <a:path w="2040254" h="2040254">
                <a:moveTo>
                  <a:pt x="1020093" y="0"/>
                </a:moveTo>
                <a:lnTo>
                  <a:pt x="972073" y="1110"/>
                </a:lnTo>
                <a:lnTo>
                  <a:pt x="924623" y="4408"/>
                </a:lnTo>
                <a:lnTo>
                  <a:pt x="877795" y="9845"/>
                </a:lnTo>
                <a:lnTo>
                  <a:pt x="831635" y="17373"/>
                </a:lnTo>
                <a:lnTo>
                  <a:pt x="786194" y="26941"/>
                </a:lnTo>
                <a:lnTo>
                  <a:pt x="741521" y="38501"/>
                </a:lnTo>
                <a:lnTo>
                  <a:pt x="697664" y="52005"/>
                </a:lnTo>
                <a:lnTo>
                  <a:pt x="654672" y="67402"/>
                </a:lnTo>
                <a:lnTo>
                  <a:pt x="612595" y="84645"/>
                </a:lnTo>
                <a:lnTo>
                  <a:pt x="571481" y="103683"/>
                </a:lnTo>
                <a:lnTo>
                  <a:pt x="531379" y="124469"/>
                </a:lnTo>
                <a:lnTo>
                  <a:pt x="492339" y="146953"/>
                </a:lnTo>
                <a:lnTo>
                  <a:pt x="454409" y="171086"/>
                </a:lnTo>
                <a:lnTo>
                  <a:pt x="417638" y="196819"/>
                </a:lnTo>
                <a:lnTo>
                  <a:pt x="382075" y="224103"/>
                </a:lnTo>
                <a:lnTo>
                  <a:pt x="347770" y="252890"/>
                </a:lnTo>
                <a:lnTo>
                  <a:pt x="314771" y="283129"/>
                </a:lnTo>
                <a:lnTo>
                  <a:pt x="283128" y="314773"/>
                </a:lnTo>
                <a:lnTo>
                  <a:pt x="252888" y="347772"/>
                </a:lnTo>
                <a:lnTo>
                  <a:pt x="224102" y="382077"/>
                </a:lnTo>
                <a:lnTo>
                  <a:pt x="196818" y="417639"/>
                </a:lnTo>
                <a:lnTo>
                  <a:pt x="171085" y="454410"/>
                </a:lnTo>
                <a:lnTo>
                  <a:pt x="146952" y="492340"/>
                </a:lnTo>
                <a:lnTo>
                  <a:pt x="124468" y="531380"/>
                </a:lnTo>
                <a:lnTo>
                  <a:pt x="103682" y="571481"/>
                </a:lnTo>
                <a:lnTo>
                  <a:pt x="84644" y="612595"/>
                </a:lnTo>
                <a:lnTo>
                  <a:pt x="67402" y="654671"/>
                </a:lnTo>
                <a:lnTo>
                  <a:pt x="52004" y="697663"/>
                </a:lnTo>
                <a:lnTo>
                  <a:pt x="38501" y="741519"/>
                </a:lnTo>
                <a:lnTo>
                  <a:pt x="26941" y="786192"/>
                </a:lnTo>
                <a:lnTo>
                  <a:pt x="17373" y="831632"/>
                </a:lnTo>
                <a:lnTo>
                  <a:pt x="9845" y="877791"/>
                </a:lnTo>
                <a:lnTo>
                  <a:pt x="4408" y="924619"/>
                </a:lnTo>
                <a:lnTo>
                  <a:pt x="1110" y="972067"/>
                </a:lnTo>
                <a:lnTo>
                  <a:pt x="0" y="1020087"/>
                </a:lnTo>
                <a:lnTo>
                  <a:pt x="1110" y="1068108"/>
                </a:lnTo>
                <a:lnTo>
                  <a:pt x="4408" y="1115557"/>
                </a:lnTo>
                <a:lnTo>
                  <a:pt x="9845" y="1162386"/>
                </a:lnTo>
                <a:lnTo>
                  <a:pt x="17373" y="1208545"/>
                </a:lnTo>
                <a:lnTo>
                  <a:pt x="26941" y="1253986"/>
                </a:lnTo>
                <a:lnTo>
                  <a:pt x="38501" y="1298659"/>
                </a:lnTo>
                <a:lnTo>
                  <a:pt x="52004" y="1342516"/>
                </a:lnTo>
                <a:lnTo>
                  <a:pt x="67402" y="1385507"/>
                </a:lnTo>
                <a:lnTo>
                  <a:pt x="84644" y="1427584"/>
                </a:lnTo>
                <a:lnTo>
                  <a:pt x="103682" y="1468698"/>
                </a:lnTo>
                <a:lnTo>
                  <a:pt x="124468" y="1508799"/>
                </a:lnTo>
                <a:lnTo>
                  <a:pt x="146952" y="1547838"/>
                </a:lnTo>
                <a:lnTo>
                  <a:pt x="171085" y="1585768"/>
                </a:lnTo>
                <a:lnTo>
                  <a:pt x="196818" y="1622538"/>
                </a:lnTo>
                <a:lnTo>
                  <a:pt x="224102" y="1658100"/>
                </a:lnTo>
                <a:lnTo>
                  <a:pt x="252888" y="1692404"/>
                </a:lnTo>
                <a:lnTo>
                  <a:pt x="283128" y="1725402"/>
                </a:lnTo>
                <a:lnTo>
                  <a:pt x="314771" y="1757045"/>
                </a:lnTo>
                <a:lnTo>
                  <a:pt x="347770" y="1787284"/>
                </a:lnTo>
                <a:lnTo>
                  <a:pt x="382075" y="1816069"/>
                </a:lnTo>
                <a:lnTo>
                  <a:pt x="417638" y="1843353"/>
                </a:lnTo>
                <a:lnTo>
                  <a:pt x="454409" y="1869085"/>
                </a:lnTo>
                <a:lnTo>
                  <a:pt x="492339" y="1893217"/>
                </a:lnTo>
                <a:lnTo>
                  <a:pt x="531379" y="1915700"/>
                </a:lnTo>
                <a:lnTo>
                  <a:pt x="571481" y="1936485"/>
                </a:lnTo>
                <a:lnTo>
                  <a:pt x="612595" y="1955522"/>
                </a:lnTo>
                <a:lnTo>
                  <a:pt x="654672" y="1972764"/>
                </a:lnTo>
                <a:lnTo>
                  <a:pt x="697664" y="1988161"/>
                </a:lnTo>
                <a:lnTo>
                  <a:pt x="741521" y="2001664"/>
                </a:lnTo>
                <a:lnTo>
                  <a:pt x="786194" y="2013224"/>
                </a:lnTo>
                <a:lnTo>
                  <a:pt x="831635" y="2022791"/>
                </a:lnTo>
                <a:lnTo>
                  <a:pt x="877795" y="2030318"/>
                </a:lnTo>
                <a:lnTo>
                  <a:pt x="924623" y="2035755"/>
                </a:lnTo>
                <a:lnTo>
                  <a:pt x="972073" y="2039053"/>
                </a:lnTo>
                <a:lnTo>
                  <a:pt x="1020093" y="2040164"/>
                </a:lnTo>
                <a:lnTo>
                  <a:pt x="1068113" y="2039053"/>
                </a:lnTo>
                <a:lnTo>
                  <a:pt x="1115561" y="2035755"/>
                </a:lnTo>
                <a:lnTo>
                  <a:pt x="1162389" y="2030318"/>
                </a:lnTo>
                <a:lnTo>
                  <a:pt x="1208548" y="2022791"/>
                </a:lnTo>
                <a:lnTo>
                  <a:pt x="1253988" y="2013224"/>
                </a:lnTo>
                <a:lnTo>
                  <a:pt x="1298661" y="2001664"/>
                </a:lnTo>
                <a:lnTo>
                  <a:pt x="1342518" y="1988161"/>
                </a:lnTo>
                <a:lnTo>
                  <a:pt x="1385509" y="1972764"/>
                </a:lnTo>
                <a:lnTo>
                  <a:pt x="1427587" y="1955522"/>
                </a:lnTo>
                <a:lnTo>
                  <a:pt x="1468701" y="1936485"/>
                </a:lnTo>
                <a:lnTo>
                  <a:pt x="1508802" y="1915700"/>
                </a:lnTo>
                <a:lnTo>
                  <a:pt x="1547843" y="1893217"/>
                </a:lnTo>
                <a:lnTo>
                  <a:pt x="1585773" y="1869085"/>
                </a:lnTo>
                <a:lnTo>
                  <a:pt x="1622544" y="1843353"/>
                </a:lnTo>
                <a:lnTo>
                  <a:pt x="1658107" y="1816069"/>
                </a:lnTo>
                <a:lnTo>
                  <a:pt x="1692413" y="1787284"/>
                </a:lnTo>
                <a:lnTo>
                  <a:pt x="1725412" y="1757045"/>
                </a:lnTo>
                <a:lnTo>
                  <a:pt x="1757056" y="1725402"/>
                </a:lnTo>
                <a:lnTo>
                  <a:pt x="1787296" y="1692404"/>
                </a:lnTo>
                <a:lnTo>
                  <a:pt x="1816083" y="1658100"/>
                </a:lnTo>
                <a:lnTo>
                  <a:pt x="1843368" y="1622538"/>
                </a:lnTo>
                <a:lnTo>
                  <a:pt x="1869102" y="1585768"/>
                </a:lnTo>
                <a:lnTo>
                  <a:pt x="1893235" y="1547838"/>
                </a:lnTo>
                <a:lnTo>
                  <a:pt x="1915719" y="1508799"/>
                </a:lnTo>
                <a:lnTo>
                  <a:pt x="1936506" y="1468698"/>
                </a:lnTo>
                <a:lnTo>
                  <a:pt x="1955545" y="1427584"/>
                </a:lnTo>
                <a:lnTo>
                  <a:pt x="1972788" y="1385507"/>
                </a:lnTo>
                <a:lnTo>
                  <a:pt x="1988186" y="1342516"/>
                </a:lnTo>
                <a:lnTo>
                  <a:pt x="2001689" y="1298659"/>
                </a:lnTo>
                <a:lnTo>
                  <a:pt x="2013250" y="1253986"/>
                </a:lnTo>
                <a:lnTo>
                  <a:pt x="2022819" y="1208545"/>
                </a:lnTo>
                <a:lnTo>
                  <a:pt x="2030346" y="1162386"/>
                </a:lnTo>
                <a:lnTo>
                  <a:pt x="2035784" y="1115557"/>
                </a:lnTo>
                <a:lnTo>
                  <a:pt x="2039082" y="1068108"/>
                </a:lnTo>
                <a:lnTo>
                  <a:pt x="2040192" y="1020087"/>
                </a:lnTo>
                <a:lnTo>
                  <a:pt x="2039082" y="972067"/>
                </a:lnTo>
                <a:lnTo>
                  <a:pt x="2035784" y="924619"/>
                </a:lnTo>
                <a:lnTo>
                  <a:pt x="2030346" y="877791"/>
                </a:lnTo>
                <a:lnTo>
                  <a:pt x="2022819" y="831632"/>
                </a:lnTo>
                <a:lnTo>
                  <a:pt x="2013250" y="786192"/>
                </a:lnTo>
                <a:lnTo>
                  <a:pt x="2001689" y="741519"/>
                </a:lnTo>
                <a:lnTo>
                  <a:pt x="1988186" y="697663"/>
                </a:lnTo>
                <a:lnTo>
                  <a:pt x="1972788" y="654671"/>
                </a:lnTo>
                <a:lnTo>
                  <a:pt x="1955545" y="612595"/>
                </a:lnTo>
                <a:lnTo>
                  <a:pt x="1936506" y="571481"/>
                </a:lnTo>
                <a:lnTo>
                  <a:pt x="1915719" y="531380"/>
                </a:lnTo>
                <a:lnTo>
                  <a:pt x="1893235" y="492340"/>
                </a:lnTo>
                <a:lnTo>
                  <a:pt x="1869102" y="454410"/>
                </a:lnTo>
                <a:lnTo>
                  <a:pt x="1843368" y="417639"/>
                </a:lnTo>
                <a:lnTo>
                  <a:pt x="1816083" y="382077"/>
                </a:lnTo>
                <a:lnTo>
                  <a:pt x="1787296" y="347772"/>
                </a:lnTo>
                <a:lnTo>
                  <a:pt x="1757056" y="314773"/>
                </a:lnTo>
                <a:lnTo>
                  <a:pt x="1725412" y="283129"/>
                </a:lnTo>
                <a:lnTo>
                  <a:pt x="1692413" y="252890"/>
                </a:lnTo>
                <a:lnTo>
                  <a:pt x="1658107" y="224103"/>
                </a:lnTo>
                <a:lnTo>
                  <a:pt x="1622544" y="196819"/>
                </a:lnTo>
                <a:lnTo>
                  <a:pt x="1585773" y="171086"/>
                </a:lnTo>
                <a:lnTo>
                  <a:pt x="1547843" y="146953"/>
                </a:lnTo>
                <a:lnTo>
                  <a:pt x="1508802" y="124469"/>
                </a:lnTo>
                <a:lnTo>
                  <a:pt x="1468701" y="103683"/>
                </a:lnTo>
                <a:lnTo>
                  <a:pt x="1427587" y="84645"/>
                </a:lnTo>
                <a:lnTo>
                  <a:pt x="1385509" y="67402"/>
                </a:lnTo>
                <a:lnTo>
                  <a:pt x="1342518" y="52005"/>
                </a:lnTo>
                <a:lnTo>
                  <a:pt x="1298661" y="38501"/>
                </a:lnTo>
                <a:lnTo>
                  <a:pt x="1253988" y="26941"/>
                </a:lnTo>
                <a:lnTo>
                  <a:pt x="1208548" y="17373"/>
                </a:lnTo>
                <a:lnTo>
                  <a:pt x="1162389" y="9845"/>
                </a:lnTo>
                <a:lnTo>
                  <a:pt x="1115561" y="4408"/>
                </a:lnTo>
                <a:lnTo>
                  <a:pt x="1068113" y="1110"/>
                </a:lnTo>
                <a:lnTo>
                  <a:pt x="1020093" y="0"/>
                </a:lnTo>
                <a:close/>
              </a:path>
            </a:pathLst>
          </a:custGeom>
          <a:solidFill>
            <a:srgbClr val="C2C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19700" y="2788697"/>
            <a:ext cx="2040255" cy="2040255"/>
          </a:xfrm>
          <a:custGeom>
            <a:avLst/>
            <a:gdLst/>
            <a:ahLst/>
            <a:cxnLst/>
            <a:rect l="l" t="t" r="r" b="b"/>
            <a:pathLst>
              <a:path w="2040254" h="2040254">
                <a:moveTo>
                  <a:pt x="2040192" y="1020087"/>
                </a:moveTo>
                <a:lnTo>
                  <a:pt x="2039082" y="1068108"/>
                </a:lnTo>
                <a:lnTo>
                  <a:pt x="2035784" y="1115557"/>
                </a:lnTo>
                <a:lnTo>
                  <a:pt x="2030346" y="1162386"/>
                </a:lnTo>
                <a:lnTo>
                  <a:pt x="2022819" y="1208545"/>
                </a:lnTo>
                <a:lnTo>
                  <a:pt x="2013250" y="1253986"/>
                </a:lnTo>
                <a:lnTo>
                  <a:pt x="2001689" y="1298659"/>
                </a:lnTo>
                <a:lnTo>
                  <a:pt x="1988186" y="1342516"/>
                </a:lnTo>
                <a:lnTo>
                  <a:pt x="1972788" y="1385507"/>
                </a:lnTo>
                <a:lnTo>
                  <a:pt x="1955545" y="1427584"/>
                </a:lnTo>
                <a:lnTo>
                  <a:pt x="1936506" y="1468698"/>
                </a:lnTo>
                <a:lnTo>
                  <a:pt x="1915720" y="1508799"/>
                </a:lnTo>
                <a:lnTo>
                  <a:pt x="1893235" y="1547839"/>
                </a:lnTo>
                <a:lnTo>
                  <a:pt x="1869102" y="1585768"/>
                </a:lnTo>
                <a:lnTo>
                  <a:pt x="1843368" y="1622538"/>
                </a:lnTo>
                <a:lnTo>
                  <a:pt x="1816083" y="1658100"/>
                </a:lnTo>
                <a:lnTo>
                  <a:pt x="1787296" y="1692404"/>
                </a:lnTo>
                <a:lnTo>
                  <a:pt x="1757056" y="1725402"/>
                </a:lnTo>
                <a:lnTo>
                  <a:pt x="1725412" y="1757045"/>
                </a:lnTo>
                <a:lnTo>
                  <a:pt x="1692413" y="1787284"/>
                </a:lnTo>
                <a:lnTo>
                  <a:pt x="1658107" y="1816069"/>
                </a:lnTo>
                <a:lnTo>
                  <a:pt x="1622544" y="1843353"/>
                </a:lnTo>
                <a:lnTo>
                  <a:pt x="1585773" y="1869085"/>
                </a:lnTo>
                <a:lnTo>
                  <a:pt x="1547843" y="1893217"/>
                </a:lnTo>
                <a:lnTo>
                  <a:pt x="1508802" y="1915700"/>
                </a:lnTo>
                <a:lnTo>
                  <a:pt x="1468701" y="1936485"/>
                </a:lnTo>
                <a:lnTo>
                  <a:pt x="1427587" y="1955523"/>
                </a:lnTo>
                <a:lnTo>
                  <a:pt x="1385509" y="1972764"/>
                </a:lnTo>
                <a:lnTo>
                  <a:pt x="1342518" y="1988161"/>
                </a:lnTo>
                <a:lnTo>
                  <a:pt x="1298661" y="2001664"/>
                </a:lnTo>
                <a:lnTo>
                  <a:pt x="1253988" y="2013224"/>
                </a:lnTo>
                <a:lnTo>
                  <a:pt x="1208548" y="2022791"/>
                </a:lnTo>
                <a:lnTo>
                  <a:pt x="1162389" y="2030318"/>
                </a:lnTo>
                <a:lnTo>
                  <a:pt x="1115561" y="2035755"/>
                </a:lnTo>
                <a:lnTo>
                  <a:pt x="1068113" y="2039054"/>
                </a:lnTo>
                <a:lnTo>
                  <a:pt x="1020093" y="2040164"/>
                </a:lnTo>
                <a:lnTo>
                  <a:pt x="972073" y="2039054"/>
                </a:lnTo>
                <a:lnTo>
                  <a:pt x="924623" y="2035755"/>
                </a:lnTo>
                <a:lnTo>
                  <a:pt x="877795" y="2030318"/>
                </a:lnTo>
                <a:lnTo>
                  <a:pt x="831635" y="2022791"/>
                </a:lnTo>
                <a:lnTo>
                  <a:pt x="786194" y="2013224"/>
                </a:lnTo>
                <a:lnTo>
                  <a:pt x="741521" y="2001664"/>
                </a:lnTo>
                <a:lnTo>
                  <a:pt x="697664" y="1988161"/>
                </a:lnTo>
                <a:lnTo>
                  <a:pt x="654672" y="1972764"/>
                </a:lnTo>
                <a:lnTo>
                  <a:pt x="612595" y="1955523"/>
                </a:lnTo>
                <a:lnTo>
                  <a:pt x="571481" y="1936485"/>
                </a:lnTo>
                <a:lnTo>
                  <a:pt x="531379" y="1915700"/>
                </a:lnTo>
                <a:lnTo>
                  <a:pt x="492339" y="1893217"/>
                </a:lnTo>
                <a:lnTo>
                  <a:pt x="454409" y="1869085"/>
                </a:lnTo>
                <a:lnTo>
                  <a:pt x="417638" y="1843353"/>
                </a:lnTo>
                <a:lnTo>
                  <a:pt x="382075" y="1816069"/>
                </a:lnTo>
                <a:lnTo>
                  <a:pt x="347770" y="1787284"/>
                </a:lnTo>
                <a:lnTo>
                  <a:pt x="314771" y="1757045"/>
                </a:lnTo>
                <a:lnTo>
                  <a:pt x="283128" y="1725402"/>
                </a:lnTo>
                <a:lnTo>
                  <a:pt x="252888" y="1692404"/>
                </a:lnTo>
                <a:lnTo>
                  <a:pt x="224102" y="1658100"/>
                </a:lnTo>
                <a:lnTo>
                  <a:pt x="196818" y="1622538"/>
                </a:lnTo>
                <a:lnTo>
                  <a:pt x="171085" y="1585768"/>
                </a:lnTo>
                <a:lnTo>
                  <a:pt x="146952" y="1547839"/>
                </a:lnTo>
                <a:lnTo>
                  <a:pt x="124468" y="1508799"/>
                </a:lnTo>
                <a:lnTo>
                  <a:pt x="103682" y="1468698"/>
                </a:lnTo>
                <a:lnTo>
                  <a:pt x="84644" y="1427584"/>
                </a:lnTo>
                <a:lnTo>
                  <a:pt x="67402" y="1385507"/>
                </a:lnTo>
                <a:lnTo>
                  <a:pt x="52004" y="1342516"/>
                </a:lnTo>
                <a:lnTo>
                  <a:pt x="38501" y="1298659"/>
                </a:lnTo>
                <a:lnTo>
                  <a:pt x="26941" y="1253986"/>
                </a:lnTo>
                <a:lnTo>
                  <a:pt x="17373" y="1208545"/>
                </a:lnTo>
                <a:lnTo>
                  <a:pt x="9845" y="1162386"/>
                </a:lnTo>
                <a:lnTo>
                  <a:pt x="4408" y="1115557"/>
                </a:lnTo>
                <a:lnTo>
                  <a:pt x="1110" y="1068108"/>
                </a:lnTo>
                <a:lnTo>
                  <a:pt x="0" y="1020087"/>
                </a:lnTo>
                <a:lnTo>
                  <a:pt x="1110" y="972067"/>
                </a:lnTo>
                <a:lnTo>
                  <a:pt x="4408" y="924619"/>
                </a:lnTo>
                <a:lnTo>
                  <a:pt x="9845" y="877791"/>
                </a:lnTo>
                <a:lnTo>
                  <a:pt x="17373" y="831632"/>
                </a:lnTo>
                <a:lnTo>
                  <a:pt x="26941" y="786192"/>
                </a:lnTo>
                <a:lnTo>
                  <a:pt x="38501" y="741519"/>
                </a:lnTo>
                <a:lnTo>
                  <a:pt x="52004" y="697663"/>
                </a:lnTo>
                <a:lnTo>
                  <a:pt x="67402" y="654671"/>
                </a:lnTo>
                <a:lnTo>
                  <a:pt x="84644" y="612595"/>
                </a:lnTo>
                <a:lnTo>
                  <a:pt x="103682" y="571481"/>
                </a:lnTo>
                <a:lnTo>
                  <a:pt x="124468" y="531380"/>
                </a:lnTo>
                <a:lnTo>
                  <a:pt x="146952" y="492340"/>
                </a:lnTo>
                <a:lnTo>
                  <a:pt x="171085" y="454410"/>
                </a:lnTo>
                <a:lnTo>
                  <a:pt x="196818" y="417639"/>
                </a:lnTo>
                <a:lnTo>
                  <a:pt x="224102" y="382077"/>
                </a:lnTo>
                <a:lnTo>
                  <a:pt x="252888" y="347772"/>
                </a:lnTo>
                <a:lnTo>
                  <a:pt x="283128" y="314773"/>
                </a:lnTo>
                <a:lnTo>
                  <a:pt x="314771" y="283129"/>
                </a:lnTo>
                <a:lnTo>
                  <a:pt x="347770" y="252890"/>
                </a:lnTo>
                <a:lnTo>
                  <a:pt x="382075" y="224103"/>
                </a:lnTo>
                <a:lnTo>
                  <a:pt x="417638" y="196819"/>
                </a:lnTo>
                <a:lnTo>
                  <a:pt x="454409" y="171086"/>
                </a:lnTo>
                <a:lnTo>
                  <a:pt x="492339" y="146953"/>
                </a:lnTo>
                <a:lnTo>
                  <a:pt x="531379" y="124469"/>
                </a:lnTo>
                <a:lnTo>
                  <a:pt x="571481" y="103683"/>
                </a:lnTo>
                <a:lnTo>
                  <a:pt x="612595" y="84645"/>
                </a:lnTo>
                <a:lnTo>
                  <a:pt x="654672" y="67402"/>
                </a:lnTo>
                <a:lnTo>
                  <a:pt x="697664" y="52005"/>
                </a:lnTo>
                <a:lnTo>
                  <a:pt x="741521" y="38501"/>
                </a:lnTo>
                <a:lnTo>
                  <a:pt x="786194" y="26941"/>
                </a:lnTo>
                <a:lnTo>
                  <a:pt x="831635" y="17373"/>
                </a:lnTo>
                <a:lnTo>
                  <a:pt x="877795" y="9845"/>
                </a:lnTo>
                <a:lnTo>
                  <a:pt x="924623" y="4408"/>
                </a:lnTo>
                <a:lnTo>
                  <a:pt x="972073" y="1110"/>
                </a:lnTo>
                <a:lnTo>
                  <a:pt x="1020093" y="0"/>
                </a:lnTo>
                <a:lnTo>
                  <a:pt x="1068113" y="1110"/>
                </a:lnTo>
                <a:lnTo>
                  <a:pt x="1115561" y="4408"/>
                </a:lnTo>
                <a:lnTo>
                  <a:pt x="1162389" y="9845"/>
                </a:lnTo>
                <a:lnTo>
                  <a:pt x="1208548" y="17373"/>
                </a:lnTo>
                <a:lnTo>
                  <a:pt x="1253988" y="26941"/>
                </a:lnTo>
                <a:lnTo>
                  <a:pt x="1298661" y="38501"/>
                </a:lnTo>
                <a:lnTo>
                  <a:pt x="1342518" y="52005"/>
                </a:lnTo>
                <a:lnTo>
                  <a:pt x="1385509" y="67402"/>
                </a:lnTo>
                <a:lnTo>
                  <a:pt x="1427587" y="84645"/>
                </a:lnTo>
                <a:lnTo>
                  <a:pt x="1468701" y="103683"/>
                </a:lnTo>
                <a:lnTo>
                  <a:pt x="1508802" y="124469"/>
                </a:lnTo>
                <a:lnTo>
                  <a:pt x="1547843" y="146953"/>
                </a:lnTo>
                <a:lnTo>
                  <a:pt x="1585773" y="171086"/>
                </a:lnTo>
                <a:lnTo>
                  <a:pt x="1622544" y="196819"/>
                </a:lnTo>
                <a:lnTo>
                  <a:pt x="1658107" y="224103"/>
                </a:lnTo>
                <a:lnTo>
                  <a:pt x="1692413" y="252890"/>
                </a:lnTo>
                <a:lnTo>
                  <a:pt x="1725412" y="283129"/>
                </a:lnTo>
                <a:lnTo>
                  <a:pt x="1757056" y="314773"/>
                </a:lnTo>
                <a:lnTo>
                  <a:pt x="1787296" y="347772"/>
                </a:lnTo>
                <a:lnTo>
                  <a:pt x="1816083" y="382077"/>
                </a:lnTo>
                <a:lnTo>
                  <a:pt x="1843368" y="417639"/>
                </a:lnTo>
                <a:lnTo>
                  <a:pt x="1869102" y="454410"/>
                </a:lnTo>
                <a:lnTo>
                  <a:pt x="1893235" y="492340"/>
                </a:lnTo>
                <a:lnTo>
                  <a:pt x="1915720" y="531380"/>
                </a:lnTo>
                <a:lnTo>
                  <a:pt x="1936506" y="571481"/>
                </a:lnTo>
                <a:lnTo>
                  <a:pt x="1955545" y="612595"/>
                </a:lnTo>
                <a:lnTo>
                  <a:pt x="1972788" y="654671"/>
                </a:lnTo>
                <a:lnTo>
                  <a:pt x="1988186" y="697663"/>
                </a:lnTo>
                <a:lnTo>
                  <a:pt x="2001689" y="741519"/>
                </a:lnTo>
                <a:lnTo>
                  <a:pt x="2013250" y="786192"/>
                </a:lnTo>
                <a:lnTo>
                  <a:pt x="2022819" y="831632"/>
                </a:lnTo>
                <a:lnTo>
                  <a:pt x="2030346" y="877791"/>
                </a:lnTo>
                <a:lnTo>
                  <a:pt x="2035784" y="924619"/>
                </a:lnTo>
                <a:lnTo>
                  <a:pt x="2039082" y="972067"/>
                </a:lnTo>
                <a:lnTo>
                  <a:pt x="2040192" y="1020087"/>
                </a:lnTo>
                <a:close/>
              </a:path>
            </a:pathLst>
          </a:custGeom>
          <a:ln w="133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19700" y="2787645"/>
            <a:ext cx="1020444" cy="1019810"/>
          </a:xfrm>
          <a:custGeom>
            <a:avLst/>
            <a:gdLst/>
            <a:ahLst/>
            <a:cxnLst/>
            <a:rect l="l" t="t" r="r" b="b"/>
            <a:pathLst>
              <a:path w="1020445" h="1019810">
                <a:moveTo>
                  <a:pt x="1019891" y="0"/>
                </a:moveTo>
                <a:lnTo>
                  <a:pt x="971871" y="1109"/>
                </a:lnTo>
                <a:lnTo>
                  <a:pt x="924423" y="4403"/>
                </a:lnTo>
                <a:lnTo>
                  <a:pt x="877596" y="9834"/>
                </a:lnTo>
                <a:lnTo>
                  <a:pt x="831440" y="17353"/>
                </a:lnTo>
                <a:lnTo>
                  <a:pt x="786003" y="26911"/>
                </a:lnTo>
                <a:lnTo>
                  <a:pt x="741334" y="38459"/>
                </a:lnTo>
                <a:lnTo>
                  <a:pt x="697482" y="51948"/>
                </a:lnTo>
                <a:lnTo>
                  <a:pt x="654496" y="67330"/>
                </a:lnTo>
                <a:lnTo>
                  <a:pt x="612425" y="84555"/>
                </a:lnTo>
                <a:lnTo>
                  <a:pt x="571318" y="103575"/>
                </a:lnTo>
                <a:lnTo>
                  <a:pt x="531224" y="124342"/>
                </a:lnTo>
                <a:lnTo>
                  <a:pt x="492191" y="146805"/>
                </a:lnTo>
                <a:lnTo>
                  <a:pt x="454269" y="170916"/>
                </a:lnTo>
                <a:lnTo>
                  <a:pt x="417507" y="196627"/>
                </a:lnTo>
                <a:lnTo>
                  <a:pt x="381953" y="223889"/>
                </a:lnTo>
                <a:lnTo>
                  <a:pt x="347656" y="252653"/>
                </a:lnTo>
                <a:lnTo>
                  <a:pt x="314666" y="282869"/>
                </a:lnTo>
                <a:lnTo>
                  <a:pt x="283031" y="314489"/>
                </a:lnTo>
                <a:lnTo>
                  <a:pt x="252800" y="347465"/>
                </a:lnTo>
                <a:lnTo>
                  <a:pt x="224022" y="381748"/>
                </a:lnTo>
                <a:lnTo>
                  <a:pt x="196746" y="417288"/>
                </a:lnTo>
                <a:lnTo>
                  <a:pt x="171022" y="454036"/>
                </a:lnTo>
                <a:lnTo>
                  <a:pt x="146897" y="491945"/>
                </a:lnTo>
                <a:lnTo>
                  <a:pt x="124421" y="530965"/>
                </a:lnTo>
                <a:lnTo>
                  <a:pt x="103642" y="571047"/>
                </a:lnTo>
                <a:lnTo>
                  <a:pt x="84611" y="612143"/>
                </a:lnTo>
                <a:lnTo>
                  <a:pt x="67375" y="654203"/>
                </a:lnTo>
                <a:lnTo>
                  <a:pt x="51983" y="697179"/>
                </a:lnTo>
                <a:lnTo>
                  <a:pt x="38485" y="741022"/>
                </a:lnTo>
                <a:lnTo>
                  <a:pt x="26930" y="785683"/>
                </a:lnTo>
                <a:lnTo>
                  <a:pt x="17365" y="831113"/>
                </a:lnTo>
                <a:lnTo>
                  <a:pt x="9841" y="877264"/>
                </a:lnTo>
                <a:lnTo>
                  <a:pt x="4406" y="924087"/>
                </a:lnTo>
                <a:lnTo>
                  <a:pt x="1109" y="971532"/>
                </a:lnTo>
                <a:lnTo>
                  <a:pt x="0" y="1019551"/>
                </a:lnTo>
                <a:lnTo>
                  <a:pt x="1019891" y="1019551"/>
                </a:lnTo>
                <a:lnTo>
                  <a:pt x="1019891" y="0"/>
                </a:lnTo>
                <a:close/>
              </a:path>
            </a:pathLst>
          </a:custGeom>
          <a:solidFill>
            <a:srgbClr val="F79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19700" y="2787645"/>
            <a:ext cx="1020444" cy="1019810"/>
          </a:xfrm>
          <a:custGeom>
            <a:avLst/>
            <a:gdLst/>
            <a:ahLst/>
            <a:cxnLst/>
            <a:rect l="l" t="t" r="r" b="b"/>
            <a:pathLst>
              <a:path w="1020445" h="1019810">
                <a:moveTo>
                  <a:pt x="1019891" y="1019551"/>
                </a:moveTo>
                <a:lnTo>
                  <a:pt x="1019891" y="0"/>
                </a:lnTo>
                <a:lnTo>
                  <a:pt x="971871" y="1109"/>
                </a:lnTo>
                <a:lnTo>
                  <a:pt x="924423" y="4403"/>
                </a:lnTo>
                <a:lnTo>
                  <a:pt x="877596" y="9834"/>
                </a:lnTo>
                <a:lnTo>
                  <a:pt x="831440" y="17353"/>
                </a:lnTo>
                <a:lnTo>
                  <a:pt x="786003" y="26911"/>
                </a:lnTo>
                <a:lnTo>
                  <a:pt x="741334" y="38459"/>
                </a:lnTo>
                <a:lnTo>
                  <a:pt x="697482" y="51948"/>
                </a:lnTo>
                <a:lnTo>
                  <a:pt x="654496" y="67330"/>
                </a:lnTo>
                <a:lnTo>
                  <a:pt x="612425" y="84555"/>
                </a:lnTo>
                <a:lnTo>
                  <a:pt x="571318" y="103575"/>
                </a:lnTo>
                <a:lnTo>
                  <a:pt x="531224" y="124342"/>
                </a:lnTo>
                <a:lnTo>
                  <a:pt x="492191" y="146805"/>
                </a:lnTo>
                <a:lnTo>
                  <a:pt x="454269" y="170916"/>
                </a:lnTo>
                <a:lnTo>
                  <a:pt x="417507" y="196627"/>
                </a:lnTo>
                <a:lnTo>
                  <a:pt x="381953" y="223889"/>
                </a:lnTo>
                <a:lnTo>
                  <a:pt x="347656" y="252653"/>
                </a:lnTo>
                <a:lnTo>
                  <a:pt x="314666" y="282869"/>
                </a:lnTo>
                <a:lnTo>
                  <a:pt x="283031" y="314489"/>
                </a:lnTo>
                <a:lnTo>
                  <a:pt x="252800" y="347465"/>
                </a:lnTo>
                <a:lnTo>
                  <a:pt x="224022" y="381748"/>
                </a:lnTo>
                <a:lnTo>
                  <a:pt x="196746" y="417288"/>
                </a:lnTo>
                <a:lnTo>
                  <a:pt x="171022" y="454036"/>
                </a:lnTo>
                <a:lnTo>
                  <a:pt x="146897" y="491945"/>
                </a:lnTo>
                <a:lnTo>
                  <a:pt x="124421" y="530965"/>
                </a:lnTo>
                <a:lnTo>
                  <a:pt x="103642" y="571047"/>
                </a:lnTo>
                <a:lnTo>
                  <a:pt x="84611" y="612143"/>
                </a:lnTo>
                <a:lnTo>
                  <a:pt x="67375" y="654203"/>
                </a:lnTo>
                <a:lnTo>
                  <a:pt x="51983" y="697179"/>
                </a:lnTo>
                <a:lnTo>
                  <a:pt x="38485" y="741022"/>
                </a:lnTo>
                <a:lnTo>
                  <a:pt x="26930" y="785683"/>
                </a:lnTo>
                <a:lnTo>
                  <a:pt x="17365" y="831113"/>
                </a:lnTo>
                <a:lnTo>
                  <a:pt x="9841" y="877264"/>
                </a:lnTo>
                <a:lnTo>
                  <a:pt x="4406" y="924087"/>
                </a:lnTo>
                <a:lnTo>
                  <a:pt x="1109" y="971532"/>
                </a:lnTo>
                <a:lnTo>
                  <a:pt x="0" y="1019551"/>
                </a:lnTo>
                <a:lnTo>
                  <a:pt x="1019891" y="1019551"/>
                </a:lnTo>
                <a:close/>
              </a:path>
            </a:pathLst>
          </a:custGeom>
          <a:ln w="133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480969" y="4019266"/>
            <a:ext cx="4413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omic Sans MS"/>
                <a:cs typeface="Comic Sans MS"/>
              </a:rPr>
              <a:t>75</a:t>
            </a:r>
            <a:r>
              <a:rPr sz="1400" spc="-8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%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99453" y="3300362"/>
            <a:ext cx="4413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omic Sans MS"/>
                <a:cs typeface="Comic Sans MS"/>
              </a:rPr>
              <a:t>25</a:t>
            </a:r>
            <a:r>
              <a:rPr sz="1400" spc="-8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%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86521" y="2783313"/>
            <a:ext cx="2040255" cy="2040255"/>
          </a:xfrm>
          <a:custGeom>
            <a:avLst/>
            <a:gdLst/>
            <a:ahLst/>
            <a:cxnLst/>
            <a:rect l="l" t="t" r="r" b="b"/>
            <a:pathLst>
              <a:path w="2040254" h="2040254">
                <a:moveTo>
                  <a:pt x="1020093" y="0"/>
                </a:moveTo>
                <a:lnTo>
                  <a:pt x="972072" y="1110"/>
                </a:lnTo>
                <a:lnTo>
                  <a:pt x="924623" y="4408"/>
                </a:lnTo>
                <a:lnTo>
                  <a:pt x="877794" y="9845"/>
                </a:lnTo>
                <a:lnTo>
                  <a:pt x="831634" y="17373"/>
                </a:lnTo>
                <a:lnTo>
                  <a:pt x="786193" y="26941"/>
                </a:lnTo>
                <a:lnTo>
                  <a:pt x="741519" y="38501"/>
                </a:lnTo>
                <a:lnTo>
                  <a:pt x="697662" y="52005"/>
                </a:lnTo>
                <a:lnTo>
                  <a:pt x="654670" y="67402"/>
                </a:lnTo>
                <a:lnTo>
                  <a:pt x="612593" y="84645"/>
                </a:lnTo>
                <a:lnTo>
                  <a:pt x="571479" y="103683"/>
                </a:lnTo>
                <a:lnTo>
                  <a:pt x="531377" y="124469"/>
                </a:lnTo>
                <a:lnTo>
                  <a:pt x="492337" y="146953"/>
                </a:lnTo>
                <a:lnTo>
                  <a:pt x="454407" y="171086"/>
                </a:lnTo>
                <a:lnTo>
                  <a:pt x="417636" y="196819"/>
                </a:lnTo>
                <a:lnTo>
                  <a:pt x="382074" y="224103"/>
                </a:lnTo>
                <a:lnTo>
                  <a:pt x="347769" y="252890"/>
                </a:lnTo>
                <a:lnTo>
                  <a:pt x="314770" y="283129"/>
                </a:lnTo>
                <a:lnTo>
                  <a:pt x="283126" y="314773"/>
                </a:lnTo>
                <a:lnTo>
                  <a:pt x="252887" y="347772"/>
                </a:lnTo>
                <a:lnTo>
                  <a:pt x="224100" y="382077"/>
                </a:lnTo>
                <a:lnTo>
                  <a:pt x="196816" y="417639"/>
                </a:lnTo>
                <a:lnTo>
                  <a:pt x="171084" y="454410"/>
                </a:lnTo>
                <a:lnTo>
                  <a:pt x="146951" y="492340"/>
                </a:lnTo>
                <a:lnTo>
                  <a:pt x="124467" y="531380"/>
                </a:lnTo>
                <a:lnTo>
                  <a:pt x="103682" y="571481"/>
                </a:lnTo>
                <a:lnTo>
                  <a:pt x="84643" y="612595"/>
                </a:lnTo>
                <a:lnTo>
                  <a:pt x="67401" y="654671"/>
                </a:lnTo>
                <a:lnTo>
                  <a:pt x="52004" y="697663"/>
                </a:lnTo>
                <a:lnTo>
                  <a:pt x="38501" y="741519"/>
                </a:lnTo>
                <a:lnTo>
                  <a:pt x="26941" y="786192"/>
                </a:lnTo>
                <a:lnTo>
                  <a:pt x="17372" y="831632"/>
                </a:lnTo>
                <a:lnTo>
                  <a:pt x="9845" y="877791"/>
                </a:lnTo>
                <a:lnTo>
                  <a:pt x="4408" y="924619"/>
                </a:lnTo>
                <a:lnTo>
                  <a:pt x="1110" y="972067"/>
                </a:lnTo>
                <a:lnTo>
                  <a:pt x="0" y="1020087"/>
                </a:lnTo>
                <a:lnTo>
                  <a:pt x="1110" y="1068108"/>
                </a:lnTo>
                <a:lnTo>
                  <a:pt x="4408" y="1115557"/>
                </a:lnTo>
                <a:lnTo>
                  <a:pt x="9845" y="1162386"/>
                </a:lnTo>
                <a:lnTo>
                  <a:pt x="17372" y="1208545"/>
                </a:lnTo>
                <a:lnTo>
                  <a:pt x="26941" y="1253986"/>
                </a:lnTo>
                <a:lnTo>
                  <a:pt x="38501" y="1298659"/>
                </a:lnTo>
                <a:lnTo>
                  <a:pt x="52004" y="1342516"/>
                </a:lnTo>
                <a:lnTo>
                  <a:pt x="67401" y="1385507"/>
                </a:lnTo>
                <a:lnTo>
                  <a:pt x="84643" y="1427584"/>
                </a:lnTo>
                <a:lnTo>
                  <a:pt x="103682" y="1468698"/>
                </a:lnTo>
                <a:lnTo>
                  <a:pt x="124467" y="1508799"/>
                </a:lnTo>
                <a:lnTo>
                  <a:pt x="146951" y="1547838"/>
                </a:lnTo>
                <a:lnTo>
                  <a:pt x="171084" y="1585768"/>
                </a:lnTo>
                <a:lnTo>
                  <a:pt x="196816" y="1622538"/>
                </a:lnTo>
                <a:lnTo>
                  <a:pt x="224100" y="1658100"/>
                </a:lnTo>
                <a:lnTo>
                  <a:pt x="252887" y="1692404"/>
                </a:lnTo>
                <a:lnTo>
                  <a:pt x="283126" y="1725402"/>
                </a:lnTo>
                <a:lnTo>
                  <a:pt x="314770" y="1757045"/>
                </a:lnTo>
                <a:lnTo>
                  <a:pt x="347769" y="1787284"/>
                </a:lnTo>
                <a:lnTo>
                  <a:pt x="382074" y="1816069"/>
                </a:lnTo>
                <a:lnTo>
                  <a:pt x="417636" y="1843353"/>
                </a:lnTo>
                <a:lnTo>
                  <a:pt x="454407" y="1869085"/>
                </a:lnTo>
                <a:lnTo>
                  <a:pt x="492337" y="1893217"/>
                </a:lnTo>
                <a:lnTo>
                  <a:pt x="531377" y="1915700"/>
                </a:lnTo>
                <a:lnTo>
                  <a:pt x="571479" y="1936485"/>
                </a:lnTo>
                <a:lnTo>
                  <a:pt x="612593" y="1955522"/>
                </a:lnTo>
                <a:lnTo>
                  <a:pt x="654670" y="1972764"/>
                </a:lnTo>
                <a:lnTo>
                  <a:pt x="697662" y="1988161"/>
                </a:lnTo>
                <a:lnTo>
                  <a:pt x="741519" y="2001664"/>
                </a:lnTo>
                <a:lnTo>
                  <a:pt x="786193" y="2013224"/>
                </a:lnTo>
                <a:lnTo>
                  <a:pt x="831634" y="2022791"/>
                </a:lnTo>
                <a:lnTo>
                  <a:pt x="877794" y="2030318"/>
                </a:lnTo>
                <a:lnTo>
                  <a:pt x="924623" y="2035755"/>
                </a:lnTo>
                <a:lnTo>
                  <a:pt x="972072" y="2039053"/>
                </a:lnTo>
                <a:lnTo>
                  <a:pt x="1020093" y="2040164"/>
                </a:lnTo>
                <a:lnTo>
                  <a:pt x="1068113" y="2039053"/>
                </a:lnTo>
                <a:lnTo>
                  <a:pt x="1115561" y="2035755"/>
                </a:lnTo>
                <a:lnTo>
                  <a:pt x="1162389" y="2030318"/>
                </a:lnTo>
                <a:lnTo>
                  <a:pt x="1208547" y="2022791"/>
                </a:lnTo>
                <a:lnTo>
                  <a:pt x="1253987" y="2013224"/>
                </a:lnTo>
                <a:lnTo>
                  <a:pt x="1298660" y="2001664"/>
                </a:lnTo>
                <a:lnTo>
                  <a:pt x="1342516" y="1988161"/>
                </a:lnTo>
                <a:lnTo>
                  <a:pt x="1385508" y="1972764"/>
                </a:lnTo>
                <a:lnTo>
                  <a:pt x="1427584" y="1955522"/>
                </a:lnTo>
                <a:lnTo>
                  <a:pt x="1468698" y="1936485"/>
                </a:lnTo>
                <a:lnTo>
                  <a:pt x="1508799" y="1915700"/>
                </a:lnTo>
                <a:lnTo>
                  <a:pt x="1547839" y="1893217"/>
                </a:lnTo>
                <a:lnTo>
                  <a:pt x="1585769" y="1869085"/>
                </a:lnTo>
                <a:lnTo>
                  <a:pt x="1622539" y="1843353"/>
                </a:lnTo>
                <a:lnTo>
                  <a:pt x="1658102" y="1816069"/>
                </a:lnTo>
                <a:lnTo>
                  <a:pt x="1692407" y="1787284"/>
                </a:lnTo>
                <a:lnTo>
                  <a:pt x="1725406" y="1757045"/>
                </a:lnTo>
                <a:lnTo>
                  <a:pt x="1757049" y="1725402"/>
                </a:lnTo>
                <a:lnTo>
                  <a:pt x="1787289" y="1692404"/>
                </a:lnTo>
                <a:lnTo>
                  <a:pt x="1816075" y="1658100"/>
                </a:lnTo>
                <a:lnTo>
                  <a:pt x="1843359" y="1622538"/>
                </a:lnTo>
                <a:lnTo>
                  <a:pt x="1869093" y="1585768"/>
                </a:lnTo>
                <a:lnTo>
                  <a:pt x="1893225" y="1547838"/>
                </a:lnTo>
                <a:lnTo>
                  <a:pt x="1915709" y="1508799"/>
                </a:lnTo>
                <a:lnTo>
                  <a:pt x="1936495" y="1468698"/>
                </a:lnTo>
                <a:lnTo>
                  <a:pt x="1955534" y="1427584"/>
                </a:lnTo>
                <a:lnTo>
                  <a:pt x="1972776" y="1385507"/>
                </a:lnTo>
                <a:lnTo>
                  <a:pt x="1988174" y="1342516"/>
                </a:lnTo>
                <a:lnTo>
                  <a:pt x="2001677" y="1298659"/>
                </a:lnTo>
                <a:lnTo>
                  <a:pt x="2013237" y="1253986"/>
                </a:lnTo>
                <a:lnTo>
                  <a:pt x="2022806" y="1208545"/>
                </a:lnTo>
                <a:lnTo>
                  <a:pt x="2030333" y="1162386"/>
                </a:lnTo>
                <a:lnTo>
                  <a:pt x="2035770" y="1115557"/>
                </a:lnTo>
                <a:lnTo>
                  <a:pt x="2039069" y="1068108"/>
                </a:lnTo>
                <a:lnTo>
                  <a:pt x="2040179" y="1020087"/>
                </a:lnTo>
                <a:lnTo>
                  <a:pt x="2039069" y="972067"/>
                </a:lnTo>
                <a:lnTo>
                  <a:pt x="2035770" y="924619"/>
                </a:lnTo>
                <a:lnTo>
                  <a:pt x="2030333" y="877791"/>
                </a:lnTo>
                <a:lnTo>
                  <a:pt x="2022806" y="831632"/>
                </a:lnTo>
                <a:lnTo>
                  <a:pt x="2013237" y="786192"/>
                </a:lnTo>
                <a:lnTo>
                  <a:pt x="2001677" y="741519"/>
                </a:lnTo>
                <a:lnTo>
                  <a:pt x="1988174" y="697663"/>
                </a:lnTo>
                <a:lnTo>
                  <a:pt x="1972776" y="654671"/>
                </a:lnTo>
                <a:lnTo>
                  <a:pt x="1955534" y="612595"/>
                </a:lnTo>
                <a:lnTo>
                  <a:pt x="1936495" y="571481"/>
                </a:lnTo>
                <a:lnTo>
                  <a:pt x="1915709" y="531380"/>
                </a:lnTo>
                <a:lnTo>
                  <a:pt x="1893225" y="492340"/>
                </a:lnTo>
                <a:lnTo>
                  <a:pt x="1869093" y="454410"/>
                </a:lnTo>
                <a:lnTo>
                  <a:pt x="1843359" y="417639"/>
                </a:lnTo>
                <a:lnTo>
                  <a:pt x="1816075" y="382077"/>
                </a:lnTo>
                <a:lnTo>
                  <a:pt x="1787289" y="347772"/>
                </a:lnTo>
                <a:lnTo>
                  <a:pt x="1757049" y="314773"/>
                </a:lnTo>
                <a:lnTo>
                  <a:pt x="1725406" y="283129"/>
                </a:lnTo>
                <a:lnTo>
                  <a:pt x="1692407" y="252890"/>
                </a:lnTo>
                <a:lnTo>
                  <a:pt x="1658102" y="224103"/>
                </a:lnTo>
                <a:lnTo>
                  <a:pt x="1622539" y="196819"/>
                </a:lnTo>
                <a:lnTo>
                  <a:pt x="1585769" y="171086"/>
                </a:lnTo>
                <a:lnTo>
                  <a:pt x="1547839" y="146953"/>
                </a:lnTo>
                <a:lnTo>
                  <a:pt x="1508799" y="124469"/>
                </a:lnTo>
                <a:lnTo>
                  <a:pt x="1468698" y="103683"/>
                </a:lnTo>
                <a:lnTo>
                  <a:pt x="1427584" y="84645"/>
                </a:lnTo>
                <a:lnTo>
                  <a:pt x="1385508" y="67402"/>
                </a:lnTo>
                <a:lnTo>
                  <a:pt x="1342516" y="52005"/>
                </a:lnTo>
                <a:lnTo>
                  <a:pt x="1298660" y="38501"/>
                </a:lnTo>
                <a:lnTo>
                  <a:pt x="1253987" y="26941"/>
                </a:lnTo>
                <a:lnTo>
                  <a:pt x="1208547" y="17373"/>
                </a:lnTo>
                <a:lnTo>
                  <a:pt x="1162389" y="9845"/>
                </a:lnTo>
                <a:lnTo>
                  <a:pt x="1115561" y="4408"/>
                </a:lnTo>
                <a:lnTo>
                  <a:pt x="1068113" y="1110"/>
                </a:lnTo>
                <a:lnTo>
                  <a:pt x="1020093" y="0"/>
                </a:lnTo>
                <a:close/>
              </a:path>
            </a:pathLst>
          </a:custGeom>
          <a:solidFill>
            <a:srgbClr val="C2C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86521" y="2783313"/>
            <a:ext cx="2040255" cy="2040255"/>
          </a:xfrm>
          <a:custGeom>
            <a:avLst/>
            <a:gdLst/>
            <a:ahLst/>
            <a:cxnLst/>
            <a:rect l="l" t="t" r="r" b="b"/>
            <a:pathLst>
              <a:path w="2040254" h="2040254">
                <a:moveTo>
                  <a:pt x="2040179" y="1020087"/>
                </a:moveTo>
                <a:lnTo>
                  <a:pt x="2039069" y="1068108"/>
                </a:lnTo>
                <a:lnTo>
                  <a:pt x="2035770" y="1115557"/>
                </a:lnTo>
                <a:lnTo>
                  <a:pt x="2030333" y="1162386"/>
                </a:lnTo>
                <a:lnTo>
                  <a:pt x="2022806" y="1208545"/>
                </a:lnTo>
                <a:lnTo>
                  <a:pt x="2013237" y="1253986"/>
                </a:lnTo>
                <a:lnTo>
                  <a:pt x="2001677" y="1298659"/>
                </a:lnTo>
                <a:lnTo>
                  <a:pt x="1988174" y="1342516"/>
                </a:lnTo>
                <a:lnTo>
                  <a:pt x="1972776" y="1385507"/>
                </a:lnTo>
                <a:lnTo>
                  <a:pt x="1955534" y="1427584"/>
                </a:lnTo>
                <a:lnTo>
                  <a:pt x="1936495" y="1468698"/>
                </a:lnTo>
                <a:lnTo>
                  <a:pt x="1915709" y="1508799"/>
                </a:lnTo>
                <a:lnTo>
                  <a:pt x="1893226" y="1547839"/>
                </a:lnTo>
                <a:lnTo>
                  <a:pt x="1869093" y="1585768"/>
                </a:lnTo>
                <a:lnTo>
                  <a:pt x="1843360" y="1622538"/>
                </a:lnTo>
                <a:lnTo>
                  <a:pt x="1816075" y="1658100"/>
                </a:lnTo>
                <a:lnTo>
                  <a:pt x="1787289" y="1692404"/>
                </a:lnTo>
                <a:lnTo>
                  <a:pt x="1757049" y="1725402"/>
                </a:lnTo>
                <a:lnTo>
                  <a:pt x="1725406" y="1757045"/>
                </a:lnTo>
                <a:lnTo>
                  <a:pt x="1692407" y="1787284"/>
                </a:lnTo>
                <a:lnTo>
                  <a:pt x="1658102" y="1816069"/>
                </a:lnTo>
                <a:lnTo>
                  <a:pt x="1622540" y="1843353"/>
                </a:lnTo>
                <a:lnTo>
                  <a:pt x="1585769" y="1869085"/>
                </a:lnTo>
                <a:lnTo>
                  <a:pt x="1547839" y="1893217"/>
                </a:lnTo>
                <a:lnTo>
                  <a:pt x="1508799" y="1915700"/>
                </a:lnTo>
                <a:lnTo>
                  <a:pt x="1468698" y="1936485"/>
                </a:lnTo>
                <a:lnTo>
                  <a:pt x="1427584" y="1955523"/>
                </a:lnTo>
                <a:lnTo>
                  <a:pt x="1385508" y="1972764"/>
                </a:lnTo>
                <a:lnTo>
                  <a:pt x="1342516" y="1988161"/>
                </a:lnTo>
                <a:lnTo>
                  <a:pt x="1298660" y="2001664"/>
                </a:lnTo>
                <a:lnTo>
                  <a:pt x="1253987" y="2013224"/>
                </a:lnTo>
                <a:lnTo>
                  <a:pt x="1208547" y="2022791"/>
                </a:lnTo>
                <a:lnTo>
                  <a:pt x="1162389" y="2030318"/>
                </a:lnTo>
                <a:lnTo>
                  <a:pt x="1115561" y="2035755"/>
                </a:lnTo>
                <a:lnTo>
                  <a:pt x="1068113" y="2039054"/>
                </a:lnTo>
                <a:lnTo>
                  <a:pt x="1020093" y="2040164"/>
                </a:lnTo>
                <a:lnTo>
                  <a:pt x="972072" y="2039054"/>
                </a:lnTo>
                <a:lnTo>
                  <a:pt x="924623" y="2035755"/>
                </a:lnTo>
                <a:lnTo>
                  <a:pt x="877794" y="2030318"/>
                </a:lnTo>
                <a:lnTo>
                  <a:pt x="831634" y="2022791"/>
                </a:lnTo>
                <a:lnTo>
                  <a:pt x="786193" y="2013224"/>
                </a:lnTo>
                <a:lnTo>
                  <a:pt x="741519" y="2001664"/>
                </a:lnTo>
                <a:lnTo>
                  <a:pt x="697662" y="1988161"/>
                </a:lnTo>
                <a:lnTo>
                  <a:pt x="654670" y="1972764"/>
                </a:lnTo>
                <a:lnTo>
                  <a:pt x="612593" y="1955523"/>
                </a:lnTo>
                <a:lnTo>
                  <a:pt x="571479" y="1936485"/>
                </a:lnTo>
                <a:lnTo>
                  <a:pt x="531377" y="1915700"/>
                </a:lnTo>
                <a:lnTo>
                  <a:pt x="492337" y="1893217"/>
                </a:lnTo>
                <a:lnTo>
                  <a:pt x="454407" y="1869085"/>
                </a:lnTo>
                <a:lnTo>
                  <a:pt x="417636" y="1843353"/>
                </a:lnTo>
                <a:lnTo>
                  <a:pt x="382074" y="1816069"/>
                </a:lnTo>
                <a:lnTo>
                  <a:pt x="347769" y="1787284"/>
                </a:lnTo>
                <a:lnTo>
                  <a:pt x="314770" y="1757045"/>
                </a:lnTo>
                <a:lnTo>
                  <a:pt x="283126" y="1725402"/>
                </a:lnTo>
                <a:lnTo>
                  <a:pt x="252887" y="1692404"/>
                </a:lnTo>
                <a:lnTo>
                  <a:pt x="224100" y="1658100"/>
                </a:lnTo>
                <a:lnTo>
                  <a:pt x="196816" y="1622538"/>
                </a:lnTo>
                <a:lnTo>
                  <a:pt x="171084" y="1585768"/>
                </a:lnTo>
                <a:lnTo>
                  <a:pt x="146951" y="1547839"/>
                </a:lnTo>
                <a:lnTo>
                  <a:pt x="124467" y="1508799"/>
                </a:lnTo>
                <a:lnTo>
                  <a:pt x="103682" y="1468698"/>
                </a:lnTo>
                <a:lnTo>
                  <a:pt x="84643" y="1427584"/>
                </a:lnTo>
                <a:lnTo>
                  <a:pt x="67401" y="1385507"/>
                </a:lnTo>
                <a:lnTo>
                  <a:pt x="52004" y="1342516"/>
                </a:lnTo>
                <a:lnTo>
                  <a:pt x="38501" y="1298659"/>
                </a:lnTo>
                <a:lnTo>
                  <a:pt x="26941" y="1253986"/>
                </a:lnTo>
                <a:lnTo>
                  <a:pt x="17372" y="1208545"/>
                </a:lnTo>
                <a:lnTo>
                  <a:pt x="9845" y="1162386"/>
                </a:lnTo>
                <a:lnTo>
                  <a:pt x="4408" y="1115557"/>
                </a:lnTo>
                <a:lnTo>
                  <a:pt x="1110" y="1068108"/>
                </a:lnTo>
                <a:lnTo>
                  <a:pt x="0" y="1020087"/>
                </a:lnTo>
                <a:lnTo>
                  <a:pt x="1110" y="972067"/>
                </a:lnTo>
                <a:lnTo>
                  <a:pt x="4408" y="924619"/>
                </a:lnTo>
                <a:lnTo>
                  <a:pt x="9845" y="877791"/>
                </a:lnTo>
                <a:lnTo>
                  <a:pt x="17372" y="831632"/>
                </a:lnTo>
                <a:lnTo>
                  <a:pt x="26941" y="786192"/>
                </a:lnTo>
                <a:lnTo>
                  <a:pt x="38501" y="741519"/>
                </a:lnTo>
                <a:lnTo>
                  <a:pt x="52004" y="697663"/>
                </a:lnTo>
                <a:lnTo>
                  <a:pt x="67401" y="654671"/>
                </a:lnTo>
                <a:lnTo>
                  <a:pt x="84643" y="612595"/>
                </a:lnTo>
                <a:lnTo>
                  <a:pt x="103682" y="571481"/>
                </a:lnTo>
                <a:lnTo>
                  <a:pt x="124467" y="531380"/>
                </a:lnTo>
                <a:lnTo>
                  <a:pt x="146951" y="492340"/>
                </a:lnTo>
                <a:lnTo>
                  <a:pt x="171084" y="454410"/>
                </a:lnTo>
                <a:lnTo>
                  <a:pt x="196816" y="417639"/>
                </a:lnTo>
                <a:lnTo>
                  <a:pt x="224100" y="382077"/>
                </a:lnTo>
                <a:lnTo>
                  <a:pt x="252887" y="347772"/>
                </a:lnTo>
                <a:lnTo>
                  <a:pt x="283126" y="314773"/>
                </a:lnTo>
                <a:lnTo>
                  <a:pt x="314770" y="283129"/>
                </a:lnTo>
                <a:lnTo>
                  <a:pt x="347769" y="252890"/>
                </a:lnTo>
                <a:lnTo>
                  <a:pt x="382074" y="224103"/>
                </a:lnTo>
                <a:lnTo>
                  <a:pt x="417636" y="196819"/>
                </a:lnTo>
                <a:lnTo>
                  <a:pt x="454407" y="171086"/>
                </a:lnTo>
                <a:lnTo>
                  <a:pt x="492337" y="146953"/>
                </a:lnTo>
                <a:lnTo>
                  <a:pt x="531377" y="124469"/>
                </a:lnTo>
                <a:lnTo>
                  <a:pt x="571479" y="103683"/>
                </a:lnTo>
                <a:lnTo>
                  <a:pt x="612593" y="84645"/>
                </a:lnTo>
                <a:lnTo>
                  <a:pt x="654670" y="67402"/>
                </a:lnTo>
                <a:lnTo>
                  <a:pt x="697662" y="52005"/>
                </a:lnTo>
                <a:lnTo>
                  <a:pt x="741519" y="38501"/>
                </a:lnTo>
                <a:lnTo>
                  <a:pt x="786193" y="26941"/>
                </a:lnTo>
                <a:lnTo>
                  <a:pt x="831634" y="17373"/>
                </a:lnTo>
                <a:lnTo>
                  <a:pt x="877794" y="9845"/>
                </a:lnTo>
                <a:lnTo>
                  <a:pt x="924623" y="4408"/>
                </a:lnTo>
                <a:lnTo>
                  <a:pt x="972072" y="1110"/>
                </a:lnTo>
                <a:lnTo>
                  <a:pt x="1020093" y="0"/>
                </a:lnTo>
                <a:lnTo>
                  <a:pt x="1068113" y="1110"/>
                </a:lnTo>
                <a:lnTo>
                  <a:pt x="1115561" y="4408"/>
                </a:lnTo>
                <a:lnTo>
                  <a:pt x="1162389" y="9845"/>
                </a:lnTo>
                <a:lnTo>
                  <a:pt x="1208547" y="17373"/>
                </a:lnTo>
                <a:lnTo>
                  <a:pt x="1253987" y="26941"/>
                </a:lnTo>
                <a:lnTo>
                  <a:pt x="1298660" y="38501"/>
                </a:lnTo>
                <a:lnTo>
                  <a:pt x="1342516" y="52005"/>
                </a:lnTo>
                <a:lnTo>
                  <a:pt x="1385508" y="67402"/>
                </a:lnTo>
                <a:lnTo>
                  <a:pt x="1427584" y="84645"/>
                </a:lnTo>
                <a:lnTo>
                  <a:pt x="1468698" y="103683"/>
                </a:lnTo>
                <a:lnTo>
                  <a:pt x="1508799" y="124469"/>
                </a:lnTo>
                <a:lnTo>
                  <a:pt x="1547839" y="146953"/>
                </a:lnTo>
                <a:lnTo>
                  <a:pt x="1585769" y="171086"/>
                </a:lnTo>
                <a:lnTo>
                  <a:pt x="1622540" y="196819"/>
                </a:lnTo>
                <a:lnTo>
                  <a:pt x="1658102" y="224103"/>
                </a:lnTo>
                <a:lnTo>
                  <a:pt x="1692407" y="252890"/>
                </a:lnTo>
                <a:lnTo>
                  <a:pt x="1725406" y="283129"/>
                </a:lnTo>
                <a:lnTo>
                  <a:pt x="1757049" y="314773"/>
                </a:lnTo>
                <a:lnTo>
                  <a:pt x="1787289" y="347772"/>
                </a:lnTo>
                <a:lnTo>
                  <a:pt x="1816075" y="382077"/>
                </a:lnTo>
                <a:lnTo>
                  <a:pt x="1843360" y="417639"/>
                </a:lnTo>
                <a:lnTo>
                  <a:pt x="1869093" y="454410"/>
                </a:lnTo>
                <a:lnTo>
                  <a:pt x="1893226" y="492340"/>
                </a:lnTo>
                <a:lnTo>
                  <a:pt x="1915709" y="531380"/>
                </a:lnTo>
                <a:lnTo>
                  <a:pt x="1936495" y="571481"/>
                </a:lnTo>
                <a:lnTo>
                  <a:pt x="1955534" y="612595"/>
                </a:lnTo>
                <a:lnTo>
                  <a:pt x="1972776" y="654671"/>
                </a:lnTo>
                <a:lnTo>
                  <a:pt x="1988174" y="697663"/>
                </a:lnTo>
                <a:lnTo>
                  <a:pt x="2001677" y="741519"/>
                </a:lnTo>
                <a:lnTo>
                  <a:pt x="2013237" y="786192"/>
                </a:lnTo>
                <a:lnTo>
                  <a:pt x="2022806" y="831632"/>
                </a:lnTo>
                <a:lnTo>
                  <a:pt x="2030333" y="877791"/>
                </a:lnTo>
                <a:lnTo>
                  <a:pt x="2035770" y="924619"/>
                </a:lnTo>
                <a:lnTo>
                  <a:pt x="2039069" y="972067"/>
                </a:lnTo>
                <a:lnTo>
                  <a:pt x="2040179" y="1020087"/>
                </a:lnTo>
                <a:close/>
              </a:path>
            </a:pathLst>
          </a:custGeom>
          <a:ln w="133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85848" y="2782260"/>
            <a:ext cx="720725" cy="1019810"/>
          </a:xfrm>
          <a:custGeom>
            <a:avLst/>
            <a:gdLst/>
            <a:ahLst/>
            <a:cxnLst/>
            <a:rect l="l" t="t" r="r" b="b"/>
            <a:pathLst>
              <a:path w="720725" h="1019810">
                <a:moveTo>
                  <a:pt x="720559" y="0"/>
                </a:moveTo>
                <a:lnTo>
                  <a:pt x="668158" y="1327"/>
                </a:lnTo>
                <a:lnTo>
                  <a:pt x="616437" y="5265"/>
                </a:lnTo>
                <a:lnTo>
                  <a:pt x="565461" y="11749"/>
                </a:lnTo>
                <a:lnTo>
                  <a:pt x="515294" y="20714"/>
                </a:lnTo>
                <a:lnTo>
                  <a:pt x="466001" y="32094"/>
                </a:lnTo>
                <a:lnTo>
                  <a:pt x="417647" y="45825"/>
                </a:lnTo>
                <a:lnTo>
                  <a:pt x="370296" y="61840"/>
                </a:lnTo>
                <a:lnTo>
                  <a:pt x="324014" y="80075"/>
                </a:lnTo>
                <a:lnTo>
                  <a:pt x="278866" y="100466"/>
                </a:lnTo>
                <a:lnTo>
                  <a:pt x="234915" y="122945"/>
                </a:lnTo>
                <a:lnTo>
                  <a:pt x="192228" y="147449"/>
                </a:lnTo>
                <a:lnTo>
                  <a:pt x="150867" y="173912"/>
                </a:lnTo>
                <a:lnTo>
                  <a:pt x="110900" y="202269"/>
                </a:lnTo>
                <a:lnTo>
                  <a:pt x="72389" y="232454"/>
                </a:lnTo>
                <a:lnTo>
                  <a:pt x="35401" y="264404"/>
                </a:lnTo>
                <a:lnTo>
                  <a:pt x="0" y="298051"/>
                </a:lnTo>
                <a:lnTo>
                  <a:pt x="720559" y="1019557"/>
                </a:lnTo>
                <a:lnTo>
                  <a:pt x="720559" y="0"/>
                </a:lnTo>
                <a:close/>
              </a:path>
            </a:pathLst>
          </a:custGeom>
          <a:solidFill>
            <a:srgbClr val="F79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85848" y="2782260"/>
            <a:ext cx="720725" cy="1019810"/>
          </a:xfrm>
          <a:custGeom>
            <a:avLst/>
            <a:gdLst/>
            <a:ahLst/>
            <a:cxnLst/>
            <a:rect l="l" t="t" r="r" b="b"/>
            <a:pathLst>
              <a:path w="720725" h="1019810">
                <a:moveTo>
                  <a:pt x="720559" y="1019557"/>
                </a:moveTo>
                <a:lnTo>
                  <a:pt x="0" y="298051"/>
                </a:lnTo>
                <a:lnTo>
                  <a:pt x="35401" y="264404"/>
                </a:lnTo>
                <a:lnTo>
                  <a:pt x="72389" y="232454"/>
                </a:lnTo>
                <a:lnTo>
                  <a:pt x="110900" y="202269"/>
                </a:lnTo>
                <a:lnTo>
                  <a:pt x="150867" y="173912"/>
                </a:lnTo>
                <a:lnTo>
                  <a:pt x="192228" y="147449"/>
                </a:lnTo>
                <a:lnTo>
                  <a:pt x="234915" y="122945"/>
                </a:lnTo>
                <a:lnTo>
                  <a:pt x="278866" y="100466"/>
                </a:lnTo>
                <a:lnTo>
                  <a:pt x="324014" y="80075"/>
                </a:lnTo>
                <a:lnTo>
                  <a:pt x="370296" y="61840"/>
                </a:lnTo>
                <a:lnTo>
                  <a:pt x="417647" y="45825"/>
                </a:lnTo>
                <a:lnTo>
                  <a:pt x="466001" y="32094"/>
                </a:lnTo>
                <a:lnTo>
                  <a:pt x="515294" y="20714"/>
                </a:lnTo>
                <a:lnTo>
                  <a:pt x="565461" y="11749"/>
                </a:lnTo>
                <a:lnTo>
                  <a:pt x="616437" y="5265"/>
                </a:lnTo>
                <a:lnTo>
                  <a:pt x="668158" y="1327"/>
                </a:lnTo>
                <a:lnTo>
                  <a:pt x="720559" y="0"/>
                </a:lnTo>
                <a:lnTo>
                  <a:pt x="720559" y="1019551"/>
                </a:lnTo>
              </a:path>
            </a:pathLst>
          </a:custGeom>
          <a:ln w="133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806664" y="4087733"/>
            <a:ext cx="5988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omic Sans MS"/>
                <a:cs typeface="Comic Sans MS"/>
              </a:rPr>
              <a:t>87,5</a:t>
            </a:r>
            <a:r>
              <a:rPr sz="1400" spc="-8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%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8110553" y="2958027"/>
            <a:ext cx="5708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omic Sans MS"/>
                <a:cs typeface="Comic Sans MS"/>
              </a:rPr>
              <a:t>12,5</a:t>
            </a:r>
            <a:r>
              <a:rPr sz="1400" spc="-8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%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356369" y="393700"/>
            <a:ext cx="7421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11170" algn="l"/>
              </a:tabLst>
            </a:pPr>
            <a:r>
              <a:rPr dirty="0"/>
              <a:t>Calcul </a:t>
            </a:r>
            <a:r>
              <a:rPr spc="-5" dirty="0"/>
              <a:t>de</a:t>
            </a:r>
            <a:r>
              <a:rPr dirty="0"/>
              <a:t> la </a:t>
            </a:r>
            <a:r>
              <a:rPr spc="-5" dirty="0"/>
              <a:t>tension	d’azote dans un</a:t>
            </a:r>
            <a:r>
              <a:rPr spc="-80" dirty="0"/>
              <a:t> </a:t>
            </a:r>
            <a:r>
              <a:rPr dirty="0"/>
              <a:t>compartiment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62447" y="5494020"/>
            <a:ext cx="8517255" cy="164465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68910" indent="-156210">
              <a:lnSpc>
                <a:spcPct val="100000"/>
              </a:lnSpc>
              <a:spcBef>
                <a:spcPts val="440"/>
              </a:spcBef>
              <a:buChar char="•"/>
              <a:tabLst>
                <a:tab pos="169545" algn="l"/>
              </a:tabLst>
            </a:pPr>
            <a:r>
              <a:rPr sz="1800" spc="-5" dirty="0">
                <a:latin typeface="Comic Sans MS"/>
                <a:cs typeface="Comic Sans MS"/>
              </a:rPr>
              <a:t>Au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bout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d’une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deuxième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période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i="1" spc="90" dirty="0">
                <a:latin typeface="Book Antiqua"/>
                <a:cs typeface="Book Antiqua"/>
              </a:rPr>
              <a:t>T</a:t>
            </a:r>
            <a:r>
              <a:rPr sz="1800" spc="90" dirty="0">
                <a:latin typeface="Comic Sans MS"/>
                <a:cs typeface="Comic Sans MS"/>
              </a:rPr>
              <a:t>,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la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moitié</a:t>
            </a:r>
            <a:r>
              <a:rPr sz="1800" b="1" spc="-25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du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gradient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restant</a:t>
            </a:r>
            <a:r>
              <a:rPr sz="1800" b="1" spc="-24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est</a:t>
            </a:r>
            <a:r>
              <a:rPr sz="1800" spc="-5" dirty="0">
                <a:latin typeface="Comic Sans MS"/>
                <a:cs typeface="Comic Sans MS"/>
              </a:rPr>
              <a:t> résorbée,</a:t>
            </a:r>
            <a:endParaRPr sz="1800">
              <a:latin typeface="Comic Sans MS"/>
              <a:cs typeface="Comic Sans MS"/>
            </a:endParaRPr>
          </a:p>
          <a:p>
            <a:pPr marL="149225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latin typeface="Microsoft Sans Serif"/>
                <a:cs typeface="Microsoft Sans Serif"/>
              </a:rPr>
              <a:t>→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Comic Sans MS"/>
                <a:cs typeface="Comic Sans MS"/>
              </a:rPr>
              <a:t>soit </a:t>
            </a:r>
            <a:r>
              <a:rPr sz="1800" spc="-5" dirty="0">
                <a:latin typeface="Comic Sans MS"/>
                <a:cs typeface="Comic Sans MS"/>
              </a:rPr>
              <a:t>50</a:t>
            </a:r>
            <a:r>
              <a:rPr sz="1800" spc="-24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%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+</a:t>
            </a:r>
            <a:r>
              <a:rPr sz="1800" spc="-5" dirty="0">
                <a:latin typeface="Comic Sans MS"/>
                <a:cs typeface="Comic Sans MS"/>
              </a:rPr>
              <a:t> 25</a:t>
            </a:r>
            <a:r>
              <a:rPr sz="1800" spc="-24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%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= </a:t>
            </a:r>
            <a:r>
              <a:rPr sz="1800" spc="-5" dirty="0">
                <a:solidFill>
                  <a:srgbClr val="FF2800"/>
                </a:solidFill>
                <a:latin typeface="Comic Sans MS"/>
                <a:cs typeface="Comic Sans MS"/>
              </a:rPr>
              <a:t>75</a:t>
            </a:r>
            <a:r>
              <a:rPr sz="1800" spc="-240" dirty="0">
                <a:solidFill>
                  <a:srgbClr val="FF2800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2800"/>
                </a:solidFill>
                <a:latin typeface="Comic Sans MS"/>
                <a:cs typeface="Comic Sans MS"/>
              </a:rPr>
              <a:t>% </a:t>
            </a:r>
            <a:r>
              <a:rPr sz="1800" spc="-5" dirty="0">
                <a:latin typeface="Comic Sans MS"/>
                <a:cs typeface="Comic Sans MS"/>
              </a:rPr>
              <a:t>de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b="1" i="1" spc="75" dirty="0">
                <a:solidFill>
                  <a:srgbClr val="FF2800"/>
                </a:solidFill>
                <a:latin typeface="Verdana"/>
                <a:cs typeface="Verdana"/>
              </a:rPr>
              <a:t>G</a:t>
            </a:r>
            <a:r>
              <a:rPr sz="1800" spc="75" dirty="0">
                <a:latin typeface="Comic Sans MS"/>
                <a:cs typeface="Comic Sans MS"/>
              </a:rPr>
              <a:t>.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440"/>
              </a:spcBef>
              <a:buChar char="•"/>
              <a:tabLst>
                <a:tab pos="169545" algn="l"/>
              </a:tabLst>
            </a:pPr>
            <a:r>
              <a:rPr sz="1800" spc="-5" dirty="0">
                <a:latin typeface="Comic Sans MS"/>
                <a:cs typeface="Comic Sans MS"/>
              </a:rPr>
              <a:t>Au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bout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d’une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troisième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période</a:t>
            </a:r>
            <a:r>
              <a:rPr sz="1800" spc="5" dirty="0">
                <a:latin typeface="Comic Sans MS"/>
                <a:cs typeface="Comic Sans MS"/>
              </a:rPr>
              <a:t> </a:t>
            </a:r>
            <a:r>
              <a:rPr sz="1800" i="1" spc="90" dirty="0">
                <a:latin typeface="Book Antiqua"/>
                <a:cs typeface="Book Antiqua"/>
              </a:rPr>
              <a:t>T</a:t>
            </a:r>
            <a:r>
              <a:rPr sz="1800" spc="90" dirty="0">
                <a:latin typeface="Comic Sans MS"/>
                <a:cs typeface="Comic Sans MS"/>
              </a:rPr>
              <a:t>,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la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moitié</a:t>
            </a:r>
            <a:r>
              <a:rPr sz="1800" b="1" spc="-25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du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gradient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restant</a:t>
            </a:r>
            <a:r>
              <a:rPr sz="1800" b="1" spc="-24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est</a:t>
            </a:r>
            <a:r>
              <a:rPr sz="1800" spc="-5" dirty="0">
                <a:latin typeface="Comic Sans MS"/>
                <a:cs typeface="Comic Sans MS"/>
              </a:rPr>
              <a:t> résorbée,</a:t>
            </a:r>
            <a:endParaRPr sz="1800">
              <a:latin typeface="Comic Sans MS"/>
              <a:cs typeface="Comic Sans MS"/>
            </a:endParaRPr>
          </a:p>
          <a:p>
            <a:pPr marL="149225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latin typeface="Microsoft Sans Serif"/>
                <a:cs typeface="Microsoft Sans Serif"/>
              </a:rPr>
              <a:t>→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Comic Sans MS"/>
                <a:cs typeface="Comic Sans MS"/>
              </a:rPr>
              <a:t>soit </a:t>
            </a:r>
            <a:r>
              <a:rPr sz="1800" spc="-5" dirty="0">
                <a:latin typeface="Comic Sans MS"/>
                <a:cs typeface="Comic Sans MS"/>
              </a:rPr>
              <a:t>50</a:t>
            </a:r>
            <a:r>
              <a:rPr sz="1800" spc="-24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%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+</a:t>
            </a:r>
            <a:r>
              <a:rPr sz="1800" spc="-5" dirty="0">
                <a:latin typeface="Comic Sans MS"/>
                <a:cs typeface="Comic Sans MS"/>
              </a:rPr>
              <a:t> 25</a:t>
            </a:r>
            <a:r>
              <a:rPr sz="1800" spc="-24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%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+</a:t>
            </a:r>
            <a:r>
              <a:rPr sz="1800" spc="-5" dirty="0">
                <a:latin typeface="Comic Sans MS"/>
                <a:cs typeface="Comic Sans MS"/>
              </a:rPr>
              <a:t> 12,5</a:t>
            </a:r>
            <a:r>
              <a:rPr sz="1800" spc="-24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%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=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2800"/>
                </a:solidFill>
                <a:latin typeface="Comic Sans MS"/>
                <a:cs typeface="Comic Sans MS"/>
              </a:rPr>
              <a:t>87,5</a:t>
            </a:r>
            <a:r>
              <a:rPr sz="1800" spc="-240" dirty="0">
                <a:solidFill>
                  <a:srgbClr val="FF2800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2800"/>
                </a:solidFill>
                <a:latin typeface="Comic Sans MS"/>
                <a:cs typeface="Comic Sans MS"/>
              </a:rPr>
              <a:t>% </a:t>
            </a:r>
            <a:r>
              <a:rPr sz="1800" spc="-5" dirty="0">
                <a:latin typeface="Comic Sans MS"/>
                <a:cs typeface="Comic Sans MS"/>
              </a:rPr>
              <a:t>de</a:t>
            </a:r>
            <a:r>
              <a:rPr sz="1800" dirty="0">
                <a:latin typeface="Comic Sans MS"/>
                <a:cs typeface="Comic Sans MS"/>
              </a:rPr>
              <a:t> </a:t>
            </a:r>
            <a:r>
              <a:rPr sz="1800" b="1" i="1" spc="75" dirty="0">
                <a:solidFill>
                  <a:srgbClr val="FF2800"/>
                </a:solidFill>
                <a:latin typeface="Verdana"/>
                <a:cs typeface="Verdana"/>
              </a:rPr>
              <a:t>G</a:t>
            </a:r>
            <a:r>
              <a:rPr sz="1800" spc="75" dirty="0">
                <a:latin typeface="Comic Sans MS"/>
                <a:cs typeface="Comic Sans MS"/>
              </a:rPr>
              <a:t>.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49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etc.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2447" y="1125219"/>
            <a:ext cx="8554720" cy="104140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800" b="1" spc="-5" dirty="0">
                <a:solidFill>
                  <a:srgbClr val="0A31FF"/>
                </a:solidFill>
                <a:latin typeface="Comic Sans MS"/>
                <a:cs typeface="Comic Sans MS"/>
              </a:rPr>
              <a:t>Analogie du</a:t>
            </a:r>
            <a:r>
              <a:rPr sz="1800" b="1" spc="-10" dirty="0">
                <a:solidFill>
                  <a:srgbClr val="0A31FF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0A31FF"/>
                </a:solidFill>
                <a:latin typeface="Comic Sans MS"/>
                <a:cs typeface="Comic Sans MS"/>
              </a:rPr>
              <a:t>camembert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590"/>
              </a:spcBef>
              <a:buChar char="•"/>
              <a:tabLst>
                <a:tab pos="169545" algn="l"/>
              </a:tabLst>
            </a:pPr>
            <a:r>
              <a:rPr sz="1800" spc="-5" dirty="0">
                <a:latin typeface="Comic Sans MS"/>
                <a:cs typeface="Comic Sans MS"/>
              </a:rPr>
              <a:t>Au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bout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d’une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première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période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i="1" spc="90" dirty="0">
                <a:latin typeface="Book Antiqua"/>
                <a:cs typeface="Book Antiqua"/>
              </a:rPr>
              <a:t>T</a:t>
            </a:r>
            <a:r>
              <a:rPr sz="1800" spc="90" dirty="0">
                <a:latin typeface="Comic Sans MS"/>
                <a:cs typeface="Comic Sans MS"/>
              </a:rPr>
              <a:t>,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la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moitié</a:t>
            </a:r>
            <a:r>
              <a:rPr sz="1800" b="1" spc="-25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du </a:t>
            </a:r>
            <a:r>
              <a:rPr sz="1800" b="1" dirty="0">
                <a:latin typeface="Comic Sans MS"/>
                <a:cs typeface="Comic Sans MS"/>
              </a:rPr>
              <a:t>gradient</a:t>
            </a:r>
            <a:r>
              <a:rPr sz="1800" b="1" spc="-254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initial</a:t>
            </a:r>
            <a:r>
              <a:rPr sz="1800" b="1" spc="-245" dirty="0">
                <a:latin typeface="Comic Sans MS"/>
                <a:cs typeface="Comic Sans MS"/>
              </a:rPr>
              <a:t> </a:t>
            </a:r>
            <a:r>
              <a:rPr sz="1800" b="1" i="1" spc="150" dirty="0">
                <a:solidFill>
                  <a:srgbClr val="FF2800"/>
                </a:solidFill>
                <a:latin typeface="Verdana"/>
                <a:cs typeface="Verdana"/>
              </a:rPr>
              <a:t>G</a:t>
            </a:r>
            <a:r>
              <a:rPr sz="1800" b="1" i="1" spc="-85" dirty="0">
                <a:solidFill>
                  <a:srgbClr val="FF2800"/>
                </a:solidFill>
                <a:latin typeface="Verdana"/>
                <a:cs typeface="Verdana"/>
              </a:rPr>
              <a:t> </a:t>
            </a:r>
            <a:r>
              <a:rPr sz="1800" dirty="0">
                <a:latin typeface="Comic Sans MS"/>
                <a:cs typeface="Comic Sans MS"/>
              </a:rPr>
              <a:t>est</a:t>
            </a:r>
            <a:r>
              <a:rPr sz="1800" spc="-5" dirty="0">
                <a:latin typeface="Comic Sans MS"/>
                <a:cs typeface="Comic Sans MS"/>
              </a:rPr>
              <a:t> résorbée,</a:t>
            </a:r>
            <a:endParaRPr sz="1800">
              <a:latin typeface="Comic Sans MS"/>
              <a:cs typeface="Comic Sans MS"/>
            </a:endParaRPr>
          </a:p>
          <a:p>
            <a:pPr marL="149225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latin typeface="Microsoft Sans Serif"/>
                <a:cs typeface="Microsoft Sans Serif"/>
              </a:rPr>
              <a:t>→ </a:t>
            </a:r>
            <a:r>
              <a:rPr sz="1800" dirty="0">
                <a:latin typeface="Comic Sans MS"/>
                <a:cs typeface="Comic Sans MS"/>
              </a:rPr>
              <a:t>soit </a:t>
            </a:r>
            <a:r>
              <a:rPr sz="1800" spc="-5" dirty="0">
                <a:solidFill>
                  <a:srgbClr val="FF2800"/>
                </a:solidFill>
                <a:latin typeface="Comic Sans MS"/>
                <a:cs typeface="Comic Sans MS"/>
              </a:rPr>
              <a:t>50 </a:t>
            </a:r>
            <a:r>
              <a:rPr sz="1800" dirty="0">
                <a:solidFill>
                  <a:srgbClr val="FF2800"/>
                </a:solidFill>
                <a:latin typeface="Comic Sans MS"/>
                <a:cs typeface="Comic Sans MS"/>
              </a:rPr>
              <a:t>% </a:t>
            </a:r>
            <a:r>
              <a:rPr sz="1800" spc="-5" dirty="0">
                <a:latin typeface="Comic Sans MS"/>
                <a:cs typeface="Comic Sans MS"/>
              </a:rPr>
              <a:t>de</a:t>
            </a:r>
            <a:r>
              <a:rPr sz="1800" spc="-185" dirty="0">
                <a:latin typeface="Comic Sans MS"/>
                <a:cs typeface="Comic Sans MS"/>
              </a:rPr>
              <a:t> </a:t>
            </a:r>
            <a:r>
              <a:rPr sz="1800" b="1" i="1" spc="75" dirty="0">
                <a:solidFill>
                  <a:srgbClr val="FF2800"/>
                </a:solidFill>
                <a:latin typeface="Verdana"/>
                <a:cs typeface="Verdana"/>
              </a:rPr>
              <a:t>G</a:t>
            </a:r>
            <a:r>
              <a:rPr sz="1800" spc="75" dirty="0">
                <a:latin typeface="Comic Sans MS"/>
                <a:cs typeface="Comic Sans MS"/>
              </a:rPr>
              <a:t>.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43515" y="1548241"/>
            <a:ext cx="905008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065">
              <a:lnSpc>
                <a:spcPts val="141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0</a:t>
            </a:r>
            <a:r>
              <a:rPr sz="1200" b="1" spc="-10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  <a:p>
            <a:pPr marL="12700" marR="59690">
              <a:lnSpc>
                <a:spcPts val="138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Tension  </a:t>
            </a:r>
            <a:r>
              <a:rPr sz="1200" b="1" dirty="0">
                <a:latin typeface="Times New Roman"/>
                <a:cs typeface="Times New Roman"/>
              </a:rPr>
              <a:t>d’o</a:t>
            </a:r>
            <a:r>
              <a:rPr sz="1200" b="1" spc="-10" dirty="0">
                <a:latin typeface="Times New Roman"/>
                <a:cs typeface="Times New Roman"/>
              </a:rPr>
              <a:t>r</a:t>
            </a:r>
            <a:r>
              <a:rPr sz="1200" b="1" dirty="0">
                <a:latin typeface="Times New Roman"/>
                <a:cs typeface="Times New Roman"/>
              </a:rPr>
              <a:t>igine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00397" y="2320586"/>
            <a:ext cx="4098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50%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2288" y="2451881"/>
            <a:ext cx="76157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G</a:t>
            </a:r>
            <a:r>
              <a:rPr sz="1200" b="1" spc="-5" dirty="0">
                <a:latin typeface="Times New Roman"/>
                <a:cs typeface="Times New Roman"/>
              </a:rPr>
              <a:t>radien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78615" y="2707740"/>
            <a:ext cx="4098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75%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83407" y="2965842"/>
            <a:ext cx="56349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87,5%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61625" y="3094894"/>
            <a:ext cx="6659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93,75%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3515" y="2965842"/>
            <a:ext cx="905008" cy="56361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135890">
              <a:lnSpc>
                <a:spcPts val="1380"/>
              </a:lnSpc>
              <a:spcBef>
                <a:spcPts val="195"/>
              </a:spcBef>
            </a:pPr>
            <a:r>
              <a:rPr sz="1200" b="1" dirty="0">
                <a:latin typeface="Times New Roman"/>
                <a:cs typeface="Times New Roman"/>
              </a:rPr>
              <a:t>T</a:t>
            </a:r>
            <a:r>
              <a:rPr sz="1200" b="1" spc="-5" dirty="0">
                <a:latin typeface="Times New Roman"/>
                <a:cs typeface="Times New Roman"/>
              </a:rPr>
              <a:t>ension  finale</a:t>
            </a:r>
            <a:endParaRPr sz="1200">
              <a:latin typeface="Times New Roman"/>
              <a:cs typeface="Times New Roman"/>
            </a:endParaRPr>
          </a:p>
          <a:p>
            <a:pPr marL="241300">
              <a:lnSpc>
                <a:spcPts val="1370"/>
              </a:lnSpc>
            </a:pPr>
            <a:r>
              <a:rPr sz="1200" b="1" dirty="0">
                <a:latin typeface="Times New Roman"/>
                <a:cs typeface="Times New Roman"/>
              </a:rPr>
              <a:t>100</a:t>
            </a:r>
            <a:r>
              <a:rPr sz="1200" b="1" spc="-7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14123" y="3226189"/>
            <a:ext cx="62411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Temps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99992" y="3352996"/>
            <a:ext cx="10245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94397" y="3352996"/>
            <a:ext cx="10245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90647" y="3352996"/>
            <a:ext cx="10245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85054" y="3352996"/>
            <a:ext cx="10245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16758" y="3482048"/>
            <a:ext cx="4098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TN2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04073" y="3482048"/>
            <a:ext cx="83243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1°période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10862" y="3482048"/>
            <a:ext cx="8341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2°p</a:t>
            </a:r>
            <a:r>
              <a:rPr sz="1200" spc="5" dirty="0">
                <a:latin typeface="Times New Roman"/>
                <a:cs typeface="Times New Roman"/>
              </a:rPr>
              <a:t>é</a:t>
            </a:r>
            <a:r>
              <a:rPr sz="1200" dirty="0">
                <a:latin typeface="Times New Roman"/>
                <a:cs typeface="Times New Roman"/>
              </a:rPr>
              <a:t>riode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21340" y="3482048"/>
            <a:ext cx="83243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3°période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76901" y="3482048"/>
            <a:ext cx="8341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4°p</a:t>
            </a:r>
            <a:r>
              <a:rPr sz="1200" spc="5" dirty="0">
                <a:latin typeface="Times New Roman"/>
                <a:cs typeface="Times New Roman"/>
              </a:rPr>
              <a:t>é</a:t>
            </a:r>
            <a:r>
              <a:rPr sz="1200" dirty="0">
                <a:latin typeface="Times New Roman"/>
                <a:cs typeface="Times New Roman"/>
              </a:rPr>
              <a:t>riode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92288" y="4007417"/>
            <a:ext cx="4453324" cy="9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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Formule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pour une période</a:t>
            </a:r>
            <a:r>
              <a:rPr sz="12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entière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Times New Roman"/>
                <a:cs typeface="Times New Roman"/>
              </a:rPr>
              <a:t>Pour une plongée de </a:t>
            </a:r>
            <a:r>
              <a:rPr sz="1200" b="1" dirty="0">
                <a:latin typeface="Times New Roman"/>
                <a:cs typeface="Times New Roman"/>
              </a:rPr>
              <a:t>40m - </a:t>
            </a:r>
            <a:r>
              <a:rPr sz="1200" b="1" spc="-5" dirty="0">
                <a:latin typeface="Times New Roman"/>
                <a:cs typeface="Times New Roman"/>
              </a:rPr>
              <a:t>pendant </a:t>
            </a:r>
            <a:r>
              <a:rPr sz="1200" b="1" dirty="0">
                <a:latin typeface="Times New Roman"/>
                <a:cs typeface="Times New Roman"/>
              </a:rPr>
              <a:t>30’ - tissu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10’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16305" algn="l"/>
                <a:tab pos="1616710" algn="l"/>
              </a:tabLst>
            </a:pPr>
            <a:r>
              <a:rPr sz="1200" spc="-5" dirty="0">
                <a:latin typeface="Times New Roman"/>
                <a:cs typeface="Times New Roman"/>
              </a:rPr>
              <a:t>profondeur	</a:t>
            </a:r>
            <a:r>
              <a:rPr sz="1200" dirty="0">
                <a:latin typeface="Times New Roman"/>
                <a:cs typeface="Times New Roman"/>
              </a:rPr>
              <a:t>pression	tension</a:t>
            </a:r>
            <a:r>
              <a:rPr sz="1200" spc="-5" dirty="0">
                <a:latin typeface="Times New Roman"/>
                <a:cs typeface="Times New Roman"/>
              </a:rPr>
              <a:t> N2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92288" y="5038706"/>
            <a:ext cx="347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0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55716" y="4911899"/>
            <a:ext cx="859758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surface</a:t>
            </a: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ts val="1400"/>
              </a:lnSpc>
            </a:pPr>
            <a:r>
              <a:rPr sz="1200" dirty="0">
                <a:latin typeface="Times New Roman"/>
                <a:cs typeface="Times New Roman"/>
              </a:rPr>
              <a:t>1b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95875" y="4911899"/>
            <a:ext cx="392739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ts val="14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To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00"/>
              </a:lnSpc>
            </a:pPr>
            <a:r>
              <a:rPr sz="1200" dirty="0">
                <a:latin typeface="Times New Roman"/>
                <a:cs typeface="Times New Roman"/>
              </a:rPr>
              <a:t>0,8b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92523" y="5297089"/>
            <a:ext cx="2390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53081" y="5297088"/>
            <a:ext cx="1109916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sz="1200" spc="-5" dirty="0">
                <a:solidFill>
                  <a:srgbClr val="0000FF"/>
                </a:solidFill>
                <a:latin typeface="Times New Roman"/>
                <a:cs typeface="Times New Roman"/>
              </a:rPr>
              <a:t>désaturation</a:t>
            </a:r>
            <a:endParaRPr sz="1200">
              <a:latin typeface="Times New Roman"/>
              <a:cs typeface="Times New Roman"/>
            </a:endParaRPr>
          </a:p>
          <a:p>
            <a:pPr marL="546100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1,15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93980" y="5555191"/>
            <a:ext cx="29028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1,5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92523" y="5684243"/>
            <a:ext cx="2390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2b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28031" y="5813294"/>
            <a:ext cx="29028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2,2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27388" y="5942345"/>
            <a:ext cx="29028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2,4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92523" y="6071396"/>
            <a:ext cx="2390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3b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44565" y="6200448"/>
            <a:ext cx="29028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3,2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58169" y="6331744"/>
            <a:ext cx="4345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Times New Roman"/>
                <a:cs typeface="Times New Roman"/>
              </a:rPr>
              <a:t>f</a:t>
            </a:r>
            <a:r>
              <a:rPr sz="1200" b="1" spc="-5" dirty="0">
                <a:latin typeface="Times New Roman"/>
                <a:cs typeface="Times New Roman"/>
              </a:rPr>
              <a:t>ond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57730" y="6331744"/>
            <a:ext cx="29028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3,6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92288" y="6458550"/>
            <a:ext cx="3987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40m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27437" y="6458550"/>
            <a:ext cx="11227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5b x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0,8b=4b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33935" y="6719084"/>
            <a:ext cx="24076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Tf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471254" y="6719084"/>
            <a:ext cx="3073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10’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07278" y="6719084"/>
            <a:ext cx="3073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20’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94529" y="6719084"/>
            <a:ext cx="3073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30’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979664" y="6719084"/>
            <a:ext cx="3073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10’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17532" y="6719084"/>
            <a:ext cx="3073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20’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551103" y="6719084"/>
            <a:ext cx="3073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30’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335946" y="1778944"/>
            <a:ext cx="0" cy="1615947"/>
          </a:xfrm>
          <a:custGeom>
            <a:avLst/>
            <a:gdLst/>
            <a:ahLst/>
            <a:cxnLst/>
            <a:rect l="l" t="t" r="r" b="b"/>
            <a:pathLst>
              <a:path h="2194560">
                <a:moveTo>
                  <a:pt x="0" y="0"/>
                </a:moveTo>
                <a:lnTo>
                  <a:pt x="0" y="2194559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35946" y="3394891"/>
            <a:ext cx="6393116" cy="0"/>
          </a:xfrm>
          <a:custGeom>
            <a:avLst/>
            <a:gdLst/>
            <a:ahLst/>
            <a:cxnLst/>
            <a:rect l="l" t="t" r="r" b="b"/>
            <a:pathLst>
              <a:path w="4754880">
                <a:moveTo>
                  <a:pt x="0" y="0"/>
                </a:moveTo>
                <a:lnTo>
                  <a:pt x="475488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13002" y="3327560"/>
            <a:ext cx="5163669" cy="0"/>
          </a:xfrm>
          <a:custGeom>
            <a:avLst/>
            <a:gdLst/>
            <a:ahLst/>
            <a:cxnLst/>
            <a:rect l="l" t="t" r="r" b="b"/>
            <a:pathLst>
              <a:path w="3840479">
                <a:moveTo>
                  <a:pt x="0" y="0"/>
                </a:moveTo>
                <a:lnTo>
                  <a:pt x="384047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35946" y="31928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35946" y="3260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01338" y="3125567"/>
            <a:ext cx="0" cy="201993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27432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94836" y="2923573"/>
            <a:ext cx="0" cy="403987"/>
          </a:xfrm>
          <a:custGeom>
            <a:avLst/>
            <a:gdLst/>
            <a:ahLst/>
            <a:cxnLst/>
            <a:rect l="l" t="t" r="r" b="b"/>
            <a:pathLst>
              <a:path h="548639">
                <a:moveTo>
                  <a:pt x="0" y="548639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65392" y="2519587"/>
            <a:ext cx="0" cy="807973"/>
          </a:xfrm>
          <a:custGeom>
            <a:avLst/>
            <a:gdLst/>
            <a:ahLst/>
            <a:cxnLst/>
            <a:rect l="l" t="t" r="r" b="b"/>
            <a:pathLst>
              <a:path h="1097279">
                <a:moveTo>
                  <a:pt x="0" y="109728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30783" y="3260229"/>
            <a:ext cx="0" cy="67331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9525">
            <a:solidFill>
              <a:srgbClr val="00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13002" y="2519586"/>
            <a:ext cx="1352390" cy="0"/>
          </a:xfrm>
          <a:custGeom>
            <a:avLst/>
            <a:gdLst/>
            <a:ahLst/>
            <a:cxnLst/>
            <a:rect l="l" t="t" r="r" b="b"/>
            <a:pathLst>
              <a:path w="1005839">
                <a:moveTo>
                  <a:pt x="100584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35946" y="2923573"/>
            <a:ext cx="2458891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18288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35946" y="3125567"/>
            <a:ext cx="3565392" cy="0"/>
          </a:xfrm>
          <a:custGeom>
            <a:avLst/>
            <a:gdLst/>
            <a:ahLst/>
            <a:cxnLst/>
            <a:rect l="l" t="t" r="r" b="b"/>
            <a:pathLst>
              <a:path w="2651760">
                <a:moveTo>
                  <a:pt x="265176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35946" y="3260229"/>
            <a:ext cx="4794837" cy="0"/>
          </a:xfrm>
          <a:custGeom>
            <a:avLst/>
            <a:gdLst/>
            <a:ahLst/>
            <a:cxnLst/>
            <a:rect l="l" t="t" r="r" b="b"/>
            <a:pathLst>
              <a:path w="3566160">
                <a:moveTo>
                  <a:pt x="356616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35946" y="1655504"/>
            <a:ext cx="0" cy="134662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182879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13002" y="16555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98278" y="4727486"/>
            <a:ext cx="0" cy="1952602"/>
          </a:xfrm>
          <a:custGeom>
            <a:avLst/>
            <a:gdLst/>
            <a:ahLst/>
            <a:cxnLst/>
            <a:rect l="l" t="t" r="r" b="b"/>
            <a:pathLst>
              <a:path h="2651759">
                <a:moveTo>
                  <a:pt x="0" y="0"/>
                </a:moveTo>
                <a:lnTo>
                  <a:pt x="0" y="265176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04778" y="4727486"/>
            <a:ext cx="0" cy="1952602"/>
          </a:xfrm>
          <a:custGeom>
            <a:avLst/>
            <a:gdLst/>
            <a:ahLst/>
            <a:cxnLst/>
            <a:rect l="l" t="t" r="r" b="b"/>
            <a:pathLst>
              <a:path h="2651759">
                <a:moveTo>
                  <a:pt x="0" y="0"/>
                </a:moveTo>
                <a:lnTo>
                  <a:pt x="0" y="265176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88336" y="4716264"/>
            <a:ext cx="0" cy="1952602"/>
          </a:xfrm>
          <a:custGeom>
            <a:avLst/>
            <a:gdLst/>
            <a:ahLst/>
            <a:cxnLst/>
            <a:rect l="l" t="t" r="r" b="b"/>
            <a:pathLst>
              <a:path h="2651759">
                <a:moveTo>
                  <a:pt x="0" y="0"/>
                </a:moveTo>
                <a:lnTo>
                  <a:pt x="0" y="265176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8278" y="6650631"/>
            <a:ext cx="6923314" cy="25717"/>
          </a:xfrm>
          <a:custGeom>
            <a:avLst/>
            <a:gdLst/>
            <a:ahLst/>
            <a:cxnLst/>
            <a:rect l="l" t="t" r="r" b="b"/>
            <a:pathLst>
              <a:path w="5149215" h="34925">
                <a:moveTo>
                  <a:pt x="0" y="34925"/>
                </a:moveTo>
                <a:lnTo>
                  <a:pt x="514921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75334" y="5198804"/>
            <a:ext cx="122945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75334" y="6607146"/>
            <a:ext cx="122945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9143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81834" y="5193193"/>
            <a:ext cx="122945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4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65391" y="5193193"/>
            <a:ext cx="122945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81834" y="6607146"/>
            <a:ext cx="122945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4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65391" y="6607146"/>
            <a:ext cx="122945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65391" y="5462517"/>
            <a:ext cx="122945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65391" y="5860893"/>
            <a:ext cx="122945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65391" y="6264880"/>
            <a:ext cx="122945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48947" y="6607146"/>
            <a:ext cx="0" cy="67331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9144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409558" y="6607146"/>
            <a:ext cx="0" cy="67331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9144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270171" y="6607146"/>
            <a:ext cx="0" cy="67331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9144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130783" y="6607146"/>
            <a:ext cx="0" cy="67331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9144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868449" y="6607146"/>
            <a:ext cx="0" cy="67331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9144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21592" y="6650631"/>
            <a:ext cx="614723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606118" y="6601535"/>
            <a:ext cx="0" cy="67331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9144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88336" y="5524238"/>
            <a:ext cx="4917782" cy="0"/>
          </a:xfrm>
          <a:custGeom>
            <a:avLst/>
            <a:gdLst/>
            <a:ahLst/>
            <a:cxnLst/>
            <a:rect l="l" t="t" r="r" b="b"/>
            <a:pathLst>
              <a:path w="3657600">
                <a:moveTo>
                  <a:pt x="0" y="0"/>
                </a:moveTo>
                <a:lnTo>
                  <a:pt x="3657600" y="0"/>
                </a:lnTo>
              </a:path>
            </a:pathLst>
          </a:custGeom>
          <a:ln w="9525">
            <a:solidFill>
              <a:srgbClr val="0000FF"/>
            </a:solidFill>
            <a:prstDash val="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06118" y="5524237"/>
            <a:ext cx="0" cy="1077298"/>
          </a:xfrm>
          <a:custGeom>
            <a:avLst/>
            <a:gdLst/>
            <a:ahLst/>
            <a:cxnLst/>
            <a:rect l="l" t="t" r="r" b="b"/>
            <a:pathLst>
              <a:path h="1463040">
                <a:moveTo>
                  <a:pt x="0" y="1463039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FF"/>
            </a:solidFill>
            <a:prstDash val="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688336" y="5591569"/>
            <a:ext cx="0" cy="67331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9144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688336" y="56589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688336" y="5658900"/>
            <a:ext cx="4180114" cy="0"/>
          </a:xfrm>
          <a:custGeom>
            <a:avLst/>
            <a:gdLst/>
            <a:ahLst/>
            <a:cxnLst/>
            <a:rect l="l" t="t" r="r" b="b"/>
            <a:pathLst>
              <a:path w="3108960">
                <a:moveTo>
                  <a:pt x="0" y="0"/>
                </a:moveTo>
                <a:lnTo>
                  <a:pt x="3108960" y="0"/>
                </a:lnTo>
              </a:path>
            </a:pathLst>
          </a:custGeom>
          <a:ln w="9525">
            <a:solidFill>
              <a:srgbClr val="0000FF"/>
            </a:solidFill>
            <a:prstDash val="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868449" y="5658900"/>
            <a:ext cx="0" cy="942636"/>
          </a:xfrm>
          <a:custGeom>
            <a:avLst/>
            <a:gdLst/>
            <a:ahLst/>
            <a:cxnLst/>
            <a:rect l="l" t="t" r="r" b="b"/>
            <a:pathLst>
              <a:path h="1280159">
                <a:moveTo>
                  <a:pt x="0" y="1280159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FF"/>
            </a:solidFill>
            <a:prstDash val="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688336" y="5928224"/>
            <a:ext cx="3442447" cy="0"/>
          </a:xfrm>
          <a:custGeom>
            <a:avLst/>
            <a:gdLst/>
            <a:ahLst/>
            <a:cxnLst/>
            <a:rect l="l" t="t" r="r" b="b"/>
            <a:pathLst>
              <a:path w="2560320">
                <a:moveTo>
                  <a:pt x="0" y="0"/>
                </a:moveTo>
                <a:lnTo>
                  <a:pt x="2560320" y="0"/>
                </a:lnTo>
              </a:path>
            </a:pathLst>
          </a:custGeom>
          <a:ln w="9525">
            <a:solidFill>
              <a:srgbClr val="0000FF"/>
            </a:solidFill>
            <a:prstDash val="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130783" y="5928224"/>
            <a:ext cx="0" cy="740642"/>
          </a:xfrm>
          <a:custGeom>
            <a:avLst/>
            <a:gdLst/>
            <a:ahLst/>
            <a:cxnLst/>
            <a:rect l="l" t="t" r="r" b="b"/>
            <a:pathLst>
              <a:path h="1005840">
                <a:moveTo>
                  <a:pt x="0" y="100584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FF"/>
            </a:solidFill>
            <a:prstDash val="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688336" y="64668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688337" y="6466873"/>
            <a:ext cx="2581834" cy="0"/>
          </a:xfrm>
          <a:custGeom>
            <a:avLst/>
            <a:gdLst/>
            <a:ahLst/>
            <a:cxnLst/>
            <a:rect l="l" t="t" r="r" b="b"/>
            <a:pathLst>
              <a:path w="1920239">
                <a:moveTo>
                  <a:pt x="0" y="0"/>
                </a:moveTo>
                <a:lnTo>
                  <a:pt x="1920239" y="0"/>
                </a:lnTo>
              </a:path>
            </a:pathLst>
          </a:custGeom>
          <a:ln w="9525">
            <a:solidFill>
              <a:srgbClr val="FF0000"/>
            </a:solidFill>
            <a:prstDash val="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270171" y="6466873"/>
            <a:ext cx="0" cy="134662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182880"/>
                </a:moveTo>
                <a:lnTo>
                  <a:pt x="0" y="0"/>
                </a:lnTo>
              </a:path>
            </a:pathLst>
          </a:custGeom>
          <a:ln w="9525">
            <a:solidFill>
              <a:srgbClr val="FF0000"/>
            </a:solidFill>
            <a:prstDash val="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688336" y="6332211"/>
            <a:ext cx="1721224" cy="0"/>
          </a:xfrm>
          <a:custGeom>
            <a:avLst/>
            <a:gdLst/>
            <a:ahLst/>
            <a:cxnLst/>
            <a:rect l="l" t="t" r="r" b="b"/>
            <a:pathLst>
              <a:path w="1280160">
                <a:moveTo>
                  <a:pt x="0" y="0"/>
                </a:moveTo>
                <a:lnTo>
                  <a:pt x="1280160" y="0"/>
                </a:lnTo>
              </a:path>
            </a:pathLst>
          </a:custGeom>
          <a:ln w="9525">
            <a:solidFill>
              <a:srgbClr val="FF0000"/>
            </a:solidFill>
            <a:prstDash val="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09558" y="6332211"/>
            <a:ext cx="0" cy="269324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365759"/>
                </a:moveTo>
                <a:lnTo>
                  <a:pt x="0" y="0"/>
                </a:lnTo>
              </a:path>
            </a:pathLst>
          </a:custGeom>
          <a:ln w="9525">
            <a:solidFill>
              <a:srgbClr val="FF0000"/>
            </a:solidFill>
            <a:prstDash val="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88336" y="5995555"/>
            <a:ext cx="860612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79" y="0"/>
                </a:lnTo>
              </a:path>
            </a:pathLst>
          </a:custGeom>
          <a:ln w="9525">
            <a:solidFill>
              <a:srgbClr val="FF0000"/>
            </a:solidFill>
            <a:prstDash val="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48947" y="5995555"/>
            <a:ext cx="0" cy="605980"/>
          </a:xfrm>
          <a:custGeom>
            <a:avLst/>
            <a:gdLst/>
            <a:ahLst/>
            <a:cxnLst/>
            <a:rect l="l" t="t" r="r" b="b"/>
            <a:pathLst>
              <a:path h="822959">
                <a:moveTo>
                  <a:pt x="0" y="822959"/>
                </a:moveTo>
                <a:lnTo>
                  <a:pt x="0" y="0"/>
                </a:lnTo>
              </a:path>
            </a:pathLst>
          </a:custGeom>
          <a:ln w="9525">
            <a:solidFill>
              <a:srgbClr val="FF0000"/>
            </a:solidFill>
            <a:prstDash val="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688337" y="5187582"/>
            <a:ext cx="2581834" cy="1279291"/>
          </a:xfrm>
          <a:custGeom>
            <a:avLst/>
            <a:gdLst/>
            <a:ahLst/>
            <a:cxnLst/>
            <a:rect l="l" t="t" r="r" b="b"/>
            <a:pathLst>
              <a:path w="1920239" h="1737359">
                <a:moveTo>
                  <a:pt x="0" y="0"/>
                </a:moveTo>
                <a:lnTo>
                  <a:pt x="25603" y="50281"/>
                </a:lnTo>
                <a:lnTo>
                  <a:pt x="51206" y="100502"/>
                </a:lnTo>
                <a:lnTo>
                  <a:pt x="76809" y="150599"/>
                </a:lnTo>
                <a:lnTo>
                  <a:pt x="102412" y="200512"/>
                </a:lnTo>
                <a:lnTo>
                  <a:pt x="128015" y="250179"/>
                </a:lnTo>
                <a:lnTo>
                  <a:pt x="153619" y="299539"/>
                </a:lnTo>
                <a:lnTo>
                  <a:pt x="179222" y="348531"/>
                </a:lnTo>
                <a:lnTo>
                  <a:pt x="204825" y="397092"/>
                </a:lnTo>
                <a:lnTo>
                  <a:pt x="230428" y="445162"/>
                </a:lnTo>
                <a:lnTo>
                  <a:pt x="256031" y="492678"/>
                </a:lnTo>
                <a:lnTo>
                  <a:pt x="281635" y="539580"/>
                </a:lnTo>
                <a:lnTo>
                  <a:pt x="307238" y="585807"/>
                </a:lnTo>
                <a:lnTo>
                  <a:pt x="332841" y="631295"/>
                </a:lnTo>
                <a:lnTo>
                  <a:pt x="358444" y="675985"/>
                </a:lnTo>
                <a:lnTo>
                  <a:pt x="384047" y="719815"/>
                </a:lnTo>
                <a:lnTo>
                  <a:pt x="409651" y="762723"/>
                </a:lnTo>
                <a:lnTo>
                  <a:pt x="435254" y="804648"/>
                </a:lnTo>
                <a:lnTo>
                  <a:pt x="460857" y="845528"/>
                </a:lnTo>
                <a:lnTo>
                  <a:pt x="486460" y="885303"/>
                </a:lnTo>
                <a:lnTo>
                  <a:pt x="512063" y="923909"/>
                </a:lnTo>
                <a:lnTo>
                  <a:pt x="537667" y="961287"/>
                </a:lnTo>
                <a:lnTo>
                  <a:pt x="563270" y="997374"/>
                </a:lnTo>
                <a:lnTo>
                  <a:pt x="588873" y="1032110"/>
                </a:lnTo>
                <a:lnTo>
                  <a:pt x="614476" y="1065432"/>
                </a:lnTo>
                <a:lnTo>
                  <a:pt x="640079" y="1097280"/>
                </a:lnTo>
                <a:lnTo>
                  <a:pt x="680084" y="1143937"/>
                </a:lnTo>
                <a:lnTo>
                  <a:pt x="720089" y="1186934"/>
                </a:lnTo>
                <a:lnTo>
                  <a:pt x="760094" y="1226537"/>
                </a:lnTo>
                <a:lnTo>
                  <a:pt x="800099" y="1263015"/>
                </a:lnTo>
                <a:lnTo>
                  <a:pt x="840104" y="1296635"/>
                </a:lnTo>
                <a:lnTo>
                  <a:pt x="880109" y="1327665"/>
                </a:lnTo>
                <a:lnTo>
                  <a:pt x="920114" y="1356374"/>
                </a:lnTo>
                <a:lnTo>
                  <a:pt x="960119" y="1383030"/>
                </a:lnTo>
                <a:lnTo>
                  <a:pt x="1000124" y="1407899"/>
                </a:lnTo>
                <a:lnTo>
                  <a:pt x="1040129" y="1431250"/>
                </a:lnTo>
                <a:lnTo>
                  <a:pt x="1080134" y="1453351"/>
                </a:lnTo>
                <a:lnTo>
                  <a:pt x="1120139" y="1474470"/>
                </a:lnTo>
                <a:lnTo>
                  <a:pt x="1160144" y="1494874"/>
                </a:lnTo>
                <a:lnTo>
                  <a:pt x="1200149" y="1514832"/>
                </a:lnTo>
                <a:lnTo>
                  <a:pt x="1240154" y="1534611"/>
                </a:lnTo>
                <a:lnTo>
                  <a:pt x="1280160" y="1554480"/>
                </a:lnTo>
                <a:lnTo>
                  <a:pt x="1331144" y="1578037"/>
                </a:lnTo>
                <a:lnTo>
                  <a:pt x="1385043" y="1599554"/>
                </a:lnTo>
                <a:lnTo>
                  <a:pt x="1440981" y="1619158"/>
                </a:lnTo>
                <a:lnTo>
                  <a:pt x="1498084" y="1636971"/>
                </a:lnTo>
                <a:lnTo>
                  <a:pt x="1555478" y="1653120"/>
                </a:lnTo>
                <a:lnTo>
                  <a:pt x="1612290" y="1667729"/>
                </a:lnTo>
                <a:lnTo>
                  <a:pt x="1667645" y="1680922"/>
                </a:lnTo>
                <a:lnTo>
                  <a:pt x="1720670" y="1692826"/>
                </a:lnTo>
                <a:lnTo>
                  <a:pt x="1770489" y="1703564"/>
                </a:lnTo>
                <a:lnTo>
                  <a:pt x="1816230" y="1713261"/>
                </a:lnTo>
                <a:lnTo>
                  <a:pt x="1857018" y="1722043"/>
                </a:lnTo>
                <a:lnTo>
                  <a:pt x="1891979" y="1730034"/>
                </a:lnTo>
                <a:lnTo>
                  <a:pt x="1920239" y="173736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270172" y="5524237"/>
            <a:ext cx="2335946" cy="942636"/>
          </a:xfrm>
          <a:custGeom>
            <a:avLst/>
            <a:gdLst/>
            <a:ahLst/>
            <a:cxnLst/>
            <a:rect l="l" t="t" r="r" b="b"/>
            <a:pathLst>
              <a:path w="1737360" h="1280159">
                <a:moveTo>
                  <a:pt x="1737360" y="0"/>
                </a:moveTo>
                <a:lnTo>
                  <a:pt x="1687483" y="12503"/>
                </a:lnTo>
                <a:lnTo>
                  <a:pt x="1637607" y="25212"/>
                </a:lnTo>
                <a:lnTo>
                  <a:pt x="1587730" y="38334"/>
                </a:lnTo>
                <a:lnTo>
                  <a:pt x="1537854" y="52074"/>
                </a:lnTo>
                <a:lnTo>
                  <a:pt x="1487978" y="66639"/>
                </a:lnTo>
                <a:lnTo>
                  <a:pt x="1438101" y="82234"/>
                </a:lnTo>
                <a:lnTo>
                  <a:pt x="1388225" y="99065"/>
                </a:lnTo>
                <a:lnTo>
                  <a:pt x="1338349" y="117339"/>
                </a:lnTo>
                <a:lnTo>
                  <a:pt x="1288472" y="137263"/>
                </a:lnTo>
                <a:lnTo>
                  <a:pt x="1238596" y="159041"/>
                </a:lnTo>
                <a:lnTo>
                  <a:pt x="1188720" y="182879"/>
                </a:lnTo>
                <a:lnTo>
                  <a:pt x="1146766" y="204023"/>
                </a:lnTo>
                <a:lnTo>
                  <a:pt x="1105229" y="225416"/>
                </a:lnTo>
                <a:lnTo>
                  <a:pt x="1063983" y="247308"/>
                </a:lnTo>
                <a:lnTo>
                  <a:pt x="1022904" y="269949"/>
                </a:lnTo>
                <a:lnTo>
                  <a:pt x="981866" y="293590"/>
                </a:lnTo>
                <a:lnTo>
                  <a:pt x="940745" y="318479"/>
                </a:lnTo>
                <a:lnTo>
                  <a:pt x="899416" y="344866"/>
                </a:lnTo>
                <a:lnTo>
                  <a:pt x="857754" y="373001"/>
                </a:lnTo>
                <a:lnTo>
                  <a:pt x="815634" y="403135"/>
                </a:lnTo>
                <a:lnTo>
                  <a:pt x="772932" y="435515"/>
                </a:lnTo>
                <a:lnTo>
                  <a:pt x="729522" y="470393"/>
                </a:lnTo>
                <a:lnTo>
                  <a:pt x="685279" y="508018"/>
                </a:lnTo>
                <a:lnTo>
                  <a:pt x="640080" y="548639"/>
                </a:lnTo>
                <a:lnTo>
                  <a:pt x="607711" y="579462"/>
                </a:lnTo>
                <a:lnTo>
                  <a:pt x="573383" y="613857"/>
                </a:lnTo>
                <a:lnTo>
                  <a:pt x="537414" y="651345"/>
                </a:lnTo>
                <a:lnTo>
                  <a:pt x="500127" y="691445"/>
                </a:lnTo>
                <a:lnTo>
                  <a:pt x="461839" y="733679"/>
                </a:lnTo>
                <a:lnTo>
                  <a:pt x="422871" y="777566"/>
                </a:lnTo>
                <a:lnTo>
                  <a:pt x="383544" y="822626"/>
                </a:lnTo>
                <a:lnTo>
                  <a:pt x="344176" y="868380"/>
                </a:lnTo>
                <a:lnTo>
                  <a:pt x="305088" y="914346"/>
                </a:lnTo>
                <a:lnTo>
                  <a:pt x="266601" y="960046"/>
                </a:lnTo>
                <a:lnTo>
                  <a:pt x="229033" y="1005000"/>
                </a:lnTo>
                <a:lnTo>
                  <a:pt x="192705" y="1048727"/>
                </a:lnTo>
                <a:lnTo>
                  <a:pt x="157936" y="1090747"/>
                </a:lnTo>
                <a:lnTo>
                  <a:pt x="125048" y="1130581"/>
                </a:lnTo>
                <a:lnTo>
                  <a:pt x="94359" y="1167749"/>
                </a:lnTo>
                <a:lnTo>
                  <a:pt x="66190" y="1201771"/>
                </a:lnTo>
                <a:lnTo>
                  <a:pt x="40860" y="1232166"/>
                </a:lnTo>
                <a:lnTo>
                  <a:pt x="18690" y="1258456"/>
                </a:lnTo>
                <a:lnTo>
                  <a:pt x="0" y="1280159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335946" y="1630255"/>
            <a:ext cx="4794837" cy="1615947"/>
          </a:xfrm>
          <a:custGeom>
            <a:avLst/>
            <a:gdLst/>
            <a:ahLst/>
            <a:cxnLst/>
            <a:rect l="l" t="t" r="r" b="b"/>
            <a:pathLst>
              <a:path w="3566160" h="2194560">
                <a:moveTo>
                  <a:pt x="0" y="0"/>
                </a:moveTo>
                <a:lnTo>
                  <a:pt x="30480" y="44952"/>
                </a:lnTo>
                <a:lnTo>
                  <a:pt x="60960" y="89868"/>
                </a:lnTo>
                <a:lnTo>
                  <a:pt x="91440" y="134713"/>
                </a:lnTo>
                <a:lnTo>
                  <a:pt x="121920" y="179452"/>
                </a:lnTo>
                <a:lnTo>
                  <a:pt x="152400" y="224049"/>
                </a:lnTo>
                <a:lnTo>
                  <a:pt x="182880" y="268467"/>
                </a:lnTo>
                <a:lnTo>
                  <a:pt x="213360" y="312673"/>
                </a:lnTo>
                <a:lnTo>
                  <a:pt x="243840" y="356629"/>
                </a:lnTo>
                <a:lnTo>
                  <a:pt x="274320" y="400301"/>
                </a:lnTo>
                <a:lnTo>
                  <a:pt x="304800" y="443653"/>
                </a:lnTo>
                <a:lnTo>
                  <a:pt x="335280" y="486649"/>
                </a:lnTo>
                <a:lnTo>
                  <a:pt x="365760" y="529254"/>
                </a:lnTo>
                <a:lnTo>
                  <a:pt x="396240" y="571433"/>
                </a:lnTo>
                <a:lnTo>
                  <a:pt x="426720" y="613149"/>
                </a:lnTo>
                <a:lnTo>
                  <a:pt x="457200" y="654367"/>
                </a:lnTo>
                <a:lnTo>
                  <a:pt x="487680" y="695052"/>
                </a:lnTo>
                <a:lnTo>
                  <a:pt x="518160" y="735168"/>
                </a:lnTo>
                <a:lnTo>
                  <a:pt x="548640" y="774679"/>
                </a:lnTo>
                <a:lnTo>
                  <a:pt x="579120" y="813550"/>
                </a:lnTo>
                <a:lnTo>
                  <a:pt x="609600" y="851746"/>
                </a:lnTo>
                <a:lnTo>
                  <a:pt x="640080" y="889231"/>
                </a:lnTo>
                <a:lnTo>
                  <a:pt x="670560" y="925968"/>
                </a:lnTo>
                <a:lnTo>
                  <a:pt x="701040" y="961924"/>
                </a:lnTo>
                <a:lnTo>
                  <a:pt x="731520" y="997061"/>
                </a:lnTo>
                <a:lnTo>
                  <a:pt x="762000" y="1031345"/>
                </a:lnTo>
                <a:lnTo>
                  <a:pt x="792480" y="1064740"/>
                </a:lnTo>
                <a:lnTo>
                  <a:pt x="822960" y="1097211"/>
                </a:lnTo>
                <a:lnTo>
                  <a:pt x="853440" y="1128721"/>
                </a:lnTo>
                <a:lnTo>
                  <a:pt x="883920" y="1159236"/>
                </a:lnTo>
                <a:lnTo>
                  <a:pt x="914400" y="1188720"/>
                </a:lnTo>
                <a:lnTo>
                  <a:pt x="958041" y="1228965"/>
                </a:lnTo>
                <a:lnTo>
                  <a:pt x="1001860" y="1267047"/>
                </a:lnTo>
                <a:lnTo>
                  <a:pt x="1045828" y="1303086"/>
                </a:lnTo>
                <a:lnTo>
                  <a:pt x="1089914" y="1337200"/>
                </a:lnTo>
                <a:lnTo>
                  <a:pt x="1134089" y="1369506"/>
                </a:lnTo>
                <a:lnTo>
                  <a:pt x="1178323" y="1400125"/>
                </a:lnTo>
                <a:lnTo>
                  <a:pt x="1222586" y="1429173"/>
                </a:lnTo>
                <a:lnTo>
                  <a:pt x="1266850" y="1456770"/>
                </a:lnTo>
                <a:lnTo>
                  <a:pt x="1311084" y="1483034"/>
                </a:lnTo>
                <a:lnTo>
                  <a:pt x="1355259" y="1508083"/>
                </a:lnTo>
                <a:lnTo>
                  <a:pt x="1399344" y="1532037"/>
                </a:lnTo>
                <a:lnTo>
                  <a:pt x="1443312" y="1555013"/>
                </a:lnTo>
                <a:lnTo>
                  <a:pt x="1487131" y="1577130"/>
                </a:lnTo>
                <a:lnTo>
                  <a:pt x="1530773" y="1598506"/>
                </a:lnTo>
                <a:lnTo>
                  <a:pt x="1574207" y="1619261"/>
                </a:lnTo>
                <a:lnTo>
                  <a:pt x="1617404" y="1639511"/>
                </a:lnTo>
                <a:lnTo>
                  <a:pt x="1660335" y="1659377"/>
                </a:lnTo>
                <a:lnTo>
                  <a:pt x="1702970" y="1678977"/>
                </a:lnTo>
                <a:lnTo>
                  <a:pt x="1745278" y="1698428"/>
                </a:lnTo>
                <a:lnTo>
                  <a:pt x="1787231" y="1717849"/>
                </a:lnTo>
                <a:lnTo>
                  <a:pt x="1828800" y="1737360"/>
                </a:lnTo>
                <a:lnTo>
                  <a:pt x="1879442" y="1760792"/>
                </a:lnTo>
                <a:lnTo>
                  <a:pt x="1929248" y="1782754"/>
                </a:lnTo>
                <a:lnTo>
                  <a:pt x="1978327" y="1803357"/>
                </a:lnTo>
                <a:lnTo>
                  <a:pt x="2026792" y="1822713"/>
                </a:lnTo>
                <a:lnTo>
                  <a:pt x="2074755" y="1840934"/>
                </a:lnTo>
                <a:lnTo>
                  <a:pt x="2122327" y="1858132"/>
                </a:lnTo>
                <a:lnTo>
                  <a:pt x="2169620" y="1874417"/>
                </a:lnTo>
                <a:lnTo>
                  <a:pt x="2216745" y="1889902"/>
                </a:lnTo>
                <a:lnTo>
                  <a:pt x="2263814" y="1904699"/>
                </a:lnTo>
                <a:lnTo>
                  <a:pt x="2310939" y="1918918"/>
                </a:lnTo>
                <a:lnTo>
                  <a:pt x="2358232" y="1932672"/>
                </a:lnTo>
                <a:lnTo>
                  <a:pt x="2405804" y="1946073"/>
                </a:lnTo>
                <a:lnTo>
                  <a:pt x="2453767" y="1959231"/>
                </a:lnTo>
                <a:lnTo>
                  <a:pt x="2502232" y="1972260"/>
                </a:lnTo>
                <a:lnTo>
                  <a:pt x="2551311" y="1985269"/>
                </a:lnTo>
                <a:lnTo>
                  <a:pt x="2601117" y="1998372"/>
                </a:lnTo>
                <a:lnTo>
                  <a:pt x="2651760" y="2011680"/>
                </a:lnTo>
                <a:lnTo>
                  <a:pt x="2700227" y="2024172"/>
                </a:lnTo>
                <a:lnTo>
                  <a:pt x="2749095" y="2036264"/>
                </a:lnTo>
                <a:lnTo>
                  <a:pt x="2798339" y="2047980"/>
                </a:lnTo>
                <a:lnTo>
                  <a:pt x="2847935" y="2059344"/>
                </a:lnTo>
                <a:lnTo>
                  <a:pt x="2897861" y="2070378"/>
                </a:lnTo>
                <a:lnTo>
                  <a:pt x="2948093" y="2081106"/>
                </a:lnTo>
                <a:lnTo>
                  <a:pt x="2998607" y="2091552"/>
                </a:lnTo>
                <a:lnTo>
                  <a:pt x="3049379" y="2101740"/>
                </a:lnTo>
                <a:lnTo>
                  <a:pt x="3100387" y="2111692"/>
                </a:lnTo>
                <a:lnTo>
                  <a:pt x="3151606" y="2121433"/>
                </a:lnTo>
                <a:lnTo>
                  <a:pt x="3203014" y="2130985"/>
                </a:lnTo>
                <a:lnTo>
                  <a:pt x="3254586" y="2140373"/>
                </a:lnTo>
                <a:lnTo>
                  <a:pt x="3306299" y="2149620"/>
                </a:lnTo>
                <a:lnTo>
                  <a:pt x="3358130" y="2158749"/>
                </a:lnTo>
                <a:lnTo>
                  <a:pt x="3410055" y="2167784"/>
                </a:lnTo>
                <a:lnTo>
                  <a:pt x="3462051" y="2176748"/>
                </a:lnTo>
                <a:lnTo>
                  <a:pt x="3514093" y="2185666"/>
                </a:lnTo>
                <a:lnTo>
                  <a:pt x="3566160" y="219456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937862" y="6601068"/>
            <a:ext cx="102454" cy="88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20686" y="1684961"/>
            <a:ext cx="153681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888393" y="1763982"/>
            <a:ext cx="342366" cy="678455"/>
          </a:xfrm>
          <a:custGeom>
            <a:avLst/>
            <a:gdLst/>
            <a:ahLst/>
            <a:cxnLst/>
            <a:rect l="l" t="t" r="r" b="b"/>
            <a:pathLst>
              <a:path w="254635" h="921385">
                <a:moveTo>
                  <a:pt x="0" y="838200"/>
                </a:moveTo>
                <a:lnTo>
                  <a:pt x="18541" y="921384"/>
                </a:lnTo>
                <a:lnTo>
                  <a:pt x="65427" y="866775"/>
                </a:lnTo>
                <a:lnTo>
                  <a:pt x="35813" y="866775"/>
                </a:lnTo>
                <a:lnTo>
                  <a:pt x="32384" y="865885"/>
                </a:lnTo>
                <a:lnTo>
                  <a:pt x="28956" y="865124"/>
                </a:lnTo>
                <a:lnTo>
                  <a:pt x="26923" y="861695"/>
                </a:lnTo>
                <a:lnTo>
                  <a:pt x="27812" y="858265"/>
                </a:lnTo>
                <a:lnTo>
                  <a:pt x="30893" y="845936"/>
                </a:lnTo>
                <a:lnTo>
                  <a:pt x="0" y="838200"/>
                </a:lnTo>
                <a:close/>
              </a:path>
              <a:path w="254635" h="921385">
                <a:moveTo>
                  <a:pt x="30893" y="845936"/>
                </a:moveTo>
                <a:lnTo>
                  <a:pt x="27812" y="858265"/>
                </a:lnTo>
                <a:lnTo>
                  <a:pt x="26923" y="861695"/>
                </a:lnTo>
                <a:lnTo>
                  <a:pt x="28956" y="865124"/>
                </a:lnTo>
                <a:lnTo>
                  <a:pt x="32384" y="865885"/>
                </a:lnTo>
                <a:lnTo>
                  <a:pt x="35813" y="866775"/>
                </a:lnTo>
                <a:lnTo>
                  <a:pt x="39243" y="864743"/>
                </a:lnTo>
                <a:lnTo>
                  <a:pt x="40131" y="861313"/>
                </a:lnTo>
                <a:lnTo>
                  <a:pt x="43205" y="849020"/>
                </a:lnTo>
                <a:lnTo>
                  <a:pt x="30893" y="845936"/>
                </a:lnTo>
                <a:close/>
              </a:path>
              <a:path w="254635" h="921385">
                <a:moveTo>
                  <a:pt x="43205" y="849020"/>
                </a:moveTo>
                <a:lnTo>
                  <a:pt x="40033" y="861695"/>
                </a:lnTo>
                <a:lnTo>
                  <a:pt x="39243" y="864743"/>
                </a:lnTo>
                <a:lnTo>
                  <a:pt x="35813" y="866775"/>
                </a:lnTo>
                <a:lnTo>
                  <a:pt x="65427" y="866775"/>
                </a:lnTo>
                <a:lnTo>
                  <a:pt x="74040" y="856742"/>
                </a:lnTo>
                <a:lnTo>
                  <a:pt x="43205" y="849020"/>
                </a:lnTo>
                <a:close/>
              </a:path>
              <a:path w="254635" h="921385">
                <a:moveTo>
                  <a:pt x="245237" y="0"/>
                </a:moveTo>
                <a:lnTo>
                  <a:pt x="241807" y="2031"/>
                </a:lnTo>
                <a:lnTo>
                  <a:pt x="240919" y="5460"/>
                </a:lnTo>
                <a:lnTo>
                  <a:pt x="30893" y="845936"/>
                </a:lnTo>
                <a:lnTo>
                  <a:pt x="43205" y="849020"/>
                </a:lnTo>
                <a:lnTo>
                  <a:pt x="253364" y="8508"/>
                </a:lnTo>
                <a:lnTo>
                  <a:pt x="254126" y="5079"/>
                </a:lnTo>
                <a:lnTo>
                  <a:pt x="252094" y="1650"/>
                </a:lnTo>
                <a:lnTo>
                  <a:pt x="248665" y="761"/>
                </a:lnTo>
                <a:lnTo>
                  <a:pt x="2452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888393" y="2610764"/>
            <a:ext cx="342366" cy="678455"/>
          </a:xfrm>
          <a:custGeom>
            <a:avLst/>
            <a:gdLst/>
            <a:ahLst/>
            <a:cxnLst/>
            <a:rect l="l" t="t" r="r" b="b"/>
            <a:pathLst>
              <a:path w="254635" h="921385">
                <a:moveTo>
                  <a:pt x="43205" y="72364"/>
                </a:moveTo>
                <a:lnTo>
                  <a:pt x="30893" y="75448"/>
                </a:lnTo>
                <a:lnTo>
                  <a:pt x="241017" y="916305"/>
                </a:lnTo>
                <a:lnTo>
                  <a:pt x="241807" y="919353"/>
                </a:lnTo>
                <a:lnTo>
                  <a:pt x="245237" y="921385"/>
                </a:lnTo>
                <a:lnTo>
                  <a:pt x="248665" y="920623"/>
                </a:lnTo>
                <a:lnTo>
                  <a:pt x="252094" y="919734"/>
                </a:lnTo>
                <a:lnTo>
                  <a:pt x="254126" y="916305"/>
                </a:lnTo>
                <a:lnTo>
                  <a:pt x="253364" y="912876"/>
                </a:lnTo>
                <a:lnTo>
                  <a:pt x="43205" y="72364"/>
                </a:lnTo>
                <a:close/>
              </a:path>
              <a:path w="254635" h="921385">
                <a:moveTo>
                  <a:pt x="18541" y="0"/>
                </a:moveTo>
                <a:lnTo>
                  <a:pt x="0" y="83185"/>
                </a:lnTo>
                <a:lnTo>
                  <a:pt x="30893" y="75448"/>
                </a:lnTo>
                <a:lnTo>
                  <a:pt x="27812" y="63119"/>
                </a:lnTo>
                <a:lnTo>
                  <a:pt x="26923" y="59690"/>
                </a:lnTo>
                <a:lnTo>
                  <a:pt x="28956" y="56261"/>
                </a:lnTo>
                <a:lnTo>
                  <a:pt x="32384" y="55499"/>
                </a:lnTo>
                <a:lnTo>
                  <a:pt x="35813" y="54610"/>
                </a:lnTo>
                <a:lnTo>
                  <a:pt x="65427" y="54610"/>
                </a:lnTo>
                <a:lnTo>
                  <a:pt x="18541" y="0"/>
                </a:lnTo>
                <a:close/>
              </a:path>
              <a:path w="254635" h="921385">
                <a:moveTo>
                  <a:pt x="35813" y="54610"/>
                </a:moveTo>
                <a:lnTo>
                  <a:pt x="32384" y="55499"/>
                </a:lnTo>
                <a:lnTo>
                  <a:pt x="28956" y="56261"/>
                </a:lnTo>
                <a:lnTo>
                  <a:pt x="26923" y="59690"/>
                </a:lnTo>
                <a:lnTo>
                  <a:pt x="27812" y="63119"/>
                </a:lnTo>
                <a:lnTo>
                  <a:pt x="30893" y="75448"/>
                </a:lnTo>
                <a:lnTo>
                  <a:pt x="43205" y="72364"/>
                </a:lnTo>
                <a:lnTo>
                  <a:pt x="40033" y="59690"/>
                </a:lnTo>
                <a:lnTo>
                  <a:pt x="39243" y="56642"/>
                </a:lnTo>
                <a:lnTo>
                  <a:pt x="35813" y="54610"/>
                </a:lnTo>
                <a:close/>
              </a:path>
              <a:path w="254635" h="921385">
                <a:moveTo>
                  <a:pt x="65427" y="54610"/>
                </a:moveTo>
                <a:lnTo>
                  <a:pt x="35813" y="54610"/>
                </a:lnTo>
                <a:lnTo>
                  <a:pt x="39243" y="56642"/>
                </a:lnTo>
                <a:lnTo>
                  <a:pt x="40131" y="60071"/>
                </a:lnTo>
                <a:lnTo>
                  <a:pt x="43205" y="72364"/>
                </a:lnTo>
                <a:lnTo>
                  <a:pt x="74040" y="64643"/>
                </a:lnTo>
                <a:lnTo>
                  <a:pt x="65427" y="54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>
            <a:spLocks noGrp="1"/>
          </p:cNvSpPr>
          <p:nvPr>
            <p:ph type="sldNum" sz="quarter" idx="7"/>
          </p:nvPr>
        </p:nvSpPr>
        <p:spPr>
          <a:xfrm>
            <a:off x="9867900" y="7655049"/>
            <a:ext cx="2247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90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100" name="object 3"/>
          <p:cNvSpPr txBox="1">
            <a:spLocks/>
          </p:cNvSpPr>
          <p:nvPr/>
        </p:nvSpPr>
        <p:spPr>
          <a:xfrm>
            <a:off x="1356369" y="393700"/>
            <a:ext cx="458118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  <a:tabLst>
                <a:tab pos="3011170" algn="l"/>
              </a:tabLst>
            </a:pPr>
            <a:r>
              <a:rPr lang="fr-FR" sz="2800" b="1" dirty="0" smtClean="0">
                <a:solidFill>
                  <a:srgbClr val="00B0F0"/>
                </a:solidFill>
              </a:rPr>
              <a:t>PERIODES ET GRADIENT</a:t>
            </a:r>
            <a:endParaRPr lang="fr-FR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6369" y="393700"/>
            <a:ext cx="7421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11170" algn="l"/>
              </a:tabLst>
            </a:pPr>
            <a:r>
              <a:rPr dirty="0"/>
              <a:t>Calcul </a:t>
            </a:r>
            <a:r>
              <a:rPr spc="-5" dirty="0"/>
              <a:t>de</a:t>
            </a:r>
            <a:r>
              <a:rPr dirty="0"/>
              <a:t> la </a:t>
            </a:r>
            <a:r>
              <a:rPr spc="-5" dirty="0"/>
              <a:t>tension	d’azote dans un</a:t>
            </a:r>
            <a:r>
              <a:rPr spc="-80" dirty="0"/>
              <a:t> </a:t>
            </a:r>
            <a:r>
              <a:rPr dirty="0"/>
              <a:t>compartiment</a:t>
            </a:r>
          </a:p>
        </p:txBody>
      </p:sp>
      <p:sp>
        <p:nvSpPr>
          <p:cNvPr id="4" name="object 4"/>
          <p:cNvSpPr/>
          <p:nvPr/>
        </p:nvSpPr>
        <p:spPr>
          <a:xfrm>
            <a:off x="9804412" y="6445249"/>
            <a:ext cx="0" cy="546100"/>
          </a:xfrm>
          <a:custGeom>
            <a:avLst/>
            <a:gdLst/>
            <a:ahLst/>
            <a:cxnLst/>
            <a:rect l="l" t="t" r="r" b="b"/>
            <a:pathLst>
              <a:path h="546100">
                <a:moveTo>
                  <a:pt x="0" y="0"/>
                </a:moveTo>
                <a:lnTo>
                  <a:pt x="0" y="5461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34412" y="6445249"/>
            <a:ext cx="0" cy="546100"/>
          </a:xfrm>
          <a:custGeom>
            <a:avLst/>
            <a:gdLst/>
            <a:ahLst/>
            <a:cxnLst/>
            <a:rect l="l" t="t" r="r" b="b"/>
            <a:pathLst>
              <a:path h="546100">
                <a:moveTo>
                  <a:pt x="0" y="0"/>
                </a:moveTo>
                <a:lnTo>
                  <a:pt x="0" y="5461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28062" y="6997700"/>
            <a:ext cx="1282700" cy="0"/>
          </a:xfrm>
          <a:custGeom>
            <a:avLst/>
            <a:gdLst/>
            <a:ahLst/>
            <a:cxnLst/>
            <a:rect l="l" t="t" r="r" b="b"/>
            <a:pathLst>
              <a:path w="1282700">
                <a:moveTo>
                  <a:pt x="0" y="0"/>
                </a:moveTo>
                <a:lnTo>
                  <a:pt x="1282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8062" y="6432549"/>
            <a:ext cx="1282700" cy="0"/>
          </a:xfrm>
          <a:custGeom>
            <a:avLst/>
            <a:gdLst/>
            <a:ahLst/>
            <a:cxnLst/>
            <a:rect l="l" t="t" r="r" b="b"/>
            <a:pathLst>
              <a:path w="1282700">
                <a:moveTo>
                  <a:pt x="0" y="0"/>
                </a:moveTo>
                <a:lnTo>
                  <a:pt x="12827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28062" y="5867400"/>
            <a:ext cx="1282700" cy="0"/>
          </a:xfrm>
          <a:custGeom>
            <a:avLst/>
            <a:gdLst/>
            <a:ahLst/>
            <a:cxnLst/>
            <a:rect l="l" t="t" r="r" b="b"/>
            <a:pathLst>
              <a:path w="1282700">
                <a:moveTo>
                  <a:pt x="0" y="0"/>
                </a:moveTo>
                <a:lnTo>
                  <a:pt x="1282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540762" y="5873750"/>
            <a:ext cx="1257300" cy="546100"/>
          </a:xfrm>
          <a:prstGeom prst="rect">
            <a:avLst/>
          </a:prstGeom>
          <a:solidFill>
            <a:srgbClr val="D5D6D5"/>
          </a:solidFill>
        </p:spPr>
        <p:txBody>
          <a:bodyPr vert="horz" wrap="square" lIns="0" tIns="101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800" b="1" i="1" spc="45" dirty="0">
                <a:latin typeface="Verdana"/>
                <a:cs typeface="Verdana"/>
              </a:rPr>
              <a:t>nT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23850" y="5861050"/>
          <a:ext cx="7966707" cy="1130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7730"/>
                <a:gridCol w="1179830"/>
                <a:gridCol w="1179830"/>
                <a:gridCol w="1179830"/>
                <a:gridCol w="1179829"/>
                <a:gridCol w="1179829"/>
                <a:gridCol w="1179829"/>
              </a:tblGrid>
              <a:tr h="5651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800" spc="-40" dirty="0">
                          <a:latin typeface="Cambria"/>
                          <a:cs typeface="Cambria"/>
                        </a:rPr>
                        <a:t>durée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5D6D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800" b="1" i="1" dirty="0">
                          <a:latin typeface="Verdana"/>
                          <a:cs typeface="Verdana"/>
                        </a:rPr>
                        <a:t>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079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5D6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800" b="1" spc="135" dirty="0">
                          <a:latin typeface="Book Antiqua"/>
                          <a:cs typeface="Book Antiqua"/>
                        </a:rPr>
                        <a:t>2 </a:t>
                      </a:r>
                      <a:r>
                        <a:rPr sz="1800" b="1" spc="45" dirty="0">
                          <a:latin typeface="Verdana"/>
                          <a:cs typeface="Verdana"/>
                        </a:rPr>
                        <a:t>×</a:t>
                      </a:r>
                      <a:r>
                        <a:rPr sz="1800" b="1" spc="1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i="1" spc="204" dirty="0">
                          <a:latin typeface="Verdana"/>
                          <a:cs typeface="Verdana"/>
                        </a:rPr>
                        <a:t>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5D6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800" b="1" spc="135" dirty="0">
                          <a:latin typeface="Book Antiqua"/>
                          <a:cs typeface="Book Antiqua"/>
                        </a:rPr>
                        <a:t>3 </a:t>
                      </a:r>
                      <a:r>
                        <a:rPr sz="1800" b="1" spc="45" dirty="0">
                          <a:latin typeface="Verdana"/>
                          <a:cs typeface="Verdana"/>
                        </a:rPr>
                        <a:t>×</a:t>
                      </a:r>
                      <a:r>
                        <a:rPr sz="1800" b="1" spc="1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i="1" spc="204" dirty="0">
                          <a:latin typeface="Verdana"/>
                          <a:cs typeface="Verdana"/>
                        </a:rPr>
                        <a:t>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5D6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800" b="1" spc="135" dirty="0">
                          <a:latin typeface="Book Antiqua"/>
                          <a:cs typeface="Book Antiqua"/>
                        </a:rPr>
                        <a:t>4 </a:t>
                      </a:r>
                      <a:r>
                        <a:rPr sz="1800" b="1" spc="45" dirty="0">
                          <a:latin typeface="Verdana"/>
                          <a:cs typeface="Verdana"/>
                        </a:rPr>
                        <a:t>×</a:t>
                      </a:r>
                      <a:r>
                        <a:rPr sz="1800" b="1" spc="1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i="1" spc="204" dirty="0">
                          <a:latin typeface="Verdana"/>
                          <a:cs typeface="Verdana"/>
                        </a:rPr>
                        <a:t>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5D6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800" b="1" spc="135" dirty="0">
                          <a:latin typeface="Book Antiqua"/>
                          <a:cs typeface="Book Antiqua"/>
                        </a:rPr>
                        <a:t>5 </a:t>
                      </a:r>
                      <a:r>
                        <a:rPr sz="1800" b="1" spc="45" dirty="0">
                          <a:latin typeface="Verdana"/>
                          <a:cs typeface="Verdana"/>
                        </a:rPr>
                        <a:t>×</a:t>
                      </a:r>
                      <a:r>
                        <a:rPr sz="1800" b="1" spc="1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i="1" spc="204" dirty="0">
                          <a:latin typeface="Verdana"/>
                          <a:cs typeface="Verdana"/>
                        </a:rPr>
                        <a:t>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5D6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800" b="1" spc="135" dirty="0">
                          <a:latin typeface="Book Antiqua"/>
                          <a:cs typeface="Book Antiqua"/>
                        </a:rPr>
                        <a:t>6 </a:t>
                      </a:r>
                      <a:r>
                        <a:rPr sz="1800" b="1" spc="45" dirty="0">
                          <a:latin typeface="Verdana"/>
                          <a:cs typeface="Verdana"/>
                        </a:rPr>
                        <a:t>×</a:t>
                      </a:r>
                      <a:r>
                        <a:rPr sz="1800" b="1" spc="1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i="1" spc="204" dirty="0">
                          <a:latin typeface="Verdana"/>
                          <a:cs typeface="Verdana"/>
                        </a:rPr>
                        <a:t>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5D6D5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800" b="1" dirty="0">
                          <a:latin typeface="Book Antiqua"/>
                          <a:cs typeface="Book Antiqua"/>
                        </a:rPr>
                        <a:t>%</a:t>
                      </a:r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800" b="1" spc="130" dirty="0">
                          <a:solidFill>
                            <a:srgbClr val="0A31FF"/>
                          </a:solidFill>
                          <a:latin typeface="Book Antiqua"/>
                          <a:cs typeface="Book Antiqua"/>
                        </a:rPr>
                        <a:t>50%</a:t>
                      </a:r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1143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800" b="1" spc="130" dirty="0">
                          <a:solidFill>
                            <a:srgbClr val="0A31FF"/>
                          </a:solidFill>
                          <a:latin typeface="Book Antiqua"/>
                          <a:cs typeface="Book Antiqua"/>
                        </a:rPr>
                        <a:t>75%</a:t>
                      </a:r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800" b="1" spc="130" dirty="0">
                          <a:solidFill>
                            <a:srgbClr val="0A31FF"/>
                          </a:solidFill>
                          <a:latin typeface="Book Antiqua"/>
                          <a:cs typeface="Book Antiqua"/>
                        </a:rPr>
                        <a:t>87,5%</a:t>
                      </a:r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800" b="1" spc="130" dirty="0">
                          <a:solidFill>
                            <a:srgbClr val="0A31FF"/>
                          </a:solidFill>
                          <a:latin typeface="Book Antiqua"/>
                          <a:cs typeface="Book Antiqua"/>
                        </a:rPr>
                        <a:t>93,75%</a:t>
                      </a:r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800" b="1" spc="130" dirty="0">
                          <a:solidFill>
                            <a:srgbClr val="0A31FF"/>
                          </a:solidFill>
                          <a:latin typeface="Book Antiqua"/>
                          <a:cs typeface="Book Antiqua"/>
                        </a:rPr>
                        <a:t>96,875%</a:t>
                      </a:r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800" b="1" spc="130" dirty="0">
                          <a:solidFill>
                            <a:srgbClr val="0A31FF"/>
                          </a:solidFill>
                          <a:latin typeface="Book Antiqua"/>
                          <a:cs typeface="Book Antiqua"/>
                        </a:rPr>
                        <a:t>98,4375%</a:t>
                      </a:r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8540762" y="6445249"/>
            <a:ext cx="1257300" cy="546100"/>
          </a:xfrm>
          <a:prstGeom prst="rect">
            <a:avLst/>
          </a:prstGeom>
          <a:solidFill>
            <a:srgbClr val="EBEBEB"/>
          </a:solidFill>
        </p:spPr>
        <p:txBody>
          <a:bodyPr vert="horz" wrap="square" lIns="0" tIns="84455" rIns="0" bIns="0" rtlCol="0">
            <a:spAutoFit/>
          </a:bodyPr>
          <a:lstStyle/>
          <a:p>
            <a:pPr marL="196215">
              <a:lnSpc>
                <a:spcPct val="100000"/>
              </a:lnSpc>
              <a:spcBef>
                <a:spcPts val="665"/>
              </a:spcBef>
            </a:pPr>
            <a:r>
              <a:rPr sz="1800" spc="-20" dirty="0">
                <a:latin typeface="Calibri"/>
                <a:cs typeface="Calibri"/>
              </a:rPr>
              <a:t>1 </a:t>
            </a:r>
            <a:r>
              <a:rPr sz="1800" spc="-40" dirty="0">
                <a:latin typeface="Lucida Sans Unicode"/>
                <a:cs typeface="Lucida Sans Unicode"/>
              </a:rPr>
              <a:t>−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135" dirty="0">
                <a:latin typeface="Calibri"/>
                <a:cs typeface="Calibri"/>
              </a:rPr>
              <a:t>1</a:t>
            </a:r>
            <a:r>
              <a:rPr sz="1800" i="1" spc="135" dirty="0">
                <a:latin typeface="Arial"/>
                <a:cs typeface="Arial"/>
              </a:rPr>
              <a:t>/</a:t>
            </a:r>
            <a:r>
              <a:rPr sz="1800" spc="135" dirty="0">
                <a:latin typeface="Calibri"/>
                <a:cs typeface="Calibri"/>
              </a:rPr>
              <a:t>2</a:t>
            </a:r>
            <a:r>
              <a:rPr sz="1875" i="1" spc="202" baseline="33333" dirty="0">
                <a:latin typeface="Arial"/>
                <a:cs typeface="Arial"/>
              </a:rPr>
              <a:t>n</a:t>
            </a:r>
            <a:endParaRPr sz="1875" baseline="33333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9547" y="7016750"/>
            <a:ext cx="62617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omic Sans MS"/>
                <a:cs typeface="Comic Sans MS"/>
              </a:rPr>
              <a:t>(on </a:t>
            </a:r>
            <a:r>
              <a:rPr sz="1400" dirty="0">
                <a:latin typeface="Comic Sans MS"/>
                <a:cs typeface="Comic Sans MS"/>
              </a:rPr>
              <a:t>admet </a:t>
            </a:r>
            <a:r>
              <a:rPr sz="1400" spc="-5" dirty="0">
                <a:latin typeface="Comic Sans MS"/>
                <a:cs typeface="Comic Sans MS"/>
              </a:rPr>
              <a:t>que </a:t>
            </a:r>
            <a:r>
              <a:rPr sz="1400" dirty="0">
                <a:latin typeface="Comic Sans MS"/>
                <a:cs typeface="Comic Sans MS"/>
              </a:rPr>
              <a:t>le compartiment est </a:t>
            </a:r>
            <a:r>
              <a:rPr sz="1400" spc="-5" dirty="0">
                <a:latin typeface="Comic Sans MS"/>
                <a:cs typeface="Comic Sans MS"/>
              </a:rPr>
              <a:t>quasiment </a:t>
            </a:r>
            <a:r>
              <a:rPr sz="1400" dirty="0">
                <a:latin typeface="Comic Sans MS"/>
                <a:cs typeface="Comic Sans MS"/>
              </a:rPr>
              <a:t>saturé au-delà </a:t>
            </a:r>
            <a:r>
              <a:rPr sz="1400" spc="-5" dirty="0">
                <a:latin typeface="Comic Sans MS"/>
                <a:cs typeface="Comic Sans MS"/>
              </a:rPr>
              <a:t>de </a:t>
            </a:r>
            <a:r>
              <a:rPr sz="1400" dirty="0">
                <a:latin typeface="Comic Sans MS"/>
                <a:cs typeface="Comic Sans MS"/>
              </a:rPr>
              <a:t>6</a:t>
            </a:r>
            <a:r>
              <a:rPr sz="1400" spc="-7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périodes)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3200" y="4508500"/>
            <a:ext cx="9829800" cy="92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9400" y="4584700"/>
            <a:ext cx="9575800" cy="673100"/>
          </a:xfrm>
          <a:custGeom>
            <a:avLst/>
            <a:gdLst/>
            <a:ahLst/>
            <a:cxnLst/>
            <a:rect l="l" t="t" r="r" b="b"/>
            <a:pathLst>
              <a:path w="9575800" h="673100">
                <a:moveTo>
                  <a:pt x="0" y="0"/>
                </a:moveTo>
                <a:lnTo>
                  <a:pt x="9575800" y="0"/>
                </a:lnTo>
                <a:lnTo>
                  <a:pt x="9575800" y="673100"/>
                </a:lnTo>
                <a:lnTo>
                  <a:pt x="0" y="67310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51200" y="5181600"/>
            <a:ext cx="889000" cy="469900"/>
          </a:xfrm>
          <a:custGeom>
            <a:avLst/>
            <a:gdLst/>
            <a:ahLst/>
            <a:cxnLst/>
            <a:rect l="l" t="t" r="r" b="b"/>
            <a:pathLst>
              <a:path w="889000" h="469900">
                <a:moveTo>
                  <a:pt x="0" y="469900"/>
                </a:moveTo>
                <a:lnTo>
                  <a:pt x="711200" y="469900"/>
                </a:lnTo>
                <a:lnTo>
                  <a:pt x="889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97823" y="5128148"/>
            <a:ext cx="71268" cy="84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21300" y="5181600"/>
            <a:ext cx="889000" cy="469900"/>
          </a:xfrm>
          <a:custGeom>
            <a:avLst/>
            <a:gdLst/>
            <a:ahLst/>
            <a:cxnLst/>
            <a:rect l="l" t="t" r="r" b="b"/>
            <a:pathLst>
              <a:path w="889000" h="469900">
                <a:moveTo>
                  <a:pt x="0" y="469900"/>
                </a:moveTo>
                <a:lnTo>
                  <a:pt x="711200" y="469900"/>
                </a:lnTo>
                <a:lnTo>
                  <a:pt x="889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67923" y="5128148"/>
            <a:ext cx="71268" cy="84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18400" y="5181600"/>
            <a:ext cx="889000" cy="469900"/>
          </a:xfrm>
          <a:custGeom>
            <a:avLst/>
            <a:gdLst/>
            <a:ahLst/>
            <a:cxnLst/>
            <a:rect l="l" t="t" r="r" b="b"/>
            <a:pathLst>
              <a:path w="889000" h="469900">
                <a:moveTo>
                  <a:pt x="889000" y="469900"/>
                </a:moveTo>
                <a:lnTo>
                  <a:pt x="177800" y="46990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89507" y="5128148"/>
            <a:ext cx="71268" cy="84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08000" y="1029969"/>
            <a:ext cx="9156700" cy="457454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Données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Profondeur et </a:t>
            </a:r>
            <a:r>
              <a:rPr sz="1800" spc="-5" dirty="0">
                <a:latin typeface="Comic Sans MS"/>
                <a:cs typeface="Comic Sans MS"/>
              </a:rPr>
              <a:t>durée de </a:t>
            </a:r>
            <a:r>
              <a:rPr sz="1800" dirty="0">
                <a:latin typeface="Comic Sans MS"/>
                <a:cs typeface="Comic Sans MS"/>
              </a:rPr>
              <a:t>la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plongée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Période </a:t>
            </a:r>
            <a:r>
              <a:rPr sz="1800" spc="-5" dirty="0">
                <a:latin typeface="Comic Sans MS"/>
                <a:cs typeface="Comic Sans MS"/>
              </a:rPr>
              <a:t>du </a:t>
            </a:r>
            <a:r>
              <a:rPr sz="1800" dirty="0">
                <a:latin typeface="Comic Sans MS"/>
                <a:cs typeface="Comic Sans MS"/>
              </a:rPr>
              <a:t>compartiment </a:t>
            </a:r>
            <a:r>
              <a:rPr sz="1800" i="1" spc="185" dirty="0">
                <a:latin typeface="Book Antiqua"/>
                <a:cs typeface="Book Antiqua"/>
              </a:rPr>
              <a:t>T </a:t>
            </a:r>
            <a:r>
              <a:rPr sz="1800" dirty="0">
                <a:latin typeface="Comic Sans MS"/>
                <a:cs typeface="Comic Sans MS"/>
              </a:rPr>
              <a:t>: .................................. en général, </a:t>
            </a:r>
            <a:r>
              <a:rPr sz="1800" i="1" spc="185" dirty="0">
                <a:latin typeface="Book Antiqua"/>
                <a:cs typeface="Book Antiqua"/>
              </a:rPr>
              <a:t>T </a:t>
            </a:r>
            <a:r>
              <a:rPr sz="1800" spc="400" dirty="0">
                <a:latin typeface="Cambria"/>
                <a:cs typeface="Cambria"/>
              </a:rPr>
              <a:t>= </a:t>
            </a:r>
            <a:r>
              <a:rPr sz="1800" spc="15" dirty="0">
                <a:latin typeface="Cambria"/>
                <a:cs typeface="Cambria"/>
              </a:rPr>
              <a:t>5, </a:t>
            </a:r>
            <a:r>
              <a:rPr sz="1800" spc="-25" dirty="0">
                <a:latin typeface="Cambria"/>
                <a:cs typeface="Cambria"/>
              </a:rPr>
              <a:t>10, 15, 20, </a:t>
            </a:r>
            <a:r>
              <a:rPr sz="1800" spc="1115" dirty="0">
                <a:latin typeface="Cambria"/>
                <a:cs typeface="Cambria"/>
              </a:rPr>
              <a:t>…</a:t>
            </a:r>
            <a:r>
              <a:rPr sz="1800" spc="-2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min</a:t>
            </a:r>
            <a:endParaRPr sz="1800">
              <a:latin typeface="Cambria"/>
              <a:cs typeface="Cambria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Tension </a:t>
            </a:r>
            <a:r>
              <a:rPr sz="1800" spc="-5" dirty="0">
                <a:latin typeface="Comic Sans MS"/>
                <a:cs typeface="Comic Sans MS"/>
              </a:rPr>
              <a:t>initiale d’azote </a:t>
            </a:r>
            <a:r>
              <a:rPr sz="1800" i="1" spc="40" dirty="0">
                <a:latin typeface="Book Antiqua"/>
                <a:cs typeface="Book Antiqua"/>
              </a:rPr>
              <a:t>T</a:t>
            </a:r>
            <a:r>
              <a:rPr sz="1800" spc="60" baseline="-6944" dirty="0">
                <a:latin typeface="Cambria"/>
                <a:cs typeface="Cambria"/>
              </a:rPr>
              <a:t>N</a:t>
            </a:r>
            <a:r>
              <a:rPr sz="1800" spc="40" dirty="0">
                <a:latin typeface="Cambria"/>
                <a:cs typeface="Cambria"/>
              </a:rPr>
              <a:t>(0) </a:t>
            </a:r>
            <a:r>
              <a:rPr sz="1800" dirty="0">
                <a:latin typeface="Comic Sans MS"/>
                <a:cs typeface="Comic Sans MS"/>
              </a:rPr>
              <a:t>: ................................................ par </a:t>
            </a:r>
            <a:r>
              <a:rPr sz="1800" spc="-5" dirty="0">
                <a:latin typeface="Comic Sans MS"/>
                <a:cs typeface="Comic Sans MS"/>
              </a:rPr>
              <a:t>défaut, </a:t>
            </a:r>
            <a:r>
              <a:rPr sz="1800" i="1" spc="40" dirty="0">
                <a:latin typeface="Book Antiqua"/>
                <a:cs typeface="Book Antiqua"/>
              </a:rPr>
              <a:t>T</a:t>
            </a:r>
            <a:r>
              <a:rPr sz="1800" spc="60" baseline="-6944" dirty="0">
                <a:latin typeface="Cambria"/>
                <a:cs typeface="Cambria"/>
              </a:rPr>
              <a:t>N</a:t>
            </a:r>
            <a:r>
              <a:rPr sz="1800" spc="40" dirty="0">
                <a:latin typeface="Cambria"/>
                <a:cs typeface="Cambria"/>
              </a:rPr>
              <a:t>(0) </a:t>
            </a:r>
            <a:r>
              <a:rPr sz="1800" spc="400" dirty="0">
                <a:latin typeface="Cambria"/>
                <a:cs typeface="Cambria"/>
              </a:rPr>
              <a:t>= </a:t>
            </a:r>
            <a:r>
              <a:rPr sz="1800" spc="-25" dirty="0">
                <a:latin typeface="Cambria"/>
                <a:cs typeface="Cambria"/>
              </a:rPr>
              <a:t>0,8</a:t>
            </a:r>
            <a:r>
              <a:rPr sz="1800" spc="-17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bar</a:t>
            </a:r>
            <a:endParaRPr sz="1800">
              <a:latin typeface="Cambria"/>
              <a:cs typeface="Cambria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  <a:tab pos="6751955" algn="l"/>
              </a:tabLst>
            </a:pPr>
            <a:r>
              <a:rPr sz="1800" dirty="0">
                <a:latin typeface="Comic Sans MS"/>
                <a:cs typeface="Comic Sans MS"/>
              </a:rPr>
              <a:t>Composition </a:t>
            </a:r>
            <a:r>
              <a:rPr sz="1800" spc="-5" dirty="0">
                <a:latin typeface="Comic Sans MS"/>
                <a:cs typeface="Comic Sans MS"/>
              </a:rPr>
              <a:t>du </a:t>
            </a:r>
            <a:r>
              <a:rPr sz="1800" dirty="0">
                <a:latin typeface="Comic Sans MS"/>
                <a:cs typeface="Comic Sans MS"/>
              </a:rPr>
              <a:t>gaz </a:t>
            </a:r>
            <a:r>
              <a:rPr sz="1800" spc="-5" dirty="0">
                <a:latin typeface="Comic Sans MS"/>
                <a:cs typeface="Comic Sans MS"/>
              </a:rPr>
              <a:t>respiré</a:t>
            </a:r>
            <a:r>
              <a:rPr sz="1800" spc="-28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: ............................................................	par </a:t>
            </a:r>
            <a:r>
              <a:rPr sz="1800" spc="-5" dirty="0">
                <a:latin typeface="Comic Sans MS"/>
                <a:cs typeface="Comic Sans MS"/>
              </a:rPr>
              <a:t>défaut, </a:t>
            </a:r>
            <a:r>
              <a:rPr sz="1800" spc="-100" dirty="0">
                <a:latin typeface="Cambria"/>
                <a:cs typeface="Cambria"/>
              </a:rPr>
              <a:t>80 </a:t>
            </a:r>
            <a:r>
              <a:rPr sz="1800" spc="-105" dirty="0">
                <a:latin typeface="Cambria"/>
                <a:cs typeface="Cambria"/>
              </a:rPr>
              <a:t>% </a:t>
            </a:r>
            <a:r>
              <a:rPr sz="1800" spc="-40" dirty="0">
                <a:latin typeface="Cambria"/>
                <a:cs typeface="Cambria"/>
              </a:rPr>
              <a:t>de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30" dirty="0">
                <a:latin typeface="Cambria"/>
                <a:cs typeface="Cambria"/>
              </a:rPr>
              <a:t>N</a:t>
            </a:r>
            <a:r>
              <a:rPr sz="1800" spc="44" baseline="-6944" dirty="0">
                <a:latin typeface="Cambria"/>
                <a:cs typeface="Cambria"/>
              </a:rPr>
              <a:t>2</a:t>
            </a:r>
            <a:endParaRPr sz="1800" baseline="-6944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Calculs</a:t>
            </a: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préliminaires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Pression partielle </a:t>
            </a:r>
            <a:r>
              <a:rPr sz="1800" spc="-5" dirty="0">
                <a:latin typeface="Comic Sans MS"/>
                <a:cs typeface="Comic Sans MS"/>
              </a:rPr>
              <a:t>d’azote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i="1" spc="65" dirty="0">
                <a:latin typeface="Book Antiqua"/>
                <a:cs typeface="Book Antiqua"/>
              </a:rPr>
              <a:t>P</a:t>
            </a:r>
            <a:r>
              <a:rPr sz="1800" spc="97" baseline="-6944" dirty="0">
                <a:latin typeface="Cambria"/>
                <a:cs typeface="Cambria"/>
              </a:rPr>
              <a:t>N</a:t>
            </a:r>
            <a:r>
              <a:rPr sz="1800" spc="65" dirty="0">
                <a:latin typeface="Comic Sans MS"/>
                <a:cs typeface="Comic Sans MS"/>
              </a:rPr>
              <a:t>.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Gradient </a:t>
            </a:r>
            <a:r>
              <a:rPr sz="1800" spc="-5" dirty="0">
                <a:latin typeface="Comic Sans MS"/>
                <a:cs typeface="Comic Sans MS"/>
              </a:rPr>
              <a:t>initial </a:t>
            </a:r>
            <a:r>
              <a:rPr sz="1800" i="1" spc="65" dirty="0">
                <a:latin typeface="Book Antiqua"/>
                <a:cs typeface="Book Antiqua"/>
              </a:rPr>
              <a:t>G </a:t>
            </a:r>
            <a:r>
              <a:rPr sz="1800" spc="400" dirty="0">
                <a:latin typeface="Cambria"/>
                <a:cs typeface="Cambria"/>
              </a:rPr>
              <a:t>= </a:t>
            </a:r>
            <a:r>
              <a:rPr sz="1800" i="1" spc="100" dirty="0">
                <a:latin typeface="Book Antiqua"/>
                <a:cs typeface="Book Antiqua"/>
              </a:rPr>
              <a:t>P</a:t>
            </a:r>
            <a:r>
              <a:rPr sz="1800" spc="150" baseline="-6944" dirty="0">
                <a:latin typeface="Cambria"/>
                <a:cs typeface="Cambria"/>
              </a:rPr>
              <a:t>N </a:t>
            </a:r>
            <a:r>
              <a:rPr sz="1800" dirty="0">
                <a:latin typeface="Cambria"/>
                <a:cs typeface="Cambria"/>
              </a:rPr>
              <a:t>–</a:t>
            </a:r>
            <a:r>
              <a:rPr sz="1800" spc="-55" dirty="0">
                <a:latin typeface="Cambria"/>
                <a:cs typeface="Cambria"/>
              </a:rPr>
              <a:t> </a:t>
            </a:r>
            <a:r>
              <a:rPr sz="1800" i="1" spc="40" dirty="0">
                <a:latin typeface="Book Antiqua"/>
                <a:cs typeface="Book Antiqua"/>
              </a:rPr>
              <a:t>T</a:t>
            </a:r>
            <a:r>
              <a:rPr sz="1800" spc="60" baseline="-6944" dirty="0">
                <a:latin typeface="Cambria"/>
                <a:cs typeface="Cambria"/>
              </a:rPr>
              <a:t>N</a:t>
            </a:r>
            <a:r>
              <a:rPr sz="1800" spc="40" dirty="0">
                <a:latin typeface="Cambria"/>
                <a:cs typeface="Cambria"/>
              </a:rPr>
              <a:t>(0)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Calcul </a:t>
            </a: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de </a:t>
            </a: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la</a:t>
            </a: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 tension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spc="-5" dirty="0">
                <a:latin typeface="Comic Sans MS"/>
                <a:cs typeface="Comic Sans MS"/>
              </a:rPr>
              <a:t>Au niveau 4, </a:t>
            </a:r>
            <a:r>
              <a:rPr sz="1800" dirty="0">
                <a:latin typeface="Comic Sans MS"/>
                <a:cs typeface="Comic Sans MS"/>
              </a:rPr>
              <a:t>la </a:t>
            </a:r>
            <a:r>
              <a:rPr sz="1800" spc="-5" dirty="0">
                <a:latin typeface="Comic Sans MS"/>
                <a:cs typeface="Comic Sans MS"/>
              </a:rPr>
              <a:t>durée de </a:t>
            </a:r>
            <a:r>
              <a:rPr sz="1800" dirty="0">
                <a:latin typeface="Comic Sans MS"/>
                <a:cs typeface="Comic Sans MS"/>
              </a:rPr>
              <a:t>la plongée </a:t>
            </a:r>
            <a:r>
              <a:rPr sz="1800" spc="-5" dirty="0">
                <a:latin typeface="Comic Sans MS"/>
                <a:cs typeface="Comic Sans MS"/>
              </a:rPr>
              <a:t>doit </a:t>
            </a:r>
            <a:r>
              <a:rPr sz="1800" dirty="0">
                <a:latin typeface="Comic Sans MS"/>
                <a:cs typeface="Comic Sans MS"/>
              </a:rPr>
              <a:t>être </a:t>
            </a:r>
            <a:r>
              <a:rPr sz="1800" spc="-5" dirty="0">
                <a:latin typeface="Comic Sans MS"/>
                <a:cs typeface="Comic Sans MS"/>
              </a:rPr>
              <a:t>un </a:t>
            </a:r>
            <a:r>
              <a:rPr sz="1800" dirty="0">
                <a:latin typeface="Comic Sans MS"/>
                <a:cs typeface="Comic Sans MS"/>
              </a:rPr>
              <a:t>multiple </a:t>
            </a:r>
            <a:r>
              <a:rPr sz="1800" spc="-5" dirty="0">
                <a:latin typeface="Comic Sans MS"/>
                <a:cs typeface="Comic Sans MS"/>
              </a:rPr>
              <a:t>de </a:t>
            </a:r>
            <a:r>
              <a:rPr sz="1800" dirty="0">
                <a:latin typeface="Comic Sans MS"/>
                <a:cs typeface="Comic Sans MS"/>
              </a:rPr>
              <a:t>la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période.</a:t>
            </a:r>
            <a:endParaRPr sz="18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190"/>
              </a:spcBef>
              <a:tabLst>
                <a:tab pos="859790" algn="l"/>
                <a:tab pos="1520190" algn="l"/>
                <a:tab pos="2964815" algn="l"/>
                <a:tab pos="3625215" algn="l"/>
                <a:tab pos="4142104" algn="l"/>
                <a:tab pos="4801870" algn="l"/>
              </a:tabLst>
            </a:pPr>
            <a:r>
              <a:rPr sz="3600" i="1" spc="270" dirty="0">
                <a:latin typeface="Book Antiqua"/>
                <a:cs typeface="Book Antiqua"/>
              </a:rPr>
              <a:t>T</a:t>
            </a:r>
            <a:r>
              <a:rPr sz="3600" spc="405" baseline="-5787" dirty="0">
                <a:latin typeface="Cambria"/>
                <a:cs typeface="Cambria"/>
              </a:rPr>
              <a:t>N	</a:t>
            </a:r>
            <a:r>
              <a:rPr sz="3600" spc="805" dirty="0">
                <a:latin typeface="Cambria"/>
                <a:cs typeface="Cambria"/>
              </a:rPr>
              <a:t>=	</a:t>
            </a:r>
            <a:r>
              <a:rPr sz="3600" i="1" spc="80" dirty="0">
                <a:latin typeface="Book Antiqua"/>
                <a:cs typeface="Book Antiqua"/>
              </a:rPr>
              <a:t>T</a:t>
            </a:r>
            <a:r>
              <a:rPr sz="3600" spc="120" baseline="-5787" dirty="0">
                <a:latin typeface="Cambria"/>
                <a:cs typeface="Cambria"/>
              </a:rPr>
              <a:t>N</a:t>
            </a:r>
            <a:r>
              <a:rPr sz="3600" spc="80" dirty="0">
                <a:latin typeface="Cambria"/>
                <a:cs typeface="Cambria"/>
              </a:rPr>
              <a:t>(0)	</a:t>
            </a:r>
            <a:r>
              <a:rPr sz="3600" spc="805" dirty="0">
                <a:latin typeface="Cambria"/>
                <a:cs typeface="Cambria"/>
              </a:rPr>
              <a:t>+	</a:t>
            </a:r>
            <a:r>
              <a:rPr sz="3600" i="1" spc="-130" dirty="0">
                <a:latin typeface="Book Antiqua"/>
                <a:cs typeface="Book Antiqua"/>
              </a:rPr>
              <a:t>x	</a:t>
            </a:r>
            <a:r>
              <a:rPr sz="3600" spc="-65" dirty="0">
                <a:latin typeface="Lucida Sans Unicode"/>
                <a:cs typeface="Lucida Sans Unicode"/>
              </a:rPr>
              <a:t>×	</a:t>
            </a:r>
            <a:r>
              <a:rPr sz="3600" i="1" spc="135" dirty="0">
                <a:latin typeface="Book Antiqua"/>
                <a:cs typeface="Book Antiqua"/>
              </a:rPr>
              <a:t>G</a:t>
            </a:r>
            <a:endParaRPr sz="3600">
              <a:latin typeface="Book Antiqua"/>
              <a:cs typeface="Book Antiqua"/>
            </a:endParaRPr>
          </a:p>
          <a:p>
            <a:pPr marL="2275205">
              <a:lnSpc>
                <a:spcPct val="100000"/>
              </a:lnSpc>
              <a:spcBef>
                <a:spcPts val="1930"/>
              </a:spcBef>
              <a:tabLst>
                <a:tab pos="4481195" algn="l"/>
                <a:tab pos="7250430" algn="l"/>
              </a:tabLst>
            </a:pPr>
            <a:r>
              <a:rPr sz="1400" dirty="0">
                <a:latin typeface="Arial"/>
                <a:cs typeface="Arial"/>
              </a:rPr>
              <a:t>tension </a:t>
            </a:r>
            <a:r>
              <a:rPr sz="1400" spc="-5" dirty="0">
                <a:latin typeface="Arial"/>
                <a:cs typeface="Arial"/>
              </a:rPr>
              <a:t>initiale	pourcentage	gradient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0375" y="650031"/>
            <a:ext cx="66166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000" dirty="0" smtClean="0">
                <a:solidFill>
                  <a:schemeClr val="tx1"/>
                </a:solidFill>
              </a:rPr>
              <a:t>   </a:t>
            </a:r>
            <a:r>
              <a:rPr lang="fr-FR" sz="2000" spc="-5" dirty="0" smtClean="0">
                <a:solidFill>
                  <a:schemeClr val="tx1"/>
                </a:solidFill>
              </a:rPr>
              <a:t>FORMULE DE CALCUL (</a:t>
            </a:r>
            <a:r>
              <a:rPr lang="fr-FR" sz="2000" spc="-5" dirty="0" err="1" smtClean="0">
                <a:solidFill>
                  <a:schemeClr val="tx1"/>
                </a:solidFill>
              </a:rPr>
              <a:t>periodes</a:t>
            </a:r>
            <a:r>
              <a:rPr lang="fr-FR" sz="2000" spc="-5" dirty="0" smtClean="0">
                <a:solidFill>
                  <a:schemeClr val="tx1"/>
                </a:solidFill>
              </a:rPr>
              <a:t>)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867900" y="7655049"/>
            <a:ext cx="22479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9"/>
              </a:lnSpc>
            </a:pPr>
            <a:r>
              <a:rPr spc="-5" dirty="0"/>
              <a:t>13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00625" y="1467698"/>
            <a:ext cx="5220575" cy="5796459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38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Arial"/>
                <a:cs typeface="Arial"/>
              </a:rPr>
              <a:t>Au bout de </a:t>
            </a:r>
            <a:r>
              <a:rPr sz="2400" spc="-5" dirty="0">
                <a:latin typeface="Arial"/>
                <a:cs typeface="Arial"/>
              </a:rPr>
              <a:t>1 période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756285" lvl="1" indent="-286385">
              <a:lnSpc>
                <a:spcPct val="100000"/>
              </a:lnSpc>
              <a:spcBef>
                <a:spcPts val="960"/>
              </a:spcBef>
              <a:buFont typeface="Wingdings"/>
              <a:buChar char=""/>
              <a:tabLst>
                <a:tab pos="756920" algn="l"/>
              </a:tabLst>
            </a:pPr>
            <a:r>
              <a:rPr sz="2700" spc="-15" baseline="15432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1t </a:t>
            </a:r>
            <a:r>
              <a:rPr sz="2700" baseline="15432" dirty="0">
                <a:latin typeface="Arial"/>
                <a:cs typeface="Arial"/>
              </a:rPr>
              <a:t>= </a:t>
            </a:r>
            <a:r>
              <a:rPr sz="2700" spc="-7" baseline="15432" dirty="0">
                <a:latin typeface="Arial"/>
                <a:cs typeface="Arial"/>
              </a:rPr>
              <a:t>T</a:t>
            </a:r>
            <a:r>
              <a:rPr sz="1200" spc="-5" dirty="0">
                <a:latin typeface="Arial"/>
                <a:cs typeface="Arial"/>
              </a:rPr>
              <a:t>initiale </a:t>
            </a:r>
            <a:r>
              <a:rPr sz="2700" baseline="15432" dirty="0">
                <a:latin typeface="Arial"/>
                <a:cs typeface="Arial"/>
              </a:rPr>
              <a:t>+ </a:t>
            </a:r>
            <a:r>
              <a:rPr sz="2700" spc="-7" baseline="15432" dirty="0">
                <a:latin typeface="Arial"/>
                <a:cs typeface="Arial"/>
              </a:rPr>
              <a:t>[(T</a:t>
            </a:r>
            <a:r>
              <a:rPr sz="1200" spc="-5" dirty="0">
                <a:latin typeface="Arial"/>
                <a:cs typeface="Arial"/>
              </a:rPr>
              <a:t>finale </a:t>
            </a:r>
            <a:r>
              <a:rPr sz="2700" spc="-7" baseline="15432" dirty="0">
                <a:latin typeface="Arial"/>
                <a:cs typeface="Arial"/>
              </a:rPr>
              <a:t>– </a:t>
            </a:r>
            <a:r>
              <a:rPr sz="2700" spc="-15" baseline="15432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initiale</a:t>
            </a:r>
            <a:r>
              <a:rPr sz="2700" spc="-15" baseline="15432" dirty="0">
                <a:latin typeface="Arial"/>
                <a:cs typeface="Arial"/>
              </a:rPr>
              <a:t>) </a:t>
            </a:r>
            <a:r>
              <a:rPr sz="2700" spc="-7" baseline="15432" dirty="0">
                <a:latin typeface="Arial"/>
                <a:cs typeface="Arial"/>
              </a:rPr>
              <a:t>* </a:t>
            </a:r>
            <a:r>
              <a:rPr sz="2700" baseline="15432" dirty="0">
                <a:latin typeface="Arial"/>
                <a:cs typeface="Arial"/>
              </a:rPr>
              <a:t>0.5] = 1.5</a:t>
            </a:r>
            <a:r>
              <a:rPr sz="2700" spc="30" baseline="15432" dirty="0">
                <a:latin typeface="Arial"/>
                <a:cs typeface="Arial"/>
              </a:rPr>
              <a:t> </a:t>
            </a:r>
            <a:r>
              <a:rPr sz="2700" baseline="15432" dirty="0">
                <a:latin typeface="Arial"/>
                <a:cs typeface="Arial"/>
              </a:rPr>
              <a:t>bar</a:t>
            </a:r>
          </a:p>
          <a:p>
            <a:pPr lvl="1">
              <a:lnSpc>
                <a:spcPct val="100000"/>
              </a:lnSpc>
              <a:buClr>
                <a:srgbClr val="0000CC"/>
              </a:buClr>
              <a:buFont typeface="Wingdings"/>
              <a:buChar char=""/>
            </a:pPr>
            <a:endParaRPr sz="2400" dirty="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1750"/>
              </a:spcBef>
              <a:buChar char="•"/>
              <a:tabLst>
                <a:tab pos="356235" algn="l"/>
                <a:tab pos="357505" algn="l"/>
              </a:tabLst>
            </a:pPr>
            <a:r>
              <a:rPr sz="2400" dirty="0">
                <a:latin typeface="Arial"/>
                <a:cs typeface="Arial"/>
              </a:rPr>
              <a:t>Au bout de </a:t>
            </a:r>
            <a:r>
              <a:rPr sz="2400" spc="-5" dirty="0">
                <a:latin typeface="Arial"/>
                <a:cs typeface="Arial"/>
              </a:rPr>
              <a:t>2 périodes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469900">
              <a:lnSpc>
                <a:spcPct val="100000"/>
              </a:lnSpc>
              <a:spcBef>
                <a:spcPts val="455"/>
              </a:spcBef>
            </a:pPr>
            <a:r>
              <a:rPr sz="1800" spc="-434" dirty="0">
                <a:latin typeface="Wingdings"/>
                <a:cs typeface="Wingdings"/>
              </a:rPr>
              <a:t>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spc="-15" baseline="-23148" dirty="0">
                <a:latin typeface="Arial"/>
                <a:cs typeface="Arial"/>
              </a:rPr>
              <a:t>2t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spc="-15" baseline="-23148" dirty="0">
                <a:latin typeface="Arial"/>
                <a:cs typeface="Arial"/>
              </a:rPr>
              <a:t>1t </a:t>
            </a:r>
            <a:r>
              <a:rPr sz="1800" dirty="0">
                <a:latin typeface="Arial"/>
                <a:cs typeface="Arial"/>
              </a:rPr>
              <a:t>+ </a:t>
            </a:r>
            <a:r>
              <a:rPr sz="1800" spc="-5" dirty="0">
                <a:latin typeface="Arial"/>
                <a:cs typeface="Arial"/>
              </a:rPr>
              <a:t>[(T</a:t>
            </a:r>
            <a:r>
              <a:rPr sz="1800" spc="-7" baseline="-23148" dirty="0">
                <a:latin typeface="Arial"/>
                <a:cs typeface="Arial"/>
              </a:rPr>
              <a:t>finale</a:t>
            </a:r>
            <a:r>
              <a:rPr sz="1800" spc="-135" baseline="-23148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– T</a:t>
            </a:r>
            <a:r>
              <a:rPr sz="1800" spc="-7" baseline="-23148" dirty="0">
                <a:latin typeface="Arial"/>
                <a:cs typeface="Arial"/>
              </a:rPr>
              <a:t>1t</a:t>
            </a:r>
            <a:r>
              <a:rPr sz="1800" spc="-5" dirty="0">
                <a:latin typeface="Arial"/>
                <a:cs typeface="Arial"/>
              </a:rPr>
              <a:t>) * </a:t>
            </a:r>
            <a:r>
              <a:rPr sz="1800" spc="-10" dirty="0">
                <a:latin typeface="Arial"/>
                <a:cs typeface="Arial"/>
              </a:rPr>
              <a:t>0.5]</a:t>
            </a:r>
            <a:endParaRPr sz="18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890"/>
              </a:spcBef>
              <a:buFont typeface="Wingdings"/>
              <a:buChar char=""/>
              <a:tabLst>
                <a:tab pos="756920" algn="l"/>
              </a:tabLst>
            </a:pPr>
            <a:r>
              <a:rPr sz="1800" spc="-10" dirty="0">
                <a:latin typeface="Arial"/>
                <a:cs typeface="Arial"/>
              </a:rPr>
              <a:t>T</a:t>
            </a:r>
            <a:r>
              <a:rPr sz="1800" spc="-15" baseline="-23148" dirty="0">
                <a:latin typeface="Arial"/>
                <a:cs typeface="Arial"/>
              </a:rPr>
              <a:t>2t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-7" baseline="-23148" dirty="0">
                <a:latin typeface="Arial"/>
                <a:cs typeface="Arial"/>
              </a:rPr>
              <a:t>initiale </a:t>
            </a:r>
            <a:r>
              <a:rPr sz="1800" dirty="0">
                <a:latin typeface="Arial"/>
                <a:cs typeface="Arial"/>
              </a:rPr>
              <a:t>+ </a:t>
            </a:r>
            <a:r>
              <a:rPr sz="1800" spc="-5" dirty="0">
                <a:latin typeface="Arial"/>
                <a:cs typeface="Arial"/>
              </a:rPr>
              <a:t>[(T</a:t>
            </a:r>
            <a:r>
              <a:rPr sz="1800" spc="-7" baseline="-23148" dirty="0">
                <a:latin typeface="Arial"/>
                <a:cs typeface="Arial"/>
              </a:rPr>
              <a:t>finale </a:t>
            </a:r>
            <a:r>
              <a:rPr sz="1800" spc="-5" dirty="0">
                <a:latin typeface="Arial"/>
                <a:cs typeface="Arial"/>
              </a:rPr>
              <a:t>– 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spc="-15" baseline="-23148" dirty="0">
                <a:latin typeface="Arial"/>
                <a:cs typeface="Arial"/>
              </a:rPr>
              <a:t>initiale</a:t>
            </a:r>
            <a:r>
              <a:rPr sz="1800" spc="-10" dirty="0">
                <a:latin typeface="Arial"/>
                <a:cs typeface="Arial"/>
              </a:rPr>
              <a:t>) </a:t>
            </a:r>
            <a:r>
              <a:rPr sz="1800" spc="-5" dirty="0">
                <a:latin typeface="Arial"/>
                <a:cs typeface="Arial"/>
              </a:rPr>
              <a:t>* </a:t>
            </a:r>
            <a:r>
              <a:rPr sz="1800" dirty="0">
                <a:latin typeface="Arial"/>
                <a:cs typeface="Arial"/>
              </a:rPr>
              <a:t>0.75] = 1.75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bar</a:t>
            </a:r>
          </a:p>
          <a:p>
            <a:pPr lvl="1">
              <a:lnSpc>
                <a:spcPct val="100000"/>
              </a:lnSpc>
              <a:buClr>
                <a:srgbClr val="0000CC"/>
              </a:buClr>
              <a:buFont typeface="Wingdings"/>
              <a:buChar char=""/>
            </a:pPr>
            <a:endParaRPr sz="2400" dirty="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1655"/>
              </a:spcBef>
              <a:buChar char="•"/>
              <a:tabLst>
                <a:tab pos="356235" algn="l"/>
                <a:tab pos="356870" algn="l"/>
              </a:tabLst>
            </a:pPr>
            <a:r>
              <a:rPr sz="2400" dirty="0">
                <a:latin typeface="Arial"/>
                <a:cs typeface="Arial"/>
              </a:rPr>
              <a:t>Au bout de </a:t>
            </a:r>
            <a:r>
              <a:rPr sz="2400" spc="-5" dirty="0">
                <a:latin typeface="Arial"/>
                <a:cs typeface="Arial"/>
              </a:rPr>
              <a:t>n périodes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756285" lvl="1" indent="-286385">
              <a:lnSpc>
                <a:spcPct val="100000"/>
              </a:lnSpc>
              <a:spcBef>
                <a:spcPts val="985"/>
              </a:spcBef>
              <a:buFont typeface="Wingdings"/>
              <a:buChar char=""/>
              <a:tabLst>
                <a:tab pos="756920" algn="l"/>
              </a:tabLst>
            </a:pPr>
            <a:r>
              <a:rPr sz="2700" spc="-15" baseline="15432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1t </a:t>
            </a:r>
            <a:r>
              <a:rPr sz="2700" baseline="15432" dirty="0">
                <a:latin typeface="Arial"/>
                <a:cs typeface="Arial"/>
              </a:rPr>
              <a:t>= </a:t>
            </a:r>
            <a:r>
              <a:rPr sz="2700" spc="-7" baseline="15432" dirty="0">
                <a:latin typeface="Arial"/>
                <a:cs typeface="Arial"/>
              </a:rPr>
              <a:t>T</a:t>
            </a:r>
            <a:r>
              <a:rPr sz="1200" spc="-5" dirty="0">
                <a:latin typeface="Arial"/>
                <a:cs typeface="Arial"/>
              </a:rPr>
              <a:t>initiale </a:t>
            </a:r>
            <a:r>
              <a:rPr sz="2700" baseline="15432" dirty="0">
                <a:latin typeface="Arial"/>
                <a:cs typeface="Arial"/>
              </a:rPr>
              <a:t>+ </a:t>
            </a:r>
            <a:r>
              <a:rPr sz="2700" spc="-7" baseline="15432" dirty="0">
                <a:latin typeface="Arial"/>
                <a:cs typeface="Arial"/>
              </a:rPr>
              <a:t>[(T</a:t>
            </a:r>
            <a:r>
              <a:rPr sz="1200" spc="-5" dirty="0">
                <a:latin typeface="Arial"/>
                <a:cs typeface="Arial"/>
              </a:rPr>
              <a:t>finale </a:t>
            </a:r>
            <a:r>
              <a:rPr sz="2700" spc="-7" baseline="15432" dirty="0">
                <a:latin typeface="Arial"/>
                <a:cs typeface="Arial"/>
              </a:rPr>
              <a:t>– </a:t>
            </a:r>
            <a:r>
              <a:rPr sz="2700" spc="-15" baseline="15432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initiale</a:t>
            </a:r>
            <a:r>
              <a:rPr sz="2700" spc="-15" baseline="15432" dirty="0">
                <a:latin typeface="Arial"/>
                <a:cs typeface="Arial"/>
              </a:rPr>
              <a:t>) </a:t>
            </a:r>
            <a:r>
              <a:rPr sz="2700" spc="-7" baseline="15432" dirty="0">
                <a:latin typeface="Arial"/>
                <a:cs typeface="Arial"/>
              </a:rPr>
              <a:t>*</a:t>
            </a:r>
            <a:r>
              <a:rPr sz="2700" spc="67" baseline="15432" dirty="0">
                <a:latin typeface="Arial"/>
                <a:cs typeface="Arial"/>
              </a:rPr>
              <a:t> </a:t>
            </a:r>
            <a:r>
              <a:rPr sz="2700" spc="-7" baseline="15432" dirty="0">
                <a:latin typeface="Arial"/>
                <a:cs typeface="Arial"/>
              </a:rPr>
              <a:t>(1-0.5</a:t>
            </a:r>
            <a:r>
              <a:rPr sz="1800" spc="-7" baseline="46296" dirty="0">
                <a:latin typeface="Arial"/>
                <a:cs typeface="Arial"/>
              </a:rPr>
              <a:t>n</a:t>
            </a:r>
            <a:r>
              <a:rPr sz="2700" spc="-7" baseline="15432" dirty="0">
                <a:latin typeface="Arial"/>
                <a:cs typeface="Arial"/>
              </a:rPr>
              <a:t>)]</a:t>
            </a:r>
            <a:endParaRPr sz="2700" baseline="15432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0000CC"/>
              </a:buClr>
              <a:buFont typeface="Wingdings"/>
              <a:buChar char=""/>
            </a:pPr>
            <a:endParaRPr sz="3000" dirty="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235" algn="l"/>
                <a:tab pos="356870" algn="l"/>
              </a:tabLst>
            </a:pPr>
            <a:r>
              <a:rPr sz="2400" dirty="0">
                <a:latin typeface="Arial"/>
                <a:cs typeface="Arial"/>
              </a:rPr>
              <a:t>Au bout </a:t>
            </a:r>
            <a:r>
              <a:rPr sz="2400" spc="-10" dirty="0">
                <a:latin typeface="Arial"/>
                <a:cs typeface="Arial"/>
              </a:rPr>
              <a:t>d’un </a:t>
            </a:r>
            <a:r>
              <a:rPr sz="2400" spc="-5" dirty="0">
                <a:latin typeface="Arial"/>
                <a:cs typeface="Arial"/>
              </a:rPr>
              <a:t>temps 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756285" lvl="1" indent="-286385">
              <a:lnSpc>
                <a:spcPct val="100000"/>
              </a:lnSpc>
              <a:spcBef>
                <a:spcPts val="985"/>
              </a:spcBef>
              <a:buFont typeface="Wingdings"/>
              <a:buChar char=""/>
              <a:tabLst>
                <a:tab pos="756920" algn="l"/>
              </a:tabLst>
            </a:pPr>
            <a:r>
              <a:rPr sz="2700" spc="-15" baseline="15432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1t </a:t>
            </a:r>
            <a:r>
              <a:rPr sz="2700" baseline="15432" dirty="0">
                <a:latin typeface="Arial"/>
                <a:cs typeface="Arial"/>
              </a:rPr>
              <a:t>= </a:t>
            </a:r>
            <a:r>
              <a:rPr sz="2700" spc="-7" baseline="15432" dirty="0">
                <a:latin typeface="Arial"/>
                <a:cs typeface="Arial"/>
              </a:rPr>
              <a:t>T</a:t>
            </a:r>
            <a:r>
              <a:rPr sz="1200" spc="-5" dirty="0">
                <a:latin typeface="Arial"/>
                <a:cs typeface="Arial"/>
              </a:rPr>
              <a:t>initiale </a:t>
            </a:r>
            <a:r>
              <a:rPr sz="2700" baseline="15432" dirty="0">
                <a:latin typeface="Arial"/>
                <a:cs typeface="Arial"/>
              </a:rPr>
              <a:t>+ </a:t>
            </a:r>
            <a:r>
              <a:rPr sz="2700" spc="-7" baseline="15432" dirty="0">
                <a:latin typeface="Arial"/>
                <a:cs typeface="Arial"/>
              </a:rPr>
              <a:t>[(T</a:t>
            </a:r>
            <a:r>
              <a:rPr sz="1200" spc="-5" dirty="0">
                <a:latin typeface="Arial"/>
                <a:cs typeface="Arial"/>
              </a:rPr>
              <a:t>finale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2700" spc="-7" baseline="15432" dirty="0">
                <a:latin typeface="Arial"/>
                <a:cs typeface="Arial"/>
              </a:rPr>
              <a:t>– </a:t>
            </a:r>
            <a:r>
              <a:rPr sz="2700" spc="-15" baseline="15432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initiale</a:t>
            </a:r>
            <a:r>
              <a:rPr sz="2700" spc="-15" baseline="15432" dirty="0">
                <a:latin typeface="Arial"/>
                <a:cs typeface="Arial"/>
              </a:rPr>
              <a:t>) </a:t>
            </a:r>
            <a:r>
              <a:rPr sz="2700" spc="-7" baseline="15432" dirty="0">
                <a:latin typeface="Arial"/>
                <a:cs typeface="Arial"/>
              </a:rPr>
              <a:t>* 0.5</a:t>
            </a:r>
            <a:r>
              <a:rPr sz="1800" spc="-7" baseline="46296" dirty="0">
                <a:latin typeface="Arial"/>
                <a:cs typeface="Arial"/>
              </a:rPr>
              <a:t>(x/t)</a:t>
            </a:r>
            <a:r>
              <a:rPr sz="2700" spc="-7" baseline="15432" dirty="0">
                <a:latin typeface="Arial"/>
                <a:cs typeface="Arial"/>
              </a:rPr>
              <a:t>]</a:t>
            </a:r>
            <a:endParaRPr sz="2700" baseline="15432" dirty="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254"/>
              </a:spcBef>
            </a:pPr>
            <a:r>
              <a:rPr sz="1400" spc="-345" dirty="0">
                <a:latin typeface="Wingdings"/>
                <a:cs typeface="Wingdings"/>
              </a:rPr>
              <a:t></a:t>
            </a:r>
            <a:r>
              <a:rPr sz="1400" spc="-3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t : </a:t>
            </a:r>
            <a:r>
              <a:rPr sz="1400" spc="-10" dirty="0">
                <a:latin typeface="Arial"/>
                <a:cs typeface="Arial"/>
              </a:rPr>
              <a:t>période du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liquide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49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26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0536" y="340359"/>
            <a:ext cx="6100445" cy="8636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dirty="0"/>
              <a:t>Élaboration </a:t>
            </a:r>
            <a:r>
              <a:rPr spc="-5" dirty="0"/>
              <a:t>d’un </a:t>
            </a:r>
            <a:r>
              <a:rPr dirty="0"/>
              <a:t>moyen </a:t>
            </a:r>
            <a:r>
              <a:rPr spc="-5" dirty="0"/>
              <a:t>de</a:t>
            </a:r>
            <a:r>
              <a:rPr spc="-95" dirty="0"/>
              <a:t> </a:t>
            </a:r>
            <a:r>
              <a:rPr spc="-5" dirty="0"/>
              <a:t>décompression</a:t>
            </a:r>
          </a:p>
          <a:p>
            <a:pPr algn="ctr">
              <a:lnSpc>
                <a:spcPct val="100000"/>
              </a:lnSpc>
              <a:spcBef>
                <a:spcPts val="420"/>
              </a:spcBef>
              <a:tabLst>
                <a:tab pos="3001010" algn="l"/>
              </a:tabLst>
            </a:pPr>
            <a:r>
              <a:rPr dirty="0"/>
              <a:t>– Le cas </a:t>
            </a:r>
            <a:r>
              <a:rPr spc="-5" dirty="0"/>
              <a:t>des tables	</a:t>
            </a:r>
            <a:r>
              <a:rPr dirty="0"/>
              <a:t>MN </a:t>
            </a:r>
            <a:r>
              <a:rPr spc="-5" dirty="0"/>
              <a:t>90</a:t>
            </a:r>
            <a:r>
              <a:rPr spc="-25" dirty="0"/>
              <a:t> </a:t>
            </a:r>
            <a:r>
              <a:rPr dirty="0"/>
              <a:t>–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76925" y="1968500"/>
            <a:ext cx="4313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2800"/>
                </a:solidFill>
                <a:latin typeface="Comic Sans MS"/>
                <a:cs typeface="Comic Sans MS"/>
              </a:rPr>
              <a:t>Approche de </a:t>
            </a:r>
            <a:r>
              <a:rPr sz="2400" dirty="0">
                <a:solidFill>
                  <a:srgbClr val="FF2800"/>
                </a:solidFill>
                <a:latin typeface="Comic Sans MS"/>
                <a:cs typeface="Comic Sans MS"/>
              </a:rPr>
              <a:t>la</a:t>
            </a:r>
            <a:r>
              <a:rPr sz="2400" spc="-85" dirty="0">
                <a:solidFill>
                  <a:srgbClr val="FF280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2800"/>
                </a:solidFill>
                <a:latin typeface="Comic Sans MS"/>
                <a:cs typeface="Comic Sans MS"/>
              </a:rPr>
              <a:t>décompression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25600" y="2345295"/>
            <a:ext cx="122555" cy="672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540"/>
              </a:lnSpc>
              <a:spcBef>
                <a:spcPts val="110"/>
              </a:spcBef>
            </a:pPr>
            <a:r>
              <a:rPr sz="2150" dirty="0">
                <a:latin typeface="Gill Sans MT"/>
                <a:cs typeface="Gill Sans MT"/>
              </a:rPr>
              <a:t>•</a:t>
            </a:r>
            <a:endParaRPr sz="2150">
              <a:latin typeface="Gill Sans MT"/>
              <a:cs typeface="Gill Sans MT"/>
            </a:endParaRPr>
          </a:p>
          <a:p>
            <a:pPr marL="12700">
              <a:lnSpc>
                <a:spcPts val="2540"/>
              </a:lnSpc>
            </a:pPr>
            <a:r>
              <a:rPr sz="2150" dirty="0">
                <a:latin typeface="Gill Sans MT"/>
                <a:cs typeface="Gill Sans MT"/>
              </a:rPr>
              <a:t>•</a:t>
            </a:r>
            <a:endParaRPr sz="215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6935" y="2344420"/>
            <a:ext cx="3682365" cy="6604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800" spc="-5" dirty="0">
                <a:latin typeface="Comic Sans MS"/>
                <a:cs typeface="Comic Sans MS"/>
              </a:rPr>
              <a:t>Historique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latin typeface="Comic Sans MS"/>
                <a:cs typeface="Comic Sans MS"/>
              </a:rPr>
              <a:t>Le mécanisme </a:t>
            </a:r>
            <a:r>
              <a:rPr sz="1800" spc="-5" dirty="0">
                <a:latin typeface="Comic Sans MS"/>
                <a:cs typeface="Comic Sans MS"/>
              </a:rPr>
              <a:t>de </a:t>
            </a:r>
            <a:r>
              <a:rPr sz="1800" dirty="0">
                <a:latin typeface="Comic Sans MS"/>
                <a:cs typeface="Comic Sans MS"/>
              </a:rPr>
              <a:t>la</a:t>
            </a:r>
            <a:r>
              <a:rPr sz="1800" spc="-9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décompression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6925" y="2996193"/>
            <a:ext cx="6018530" cy="73533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452120" indent="-290830">
              <a:lnSpc>
                <a:spcPct val="100000"/>
              </a:lnSpc>
              <a:spcBef>
                <a:spcPts val="334"/>
              </a:spcBef>
              <a:buSzPct val="119444"/>
              <a:buFont typeface="Gill Sans MT"/>
              <a:buChar char="•"/>
              <a:tabLst>
                <a:tab pos="452120" algn="l"/>
                <a:tab pos="452755" algn="l"/>
              </a:tabLst>
            </a:pPr>
            <a:r>
              <a:rPr sz="2700" baseline="1543" dirty="0">
                <a:latin typeface="Comic Sans MS"/>
                <a:cs typeface="Comic Sans MS"/>
              </a:rPr>
              <a:t>Méthode </a:t>
            </a:r>
            <a:r>
              <a:rPr sz="2700" spc="-7" baseline="1543" dirty="0">
                <a:latin typeface="Comic Sans MS"/>
                <a:cs typeface="Comic Sans MS"/>
              </a:rPr>
              <a:t>d’élaboration d’un </a:t>
            </a:r>
            <a:r>
              <a:rPr sz="2700" baseline="1543" dirty="0">
                <a:latin typeface="Comic Sans MS"/>
                <a:cs typeface="Comic Sans MS"/>
              </a:rPr>
              <a:t>moyen </a:t>
            </a:r>
            <a:r>
              <a:rPr sz="2700" spc="-7" baseline="1543" dirty="0">
                <a:latin typeface="Comic Sans MS"/>
                <a:cs typeface="Comic Sans MS"/>
              </a:rPr>
              <a:t>de</a:t>
            </a:r>
            <a:r>
              <a:rPr sz="2700" spc="-127" baseline="1543" dirty="0">
                <a:latin typeface="Comic Sans MS"/>
                <a:cs typeface="Comic Sans MS"/>
              </a:rPr>
              <a:t> </a:t>
            </a:r>
            <a:r>
              <a:rPr sz="2700" spc="-7" baseline="1543" dirty="0">
                <a:latin typeface="Comic Sans MS"/>
                <a:cs typeface="Comic Sans MS"/>
              </a:rPr>
              <a:t>décompression</a:t>
            </a:r>
            <a:endParaRPr sz="2700" baseline="1543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400" dirty="0">
                <a:solidFill>
                  <a:srgbClr val="FF2800"/>
                </a:solidFill>
                <a:latin typeface="Comic Sans MS"/>
                <a:cs typeface="Comic Sans MS"/>
              </a:rPr>
              <a:t>Le modèle </a:t>
            </a:r>
            <a:r>
              <a:rPr sz="2400" spc="-5" dirty="0">
                <a:solidFill>
                  <a:srgbClr val="FF2800"/>
                </a:solidFill>
                <a:latin typeface="Comic Sans MS"/>
                <a:cs typeface="Comic Sans MS"/>
              </a:rPr>
              <a:t>de</a:t>
            </a:r>
            <a:r>
              <a:rPr sz="2400" spc="-15" dirty="0">
                <a:solidFill>
                  <a:srgbClr val="FF280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2800"/>
                </a:solidFill>
                <a:latin typeface="Comic Sans MS"/>
                <a:cs typeface="Comic Sans MS"/>
              </a:rPr>
              <a:t>Haldane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25600" y="3716896"/>
            <a:ext cx="122555" cy="672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540"/>
              </a:lnSpc>
              <a:spcBef>
                <a:spcPts val="110"/>
              </a:spcBef>
            </a:pPr>
            <a:r>
              <a:rPr sz="2150" dirty="0">
                <a:latin typeface="Gill Sans MT"/>
                <a:cs typeface="Gill Sans MT"/>
              </a:rPr>
              <a:t>•</a:t>
            </a:r>
            <a:endParaRPr sz="2150">
              <a:latin typeface="Gill Sans MT"/>
              <a:cs typeface="Gill Sans MT"/>
            </a:endParaRPr>
          </a:p>
          <a:p>
            <a:pPr marL="12700">
              <a:lnSpc>
                <a:spcPts val="2540"/>
              </a:lnSpc>
            </a:pPr>
            <a:r>
              <a:rPr sz="2150" dirty="0">
                <a:latin typeface="Gill Sans MT"/>
                <a:cs typeface="Gill Sans MT"/>
              </a:rPr>
              <a:t>•</a:t>
            </a:r>
            <a:endParaRPr sz="215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16935" y="3716020"/>
            <a:ext cx="5487670" cy="6604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800" dirty="0">
                <a:latin typeface="Comic Sans MS"/>
                <a:cs typeface="Comic Sans MS"/>
              </a:rPr>
              <a:t>La </a:t>
            </a:r>
            <a:r>
              <a:rPr sz="1800" spc="-5" dirty="0">
                <a:latin typeface="Comic Sans MS"/>
                <a:cs typeface="Comic Sans MS"/>
              </a:rPr>
              <a:t>dissolution de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l’azote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latin typeface="Comic Sans MS"/>
                <a:cs typeface="Comic Sans MS"/>
              </a:rPr>
              <a:t>Le critère : le coefficient </a:t>
            </a:r>
            <a:r>
              <a:rPr sz="1800" spc="-5" dirty="0">
                <a:latin typeface="Comic Sans MS"/>
                <a:cs typeface="Comic Sans MS"/>
              </a:rPr>
              <a:t>de </a:t>
            </a:r>
            <a:r>
              <a:rPr sz="1800" dirty="0">
                <a:latin typeface="Comic Sans MS"/>
                <a:cs typeface="Comic Sans MS"/>
              </a:rPr>
              <a:t>sursaturation</a:t>
            </a:r>
            <a:r>
              <a:rPr sz="1800" spc="-9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critique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76925" y="4367793"/>
            <a:ext cx="5268595" cy="73533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452120" indent="-290830">
              <a:lnSpc>
                <a:spcPct val="100000"/>
              </a:lnSpc>
              <a:spcBef>
                <a:spcPts val="334"/>
              </a:spcBef>
              <a:buSzPct val="119444"/>
              <a:buFont typeface="Gill Sans MT"/>
              <a:buChar char="•"/>
              <a:tabLst>
                <a:tab pos="452120" algn="l"/>
                <a:tab pos="452755" algn="l"/>
              </a:tabLst>
            </a:pPr>
            <a:r>
              <a:rPr sz="2700" baseline="1543" dirty="0">
                <a:latin typeface="Comic Sans MS"/>
                <a:cs typeface="Comic Sans MS"/>
              </a:rPr>
              <a:t>Notion </a:t>
            </a:r>
            <a:r>
              <a:rPr sz="2700" spc="-7" baseline="1543" dirty="0">
                <a:latin typeface="Comic Sans MS"/>
                <a:cs typeface="Comic Sans MS"/>
              </a:rPr>
              <a:t>de </a:t>
            </a:r>
            <a:r>
              <a:rPr sz="2700" baseline="1543" dirty="0">
                <a:latin typeface="Comic Sans MS"/>
                <a:cs typeface="Comic Sans MS"/>
              </a:rPr>
              <a:t>profondeur</a:t>
            </a:r>
            <a:r>
              <a:rPr sz="2700" spc="-22" baseline="1543" dirty="0">
                <a:latin typeface="Comic Sans MS"/>
                <a:cs typeface="Comic Sans MS"/>
              </a:rPr>
              <a:t> </a:t>
            </a:r>
            <a:r>
              <a:rPr sz="2700" baseline="1543" dirty="0">
                <a:latin typeface="Comic Sans MS"/>
                <a:cs typeface="Comic Sans MS"/>
              </a:rPr>
              <a:t>plafond</a:t>
            </a: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400" dirty="0">
                <a:solidFill>
                  <a:srgbClr val="FF2800"/>
                </a:solidFill>
                <a:latin typeface="Comic Sans MS"/>
                <a:cs typeface="Comic Sans MS"/>
              </a:rPr>
              <a:t>Élément </a:t>
            </a:r>
            <a:r>
              <a:rPr sz="2400" spc="-5" dirty="0">
                <a:solidFill>
                  <a:srgbClr val="FF2800"/>
                </a:solidFill>
                <a:latin typeface="Comic Sans MS"/>
                <a:cs typeface="Comic Sans MS"/>
              </a:rPr>
              <a:t>de </a:t>
            </a:r>
            <a:r>
              <a:rPr sz="2400" dirty="0">
                <a:solidFill>
                  <a:srgbClr val="FF2800"/>
                </a:solidFill>
                <a:latin typeface="Comic Sans MS"/>
                <a:cs typeface="Comic Sans MS"/>
              </a:rPr>
              <a:t>calculs </a:t>
            </a:r>
            <a:r>
              <a:rPr sz="2400" spc="-5" dirty="0">
                <a:solidFill>
                  <a:srgbClr val="FF2800"/>
                </a:solidFill>
                <a:latin typeface="Comic Sans MS"/>
                <a:cs typeface="Comic Sans MS"/>
              </a:rPr>
              <a:t>des tables </a:t>
            </a:r>
            <a:r>
              <a:rPr sz="2400" dirty="0">
                <a:solidFill>
                  <a:srgbClr val="FF2800"/>
                </a:solidFill>
                <a:latin typeface="Comic Sans MS"/>
                <a:cs typeface="Comic Sans MS"/>
              </a:rPr>
              <a:t>MN</a:t>
            </a:r>
            <a:r>
              <a:rPr sz="2400" spc="-85" dirty="0">
                <a:solidFill>
                  <a:srgbClr val="FF280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2800"/>
                </a:solidFill>
                <a:latin typeface="Comic Sans MS"/>
                <a:cs typeface="Comic Sans MS"/>
              </a:rPr>
              <a:t>90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25600" y="5088496"/>
            <a:ext cx="122555" cy="162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540"/>
              </a:lnSpc>
              <a:spcBef>
                <a:spcPts val="110"/>
              </a:spcBef>
            </a:pPr>
            <a:r>
              <a:rPr sz="2150" dirty="0">
                <a:latin typeface="Gill Sans MT"/>
                <a:cs typeface="Gill Sans MT"/>
              </a:rPr>
              <a:t>•</a:t>
            </a:r>
            <a:endParaRPr sz="2150">
              <a:latin typeface="Gill Sans MT"/>
              <a:cs typeface="Gill Sans MT"/>
            </a:endParaRPr>
          </a:p>
          <a:p>
            <a:pPr marL="12700">
              <a:lnSpc>
                <a:spcPts val="2500"/>
              </a:lnSpc>
            </a:pPr>
            <a:r>
              <a:rPr sz="2150" dirty="0">
                <a:latin typeface="Gill Sans MT"/>
                <a:cs typeface="Gill Sans MT"/>
              </a:rPr>
              <a:t>•</a:t>
            </a:r>
            <a:endParaRPr sz="2150">
              <a:latin typeface="Gill Sans MT"/>
              <a:cs typeface="Gill Sans MT"/>
            </a:endParaRPr>
          </a:p>
          <a:p>
            <a:pPr marL="12700">
              <a:lnSpc>
                <a:spcPts val="2500"/>
              </a:lnSpc>
            </a:pPr>
            <a:r>
              <a:rPr sz="2150" dirty="0">
                <a:latin typeface="Gill Sans MT"/>
                <a:cs typeface="Gill Sans MT"/>
              </a:rPr>
              <a:t>•</a:t>
            </a:r>
            <a:endParaRPr sz="2150">
              <a:latin typeface="Gill Sans MT"/>
              <a:cs typeface="Gill Sans MT"/>
            </a:endParaRPr>
          </a:p>
          <a:p>
            <a:pPr marL="12700">
              <a:lnSpc>
                <a:spcPts val="2500"/>
              </a:lnSpc>
            </a:pPr>
            <a:r>
              <a:rPr sz="2150" dirty="0">
                <a:latin typeface="Gill Sans MT"/>
                <a:cs typeface="Gill Sans MT"/>
              </a:rPr>
              <a:t>•</a:t>
            </a:r>
            <a:endParaRPr sz="2150">
              <a:latin typeface="Gill Sans MT"/>
              <a:cs typeface="Gill Sans MT"/>
            </a:endParaRPr>
          </a:p>
          <a:p>
            <a:pPr marL="12700">
              <a:lnSpc>
                <a:spcPts val="2540"/>
              </a:lnSpc>
            </a:pPr>
            <a:r>
              <a:rPr sz="2150" dirty="0">
                <a:latin typeface="Gill Sans MT"/>
                <a:cs typeface="Gill Sans MT"/>
              </a:rPr>
              <a:t>•</a:t>
            </a:r>
            <a:endParaRPr sz="215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16935" y="5087620"/>
            <a:ext cx="3946525" cy="161290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latin typeface="Comic Sans MS"/>
                <a:cs typeface="Comic Sans MS"/>
              </a:rPr>
              <a:t>Les</a:t>
            </a:r>
            <a:r>
              <a:rPr sz="1800" spc="-5" dirty="0">
                <a:latin typeface="Comic Sans MS"/>
                <a:cs typeface="Comic Sans MS"/>
              </a:rPr>
              <a:t> données</a:t>
            </a:r>
            <a:endParaRPr sz="1800">
              <a:latin typeface="Comic Sans MS"/>
              <a:cs typeface="Comic Sans MS"/>
            </a:endParaRPr>
          </a:p>
          <a:p>
            <a:pPr marL="12700" marR="267335">
              <a:lnSpc>
                <a:spcPct val="115700"/>
              </a:lnSpc>
            </a:pPr>
            <a:r>
              <a:rPr sz="1800" dirty="0">
                <a:latin typeface="Comic Sans MS"/>
                <a:cs typeface="Comic Sans MS"/>
              </a:rPr>
              <a:t>Notion </a:t>
            </a:r>
            <a:r>
              <a:rPr sz="1800" spc="-5" dirty="0">
                <a:latin typeface="Comic Sans MS"/>
                <a:cs typeface="Comic Sans MS"/>
              </a:rPr>
              <a:t>de </a:t>
            </a:r>
            <a:r>
              <a:rPr sz="1800" dirty="0">
                <a:latin typeface="Comic Sans MS"/>
                <a:cs typeface="Comic Sans MS"/>
              </a:rPr>
              <a:t>compartiment</a:t>
            </a:r>
            <a:r>
              <a:rPr sz="1800" spc="-9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directeur  </a:t>
            </a:r>
            <a:r>
              <a:rPr sz="1800" dirty="0">
                <a:latin typeface="Comic Sans MS"/>
                <a:cs typeface="Comic Sans MS"/>
              </a:rPr>
              <a:t>La courbe </a:t>
            </a:r>
            <a:r>
              <a:rPr sz="1800" spc="-5" dirty="0">
                <a:latin typeface="Comic Sans MS"/>
                <a:cs typeface="Comic Sans MS"/>
              </a:rPr>
              <a:t>de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sécurité</a:t>
            </a:r>
            <a:endParaRPr sz="1800">
              <a:latin typeface="Comic Sans MS"/>
              <a:cs typeface="Comic Sans MS"/>
            </a:endParaRPr>
          </a:p>
          <a:p>
            <a:pPr marL="12700" marR="5080">
              <a:lnSpc>
                <a:spcPct val="115700"/>
              </a:lnSpc>
            </a:pPr>
            <a:r>
              <a:rPr sz="1800" dirty="0">
                <a:latin typeface="Comic Sans MS"/>
                <a:cs typeface="Comic Sans MS"/>
              </a:rPr>
              <a:t>Plongées consécutives et</a:t>
            </a:r>
            <a:r>
              <a:rPr sz="1800" spc="-10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successives  Procédures </a:t>
            </a:r>
            <a:r>
              <a:rPr sz="1800" spc="-5" dirty="0">
                <a:latin typeface="Comic Sans MS"/>
                <a:cs typeface="Comic Sans MS"/>
              </a:rPr>
              <a:t>de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secours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7003" y="406400"/>
            <a:ext cx="16973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95" dirty="0">
                <a:solidFill>
                  <a:srgbClr val="00FDFF"/>
                </a:solidFill>
                <a:latin typeface="Calibri"/>
                <a:cs typeface="Calibri"/>
              </a:rPr>
              <a:t>Exemples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49965" y="3385279"/>
            <a:ext cx="1184910" cy="294640"/>
          </a:xfrm>
          <a:custGeom>
            <a:avLst/>
            <a:gdLst/>
            <a:ahLst/>
            <a:cxnLst/>
            <a:rect l="l" t="t" r="r" b="b"/>
            <a:pathLst>
              <a:path w="1184909" h="294639">
                <a:moveTo>
                  <a:pt x="1184462" y="0"/>
                </a:moveTo>
                <a:lnTo>
                  <a:pt x="1136926" y="34802"/>
                </a:lnTo>
                <a:lnTo>
                  <a:pt x="1070864" y="71188"/>
                </a:lnTo>
                <a:lnTo>
                  <a:pt x="1031806" y="89642"/>
                </a:lnTo>
                <a:lnTo>
                  <a:pt x="989222" y="108093"/>
                </a:lnTo>
                <a:lnTo>
                  <a:pt x="943480" y="126408"/>
                </a:lnTo>
                <a:lnTo>
                  <a:pt x="894947" y="144453"/>
                </a:lnTo>
                <a:lnTo>
                  <a:pt x="843994" y="162095"/>
                </a:lnTo>
                <a:lnTo>
                  <a:pt x="790987" y="179202"/>
                </a:lnTo>
                <a:lnTo>
                  <a:pt x="736296" y="195640"/>
                </a:lnTo>
                <a:lnTo>
                  <a:pt x="680288" y="211277"/>
                </a:lnTo>
                <a:lnTo>
                  <a:pt x="623332" y="225978"/>
                </a:lnTo>
                <a:lnTo>
                  <a:pt x="565797" y="239612"/>
                </a:lnTo>
                <a:lnTo>
                  <a:pt x="508050" y="252044"/>
                </a:lnTo>
                <a:lnTo>
                  <a:pt x="450460" y="263143"/>
                </a:lnTo>
                <a:lnTo>
                  <a:pt x="393396" y="272774"/>
                </a:lnTo>
                <a:lnTo>
                  <a:pt x="337226" y="280805"/>
                </a:lnTo>
                <a:lnTo>
                  <a:pt x="282317" y="287102"/>
                </a:lnTo>
                <a:lnTo>
                  <a:pt x="229039" y="291534"/>
                </a:lnTo>
                <a:lnTo>
                  <a:pt x="177760" y="293965"/>
                </a:lnTo>
                <a:lnTo>
                  <a:pt x="128848" y="294264"/>
                </a:lnTo>
                <a:lnTo>
                  <a:pt x="82672" y="292297"/>
                </a:lnTo>
                <a:lnTo>
                  <a:pt x="39600" y="287931"/>
                </a:lnTo>
                <a:lnTo>
                  <a:pt x="0" y="2810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72200" y="6261100"/>
            <a:ext cx="1168400" cy="266700"/>
          </a:xfrm>
          <a:custGeom>
            <a:avLst/>
            <a:gdLst/>
            <a:ahLst/>
            <a:cxnLst/>
            <a:rect l="l" t="t" r="r" b="b"/>
            <a:pathLst>
              <a:path w="1168400" h="266700">
                <a:moveTo>
                  <a:pt x="0" y="266700"/>
                </a:moveTo>
                <a:lnTo>
                  <a:pt x="39778" y="264408"/>
                </a:lnTo>
                <a:lnTo>
                  <a:pt x="81723" y="261013"/>
                </a:lnTo>
                <a:lnTo>
                  <a:pt x="125644" y="256560"/>
                </a:lnTo>
                <a:lnTo>
                  <a:pt x="171351" y="251095"/>
                </a:lnTo>
                <a:lnTo>
                  <a:pt x="218655" y="244664"/>
                </a:lnTo>
                <a:lnTo>
                  <a:pt x="267365" y="237314"/>
                </a:lnTo>
                <a:lnTo>
                  <a:pt x="317293" y="229089"/>
                </a:lnTo>
                <a:lnTo>
                  <a:pt x="368248" y="220035"/>
                </a:lnTo>
                <a:lnTo>
                  <a:pt x="420041" y="210200"/>
                </a:lnTo>
                <a:lnTo>
                  <a:pt x="472481" y="199628"/>
                </a:lnTo>
                <a:lnTo>
                  <a:pt x="525379" y="188365"/>
                </a:lnTo>
                <a:lnTo>
                  <a:pt x="578546" y="176458"/>
                </a:lnTo>
                <a:lnTo>
                  <a:pt x="631791" y="163952"/>
                </a:lnTo>
                <a:lnTo>
                  <a:pt x="684925" y="150894"/>
                </a:lnTo>
                <a:lnTo>
                  <a:pt x="737758" y="137328"/>
                </a:lnTo>
                <a:lnTo>
                  <a:pt x="790100" y="123301"/>
                </a:lnTo>
                <a:lnTo>
                  <a:pt x="841762" y="108859"/>
                </a:lnTo>
                <a:lnTo>
                  <a:pt x="892553" y="94048"/>
                </a:lnTo>
                <a:lnTo>
                  <a:pt x="942285" y="78914"/>
                </a:lnTo>
                <a:lnTo>
                  <a:pt x="990766" y="63502"/>
                </a:lnTo>
                <a:lnTo>
                  <a:pt x="1037808" y="47859"/>
                </a:lnTo>
                <a:lnTo>
                  <a:pt x="1083221" y="32030"/>
                </a:lnTo>
                <a:lnTo>
                  <a:pt x="1126815" y="16062"/>
                </a:lnTo>
                <a:lnTo>
                  <a:pt x="1168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1147" y="1417319"/>
            <a:ext cx="6463665" cy="2047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 marR="174625" indent="-136525">
              <a:lnSpc>
                <a:spcPct val="115700"/>
              </a:lnSpc>
              <a:spcBef>
                <a:spcPts val="100"/>
              </a:spcBef>
              <a:buChar char="•"/>
              <a:tabLst>
                <a:tab pos="169545" algn="l"/>
              </a:tabLst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Compartiment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(saturé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en surface)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période </a:t>
            </a:r>
            <a:r>
              <a:rPr sz="1800" i="1" spc="185" dirty="0">
                <a:solidFill>
                  <a:srgbClr val="FFFFFF"/>
                </a:solidFill>
                <a:latin typeface="Book Antiqua"/>
                <a:cs typeface="Book Antiqua"/>
              </a:rPr>
              <a:t>T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10</a:t>
            </a:r>
            <a:r>
              <a:rPr sz="1800" spc="-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min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.  Immersion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à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30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m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pendant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20</a:t>
            </a:r>
            <a:r>
              <a:rPr sz="18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min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endParaRPr sz="1800">
              <a:latin typeface="Comic Sans MS"/>
              <a:cs typeface="Comic Sans MS"/>
            </a:endParaRPr>
          </a:p>
          <a:p>
            <a:pPr marL="149225">
              <a:lnSpc>
                <a:spcPct val="100000"/>
              </a:lnSpc>
              <a:spcBef>
                <a:spcPts val="59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→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exposé à la pression partielle </a:t>
            </a:r>
            <a:r>
              <a:rPr sz="1800" i="1" spc="100" dirty="0">
                <a:solidFill>
                  <a:srgbClr val="FFFFFF"/>
                </a:solidFill>
                <a:latin typeface="Book Antiqua"/>
                <a:cs typeface="Book Antiqua"/>
              </a:rPr>
              <a:t>P</a:t>
            </a:r>
            <a:r>
              <a:rPr sz="1800" spc="150" baseline="-6944" dirty="0">
                <a:solidFill>
                  <a:srgbClr val="FFFFFF"/>
                </a:solidFill>
                <a:latin typeface="Cambria"/>
                <a:cs typeface="Cambria"/>
              </a:rPr>
              <a:t>N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0,8 </a:t>
            </a:r>
            <a:r>
              <a:rPr sz="1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×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4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3,2</a:t>
            </a:r>
            <a:r>
              <a:rPr sz="1800" spc="3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bar</a:t>
            </a:r>
            <a:endParaRPr sz="1800">
              <a:latin typeface="Cambria"/>
              <a:cs typeface="Cambria"/>
            </a:endParaRPr>
          </a:p>
          <a:p>
            <a:pPr marL="149225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→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gradient</a:t>
            </a:r>
            <a:r>
              <a:rPr sz="1800" spc="5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initial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: </a:t>
            </a:r>
            <a:r>
              <a:rPr sz="1800" i="1" spc="65" dirty="0">
                <a:solidFill>
                  <a:srgbClr val="FFFFFF"/>
                </a:solidFill>
                <a:latin typeface="Book Antiqua"/>
                <a:cs typeface="Book Antiqua"/>
              </a:rPr>
              <a:t>G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i="1" spc="100" dirty="0">
                <a:solidFill>
                  <a:srgbClr val="FFFFFF"/>
                </a:solidFill>
                <a:latin typeface="Book Antiqua"/>
                <a:cs typeface="Book Antiqua"/>
              </a:rPr>
              <a:t>P</a:t>
            </a:r>
            <a:r>
              <a:rPr sz="1800" spc="150" baseline="-6944" dirty="0">
                <a:solidFill>
                  <a:srgbClr val="FFFFFF"/>
                </a:solidFill>
                <a:latin typeface="Cambria"/>
                <a:cs typeface="Cambria"/>
              </a:rPr>
              <a:t>N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–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0,8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3,2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–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0,8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2,4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bar</a:t>
            </a:r>
            <a:endParaRPr sz="1800">
              <a:latin typeface="Cambria"/>
              <a:cs typeface="Cambria"/>
            </a:endParaRPr>
          </a:p>
          <a:p>
            <a:pPr marL="149225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→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tension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au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bout de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20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min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2 </a:t>
            </a:r>
            <a:r>
              <a:rPr sz="1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× </a:t>
            </a:r>
            <a:r>
              <a:rPr sz="1800" i="1" spc="185" dirty="0">
                <a:solidFill>
                  <a:srgbClr val="FFFFFF"/>
                </a:solidFill>
                <a:latin typeface="Book Antiqua"/>
                <a:cs typeface="Book Antiqua"/>
              </a:rPr>
              <a:t>T</a:t>
            </a:r>
            <a:r>
              <a:rPr sz="1800" i="1" spc="-114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  <a:p>
            <a:pPr marL="2867660">
              <a:lnSpc>
                <a:spcPct val="100000"/>
              </a:lnSpc>
              <a:spcBef>
                <a:spcPts val="1005"/>
              </a:spcBef>
            </a:pPr>
            <a:r>
              <a:rPr sz="1800" i="1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75" spc="75" baseline="-1111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(2</a:t>
            </a:r>
            <a:r>
              <a:rPr sz="1800" i="1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i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495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0,8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495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0,75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×</a:t>
            </a:r>
            <a:r>
              <a:rPr sz="18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2,4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495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2,6</a:t>
            </a:r>
            <a:r>
              <a:rPr sz="18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bar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21147" y="4262120"/>
            <a:ext cx="6526530" cy="2047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 marR="351790" indent="-136525">
              <a:lnSpc>
                <a:spcPct val="115700"/>
              </a:lnSpc>
              <a:spcBef>
                <a:spcPts val="100"/>
              </a:spcBef>
              <a:buChar char="•"/>
              <a:tabLst>
                <a:tab pos="169545" algn="l"/>
              </a:tabLst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Compartiment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(saturé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en surface)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période </a:t>
            </a:r>
            <a:r>
              <a:rPr sz="1800" i="1" spc="185" dirty="0">
                <a:solidFill>
                  <a:srgbClr val="FFFFFF"/>
                </a:solidFill>
                <a:latin typeface="Book Antiqua"/>
                <a:cs typeface="Book Antiqua"/>
              </a:rPr>
              <a:t>T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5</a:t>
            </a:r>
            <a:r>
              <a:rPr sz="1800" spc="-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min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.  Immersion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à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40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m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pendant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15</a:t>
            </a:r>
            <a:r>
              <a:rPr sz="18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min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endParaRPr sz="1800">
              <a:latin typeface="Comic Sans MS"/>
              <a:cs typeface="Comic Sans MS"/>
            </a:endParaRPr>
          </a:p>
          <a:p>
            <a:pPr marL="149225">
              <a:lnSpc>
                <a:spcPct val="100000"/>
              </a:lnSpc>
              <a:spcBef>
                <a:spcPts val="59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→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exposé à la pression partielle </a:t>
            </a:r>
            <a:r>
              <a:rPr sz="1800" i="1" spc="100" dirty="0">
                <a:solidFill>
                  <a:srgbClr val="FFFFFF"/>
                </a:solidFill>
                <a:latin typeface="Book Antiqua"/>
                <a:cs typeface="Book Antiqua"/>
              </a:rPr>
              <a:t>P</a:t>
            </a:r>
            <a:r>
              <a:rPr sz="1800" spc="150" baseline="-6944" dirty="0">
                <a:solidFill>
                  <a:srgbClr val="FFFFFF"/>
                </a:solidFill>
                <a:latin typeface="Cambria"/>
                <a:cs typeface="Cambria"/>
              </a:rPr>
              <a:t>N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0,8 </a:t>
            </a:r>
            <a:r>
              <a:rPr sz="1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×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5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4,0</a:t>
            </a:r>
            <a:r>
              <a:rPr sz="1800" spc="3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bar</a:t>
            </a:r>
            <a:endParaRPr sz="1800">
              <a:latin typeface="Cambria"/>
              <a:cs typeface="Cambria"/>
            </a:endParaRPr>
          </a:p>
          <a:p>
            <a:pPr marL="149225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→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gradient</a:t>
            </a:r>
            <a:r>
              <a:rPr sz="1800" spc="5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initial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: </a:t>
            </a:r>
            <a:r>
              <a:rPr sz="1800" i="1" spc="65" dirty="0">
                <a:solidFill>
                  <a:srgbClr val="FFFFFF"/>
                </a:solidFill>
                <a:latin typeface="Book Antiqua"/>
                <a:cs typeface="Book Antiqua"/>
              </a:rPr>
              <a:t>G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i="1" spc="100" dirty="0">
                <a:solidFill>
                  <a:srgbClr val="FFFFFF"/>
                </a:solidFill>
                <a:latin typeface="Book Antiqua"/>
                <a:cs typeface="Book Antiqua"/>
              </a:rPr>
              <a:t>P</a:t>
            </a:r>
            <a:r>
              <a:rPr sz="1800" spc="150" baseline="-6944" dirty="0">
                <a:solidFill>
                  <a:srgbClr val="FFFFFF"/>
                </a:solidFill>
                <a:latin typeface="Cambria"/>
                <a:cs typeface="Cambria"/>
              </a:rPr>
              <a:t>N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–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0,8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4,0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–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0,8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3,2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bar</a:t>
            </a:r>
            <a:endParaRPr sz="1800">
              <a:latin typeface="Cambria"/>
              <a:cs typeface="Cambria"/>
            </a:endParaRPr>
          </a:p>
          <a:p>
            <a:pPr marL="149225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→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tension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au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bout de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15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min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3 </a:t>
            </a:r>
            <a:r>
              <a:rPr sz="1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× </a:t>
            </a:r>
            <a:r>
              <a:rPr sz="1800" i="1" spc="185" dirty="0">
                <a:solidFill>
                  <a:srgbClr val="FFFFFF"/>
                </a:solidFill>
                <a:latin typeface="Book Antiqua"/>
                <a:cs typeface="Book Antiqua"/>
              </a:rPr>
              <a:t>T</a:t>
            </a:r>
            <a:r>
              <a:rPr sz="1800" i="1" spc="-114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  <a:p>
            <a:pPr marL="2816860">
              <a:lnSpc>
                <a:spcPct val="100000"/>
              </a:lnSpc>
              <a:spcBef>
                <a:spcPts val="1005"/>
              </a:spcBef>
            </a:pPr>
            <a:r>
              <a:rPr sz="1800" i="1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75" spc="75" baseline="-1111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(3</a:t>
            </a:r>
            <a:r>
              <a:rPr sz="1800" i="1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i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495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0,8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495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0,875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×</a:t>
            </a:r>
            <a:r>
              <a:rPr sz="18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3,2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495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3,6</a:t>
            </a:r>
            <a:r>
              <a:rPr sz="18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bar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0925" y="393700"/>
            <a:ext cx="8307070" cy="3500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402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A31FF"/>
                </a:solidFill>
                <a:latin typeface="Comic Sans MS"/>
                <a:cs typeface="Comic Sans MS"/>
              </a:rPr>
              <a:t>Le modèle </a:t>
            </a:r>
            <a:r>
              <a:rPr sz="2400" b="1" spc="-5" dirty="0">
                <a:solidFill>
                  <a:srgbClr val="0A31FF"/>
                </a:solidFill>
                <a:latin typeface="Comic Sans MS"/>
                <a:cs typeface="Comic Sans MS"/>
              </a:rPr>
              <a:t>de</a:t>
            </a:r>
            <a:r>
              <a:rPr sz="2400" b="1" spc="-25" dirty="0">
                <a:solidFill>
                  <a:srgbClr val="0A31FF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0A31FF"/>
                </a:solidFill>
                <a:latin typeface="Comic Sans MS"/>
                <a:cs typeface="Comic Sans MS"/>
              </a:rPr>
              <a:t>Haldane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Modélisation </a:t>
            </a: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de </a:t>
            </a: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l’organisme </a:t>
            </a: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en</a:t>
            </a:r>
            <a:r>
              <a:rPr sz="1800" b="1" spc="-10" dirty="0">
                <a:solidFill>
                  <a:srgbClr val="E622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compartiments</a:t>
            </a:r>
            <a:endParaRPr sz="1800">
              <a:latin typeface="Comic Sans MS"/>
              <a:cs typeface="Comic Sans MS"/>
            </a:endParaRPr>
          </a:p>
          <a:p>
            <a:pPr marL="149225" indent="-136525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L’organisme est </a:t>
            </a:r>
            <a:r>
              <a:rPr sz="1800" spc="-5" dirty="0">
                <a:latin typeface="Comic Sans MS"/>
                <a:cs typeface="Comic Sans MS"/>
              </a:rPr>
              <a:t>divisé </a:t>
            </a:r>
            <a:r>
              <a:rPr sz="1800" dirty="0">
                <a:latin typeface="Comic Sans MS"/>
                <a:cs typeface="Comic Sans MS"/>
              </a:rPr>
              <a:t>en </a:t>
            </a:r>
            <a:r>
              <a:rPr sz="1800" spc="-5" dirty="0">
                <a:latin typeface="Comic Sans MS"/>
                <a:cs typeface="Comic Sans MS"/>
              </a:rPr>
              <a:t>(un </a:t>
            </a:r>
            <a:r>
              <a:rPr sz="1800" dirty="0">
                <a:latin typeface="Comic Sans MS"/>
                <a:cs typeface="Comic Sans MS"/>
              </a:rPr>
              <a:t>certain </a:t>
            </a:r>
            <a:r>
              <a:rPr sz="1800" spc="-5" dirty="0">
                <a:latin typeface="Comic Sans MS"/>
                <a:cs typeface="Comic Sans MS"/>
              </a:rPr>
              <a:t>nombre de)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compartiments.</a:t>
            </a:r>
            <a:endParaRPr sz="1800">
              <a:latin typeface="Comic Sans MS"/>
              <a:cs typeface="Comic Sans MS"/>
            </a:endParaRPr>
          </a:p>
          <a:p>
            <a:pPr marL="149225" marR="5080" indent="-136525">
              <a:lnSpc>
                <a:spcPct val="115700"/>
              </a:lnSpc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Pour la </a:t>
            </a:r>
            <a:r>
              <a:rPr sz="1800" spc="-5" dirty="0">
                <a:latin typeface="Comic Sans MS"/>
                <a:cs typeface="Comic Sans MS"/>
              </a:rPr>
              <a:t>dissolution </a:t>
            </a:r>
            <a:r>
              <a:rPr sz="1800" dirty="0">
                <a:latin typeface="Comic Sans MS"/>
                <a:cs typeface="Comic Sans MS"/>
              </a:rPr>
              <a:t>en azote, chaque compartiment suit en </a:t>
            </a:r>
            <a:r>
              <a:rPr sz="1800" spc="-5" dirty="0">
                <a:latin typeface="Comic Sans MS"/>
                <a:cs typeface="Comic Sans MS"/>
              </a:rPr>
              <a:t>fonction du temps,  une </a:t>
            </a:r>
            <a:r>
              <a:rPr sz="1800" dirty="0">
                <a:latin typeface="Comic Sans MS"/>
                <a:cs typeface="Comic Sans MS"/>
              </a:rPr>
              <a:t>loi exponentielle pour la </a:t>
            </a:r>
            <a:r>
              <a:rPr sz="1800" spc="-5" dirty="0">
                <a:latin typeface="Comic Sans MS"/>
                <a:cs typeface="Comic Sans MS"/>
              </a:rPr>
              <a:t>tension </a:t>
            </a:r>
            <a:r>
              <a:rPr sz="1800" i="1" spc="55" dirty="0">
                <a:latin typeface="Book Antiqua"/>
                <a:cs typeface="Book Antiqua"/>
              </a:rPr>
              <a:t>T</a:t>
            </a:r>
            <a:r>
              <a:rPr sz="1800" spc="82" baseline="-6944" dirty="0">
                <a:latin typeface="Cambria"/>
                <a:cs typeface="Cambria"/>
              </a:rPr>
              <a:t>N</a:t>
            </a:r>
            <a:r>
              <a:rPr sz="1800" spc="55" dirty="0">
                <a:latin typeface="Cambria"/>
                <a:cs typeface="Cambria"/>
              </a:rPr>
              <a:t>(</a:t>
            </a:r>
            <a:r>
              <a:rPr sz="1800" i="1" spc="55" dirty="0">
                <a:latin typeface="Book Antiqua"/>
                <a:cs typeface="Book Antiqua"/>
              </a:rPr>
              <a:t>t</a:t>
            </a:r>
            <a:r>
              <a:rPr sz="1800" spc="55" dirty="0">
                <a:latin typeface="Cambria"/>
                <a:cs typeface="Cambria"/>
              </a:rPr>
              <a:t>) </a:t>
            </a:r>
            <a:r>
              <a:rPr sz="1800" dirty="0">
                <a:latin typeface="Comic Sans MS"/>
                <a:cs typeface="Comic Sans MS"/>
              </a:rPr>
              <a:t>caractérisée par </a:t>
            </a:r>
            <a:r>
              <a:rPr sz="1800" spc="-5" dirty="0">
                <a:latin typeface="Comic Sans MS"/>
                <a:cs typeface="Comic Sans MS"/>
              </a:rPr>
              <a:t>une </a:t>
            </a:r>
            <a:r>
              <a:rPr sz="1800" b="1" dirty="0">
                <a:latin typeface="Comic Sans MS"/>
                <a:cs typeface="Comic Sans MS"/>
              </a:rPr>
              <a:t>période </a:t>
            </a:r>
            <a:r>
              <a:rPr sz="1800" i="1" spc="185" dirty="0">
                <a:latin typeface="Book Antiqua"/>
                <a:cs typeface="Book Antiqua"/>
              </a:rPr>
              <a:t>T  </a:t>
            </a:r>
            <a:r>
              <a:rPr sz="1800" spc="-5" dirty="0">
                <a:latin typeface="Comic Sans MS"/>
                <a:cs typeface="Comic Sans MS"/>
              </a:rPr>
              <a:t>(valable </a:t>
            </a:r>
            <a:r>
              <a:rPr sz="1800" dirty="0">
                <a:latin typeface="Comic Sans MS"/>
                <a:cs typeface="Comic Sans MS"/>
              </a:rPr>
              <a:t>pour la charge et la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décharge).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Critère </a:t>
            </a: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de</a:t>
            </a:r>
            <a:r>
              <a:rPr sz="1800" b="1" spc="-10" dirty="0">
                <a:solidFill>
                  <a:srgbClr val="E622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remontée</a:t>
            </a:r>
            <a:endParaRPr sz="1800">
              <a:latin typeface="Comic Sans MS"/>
              <a:cs typeface="Comic Sans MS"/>
            </a:endParaRPr>
          </a:p>
          <a:p>
            <a:pPr marL="149225" marR="1573530" indent="-136525">
              <a:lnSpc>
                <a:spcPct val="115700"/>
              </a:lnSpc>
              <a:buChar char="•"/>
              <a:tabLst>
                <a:tab pos="169545" algn="l"/>
              </a:tabLst>
            </a:pPr>
            <a:r>
              <a:rPr sz="1800" spc="-5" dirty="0">
                <a:latin typeface="Comic Sans MS"/>
                <a:cs typeface="Comic Sans MS"/>
              </a:rPr>
              <a:t>On définit </a:t>
            </a:r>
            <a:r>
              <a:rPr sz="1800" dirty="0">
                <a:latin typeface="Comic Sans MS"/>
                <a:cs typeface="Comic Sans MS"/>
              </a:rPr>
              <a:t>le </a:t>
            </a:r>
            <a:r>
              <a:rPr sz="1800" b="1" dirty="0">
                <a:latin typeface="Comic Sans MS"/>
                <a:cs typeface="Comic Sans MS"/>
              </a:rPr>
              <a:t>coefficient </a:t>
            </a:r>
            <a:r>
              <a:rPr sz="1800" b="1" spc="-5" dirty="0">
                <a:latin typeface="Comic Sans MS"/>
                <a:cs typeface="Comic Sans MS"/>
              </a:rPr>
              <a:t>de </a:t>
            </a:r>
            <a:r>
              <a:rPr sz="1800" b="1" dirty="0">
                <a:latin typeface="Comic Sans MS"/>
                <a:cs typeface="Comic Sans MS"/>
              </a:rPr>
              <a:t>sursaturation </a:t>
            </a:r>
            <a:r>
              <a:rPr sz="1800" spc="-5" dirty="0">
                <a:latin typeface="Comic Sans MS"/>
                <a:cs typeface="Comic Sans MS"/>
              </a:rPr>
              <a:t>d’un</a:t>
            </a:r>
            <a:r>
              <a:rPr sz="1800" spc="-33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compartiment  ayant </a:t>
            </a:r>
            <a:r>
              <a:rPr sz="1800" spc="-5" dirty="0">
                <a:latin typeface="Comic Sans MS"/>
                <a:cs typeface="Comic Sans MS"/>
              </a:rPr>
              <a:t>une tension </a:t>
            </a:r>
            <a:r>
              <a:rPr sz="1800" i="1" spc="135" dirty="0">
                <a:latin typeface="Book Antiqua"/>
                <a:cs typeface="Book Antiqua"/>
              </a:rPr>
              <a:t>T</a:t>
            </a:r>
            <a:r>
              <a:rPr sz="1800" spc="202" baseline="-6944" dirty="0">
                <a:latin typeface="Cambria"/>
                <a:cs typeface="Cambria"/>
              </a:rPr>
              <a:t>N </a:t>
            </a:r>
            <a:r>
              <a:rPr sz="1800" dirty="0">
                <a:latin typeface="Comic Sans MS"/>
                <a:cs typeface="Comic Sans MS"/>
              </a:rPr>
              <a:t>et exposé à la pression </a:t>
            </a:r>
            <a:r>
              <a:rPr sz="1800" spc="-5" dirty="0">
                <a:latin typeface="Comic Sans MS"/>
                <a:cs typeface="Comic Sans MS"/>
              </a:rPr>
              <a:t>(totale) </a:t>
            </a:r>
            <a:r>
              <a:rPr sz="1800" i="1" spc="120" dirty="0">
                <a:latin typeface="Book Antiqua"/>
                <a:cs typeface="Book Antiqua"/>
              </a:rPr>
              <a:t>P</a:t>
            </a:r>
            <a:r>
              <a:rPr sz="1800" i="1" spc="-229" dirty="0">
                <a:latin typeface="Book Antiqua"/>
                <a:cs typeface="Book Antiqua"/>
              </a:rPr>
              <a:t> </a:t>
            </a:r>
            <a:r>
              <a:rPr sz="1800" dirty="0"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3200" y="3949700"/>
            <a:ext cx="9779000" cy="116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9400" y="4025900"/>
            <a:ext cx="9525000" cy="914400"/>
          </a:xfrm>
          <a:custGeom>
            <a:avLst/>
            <a:gdLst/>
            <a:ahLst/>
            <a:cxnLst/>
            <a:rect l="l" t="t" r="r" b="b"/>
            <a:pathLst>
              <a:path w="9525000" h="914400">
                <a:moveTo>
                  <a:pt x="0" y="0"/>
                </a:moveTo>
                <a:lnTo>
                  <a:pt x="9525000" y="0"/>
                </a:lnTo>
                <a:lnTo>
                  <a:pt x="95250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200" y="5854700"/>
            <a:ext cx="9779000" cy="825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44700" y="4246686"/>
            <a:ext cx="549910" cy="39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50" b="0" i="1" spc="-70" dirty="0">
                <a:latin typeface="Bookman Old Style"/>
                <a:cs typeface="Bookman Old Style"/>
              </a:rPr>
              <a:t>S</a:t>
            </a:r>
            <a:r>
              <a:rPr sz="2450" b="0" i="1" dirty="0">
                <a:latin typeface="Bookman Old Style"/>
                <a:cs typeface="Bookman Old Style"/>
              </a:rPr>
              <a:t> </a:t>
            </a:r>
            <a:r>
              <a:rPr sz="2450" spc="420" dirty="0">
                <a:latin typeface="Book Antiqua"/>
                <a:cs typeface="Book Antiqua"/>
              </a:rPr>
              <a:t>=</a:t>
            </a:r>
            <a:endParaRPr sz="2450">
              <a:latin typeface="Book Antiqua"/>
              <a:cs typeface="Book Antiqu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05382" y="4492664"/>
            <a:ext cx="4486910" cy="0"/>
          </a:xfrm>
          <a:custGeom>
            <a:avLst/>
            <a:gdLst/>
            <a:ahLst/>
            <a:cxnLst/>
            <a:rect l="l" t="t" r="r" b="b"/>
            <a:pathLst>
              <a:path w="4486909">
                <a:moveTo>
                  <a:pt x="0" y="0"/>
                </a:moveTo>
                <a:lnTo>
                  <a:pt x="4486689" y="0"/>
                </a:lnTo>
              </a:path>
            </a:pathLst>
          </a:custGeom>
          <a:ln w="124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15797" y="4246686"/>
            <a:ext cx="255270" cy="39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50" spc="420" dirty="0">
                <a:latin typeface="Book Antiqua"/>
                <a:cs typeface="Book Antiqua"/>
              </a:rPr>
              <a:t>=</a:t>
            </a:r>
            <a:endParaRPr sz="2450">
              <a:latin typeface="Book Antiqua"/>
              <a:cs typeface="Book Antiqu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81448" y="4492664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0917" y="0"/>
                </a:lnTo>
              </a:path>
            </a:pathLst>
          </a:custGeom>
          <a:ln w="124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05382" y="3985736"/>
            <a:ext cx="5354320" cy="87312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95"/>
              </a:spcBef>
              <a:tabLst>
                <a:tab pos="4975860" algn="l"/>
              </a:tabLst>
            </a:pPr>
            <a:r>
              <a:rPr sz="2450" spc="-40" dirty="0">
                <a:latin typeface="Book Antiqua"/>
                <a:cs typeface="Book Antiqua"/>
              </a:rPr>
              <a:t>tension</a:t>
            </a:r>
            <a:r>
              <a:rPr sz="2450" spc="200" dirty="0">
                <a:latin typeface="Book Antiqua"/>
                <a:cs typeface="Book Antiqua"/>
              </a:rPr>
              <a:t> </a:t>
            </a:r>
            <a:r>
              <a:rPr sz="2450" spc="-140" dirty="0">
                <a:latin typeface="Book Antiqua"/>
                <a:cs typeface="Book Antiqua"/>
              </a:rPr>
              <a:t>d</a:t>
            </a:r>
            <a:r>
              <a:rPr sz="2450" spc="-50" dirty="0">
                <a:latin typeface="Book Antiqua"/>
                <a:cs typeface="Book Antiqua"/>
              </a:rPr>
              <a:t>’az</a:t>
            </a:r>
            <a:r>
              <a:rPr sz="2450" spc="25" dirty="0">
                <a:latin typeface="Book Antiqua"/>
                <a:cs typeface="Book Antiqua"/>
              </a:rPr>
              <a:t>o</a:t>
            </a:r>
            <a:r>
              <a:rPr sz="2450" spc="10" dirty="0">
                <a:latin typeface="Book Antiqua"/>
                <a:cs typeface="Book Antiqua"/>
              </a:rPr>
              <a:t>t</a:t>
            </a:r>
            <a:r>
              <a:rPr sz="2450" spc="-90" dirty="0">
                <a:latin typeface="Book Antiqua"/>
                <a:cs typeface="Book Antiqua"/>
              </a:rPr>
              <a:t>e</a:t>
            </a:r>
            <a:r>
              <a:rPr sz="2450" spc="204" dirty="0">
                <a:latin typeface="Book Antiqua"/>
                <a:cs typeface="Book Antiqua"/>
              </a:rPr>
              <a:t> </a:t>
            </a:r>
            <a:r>
              <a:rPr sz="2450" spc="-125" dirty="0">
                <a:latin typeface="Book Antiqua"/>
                <a:cs typeface="Book Antiqua"/>
              </a:rPr>
              <a:t>du</a:t>
            </a:r>
            <a:r>
              <a:rPr sz="2450" spc="200" dirty="0">
                <a:latin typeface="Book Antiqua"/>
                <a:cs typeface="Book Antiqua"/>
              </a:rPr>
              <a:t> </a:t>
            </a:r>
            <a:r>
              <a:rPr sz="2450" spc="-35" dirty="0">
                <a:latin typeface="Book Antiqua"/>
                <a:cs typeface="Book Antiqua"/>
              </a:rPr>
              <a:t>compar</a:t>
            </a:r>
            <a:r>
              <a:rPr sz="2450" spc="-25" dirty="0">
                <a:latin typeface="Book Antiqua"/>
                <a:cs typeface="Book Antiqua"/>
              </a:rPr>
              <a:t>t</a:t>
            </a:r>
            <a:r>
              <a:rPr sz="2450" spc="-80" dirty="0">
                <a:latin typeface="Book Antiqua"/>
                <a:cs typeface="Book Antiqua"/>
              </a:rPr>
              <a:t>ime</a:t>
            </a:r>
            <a:r>
              <a:rPr sz="2450" spc="-135" dirty="0">
                <a:latin typeface="Book Antiqua"/>
                <a:cs typeface="Book Antiqua"/>
              </a:rPr>
              <a:t>n</a:t>
            </a:r>
            <a:r>
              <a:rPr sz="2450" spc="150" dirty="0">
                <a:latin typeface="Book Antiqua"/>
                <a:cs typeface="Book Antiqua"/>
              </a:rPr>
              <a:t>t</a:t>
            </a:r>
            <a:r>
              <a:rPr sz="2450" dirty="0">
                <a:latin typeface="Book Antiqua"/>
                <a:cs typeface="Book Antiqua"/>
              </a:rPr>
              <a:t>	</a:t>
            </a:r>
            <a:r>
              <a:rPr sz="2450" b="0" i="1" spc="-40" dirty="0">
                <a:latin typeface="Bookman Old Style"/>
                <a:cs typeface="Bookman Old Style"/>
              </a:rPr>
              <a:t>T</a:t>
            </a:r>
            <a:r>
              <a:rPr sz="2550" spc="322" baseline="-11437" dirty="0">
                <a:latin typeface="Arial"/>
                <a:cs typeface="Arial"/>
              </a:rPr>
              <a:t>N</a:t>
            </a:r>
            <a:endParaRPr sz="2550" baseline="-11437">
              <a:latin typeface="Arial"/>
              <a:cs typeface="Arial"/>
            </a:endParaRPr>
          </a:p>
          <a:p>
            <a:pPr marL="1696720">
              <a:lnSpc>
                <a:spcPct val="100000"/>
              </a:lnSpc>
              <a:spcBef>
                <a:spcPts val="395"/>
              </a:spcBef>
              <a:tabLst>
                <a:tab pos="5044440" algn="l"/>
              </a:tabLst>
            </a:pPr>
            <a:r>
              <a:rPr sz="2450" spc="-75" dirty="0">
                <a:latin typeface="Book Antiqua"/>
                <a:cs typeface="Book Antiqua"/>
              </a:rPr>
              <a:t>pression	</a:t>
            </a:r>
            <a:r>
              <a:rPr sz="2450" b="0" i="1" spc="100" dirty="0">
                <a:latin typeface="Bookman Old Style"/>
                <a:cs typeface="Bookman Old Style"/>
              </a:rPr>
              <a:t>P</a:t>
            </a:r>
            <a:endParaRPr sz="245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279400" y="5930900"/>
            <a:ext cx="9525000" cy="571500"/>
          </a:xfrm>
          <a:prstGeom prst="rect">
            <a:avLst/>
          </a:prstGeom>
          <a:solidFill>
            <a:srgbClr val="EBEBEB"/>
          </a:solidFill>
        </p:spPr>
        <p:txBody>
          <a:bodyPr vert="horz" wrap="square" lIns="0" tIns="48260" rIns="0" bIns="0" rtlCol="0">
            <a:spAutoFit/>
          </a:bodyPr>
          <a:lstStyle/>
          <a:p>
            <a:pPr marL="1612900">
              <a:lnSpc>
                <a:spcPct val="100000"/>
              </a:lnSpc>
              <a:spcBef>
                <a:spcPts val="380"/>
              </a:spcBef>
            </a:pPr>
            <a:r>
              <a:rPr sz="2500" b="0" i="1" spc="-70" dirty="0">
                <a:latin typeface="Bookman Old Style"/>
                <a:cs typeface="Bookman Old Style"/>
              </a:rPr>
              <a:t>S </a:t>
            </a:r>
            <a:r>
              <a:rPr sz="2500" b="0" i="1" spc="440" dirty="0">
                <a:latin typeface="Bookman Old Style"/>
                <a:cs typeface="Bookman Old Style"/>
              </a:rPr>
              <a:t>&lt; </a:t>
            </a:r>
            <a:r>
              <a:rPr sz="2500" b="0" i="1" spc="50" dirty="0">
                <a:latin typeface="Bookman Old Style"/>
                <a:cs typeface="Bookman Old Style"/>
              </a:rPr>
              <a:t>S</a:t>
            </a:r>
            <a:r>
              <a:rPr sz="2625" b="0" i="1" spc="75" baseline="-11111" dirty="0">
                <a:latin typeface="Bookman Old Style"/>
                <a:cs typeface="Bookman Old Style"/>
              </a:rPr>
              <a:t>C </a:t>
            </a:r>
            <a:r>
              <a:rPr sz="2500" spc="430" dirty="0">
                <a:latin typeface="Book Antiqua"/>
                <a:cs typeface="Book Antiqua"/>
              </a:rPr>
              <a:t>= </a:t>
            </a:r>
            <a:r>
              <a:rPr sz="2500" spc="-25" dirty="0">
                <a:latin typeface="Book Antiqua"/>
                <a:cs typeface="Book Antiqua"/>
              </a:rPr>
              <a:t>coe</a:t>
            </a:r>
            <a:r>
              <a:rPr sz="2500" spc="-25" dirty="0">
                <a:latin typeface="Calibri"/>
                <a:cs typeface="Calibri"/>
              </a:rPr>
              <a:t>ffi</a:t>
            </a:r>
            <a:r>
              <a:rPr sz="2500" spc="-25" dirty="0">
                <a:latin typeface="Book Antiqua"/>
                <a:cs typeface="Book Antiqua"/>
              </a:rPr>
              <a:t>cient </a:t>
            </a:r>
            <a:r>
              <a:rPr sz="2500" spc="-114" dirty="0">
                <a:latin typeface="Book Antiqua"/>
                <a:cs typeface="Book Antiqua"/>
              </a:rPr>
              <a:t>de </a:t>
            </a:r>
            <a:r>
              <a:rPr sz="2500" spc="-25" dirty="0">
                <a:latin typeface="Book Antiqua"/>
                <a:cs typeface="Book Antiqua"/>
              </a:rPr>
              <a:t>sursaturation</a:t>
            </a:r>
            <a:r>
              <a:rPr sz="2500" spc="415" dirty="0">
                <a:latin typeface="Book Antiqua"/>
                <a:cs typeface="Book Antiqua"/>
              </a:rPr>
              <a:t> </a:t>
            </a:r>
            <a:r>
              <a:rPr sz="2500" spc="-30" dirty="0">
                <a:latin typeface="Book Antiqua"/>
                <a:cs typeface="Book Antiqua"/>
              </a:rPr>
              <a:t>critique</a:t>
            </a:r>
            <a:endParaRPr sz="2500">
              <a:latin typeface="Book Antiqua"/>
              <a:cs typeface="Book Antiqu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0925" y="5113020"/>
            <a:ext cx="7108190" cy="66040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68910" indent="-156210">
              <a:lnSpc>
                <a:spcPct val="100000"/>
              </a:lnSpc>
              <a:spcBef>
                <a:spcPts val="4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Le compartiment peut être </a:t>
            </a:r>
            <a:r>
              <a:rPr sz="1800" spc="-5" dirty="0">
                <a:latin typeface="Comic Sans MS"/>
                <a:cs typeface="Comic Sans MS"/>
              </a:rPr>
              <a:t>remonté </a:t>
            </a:r>
            <a:r>
              <a:rPr sz="1800" dirty="0">
                <a:latin typeface="Comic Sans MS"/>
                <a:cs typeface="Comic Sans MS"/>
              </a:rPr>
              <a:t>sans accident à la pression</a:t>
            </a:r>
            <a:r>
              <a:rPr sz="1800" spc="-130" dirty="0">
                <a:latin typeface="Comic Sans MS"/>
                <a:cs typeface="Comic Sans MS"/>
              </a:rPr>
              <a:t> </a:t>
            </a:r>
            <a:r>
              <a:rPr sz="1800" i="1" spc="120" dirty="0">
                <a:latin typeface="Book Antiqua"/>
                <a:cs typeface="Book Antiqua"/>
              </a:rPr>
              <a:t>P</a:t>
            </a:r>
            <a:endParaRPr sz="1800">
              <a:latin typeface="Book Antiqua"/>
              <a:cs typeface="Book Antiqua"/>
            </a:endParaRPr>
          </a:p>
          <a:p>
            <a:pPr marL="149225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latin typeface="Comic Sans MS"/>
                <a:cs typeface="Comic Sans MS"/>
              </a:rPr>
              <a:t>si le </a:t>
            </a:r>
            <a:r>
              <a:rPr sz="1800" b="1" dirty="0">
                <a:latin typeface="Comic Sans MS"/>
                <a:cs typeface="Comic Sans MS"/>
              </a:rPr>
              <a:t>critère </a:t>
            </a:r>
            <a:r>
              <a:rPr sz="1800" b="1" spc="-5" dirty="0">
                <a:latin typeface="Comic Sans MS"/>
                <a:cs typeface="Comic Sans MS"/>
              </a:rPr>
              <a:t>de Haldane </a:t>
            </a:r>
            <a:r>
              <a:rPr sz="1800" dirty="0">
                <a:latin typeface="Comic Sans MS"/>
                <a:cs typeface="Comic Sans MS"/>
              </a:rPr>
              <a:t>est </a:t>
            </a:r>
            <a:r>
              <a:rPr sz="1800" spc="-5" dirty="0">
                <a:latin typeface="Comic Sans MS"/>
                <a:cs typeface="Comic Sans MS"/>
              </a:rPr>
              <a:t>vérifié</a:t>
            </a:r>
            <a:r>
              <a:rPr sz="1800" spc="-27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0925" y="6731000"/>
            <a:ext cx="8460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910" indent="-156210">
              <a:lnSpc>
                <a:spcPct val="100000"/>
              </a:lnSpc>
              <a:spcBef>
                <a:spcPts val="10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À chaque compartiment est affecté </a:t>
            </a:r>
            <a:r>
              <a:rPr sz="1800" spc="-5" dirty="0">
                <a:latin typeface="Comic Sans MS"/>
                <a:cs typeface="Comic Sans MS"/>
              </a:rPr>
              <a:t>un </a:t>
            </a:r>
            <a:r>
              <a:rPr sz="1800" b="1" dirty="0">
                <a:latin typeface="Comic Sans MS"/>
                <a:cs typeface="Comic Sans MS"/>
              </a:rPr>
              <a:t>coefficient </a:t>
            </a:r>
            <a:r>
              <a:rPr sz="1800" b="1" spc="-5" dirty="0">
                <a:latin typeface="Comic Sans MS"/>
                <a:cs typeface="Comic Sans MS"/>
              </a:rPr>
              <a:t>de </a:t>
            </a:r>
            <a:r>
              <a:rPr sz="1800" b="1" dirty="0">
                <a:latin typeface="Comic Sans MS"/>
                <a:cs typeface="Comic Sans MS"/>
              </a:rPr>
              <a:t>sursaturation</a:t>
            </a:r>
            <a:r>
              <a:rPr sz="1800" b="1" spc="-10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critique</a:t>
            </a:r>
            <a:r>
              <a:rPr sz="1800" spc="-5" dirty="0">
                <a:latin typeface="Comic Sans MS"/>
                <a:cs typeface="Comic Sans MS"/>
              </a:rPr>
              <a:t>.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7003" y="406400"/>
            <a:ext cx="16973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95" dirty="0">
                <a:solidFill>
                  <a:srgbClr val="00FDFF"/>
                </a:solidFill>
                <a:latin typeface="Calibri"/>
                <a:cs typeface="Calibri"/>
              </a:rPr>
              <a:t>Exemples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36800" y="3579394"/>
            <a:ext cx="1181100" cy="40640"/>
          </a:xfrm>
          <a:custGeom>
            <a:avLst/>
            <a:gdLst/>
            <a:ahLst/>
            <a:cxnLst/>
            <a:rect l="l" t="t" r="r" b="b"/>
            <a:pathLst>
              <a:path w="1181100" h="40639">
                <a:moveTo>
                  <a:pt x="0" y="40105"/>
                </a:moveTo>
                <a:lnTo>
                  <a:pt x="44596" y="21723"/>
                </a:lnTo>
                <a:lnTo>
                  <a:pt x="110330" y="9469"/>
                </a:lnTo>
                <a:lnTo>
                  <a:pt x="150060" y="5378"/>
                </a:lnTo>
                <a:lnTo>
                  <a:pt x="193797" y="2506"/>
                </a:lnTo>
                <a:lnTo>
                  <a:pt x="241116" y="748"/>
                </a:lnTo>
                <a:lnTo>
                  <a:pt x="291592" y="0"/>
                </a:lnTo>
                <a:lnTo>
                  <a:pt x="344798" y="156"/>
                </a:lnTo>
                <a:lnTo>
                  <a:pt x="400309" y="1114"/>
                </a:lnTo>
                <a:lnTo>
                  <a:pt x="457699" y="2767"/>
                </a:lnTo>
                <a:lnTo>
                  <a:pt x="516542" y="5013"/>
                </a:lnTo>
                <a:lnTo>
                  <a:pt x="576414" y="7746"/>
                </a:lnTo>
                <a:lnTo>
                  <a:pt x="636887" y="10861"/>
                </a:lnTo>
                <a:lnTo>
                  <a:pt x="697537" y="14256"/>
                </a:lnTo>
                <a:lnTo>
                  <a:pt x="757939" y="17824"/>
                </a:lnTo>
                <a:lnTo>
                  <a:pt x="817665" y="21462"/>
                </a:lnTo>
                <a:lnTo>
                  <a:pt x="876291" y="25065"/>
                </a:lnTo>
                <a:lnTo>
                  <a:pt x="933391" y="28529"/>
                </a:lnTo>
                <a:lnTo>
                  <a:pt x="988539" y="31750"/>
                </a:lnTo>
                <a:lnTo>
                  <a:pt x="1041309" y="34622"/>
                </a:lnTo>
                <a:lnTo>
                  <a:pt x="1091277" y="37041"/>
                </a:lnTo>
                <a:lnTo>
                  <a:pt x="1138015" y="38904"/>
                </a:lnTo>
                <a:lnTo>
                  <a:pt x="1181100" y="40105"/>
                </a:lnTo>
              </a:path>
            </a:pathLst>
          </a:custGeom>
          <a:ln w="12700">
            <a:solidFill>
              <a:srgbClr val="00F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7947" y="1125219"/>
            <a:ext cx="9591040" cy="1606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 marR="5080" indent="-136525">
              <a:lnSpc>
                <a:spcPct val="115700"/>
              </a:lnSpc>
              <a:spcBef>
                <a:spcPts val="100"/>
              </a:spcBef>
              <a:buChar char="•"/>
              <a:tabLst>
                <a:tab pos="169545" algn="l"/>
              </a:tabLst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Compartiment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période </a:t>
            </a:r>
            <a:r>
              <a:rPr sz="1800" i="1" spc="185" dirty="0">
                <a:solidFill>
                  <a:srgbClr val="FFFFFF"/>
                </a:solidFill>
                <a:latin typeface="Book Antiqua"/>
                <a:cs typeface="Book Antiqua"/>
              </a:rPr>
              <a:t>T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20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min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, de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coefficient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sursaturation critique </a:t>
            </a:r>
            <a:r>
              <a:rPr sz="1800" i="1" spc="100" dirty="0">
                <a:solidFill>
                  <a:srgbClr val="FFFFFF"/>
                </a:solidFill>
                <a:latin typeface="Book Antiqua"/>
                <a:cs typeface="Book Antiqua"/>
              </a:rPr>
              <a:t>S</a:t>
            </a:r>
            <a:r>
              <a:rPr sz="1800" spc="150" baseline="-6944" dirty="0">
                <a:solidFill>
                  <a:srgbClr val="FFFFFF"/>
                </a:solidFill>
                <a:latin typeface="Cambria"/>
                <a:cs typeface="Cambria"/>
              </a:rPr>
              <a:t>C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</a:t>
            </a:r>
            <a:r>
              <a:rPr sz="18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mbria"/>
                <a:cs typeface="Cambria"/>
              </a:rPr>
              <a:t>2,04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. 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Peut-on le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remonter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en surface après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une immersion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à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20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m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pendant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20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min</a:t>
            </a:r>
            <a:r>
              <a:rPr sz="1800" spc="-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?</a:t>
            </a:r>
            <a:endParaRPr sz="1800">
              <a:latin typeface="Comic Sans MS"/>
              <a:cs typeface="Comic Sans MS"/>
            </a:endParaRPr>
          </a:p>
          <a:p>
            <a:pPr marL="149225">
              <a:lnSpc>
                <a:spcPct val="100000"/>
              </a:lnSpc>
              <a:spcBef>
                <a:spcPts val="29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→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exposé à la pression partielle </a:t>
            </a:r>
            <a:r>
              <a:rPr sz="1800" i="1" spc="100" dirty="0">
                <a:solidFill>
                  <a:srgbClr val="FFFFFF"/>
                </a:solidFill>
                <a:latin typeface="Book Antiqua"/>
                <a:cs typeface="Book Antiqua"/>
              </a:rPr>
              <a:t>P</a:t>
            </a:r>
            <a:r>
              <a:rPr sz="1800" spc="150" baseline="-6944" dirty="0">
                <a:solidFill>
                  <a:srgbClr val="FFFFFF"/>
                </a:solidFill>
                <a:latin typeface="Cambria"/>
                <a:cs typeface="Cambria"/>
              </a:rPr>
              <a:t>N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0,8 </a:t>
            </a:r>
            <a:r>
              <a:rPr sz="1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×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3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2,4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bar</a:t>
            </a:r>
            <a:endParaRPr sz="1800">
              <a:latin typeface="Cambria"/>
              <a:cs typeface="Cambria"/>
            </a:endParaRPr>
          </a:p>
          <a:p>
            <a:pPr marL="149225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→</a:t>
            </a:r>
            <a:r>
              <a:rPr sz="1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gradient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initial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i="1" spc="65" dirty="0">
                <a:solidFill>
                  <a:srgbClr val="FFFFFF"/>
                </a:solidFill>
                <a:latin typeface="Book Antiqua"/>
                <a:cs typeface="Book Antiqua"/>
              </a:rPr>
              <a:t>G</a:t>
            </a:r>
            <a:r>
              <a:rPr sz="1800" i="1" spc="1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</a:t>
            </a:r>
            <a:r>
              <a:rPr sz="1800" spc="20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spc="100" dirty="0">
                <a:solidFill>
                  <a:srgbClr val="FFFFFF"/>
                </a:solidFill>
                <a:latin typeface="Book Antiqua"/>
                <a:cs typeface="Book Antiqua"/>
              </a:rPr>
              <a:t>P</a:t>
            </a:r>
            <a:r>
              <a:rPr sz="1800" spc="150" baseline="-6944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1800" spc="494" baseline="-694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–</a:t>
            </a:r>
            <a:r>
              <a:rPr sz="1800" spc="20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0,8</a:t>
            </a:r>
            <a:r>
              <a:rPr sz="1800" spc="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</a:t>
            </a:r>
            <a:r>
              <a:rPr sz="1800" spc="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2,4</a:t>
            </a:r>
            <a:r>
              <a:rPr sz="1800" spc="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–</a:t>
            </a:r>
            <a:r>
              <a:rPr sz="1800" spc="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0,8</a:t>
            </a:r>
            <a:r>
              <a:rPr sz="1800" spc="20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</a:t>
            </a:r>
            <a:r>
              <a:rPr sz="1800" spc="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1,6</a:t>
            </a:r>
            <a:r>
              <a:rPr sz="1800" spc="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bar</a:t>
            </a:r>
            <a:endParaRPr sz="1800">
              <a:latin typeface="Cambria"/>
              <a:cs typeface="Cambria"/>
            </a:endParaRPr>
          </a:p>
          <a:p>
            <a:pPr marL="149225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→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tension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au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bout de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20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min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1 </a:t>
            </a:r>
            <a:r>
              <a:rPr sz="1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× </a:t>
            </a:r>
            <a:r>
              <a:rPr sz="1800" i="1" spc="185" dirty="0">
                <a:solidFill>
                  <a:srgbClr val="FFFFFF"/>
                </a:solidFill>
                <a:latin typeface="Book Antiqua"/>
                <a:cs typeface="Book Antiqua"/>
              </a:rPr>
              <a:t>T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: </a:t>
            </a:r>
            <a:r>
              <a:rPr sz="1800" i="1" spc="95" dirty="0">
                <a:solidFill>
                  <a:srgbClr val="FFFFFF"/>
                </a:solidFill>
                <a:latin typeface="Book Antiqua"/>
                <a:cs typeface="Book Antiqua"/>
              </a:rPr>
              <a:t>T</a:t>
            </a:r>
            <a:r>
              <a:rPr sz="1800" spc="142" baseline="-6944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1800" spc="95" dirty="0">
                <a:solidFill>
                  <a:srgbClr val="FFFFFF"/>
                </a:solidFill>
                <a:latin typeface="Cambria"/>
                <a:cs typeface="Cambria"/>
              </a:rPr>
              <a:t>(</a:t>
            </a:r>
            <a:r>
              <a:rPr sz="1800" i="1" spc="95" dirty="0">
                <a:solidFill>
                  <a:srgbClr val="FFFFFF"/>
                </a:solidFill>
                <a:latin typeface="Book Antiqua"/>
                <a:cs typeface="Book Antiqua"/>
              </a:rPr>
              <a:t>T</a:t>
            </a:r>
            <a:r>
              <a:rPr sz="1800" spc="95" dirty="0">
                <a:solidFill>
                  <a:srgbClr val="FFFFFF"/>
                </a:solidFill>
                <a:latin typeface="Cambria"/>
                <a:cs typeface="Cambria"/>
              </a:rPr>
              <a:t>)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0,8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+ </a:t>
            </a:r>
            <a:r>
              <a:rPr sz="1800" spc="-40" dirty="0">
                <a:solidFill>
                  <a:srgbClr val="FFFFFF"/>
                </a:solidFill>
                <a:latin typeface="Cambria"/>
                <a:cs typeface="Cambria"/>
              </a:rPr>
              <a:t>0,50 </a:t>
            </a:r>
            <a:r>
              <a:rPr sz="1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×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1,6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1,6</a:t>
            </a:r>
            <a:r>
              <a:rPr sz="1800" spc="2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bar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76500" y="5404022"/>
            <a:ext cx="1714500" cy="120650"/>
          </a:xfrm>
          <a:custGeom>
            <a:avLst/>
            <a:gdLst/>
            <a:ahLst/>
            <a:cxnLst/>
            <a:rect l="l" t="t" r="r" b="b"/>
            <a:pathLst>
              <a:path w="1714500" h="120650">
                <a:moveTo>
                  <a:pt x="0" y="120477"/>
                </a:moveTo>
                <a:lnTo>
                  <a:pt x="71443" y="109566"/>
                </a:lnTo>
                <a:lnTo>
                  <a:pt x="140185" y="99238"/>
                </a:lnTo>
                <a:lnTo>
                  <a:pt x="206361" y="89485"/>
                </a:lnTo>
                <a:lnTo>
                  <a:pt x="270104" y="80296"/>
                </a:lnTo>
                <a:lnTo>
                  <a:pt x="331547" y="71661"/>
                </a:lnTo>
                <a:lnTo>
                  <a:pt x="390825" y="63571"/>
                </a:lnTo>
                <a:lnTo>
                  <a:pt x="448071" y="56016"/>
                </a:lnTo>
                <a:lnTo>
                  <a:pt x="503419" y="48986"/>
                </a:lnTo>
                <a:lnTo>
                  <a:pt x="557003" y="42473"/>
                </a:lnTo>
                <a:lnTo>
                  <a:pt x="608956" y="36465"/>
                </a:lnTo>
                <a:lnTo>
                  <a:pt x="659412" y="30953"/>
                </a:lnTo>
                <a:lnTo>
                  <a:pt x="708506" y="25928"/>
                </a:lnTo>
                <a:lnTo>
                  <a:pt x="756370" y="21381"/>
                </a:lnTo>
                <a:lnTo>
                  <a:pt x="803139" y="17300"/>
                </a:lnTo>
                <a:lnTo>
                  <a:pt x="848947" y="13677"/>
                </a:lnTo>
                <a:lnTo>
                  <a:pt x="893926" y="10501"/>
                </a:lnTo>
                <a:lnTo>
                  <a:pt x="938212" y="7764"/>
                </a:lnTo>
                <a:lnTo>
                  <a:pt x="981937" y="5455"/>
                </a:lnTo>
                <a:lnTo>
                  <a:pt x="1025236" y="3565"/>
                </a:lnTo>
                <a:lnTo>
                  <a:pt x="1068242" y="2085"/>
                </a:lnTo>
                <a:lnTo>
                  <a:pt x="1111089" y="1003"/>
                </a:lnTo>
                <a:lnTo>
                  <a:pt x="1153911" y="311"/>
                </a:lnTo>
                <a:lnTo>
                  <a:pt x="1196841" y="0"/>
                </a:lnTo>
                <a:lnTo>
                  <a:pt x="1240014" y="58"/>
                </a:lnTo>
                <a:lnTo>
                  <a:pt x="1283563" y="477"/>
                </a:lnTo>
                <a:lnTo>
                  <a:pt x="1327621" y="1247"/>
                </a:lnTo>
                <a:lnTo>
                  <a:pt x="1372324" y="2358"/>
                </a:lnTo>
                <a:lnTo>
                  <a:pt x="1417803" y="3801"/>
                </a:lnTo>
                <a:lnTo>
                  <a:pt x="1464194" y="5566"/>
                </a:lnTo>
                <a:lnTo>
                  <a:pt x="1511630" y="7642"/>
                </a:lnTo>
                <a:lnTo>
                  <a:pt x="1560245" y="10021"/>
                </a:lnTo>
                <a:lnTo>
                  <a:pt x="1610172" y="12693"/>
                </a:lnTo>
                <a:lnTo>
                  <a:pt x="1661546" y="15648"/>
                </a:lnTo>
                <a:lnTo>
                  <a:pt x="1714500" y="18877"/>
                </a:lnTo>
              </a:path>
            </a:pathLst>
          </a:custGeom>
          <a:ln w="12699">
            <a:solidFill>
              <a:srgbClr val="FF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07000" y="2850802"/>
            <a:ext cx="41910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b="0" i="1" spc="-55" dirty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1800" b="0" i="1" spc="-2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spc="300" dirty="0">
                <a:solidFill>
                  <a:srgbClr val="FFFFFF"/>
                </a:solidFill>
                <a:latin typeface="Book Antiqua"/>
                <a:cs typeface="Book Antiqua"/>
              </a:rPr>
              <a:t>=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03463" y="3034311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4">
                <a:moveTo>
                  <a:pt x="0" y="0"/>
                </a:moveTo>
                <a:lnTo>
                  <a:pt x="291007" y="0"/>
                </a:lnTo>
              </a:path>
            </a:pathLst>
          </a:custGeom>
          <a:ln w="9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90763" y="2659728"/>
            <a:ext cx="316865" cy="64643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sz="1800" spc="10" dirty="0">
                <a:solidFill>
                  <a:srgbClr val="FFFFFF"/>
                </a:solidFill>
                <a:latin typeface="Book Antiqua"/>
                <a:cs typeface="Book Antiqua"/>
              </a:rPr>
              <a:t>1,6</a:t>
            </a:r>
            <a:endParaRPr sz="180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1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72365" y="2850802"/>
            <a:ext cx="1850389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300" dirty="0">
                <a:solidFill>
                  <a:srgbClr val="FFFFFF"/>
                </a:solidFill>
                <a:latin typeface="Book Antiqua"/>
                <a:cs typeface="Book Antiqua"/>
              </a:rPr>
              <a:t>=</a:t>
            </a:r>
            <a:r>
              <a:rPr sz="1800" spc="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Book Antiqua"/>
                <a:cs typeface="Book Antiqua"/>
              </a:rPr>
              <a:t>1,6</a:t>
            </a:r>
            <a:r>
              <a:rPr sz="1800" spc="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b="0" i="1" spc="315" dirty="0">
                <a:solidFill>
                  <a:srgbClr val="FFFFFF"/>
                </a:solidFill>
                <a:latin typeface="Bookman Old Style"/>
                <a:cs typeface="Bookman Old Style"/>
              </a:rPr>
              <a:t>&lt;</a:t>
            </a:r>
            <a:r>
              <a:rPr sz="1800" b="0" i="1" spc="-6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0" i="1" spc="90" dirty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1875" spc="135" baseline="-11111" dirty="0">
                <a:solidFill>
                  <a:srgbClr val="FFFFFF"/>
                </a:solidFill>
                <a:latin typeface="PMingLiU"/>
                <a:cs typeface="PMingLiU"/>
              </a:rPr>
              <a:t>C</a:t>
            </a:r>
            <a:r>
              <a:rPr sz="1875" spc="375" baseline="-11111" dirty="0">
                <a:solidFill>
                  <a:srgbClr val="FFFFFF"/>
                </a:solidFill>
                <a:latin typeface="PMingLiU"/>
                <a:cs typeface="PMingLiU"/>
              </a:rPr>
              <a:t> </a:t>
            </a:r>
            <a:r>
              <a:rPr sz="1800" spc="300" dirty="0">
                <a:solidFill>
                  <a:srgbClr val="FFFFFF"/>
                </a:solidFill>
                <a:latin typeface="Book Antiqua"/>
                <a:cs typeface="Book Antiqua"/>
              </a:rPr>
              <a:t>=</a:t>
            </a:r>
            <a:r>
              <a:rPr sz="1800" spc="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Book Antiqua"/>
                <a:cs typeface="Book Antiqua"/>
              </a:rPr>
              <a:t>2,04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4571" y="2863850"/>
            <a:ext cx="4683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→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coefficient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sursaturation en surface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7947" y="3244850"/>
            <a:ext cx="8180070" cy="129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→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le compartiment peut être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remonté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en</a:t>
            </a:r>
            <a:r>
              <a:rPr sz="180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surface.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168910" indent="-156210">
              <a:lnSpc>
                <a:spcPct val="100000"/>
              </a:lnSpc>
              <a:buChar char="•"/>
              <a:tabLst>
                <a:tab pos="169545" algn="l"/>
              </a:tabLst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Même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question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avec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une durée d’immersion de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60</a:t>
            </a:r>
            <a:r>
              <a:rPr sz="1800" spc="-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min.</a:t>
            </a:r>
            <a:endParaRPr sz="1800">
              <a:latin typeface="Cambria"/>
              <a:cs typeface="Cambria"/>
            </a:endParaRPr>
          </a:p>
          <a:p>
            <a:pPr marL="149225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→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tension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au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bout de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60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min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3 </a:t>
            </a:r>
            <a:r>
              <a:rPr sz="1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× </a:t>
            </a:r>
            <a:r>
              <a:rPr sz="1800" i="1" spc="185" dirty="0">
                <a:solidFill>
                  <a:srgbClr val="FFFFFF"/>
                </a:solidFill>
                <a:latin typeface="Book Antiqua"/>
                <a:cs typeface="Book Antiqua"/>
              </a:rPr>
              <a:t>T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: </a:t>
            </a:r>
            <a:r>
              <a:rPr sz="1800" i="1" spc="65" dirty="0">
                <a:solidFill>
                  <a:srgbClr val="FFFFFF"/>
                </a:solidFill>
                <a:latin typeface="Book Antiqua"/>
                <a:cs typeface="Book Antiqua"/>
              </a:rPr>
              <a:t>T</a:t>
            </a:r>
            <a:r>
              <a:rPr sz="1800" spc="97" baseline="-6944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(3</a:t>
            </a:r>
            <a:r>
              <a:rPr sz="1800" i="1" spc="65" dirty="0">
                <a:solidFill>
                  <a:srgbClr val="FFFFFF"/>
                </a:solidFill>
                <a:latin typeface="Book Antiqua"/>
                <a:cs typeface="Book Antiqua"/>
              </a:rPr>
              <a:t>T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)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0,8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+ </a:t>
            </a:r>
            <a:r>
              <a:rPr sz="1800" spc="-55" dirty="0">
                <a:solidFill>
                  <a:srgbClr val="FFFFFF"/>
                </a:solidFill>
                <a:latin typeface="Cambria"/>
                <a:cs typeface="Cambria"/>
              </a:rPr>
              <a:t>0,875 </a:t>
            </a:r>
            <a:r>
              <a:rPr sz="1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×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1,6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2,2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 bar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4571" y="5048250"/>
            <a:ext cx="6066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→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le compartiment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ne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peut pas être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remonté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en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surface.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4571" y="4667250"/>
            <a:ext cx="4683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→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coefficient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sursaturation en surface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07000" y="4654201"/>
            <a:ext cx="41910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b="0" i="1" spc="-55" dirty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1800" b="0" i="1" spc="-2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spc="300" dirty="0">
                <a:solidFill>
                  <a:srgbClr val="FFFFFF"/>
                </a:solidFill>
                <a:latin typeface="Book Antiqua"/>
                <a:cs typeface="Book Antiqua"/>
              </a:rPr>
              <a:t>=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90763" y="4500125"/>
            <a:ext cx="316865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10" dirty="0">
                <a:solidFill>
                  <a:srgbClr val="FFFFFF"/>
                </a:solidFill>
                <a:latin typeface="Book Antiqua"/>
                <a:cs typeface="Book Antiqua"/>
              </a:rPr>
              <a:t>2,2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03463" y="4837712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4">
                <a:moveTo>
                  <a:pt x="0" y="0"/>
                </a:moveTo>
                <a:lnTo>
                  <a:pt x="291007" y="0"/>
                </a:lnTo>
              </a:path>
            </a:pathLst>
          </a:custGeom>
          <a:ln w="9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779345" y="4810427"/>
            <a:ext cx="13970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1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72365" y="4654201"/>
            <a:ext cx="1850389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300" dirty="0">
                <a:solidFill>
                  <a:srgbClr val="FFFFFF"/>
                </a:solidFill>
                <a:latin typeface="Book Antiqua"/>
                <a:cs typeface="Book Antiqua"/>
              </a:rPr>
              <a:t>=</a:t>
            </a:r>
            <a:r>
              <a:rPr sz="1800" spc="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Book Antiqua"/>
                <a:cs typeface="Book Antiqua"/>
              </a:rPr>
              <a:t>2,2</a:t>
            </a:r>
            <a:r>
              <a:rPr sz="1800" spc="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b="0" i="1" spc="315" dirty="0">
                <a:solidFill>
                  <a:srgbClr val="FFFFFF"/>
                </a:solidFill>
                <a:latin typeface="Bookman Old Style"/>
                <a:cs typeface="Bookman Old Style"/>
              </a:rPr>
              <a:t>&gt;</a:t>
            </a:r>
            <a:r>
              <a:rPr sz="1800" b="0" i="1" spc="-6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0" i="1" spc="90" dirty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1875" spc="135" baseline="-11111" dirty="0">
                <a:solidFill>
                  <a:srgbClr val="FFFFFF"/>
                </a:solidFill>
                <a:latin typeface="PMingLiU"/>
                <a:cs typeface="PMingLiU"/>
              </a:rPr>
              <a:t>C</a:t>
            </a:r>
            <a:r>
              <a:rPr sz="1875" spc="375" baseline="-11111" dirty="0">
                <a:solidFill>
                  <a:srgbClr val="FFFFFF"/>
                </a:solidFill>
                <a:latin typeface="PMingLiU"/>
                <a:cs typeface="PMingLiU"/>
              </a:rPr>
              <a:t> </a:t>
            </a:r>
            <a:r>
              <a:rPr sz="1800" spc="300" dirty="0">
                <a:solidFill>
                  <a:srgbClr val="FFFFFF"/>
                </a:solidFill>
                <a:latin typeface="Book Antiqua"/>
                <a:cs typeface="Book Antiqua"/>
              </a:rPr>
              <a:t>=</a:t>
            </a:r>
            <a:r>
              <a:rPr sz="1800" spc="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Book Antiqua"/>
                <a:cs typeface="Book Antiqua"/>
              </a:rPr>
              <a:t>2,04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72954" y="2760055"/>
            <a:ext cx="1854200" cy="546735"/>
          </a:xfrm>
          <a:custGeom>
            <a:avLst/>
            <a:gdLst/>
            <a:ahLst/>
            <a:cxnLst/>
            <a:rect l="l" t="t" r="r" b="b"/>
            <a:pathLst>
              <a:path w="1854200" h="546735">
                <a:moveTo>
                  <a:pt x="1752218" y="154015"/>
                </a:moveTo>
                <a:lnTo>
                  <a:pt x="1707435" y="133499"/>
                </a:lnTo>
                <a:lnTo>
                  <a:pt x="1643912" y="113134"/>
                </a:lnTo>
                <a:lnTo>
                  <a:pt x="1605901" y="103128"/>
                </a:lnTo>
                <a:lnTo>
                  <a:pt x="1564137" y="93303"/>
                </a:lnTo>
                <a:lnTo>
                  <a:pt x="1518933" y="83709"/>
                </a:lnTo>
                <a:lnTo>
                  <a:pt x="1470598" y="74391"/>
                </a:lnTo>
                <a:lnTo>
                  <a:pt x="1419444" y="65400"/>
                </a:lnTo>
                <a:lnTo>
                  <a:pt x="1365782" y="56782"/>
                </a:lnTo>
                <a:lnTo>
                  <a:pt x="1309922" y="48587"/>
                </a:lnTo>
                <a:lnTo>
                  <a:pt x="1252176" y="40860"/>
                </a:lnTo>
                <a:lnTo>
                  <a:pt x="1192854" y="33652"/>
                </a:lnTo>
                <a:lnTo>
                  <a:pt x="1132268" y="27010"/>
                </a:lnTo>
                <a:lnTo>
                  <a:pt x="1070728" y="20981"/>
                </a:lnTo>
                <a:lnTo>
                  <a:pt x="1008546" y="15614"/>
                </a:lnTo>
                <a:lnTo>
                  <a:pt x="946031" y="10957"/>
                </a:lnTo>
                <a:lnTo>
                  <a:pt x="883496" y="7058"/>
                </a:lnTo>
                <a:lnTo>
                  <a:pt x="821251" y="3964"/>
                </a:lnTo>
                <a:lnTo>
                  <a:pt x="759607" y="1725"/>
                </a:lnTo>
                <a:lnTo>
                  <a:pt x="698874" y="387"/>
                </a:lnTo>
                <a:lnTo>
                  <a:pt x="639365" y="0"/>
                </a:lnTo>
                <a:lnTo>
                  <a:pt x="581389" y="610"/>
                </a:lnTo>
                <a:lnTo>
                  <a:pt x="525258" y="2266"/>
                </a:lnTo>
                <a:lnTo>
                  <a:pt x="471282" y="5016"/>
                </a:lnTo>
                <a:lnTo>
                  <a:pt x="419773" y="8908"/>
                </a:lnTo>
                <a:lnTo>
                  <a:pt x="371042" y="13990"/>
                </a:lnTo>
                <a:lnTo>
                  <a:pt x="325399" y="20311"/>
                </a:lnTo>
                <a:lnTo>
                  <a:pt x="283155" y="27917"/>
                </a:lnTo>
                <a:lnTo>
                  <a:pt x="244622" y="36857"/>
                </a:lnTo>
                <a:lnTo>
                  <a:pt x="179929" y="58932"/>
                </a:lnTo>
                <a:lnTo>
                  <a:pt x="131502" y="86842"/>
                </a:lnTo>
                <a:lnTo>
                  <a:pt x="82561" y="124614"/>
                </a:lnTo>
                <a:lnTo>
                  <a:pt x="37724" y="171961"/>
                </a:lnTo>
                <a:lnTo>
                  <a:pt x="6973" y="226914"/>
                </a:lnTo>
                <a:lnTo>
                  <a:pt x="0" y="256628"/>
                </a:lnTo>
                <a:lnTo>
                  <a:pt x="291" y="287505"/>
                </a:lnTo>
                <a:lnTo>
                  <a:pt x="27659" y="351765"/>
                </a:lnTo>
                <a:lnTo>
                  <a:pt x="57231" y="384656"/>
                </a:lnTo>
                <a:lnTo>
                  <a:pt x="99060" y="417726"/>
                </a:lnTo>
                <a:lnTo>
                  <a:pt x="154392" y="450729"/>
                </a:lnTo>
                <a:lnTo>
                  <a:pt x="211240" y="474602"/>
                </a:lnTo>
                <a:lnTo>
                  <a:pt x="283222" y="495065"/>
                </a:lnTo>
                <a:lnTo>
                  <a:pt x="324260" y="504018"/>
                </a:lnTo>
                <a:lnTo>
                  <a:pt x="368328" y="512118"/>
                </a:lnTo>
                <a:lnTo>
                  <a:pt x="415175" y="519365"/>
                </a:lnTo>
                <a:lnTo>
                  <a:pt x="464550" y="525760"/>
                </a:lnTo>
                <a:lnTo>
                  <a:pt x="516202" y="531302"/>
                </a:lnTo>
                <a:lnTo>
                  <a:pt x="569879" y="535992"/>
                </a:lnTo>
                <a:lnTo>
                  <a:pt x="625330" y="539828"/>
                </a:lnTo>
                <a:lnTo>
                  <a:pt x="682304" y="542813"/>
                </a:lnTo>
                <a:lnTo>
                  <a:pt x="740551" y="544944"/>
                </a:lnTo>
                <a:lnTo>
                  <a:pt x="799818" y="546223"/>
                </a:lnTo>
                <a:lnTo>
                  <a:pt x="859855" y="546649"/>
                </a:lnTo>
                <a:lnTo>
                  <a:pt x="920411" y="546223"/>
                </a:lnTo>
                <a:lnTo>
                  <a:pt x="981234" y="544944"/>
                </a:lnTo>
                <a:lnTo>
                  <a:pt x="1042074" y="542813"/>
                </a:lnTo>
                <a:lnTo>
                  <a:pt x="1102678" y="539828"/>
                </a:lnTo>
                <a:lnTo>
                  <a:pt x="1162797" y="535992"/>
                </a:lnTo>
                <a:lnTo>
                  <a:pt x="1222178" y="531302"/>
                </a:lnTo>
                <a:lnTo>
                  <a:pt x="1280572" y="525760"/>
                </a:lnTo>
                <a:lnTo>
                  <a:pt x="1337726" y="519365"/>
                </a:lnTo>
                <a:lnTo>
                  <a:pt x="1393389" y="512118"/>
                </a:lnTo>
                <a:lnTo>
                  <a:pt x="1447311" y="504018"/>
                </a:lnTo>
                <a:lnTo>
                  <a:pt x="1499239" y="495065"/>
                </a:lnTo>
                <a:lnTo>
                  <a:pt x="1548924" y="485260"/>
                </a:lnTo>
                <a:lnTo>
                  <a:pt x="1596114" y="474602"/>
                </a:lnTo>
                <a:lnTo>
                  <a:pt x="1640557" y="463092"/>
                </a:lnTo>
                <a:lnTo>
                  <a:pt x="1682003" y="450729"/>
                </a:lnTo>
                <a:lnTo>
                  <a:pt x="1720200" y="437513"/>
                </a:lnTo>
                <a:lnTo>
                  <a:pt x="1785845" y="408524"/>
                </a:lnTo>
                <a:lnTo>
                  <a:pt x="1835481" y="376124"/>
                </a:lnTo>
                <a:lnTo>
                  <a:pt x="1853669" y="358645"/>
                </a:lnTo>
              </a:path>
            </a:pathLst>
          </a:custGeom>
          <a:ln w="12699">
            <a:solidFill>
              <a:srgbClr val="00F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72954" y="4563525"/>
            <a:ext cx="1854200" cy="546735"/>
          </a:xfrm>
          <a:custGeom>
            <a:avLst/>
            <a:gdLst/>
            <a:ahLst/>
            <a:cxnLst/>
            <a:rect l="l" t="t" r="r" b="b"/>
            <a:pathLst>
              <a:path w="1854200" h="546735">
                <a:moveTo>
                  <a:pt x="1752218" y="392634"/>
                </a:moveTo>
                <a:lnTo>
                  <a:pt x="1707435" y="413150"/>
                </a:lnTo>
                <a:lnTo>
                  <a:pt x="1643912" y="433515"/>
                </a:lnTo>
                <a:lnTo>
                  <a:pt x="1605901" y="443521"/>
                </a:lnTo>
                <a:lnTo>
                  <a:pt x="1564137" y="453346"/>
                </a:lnTo>
                <a:lnTo>
                  <a:pt x="1518933" y="462940"/>
                </a:lnTo>
                <a:lnTo>
                  <a:pt x="1470598" y="472258"/>
                </a:lnTo>
                <a:lnTo>
                  <a:pt x="1419444" y="481249"/>
                </a:lnTo>
                <a:lnTo>
                  <a:pt x="1365782" y="489867"/>
                </a:lnTo>
                <a:lnTo>
                  <a:pt x="1309922" y="498062"/>
                </a:lnTo>
                <a:lnTo>
                  <a:pt x="1252176" y="505788"/>
                </a:lnTo>
                <a:lnTo>
                  <a:pt x="1192854" y="512997"/>
                </a:lnTo>
                <a:lnTo>
                  <a:pt x="1132268" y="519639"/>
                </a:lnTo>
                <a:lnTo>
                  <a:pt x="1070728" y="525668"/>
                </a:lnTo>
                <a:lnTo>
                  <a:pt x="1008546" y="531035"/>
                </a:lnTo>
                <a:lnTo>
                  <a:pt x="946031" y="535692"/>
                </a:lnTo>
                <a:lnTo>
                  <a:pt x="883496" y="539591"/>
                </a:lnTo>
                <a:lnTo>
                  <a:pt x="821251" y="542685"/>
                </a:lnTo>
                <a:lnTo>
                  <a:pt x="759607" y="544924"/>
                </a:lnTo>
                <a:lnTo>
                  <a:pt x="698874" y="546261"/>
                </a:lnTo>
                <a:lnTo>
                  <a:pt x="639365" y="546649"/>
                </a:lnTo>
                <a:lnTo>
                  <a:pt x="581389" y="546039"/>
                </a:lnTo>
                <a:lnTo>
                  <a:pt x="525258" y="544382"/>
                </a:lnTo>
                <a:lnTo>
                  <a:pt x="471282" y="541632"/>
                </a:lnTo>
                <a:lnTo>
                  <a:pt x="419773" y="537740"/>
                </a:lnTo>
                <a:lnTo>
                  <a:pt x="371042" y="532658"/>
                </a:lnTo>
                <a:lnTo>
                  <a:pt x="325399" y="526338"/>
                </a:lnTo>
                <a:lnTo>
                  <a:pt x="283155" y="518731"/>
                </a:lnTo>
                <a:lnTo>
                  <a:pt x="244622" y="509791"/>
                </a:lnTo>
                <a:lnTo>
                  <a:pt x="179929" y="487716"/>
                </a:lnTo>
                <a:lnTo>
                  <a:pt x="131502" y="459806"/>
                </a:lnTo>
                <a:lnTo>
                  <a:pt x="82561" y="422035"/>
                </a:lnTo>
                <a:lnTo>
                  <a:pt x="37724" y="374688"/>
                </a:lnTo>
                <a:lnTo>
                  <a:pt x="6973" y="319735"/>
                </a:lnTo>
                <a:lnTo>
                  <a:pt x="0" y="290021"/>
                </a:lnTo>
                <a:lnTo>
                  <a:pt x="291" y="259144"/>
                </a:lnTo>
                <a:lnTo>
                  <a:pt x="27659" y="194883"/>
                </a:lnTo>
                <a:lnTo>
                  <a:pt x="57231" y="161993"/>
                </a:lnTo>
                <a:lnTo>
                  <a:pt x="99060" y="128923"/>
                </a:lnTo>
                <a:lnTo>
                  <a:pt x="154392" y="95920"/>
                </a:lnTo>
                <a:lnTo>
                  <a:pt x="211240" y="72047"/>
                </a:lnTo>
                <a:lnTo>
                  <a:pt x="283222" y="51584"/>
                </a:lnTo>
                <a:lnTo>
                  <a:pt x="324260" y="42631"/>
                </a:lnTo>
                <a:lnTo>
                  <a:pt x="368328" y="34531"/>
                </a:lnTo>
                <a:lnTo>
                  <a:pt x="415175" y="27284"/>
                </a:lnTo>
                <a:lnTo>
                  <a:pt x="464550" y="20889"/>
                </a:lnTo>
                <a:lnTo>
                  <a:pt x="516202" y="15347"/>
                </a:lnTo>
                <a:lnTo>
                  <a:pt x="569879" y="10657"/>
                </a:lnTo>
                <a:lnTo>
                  <a:pt x="625330" y="6821"/>
                </a:lnTo>
                <a:lnTo>
                  <a:pt x="682304" y="3836"/>
                </a:lnTo>
                <a:lnTo>
                  <a:pt x="740551" y="1705"/>
                </a:lnTo>
                <a:lnTo>
                  <a:pt x="799818" y="426"/>
                </a:lnTo>
                <a:lnTo>
                  <a:pt x="859855" y="0"/>
                </a:lnTo>
                <a:lnTo>
                  <a:pt x="920411" y="426"/>
                </a:lnTo>
                <a:lnTo>
                  <a:pt x="981234" y="1705"/>
                </a:lnTo>
                <a:lnTo>
                  <a:pt x="1042074" y="3836"/>
                </a:lnTo>
                <a:lnTo>
                  <a:pt x="1102678" y="6821"/>
                </a:lnTo>
                <a:lnTo>
                  <a:pt x="1162797" y="10657"/>
                </a:lnTo>
                <a:lnTo>
                  <a:pt x="1222178" y="15347"/>
                </a:lnTo>
                <a:lnTo>
                  <a:pt x="1280572" y="20889"/>
                </a:lnTo>
                <a:lnTo>
                  <a:pt x="1337726" y="27284"/>
                </a:lnTo>
                <a:lnTo>
                  <a:pt x="1393389" y="34531"/>
                </a:lnTo>
                <a:lnTo>
                  <a:pt x="1447311" y="42631"/>
                </a:lnTo>
                <a:lnTo>
                  <a:pt x="1499239" y="51584"/>
                </a:lnTo>
                <a:lnTo>
                  <a:pt x="1548924" y="61389"/>
                </a:lnTo>
                <a:lnTo>
                  <a:pt x="1596114" y="72047"/>
                </a:lnTo>
                <a:lnTo>
                  <a:pt x="1640557" y="83557"/>
                </a:lnTo>
                <a:lnTo>
                  <a:pt x="1682003" y="95920"/>
                </a:lnTo>
                <a:lnTo>
                  <a:pt x="1720200" y="109136"/>
                </a:lnTo>
                <a:lnTo>
                  <a:pt x="1785845" y="138125"/>
                </a:lnTo>
                <a:lnTo>
                  <a:pt x="1835481" y="170525"/>
                </a:lnTo>
                <a:lnTo>
                  <a:pt x="1853669" y="188004"/>
                </a:lnTo>
              </a:path>
            </a:pathLst>
          </a:custGeom>
          <a:ln w="12700">
            <a:solidFill>
              <a:srgbClr val="FF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87500" y="5056753"/>
            <a:ext cx="41910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b="0" i="1" spc="-55" dirty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1800" b="0" i="1" spc="-2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spc="300" dirty="0">
                <a:solidFill>
                  <a:srgbClr val="FFFFFF"/>
                </a:solidFill>
                <a:latin typeface="Book Antiqua"/>
                <a:cs typeface="Book Antiqua"/>
              </a:rPr>
              <a:t>=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83963" y="5240263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8914" y="0"/>
                </a:lnTo>
              </a:path>
            </a:pathLst>
          </a:custGeom>
          <a:ln w="9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71263" y="4902677"/>
            <a:ext cx="953769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49605" algn="l"/>
              </a:tabLst>
            </a:pPr>
            <a:r>
              <a:rPr sz="1800" b="0" i="1" spc="-35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1875" spc="315" baseline="-11111" dirty="0">
                <a:solidFill>
                  <a:srgbClr val="FFFFFF"/>
                </a:solidFill>
                <a:latin typeface="PMingLiU"/>
                <a:cs typeface="PMingLiU"/>
              </a:rPr>
              <a:t>N	</a:t>
            </a:r>
            <a:r>
              <a:rPr sz="1800" spc="10" dirty="0">
                <a:solidFill>
                  <a:srgbClr val="FFFFFF"/>
                </a:solidFill>
                <a:latin typeface="Book Antiqua"/>
                <a:cs typeface="Book Antiqua"/>
              </a:rPr>
              <a:t>2,2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21185" y="5240263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4">
                <a:moveTo>
                  <a:pt x="0" y="0"/>
                </a:moveTo>
                <a:lnTo>
                  <a:pt x="291007" y="0"/>
                </a:lnTo>
              </a:path>
            </a:pathLst>
          </a:custGeom>
          <a:ln w="9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21806" y="5212979"/>
            <a:ext cx="81534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55320" algn="l"/>
              </a:tabLst>
            </a:pPr>
            <a:r>
              <a:rPr sz="1800" b="0" i="1" spc="70" dirty="0">
                <a:solidFill>
                  <a:srgbClr val="FFFFFF"/>
                </a:solidFill>
                <a:latin typeface="Bookman Old Style"/>
                <a:cs typeface="Bookman Old Style"/>
              </a:rPr>
              <a:t>P	P</a:t>
            </a:r>
            <a:endParaRPr sz="1800">
              <a:latin typeface="Bookman Old Style"/>
              <a:cs typeface="Bookman Old Sty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0772" y="5056753"/>
            <a:ext cx="190500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61670" algn="l"/>
              </a:tabLst>
            </a:pPr>
            <a:r>
              <a:rPr sz="1800" spc="300" dirty="0">
                <a:solidFill>
                  <a:srgbClr val="FFFFFF"/>
                </a:solidFill>
                <a:latin typeface="Book Antiqua"/>
                <a:cs typeface="Book Antiqua"/>
              </a:rPr>
              <a:t>=	= </a:t>
            </a:r>
            <a:r>
              <a:rPr sz="1800" b="0" i="1" spc="90" dirty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1875" spc="135" baseline="-11111" dirty="0">
                <a:solidFill>
                  <a:srgbClr val="FFFFFF"/>
                </a:solidFill>
                <a:latin typeface="PMingLiU"/>
                <a:cs typeface="PMingLiU"/>
              </a:rPr>
              <a:t>C </a:t>
            </a:r>
            <a:r>
              <a:rPr sz="1800" spc="300" dirty="0">
                <a:solidFill>
                  <a:srgbClr val="FFFFFF"/>
                </a:solidFill>
                <a:latin typeface="Book Antiqua"/>
                <a:cs typeface="Book Antiqua"/>
              </a:rPr>
              <a:t>=</a:t>
            </a:r>
            <a:r>
              <a:rPr sz="1800" spc="-1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Book Antiqua"/>
                <a:cs typeface="Book Antiqua"/>
              </a:rPr>
              <a:t>2,04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41164" y="5240263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0" y="0"/>
                </a:moveTo>
                <a:lnTo>
                  <a:pt x="281041" y="0"/>
                </a:lnTo>
              </a:path>
            </a:pathLst>
          </a:custGeom>
          <a:ln w="9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8115" y="5315460"/>
            <a:ext cx="15557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235" dirty="0">
                <a:solidFill>
                  <a:srgbClr val="FFFFFF"/>
                </a:solidFill>
                <a:latin typeface="PMingLiU"/>
                <a:cs typeface="PMingLiU"/>
              </a:rPr>
              <a:t>C</a:t>
            </a:r>
            <a:endParaRPr sz="1250">
              <a:latin typeface="PMingLiU"/>
              <a:cs typeface="PMingLiU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29538" y="4902677"/>
            <a:ext cx="101219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07390" algn="l"/>
              </a:tabLst>
            </a:pPr>
            <a:r>
              <a:rPr sz="1800" b="0" i="1" spc="-35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1875" spc="315" baseline="-11111" dirty="0">
                <a:solidFill>
                  <a:srgbClr val="FFFFFF"/>
                </a:solidFill>
                <a:latin typeface="PMingLiU"/>
                <a:cs typeface="PMingLiU"/>
              </a:rPr>
              <a:t>N	</a:t>
            </a:r>
            <a:r>
              <a:rPr sz="1800" spc="10" dirty="0">
                <a:solidFill>
                  <a:srgbClr val="FFFFFF"/>
                </a:solidFill>
                <a:latin typeface="Book Antiqua"/>
                <a:cs typeface="Book Antiqua"/>
              </a:rPr>
              <a:t>2,2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80536" y="5240263"/>
            <a:ext cx="405130" cy="0"/>
          </a:xfrm>
          <a:custGeom>
            <a:avLst/>
            <a:gdLst/>
            <a:ahLst/>
            <a:cxnLst/>
            <a:rect l="l" t="t" r="r" b="b"/>
            <a:pathLst>
              <a:path w="405129">
                <a:moveTo>
                  <a:pt x="0" y="0"/>
                </a:moveTo>
                <a:lnTo>
                  <a:pt x="404873" y="0"/>
                </a:lnTo>
              </a:path>
            </a:pathLst>
          </a:custGeom>
          <a:ln w="9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11077" y="5056753"/>
            <a:ext cx="342900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20725" algn="l"/>
                <a:tab pos="1601470" algn="l"/>
              </a:tabLst>
            </a:pPr>
            <a:r>
              <a:rPr sz="1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⇐⇒	</a:t>
            </a:r>
            <a:r>
              <a:rPr sz="1800" b="0" i="1" spc="70" dirty="0">
                <a:solidFill>
                  <a:srgbClr val="FFFFFF"/>
                </a:solidFill>
                <a:latin typeface="Bookman Old Style"/>
                <a:cs typeface="Bookman Old Style"/>
              </a:rPr>
              <a:t>P</a:t>
            </a:r>
            <a:r>
              <a:rPr sz="1800" b="0" i="1" spc="204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spc="300" dirty="0">
                <a:solidFill>
                  <a:srgbClr val="FFFFFF"/>
                </a:solidFill>
                <a:latin typeface="Book Antiqua"/>
                <a:cs typeface="Book Antiqua"/>
              </a:rPr>
              <a:t>=</a:t>
            </a:r>
            <a:r>
              <a:rPr sz="1800" spc="2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700" b="0" i="1" spc="-82" baseline="-38580" dirty="0">
                <a:solidFill>
                  <a:srgbClr val="FFFFFF"/>
                </a:solidFill>
                <a:latin typeface="Bookman Old Style"/>
                <a:cs typeface="Bookman Old Style"/>
              </a:rPr>
              <a:t>S	</a:t>
            </a:r>
            <a:r>
              <a:rPr sz="1800" spc="300" dirty="0">
                <a:solidFill>
                  <a:srgbClr val="FFFFFF"/>
                </a:solidFill>
                <a:latin typeface="Book Antiqua"/>
                <a:cs typeface="Book Antiqua"/>
              </a:rPr>
              <a:t>= </a:t>
            </a:r>
            <a:r>
              <a:rPr sz="2700" spc="7" baseline="-38580" dirty="0">
                <a:solidFill>
                  <a:srgbClr val="FFFFFF"/>
                </a:solidFill>
                <a:latin typeface="Book Antiqua"/>
                <a:cs typeface="Book Antiqua"/>
              </a:rPr>
              <a:t>2,04 </a:t>
            </a:r>
            <a:r>
              <a:rPr sz="1800" spc="470" dirty="0">
                <a:solidFill>
                  <a:srgbClr val="FFFFFF"/>
                </a:solidFill>
                <a:latin typeface="Lucida Sans Unicode"/>
                <a:cs typeface="Lucida Sans Unicode"/>
              </a:rPr>
              <a:t>c </a:t>
            </a:r>
            <a:r>
              <a:rPr sz="1800" spc="5" dirty="0">
                <a:solidFill>
                  <a:srgbClr val="FFFFFF"/>
                </a:solidFill>
                <a:latin typeface="Book Antiqua"/>
                <a:cs typeface="Book Antiqua"/>
              </a:rPr>
              <a:t>1,08</a:t>
            </a:r>
            <a:r>
              <a:rPr sz="1800" spc="-229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bar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7947" y="5659120"/>
            <a:ext cx="7293609" cy="145415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→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le compartiment peut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donc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être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remonté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à </a:t>
            </a:r>
            <a:r>
              <a:rPr sz="1800" spc="-40" dirty="0">
                <a:solidFill>
                  <a:srgbClr val="FFFFFF"/>
                </a:solidFill>
                <a:latin typeface="Cambria"/>
                <a:cs typeface="Cambria"/>
              </a:rPr>
              <a:t>0,80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m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profondeur</a:t>
            </a:r>
            <a:endParaRPr sz="1800">
              <a:latin typeface="Comic Sans MS"/>
              <a:cs typeface="Comic Sans MS"/>
            </a:endParaRPr>
          </a:p>
          <a:p>
            <a:pPr marL="149225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→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il doit donc respecter un 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palier à 3</a:t>
            </a:r>
            <a:r>
              <a:rPr sz="1800" b="1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mètres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(le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calcul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la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durée des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paliers est hors-programme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du niveau</a:t>
            </a:r>
            <a:r>
              <a:rPr sz="1800" spc="-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4)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49700" y="6356522"/>
            <a:ext cx="1714500" cy="120650"/>
          </a:xfrm>
          <a:custGeom>
            <a:avLst/>
            <a:gdLst/>
            <a:ahLst/>
            <a:cxnLst/>
            <a:rect l="l" t="t" r="r" b="b"/>
            <a:pathLst>
              <a:path w="1714500" h="120650">
                <a:moveTo>
                  <a:pt x="0" y="120477"/>
                </a:moveTo>
                <a:lnTo>
                  <a:pt x="71443" y="109566"/>
                </a:lnTo>
                <a:lnTo>
                  <a:pt x="140185" y="99238"/>
                </a:lnTo>
                <a:lnTo>
                  <a:pt x="206361" y="89485"/>
                </a:lnTo>
                <a:lnTo>
                  <a:pt x="270104" y="80296"/>
                </a:lnTo>
                <a:lnTo>
                  <a:pt x="331547" y="71661"/>
                </a:lnTo>
                <a:lnTo>
                  <a:pt x="390825" y="63571"/>
                </a:lnTo>
                <a:lnTo>
                  <a:pt x="448071" y="56016"/>
                </a:lnTo>
                <a:lnTo>
                  <a:pt x="503419" y="48986"/>
                </a:lnTo>
                <a:lnTo>
                  <a:pt x="557003" y="42473"/>
                </a:lnTo>
                <a:lnTo>
                  <a:pt x="608956" y="36465"/>
                </a:lnTo>
                <a:lnTo>
                  <a:pt x="659412" y="30953"/>
                </a:lnTo>
                <a:lnTo>
                  <a:pt x="708506" y="25928"/>
                </a:lnTo>
                <a:lnTo>
                  <a:pt x="756370" y="21381"/>
                </a:lnTo>
                <a:lnTo>
                  <a:pt x="803139" y="17300"/>
                </a:lnTo>
                <a:lnTo>
                  <a:pt x="848947" y="13677"/>
                </a:lnTo>
                <a:lnTo>
                  <a:pt x="893926" y="10501"/>
                </a:lnTo>
                <a:lnTo>
                  <a:pt x="938212" y="7764"/>
                </a:lnTo>
                <a:lnTo>
                  <a:pt x="981937" y="5455"/>
                </a:lnTo>
                <a:lnTo>
                  <a:pt x="1025236" y="3565"/>
                </a:lnTo>
                <a:lnTo>
                  <a:pt x="1068242" y="2085"/>
                </a:lnTo>
                <a:lnTo>
                  <a:pt x="1111089" y="1003"/>
                </a:lnTo>
                <a:lnTo>
                  <a:pt x="1153911" y="311"/>
                </a:lnTo>
                <a:lnTo>
                  <a:pt x="1196841" y="0"/>
                </a:lnTo>
                <a:lnTo>
                  <a:pt x="1240014" y="58"/>
                </a:lnTo>
                <a:lnTo>
                  <a:pt x="1283563" y="477"/>
                </a:lnTo>
                <a:lnTo>
                  <a:pt x="1327621" y="1247"/>
                </a:lnTo>
                <a:lnTo>
                  <a:pt x="1372324" y="2358"/>
                </a:lnTo>
                <a:lnTo>
                  <a:pt x="1417803" y="3801"/>
                </a:lnTo>
                <a:lnTo>
                  <a:pt x="1464194" y="5566"/>
                </a:lnTo>
                <a:lnTo>
                  <a:pt x="1511630" y="7642"/>
                </a:lnTo>
                <a:lnTo>
                  <a:pt x="1560245" y="10021"/>
                </a:lnTo>
                <a:lnTo>
                  <a:pt x="1610172" y="12693"/>
                </a:lnTo>
                <a:lnTo>
                  <a:pt x="1661546" y="15648"/>
                </a:lnTo>
                <a:lnTo>
                  <a:pt x="1714500" y="18877"/>
                </a:lnTo>
              </a:path>
            </a:pathLst>
          </a:custGeom>
          <a:ln w="12699">
            <a:solidFill>
              <a:srgbClr val="FF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868909" y="393700"/>
            <a:ext cx="4399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FDFF"/>
                </a:solidFill>
              </a:rPr>
              <a:t>Notion </a:t>
            </a:r>
            <a:r>
              <a:rPr spc="-5" dirty="0">
                <a:solidFill>
                  <a:srgbClr val="00FDFF"/>
                </a:solidFill>
              </a:rPr>
              <a:t>de </a:t>
            </a:r>
            <a:r>
              <a:rPr dirty="0">
                <a:solidFill>
                  <a:srgbClr val="00FDFF"/>
                </a:solidFill>
              </a:rPr>
              <a:t>profondeur</a:t>
            </a:r>
            <a:r>
              <a:rPr spc="-95" dirty="0">
                <a:solidFill>
                  <a:srgbClr val="00FDFF"/>
                </a:solidFill>
              </a:rPr>
              <a:t> </a:t>
            </a:r>
            <a:r>
              <a:rPr dirty="0">
                <a:solidFill>
                  <a:srgbClr val="00FDFF"/>
                </a:solidFill>
              </a:rPr>
              <a:t>plafond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217947" y="1137919"/>
            <a:ext cx="9570720" cy="354965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439"/>
              </a:spcBef>
            </a:pP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Définition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La 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profondeur plafond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est la profondeur</a:t>
            </a:r>
            <a:r>
              <a:rPr sz="1800" spc="-2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minimale</a:t>
            </a:r>
            <a:endParaRPr sz="1800">
              <a:latin typeface="Comic Sans MS"/>
              <a:cs typeface="Comic Sans MS"/>
            </a:endParaRPr>
          </a:p>
          <a:p>
            <a:pPr marL="149225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à laquelle on peut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remonter un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compartiment.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Elle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détermine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la profondeur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des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paliers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 décompression (3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m, 6 m,</a:t>
            </a:r>
            <a:r>
              <a:rPr sz="18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…).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Comic Sans MS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20637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Exemple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On reprend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l’exemple précédent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  <a:p>
            <a:pPr marL="149225" marR="5080">
              <a:lnSpc>
                <a:spcPct val="115700"/>
              </a:lnSpc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Compartiment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période </a:t>
            </a:r>
            <a:r>
              <a:rPr sz="1800" i="1" spc="185" dirty="0">
                <a:solidFill>
                  <a:srgbClr val="FFFFFF"/>
                </a:solidFill>
                <a:latin typeface="Book Antiqua"/>
                <a:cs typeface="Book Antiqua"/>
              </a:rPr>
              <a:t>T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20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min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, de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coefficient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sursaturation critique </a:t>
            </a:r>
            <a:r>
              <a:rPr sz="1800" i="1" spc="100" dirty="0">
                <a:solidFill>
                  <a:srgbClr val="FFFFFF"/>
                </a:solidFill>
                <a:latin typeface="Book Antiqua"/>
                <a:cs typeface="Book Antiqua"/>
              </a:rPr>
              <a:t>S</a:t>
            </a:r>
            <a:r>
              <a:rPr sz="1800" spc="150" baseline="-6944" dirty="0">
                <a:solidFill>
                  <a:srgbClr val="FFFFFF"/>
                </a:solidFill>
                <a:latin typeface="Cambria"/>
                <a:cs typeface="Cambria"/>
              </a:rPr>
              <a:t>C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</a:t>
            </a:r>
            <a:r>
              <a:rPr sz="18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mbria"/>
                <a:cs typeface="Cambria"/>
              </a:rPr>
              <a:t>2,04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.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Immersion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à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20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m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pendant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60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min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: </a:t>
            </a:r>
            <a:r>
              <a:rPr sz="1800" i="1" spc="135" dirty="0">
                <a:solidFill>
                  <a:srgbClr val="FFFFFF"/>
                </a:solidFill>
                <a:latin typeface="Book Antiqua"/>
                <a:cs typeface="Book Antiqua"/>
              </a:rPr>
              <a:t>T</a:t>
            </a:r>
            <a:r>
              <a:rPr sz="1800" spc="202" baseline="-6944" dirty="0">
                <a:solidFill>
                  <a:srgbClr val="FFFFFF"/>
                </a:solidFill>
                <a:latin typeface="Cambria"/>
                <a:cs typeface="Cambria"/>
              </a:rPr>
              <a:t>N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2,2</a:t>
            </a:r>
            <a:r>
              <a:rPr sz="18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bar.</a:t>
            </a:r>
            <a:endParaRPr sz="1800">
              <a:latin typeface="Cambria"/>
              <a:cs typeface="Cambria"/>
            </a:endParaRPr>
          </a:p>
          <a:p>
            <a:pPr marL="168910" indent="-156210">
              <a:lnSpc>
                <a:spcPct val="100000"/>
              </a:lnSpc>
              <a:spcBef>
                <a:spcPts val="490"/>
              </a:spcBef>
              <a:buChar char="•"/>
              <a:tabLst>
                <a:tab pos="169545" algn="l"/>
              </a:tabLst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À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quelle </a:t>
            </a:r>
            <a:r>
              <a:rPr sz="1800" b="1" dirty="0">
                <a:solidFill>
                  <a:srgbClr val="00FDFF"/>
                </a:solidFill>
                <a:latin typeface="Comic Sans MS"/>
                <a:cs typeface="Comic Sans MS"/>
              </a:rPr>
              <a:t>profondeur plafond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peut-on le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remonter</a:t>
            </a:r>
            <a:r>
              <a:rPr sz="1800" spc="-2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?</a:t>
            </a:r>
            <a:endParaRPr sz="1800">
              <a:latin typeface="Comic Sans MS"/>
              <a:cs typeface="Comic Sans MS"/>
            </a:endParaRPr>
          </a:p>
          <a:p>
            <a:pPr marL="149225">
              <a:lnSpc>
                <a:spcPct val="100000"/>
              </a:lnSpc>
              <a:spcBef>
                <a:spcPts val="640"/>
              </a:spcBef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Réponse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: à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une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profondeur où la pression </a:t>
            </a:r>
            <a:r>
              <a:rPr sz="1800" i="1" spc="120" dirty="0">
                <a:solidFill>
                  <a:srgbClr val="FFFFFF"/>
                </a:solidFill>
                <a:latin typeface="Book Antiqua"/>
                <a:cs typeface="Book Antiqua"/>
              </a:rPr>
              <a:t>P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est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telle que </a:t>
            </a:r>
            <a:r>
              <a:rPr sz="1800" i="1" spc="10" dirty="0">
                <a:solidFill>
                  <a:srgbClr val="FFFFFF"/>
                </a:solidFill>
                <a:latin typeface="Book Antiqua"/>
                <a:cs typeface="Book Antiqua"/>
              </a:rPr>
              <a:t>S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i="1" spc="100" dirty="0">
                <a:solidFill>
                  <a:srgbClr val="FFFFFF"/>
                </a:solidFill>
                <a:latin typeface="Book Antiqua"/>
                <a:cs typeface="Book Antiqua"/>
              </a:rPr>
              <a:t>S</a:t>
            </a:r>
            <a:r>
              <a:rPr sz="1800" spc="150" baseline="-6944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1800" spc="202" baseline="-694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9171" y="393700"/>
            <a:ext cx="5564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29455" algn="l"/>
              </a:tabLst>
            </a:pPr>
            <a:r>
              <a:rPr dirty="0"/>
              <a:t>Éléments </a:t>
            </a:r>
            <a:r>
              <a:rPr spc="-5" dirty="0"/>
              <a:t>de </a:t>
            </a:r>
            <a:r>
              <a:rPr dirty="0"/>
              <a:t>calcul</a:t>
            </a:r>
            <a:r>
              <a:rPr spc="5" dirty="0"/>
              <a:t> </a:t>
            </a:r>
            <a:r>
              <a:rPr spc="-5" dirty="0"/>
              <a:t>des</a:t>
            </a:r>
            <a:r>
              <a:rPr dirty="0"/>
              <a:t> </a:t>
            </a:r>
            <a:r>
              <a:rPr spc="-5" dirty="0"/>
              <a:t>tables	</a:t>
            </a:r>
            <a:r>
              <a:rPr dirty="0"/>
              <a:t>MN</a:t>
            </a:r>
            <a:r>
              <a:rPr spc="-90" dirty="0"/>
              <a:t> </a:t>
            </a:r>
            <a:r>
              <a:rPr spc="-5" dirty="0"/>
              <a:t>90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0925" y="6591300"/>
            <a:ext cx="7216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910" indent="-156210">
              <a:lnSpc>
                <a:spcPct val="100000"/>
              </a:lnSpc>
              <a:spcBef>
                <a:spcPts val="100"/>
              </a:spcBef>
              <a:buChar char="•"/>
              <a:tabLst>
                <a:tab pos="169545" algn="l"/>
              </a:tabLst>
            </a:pPr>
            <a:r>
              <a:rPr sz="1800" spc="-5" dirty="0">
                <a:latin typeface="Comic Sans MS"/>
                <a:cs typeface="Comic Sans MS"/>
              </a:rPr>
              <a:t>vitesse de remontée </a:t>
            </a:r>
            <a:r>
              <a:rPr sz="1800" dirty="0">
                <a:latin typeface="Comic Sans MS"/>
                <a:cs typeface="Comic Sans MS"/>
              </a:rPr>
              <a:t>: </a:t>
            </a:r>
            <a:r>
              <a:rPr sz="1800" spc="-5" dirty="0">
                <a:latin typeface="Comic Sans MS"/>
                <a:cs typeface="Comic Sans MS"/>
              </a:rPr>
              <a:t>15 </a:t>
            </a:r>
            <a:r>
              <a:rPr sz="1800" dirty="0">
                <a:latin typeface="Comic Sans MS"/>
                <a:cs typeface="Comic Sans MS"/>
              </a:rPr>
              <a:t>à </a:t>
            </a:r>
            <a:r>
              <a:rPr sz="1800" spc="-5" dirty="0">
                <a:latin typeface="Comic Sans MS"/>
                <a:cs typeface="Comic Sans MS"/>
              </a:rPr>
              <a:t>17 </a:t>
            </a:r>
            <a:r>
              <a:rPr sz="1800" dirty="0">
                <a:latin typeface="Comic Sans MS"/>
                <a:cs typeface="Comic Sans MS"/>
              </a:rPr>
              <a:t>m/min </a:t>
            </a:r>
            <a:r>
              <a:rPr sz="1800" spc="-5" dirty="0">
                <a:latin typeface="Comic Sans MS"/>
                <a:cs typeface="Comic Sans MS"/>
              </a:rPr>
              <a:t>(et </a:t>
            </a:r>
            <a:r>
              <a:rPr sz="1800" dirty="0">
                <a:latin typeface="Comic Sans MS"/>
                <a:cs typeface="Comic Sans MS"/>
              </a:rPr>
              <a:t>6 m/min entre les</a:t>
            </a:r>
            <a:r>
              <a:rPr sz="1800" spc="-7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paliers)</a:t>
            </a:r>
            <a:endParaRPr sz="1800">
              <a:latin typeface="Comic Sans MS"/>
              <a:cs typeface="Comic Sans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7650" y="5746750"/>
          <a:ext cx="9580874" cy="723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9800"/>
                <a:gridCol w="721360"/>
                <a:gridCol w="718185"/>
                <a:gridCol w="720089"/>
                <a:gridCol w="720089"/>
                <a:gridCol w="720089"/>
                <a:gridCol w="720089"/>
                <a:gridCol w="720089"/>
                <a:gridCol w="720089"/>
                <a:gridCol w="720090"/>
                <a:gridCol w="720090"/>
                <a:gridCol w="718820"/>
                <a:gridCol w="721995"/>
              </a:tblGrid>
              <a:tr h="361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i="1" spc="185" dirty="0">
                          <a:latin typeface="Book Antiqua"/>
                          <a:cs typeface="Book Antiqua"/>
                        </a:rPr>
                        <a:t>T</a:t>
                      </a:r>
                      <a:r>
                        <a:rPr sz="1800" i="1" spc="10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(min)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D6D5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spc="-45" dirty="0">
                          <a:latin typeface="Trebuchet MS"/>
                          <a:cs typeface="Trebuchet MS"/>
                        </a:rPr>
                        <a:t>10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spc="-45" dirty="0">
                          <a:latin typeface="Trebuchet MS"/>
                          <a:cs typeface="Trebuchet MS"/>
                        </a:rPr>
                        <a:t>15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spc="-45" dirty="0">
                          <a:latin typeface="Trebuchet MS"/>
                          <a:cs typeface="Trebuchet MS"/>
                        </a:rPr>
                        <a:t>20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spc="-45" dirty="0">
                          <a:latin typeface="Trebuchet MS"/>
                          <a:cs typeface="Trebuchet MS"/>
                        </a:rPr>
                        <a:t>30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spc="-45" dirty="0">
                          <a:latin typeface="Trebuchet MS"/>
                          <a:cs typeface="Trebuchet MS"/>
                        </a:rPr>
                        <a:t>40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spc="-45" dirty="0">
                          <a:latin typeface="Trebuchet MS"/>
                          <a:cs typeface="Trebuchet MS"/>
                        </a:rPr>
                        <a:t>50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spc="-45" dirty="0">
                          <a:latin typeface="Trebuchet MS"/>
                          <a:cs typeface="Trebuchet MS"/>
                        </a:rPr>
                        <a:t>60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spc="-45" dirty="0">
                          <a:latin typeface="Trebuchet MS"/>
                          <a:cs typeface="Trebuchet MS"/>
                        </a:rPr>
                        <a:t>80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spc="-45" dirty="0">
                          <a:latin typeface="Trebuchet MS"/>
                          <a:cs typeface="Trebuchet MS"/>
                        </a:rPr>
                        <a:t>100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18351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120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i="1" spc="100" dirty="0"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1800" spc="150" baseline="-6944" dirty="0">
                          <a:latin typeface="Cambria"/>
                          <a:cs typeface="Cambria"/>
                        </a:rPr>
                        <a:t>C</a:t>
                      </a:r>
                      <a:endParaRPr sz="1800" baseline="-6944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D6D5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spc="-75" dirty="0">
                          <a:latin typeface="Trebuchet MS"/>
                          <a:cs typeface="Trebuchet MS"/>
                        </a:rPr>
                        <a:t>2,72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spc="-75" dirty="0">
                          <a:latin typeface="Trebuchet MS"/>
                          <a:cs typeface="Trebuchet MS"/>
                        </a:rPr>
                        <a:t>2,54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spc="-75" dirty="0">
                          <a:latin typeface="Trebuchet MS"/>
                          <a:cs typeface="Trebuchet MS"/>
                        </a:rPr>
                        <a:t>2,38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spc="-75" dirty="0">
                          <a:latin typeface="Trebuchet MS"/>
                          <a:cs typeface="Trebuchet MS"/>
                        </a:rPr>
                        <a:t>2,20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spc="-75" dirty="0">
                          <a:latin typeface="Trebuchet MS"/>
                          <a:cs typeface="Trebuchet MS"/>
                        </a:rPr>
                        <a:t>2,04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spc="-75" dirty="0">
                          <a:latin typeface="Trebuchet MS"/>
                          <a:cs typeface="Trebuchet MS"/>
                        </a:rPr>
                        <a:t>1,82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spc="-75" dirty="0">
                          <a:latin typeface="Trebuchet MS"/>
                          <a:cs typeface="Trebuchet MS"/>
                        </a:rPr>
                        <a:t>1,68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spc="-75" dirty="0">
                          <a:latin typeface="Trebuchet MS"/>
                          <a:cs typeface="Trebuchet MS"/>
                        </a:rPr>
                        <a:t>1,61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spc="-75" dirty="0">
                          <a:latin typeface="Trebuchet MS"/>
                          <a:cs typeface="Trebuchet MS"/>
                        </a:rPr>
                        <a:t>1,58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spc="-75" dirty="0">
                          <a:latin typeface="Trebuchet MS"/>
                          <a:cs typeface="Trebuchet MS"/>
                        </a:rPr>
                        <a:t>1,56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spc="-75" dirty="0">
                          <a:latin typeface="Trebuchet MS"/>
                          <a:cs typeface="Trebuchet MS"/>
                        </a:rPr>
                        <a:t>1,55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R="15176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1,54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60925" y="1366519"/>
            <a:ext cx="5466080" cy="42545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Population : les plongeurs </a:t>
            </a: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de </a:t>
            </a: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la Marine</a:t>
            </a:r>
            <a:r>
              <a:rPr sz="1800" b="1" spc="-95" dirty="0">
                <a:solidFill>
                  <a:srgbClr val="E622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Nationale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âge : </a:t>
            </a:r>
            <a:r>
              <a:rPr sz="1800" spc="-5" dirty="0">
                <a:latin typeface="Comic Sans MS"/>
                <a:cs typeface="Comic Sans MS"/>
              </a:rPr>
              <a:t>32,3 </a:t>
            </a:r>
            <a:r>
              <a:rPr sz="1800" dirty="0">
                <a:latin typeface="Comic Sans MS"/>
                <a:cs typeface="Comic Sans MS"/>
              </a:rPr>
              <a:t>± </a:t>
            </a:r>
            <a:r>
              <a:rPr sz="1800" spc="-5" dirty="0">
                <a:latin typeface="Comic Sans MS"/>
                <a:cs typeface="Comic Sans MS"/>
              </a:rPr>
              <a:t>6,1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ans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spc="-5" dirty="0">
                <a:latin typeface="Comic Sans MS"/>
                <a:cs typeface="Comic Sans MS"/>
              </a:rPr>
              <a:t>taille </a:t>
            </a:r>
            <a:r>
              <a:rPr sz="1800" dirty="0">
                <a:latin typeface="Comic Sans MS"/>
                <a:cs typeface="Comic Sans MS"/>
              </a:rPr>
              <a:t>: </a:t>
            </a:r>
            <a:r>
              <a:rPr sz="1800" spc="-5" dirty="0">
                <a:latin typeface="Comic Sans MS"/>
                <a:cs typeface="Comic Sans MS"/>
              </a:rPr>
              <a:t>175,9 </a:t>
            </a:r>
            <a:r>
              <a:rPr sz="1800" dirty="0">
                <a:latin typeface="Comic Sans MS"/>
                <a:cs typeface="Comic Sans MS"/>
              </a:rPr>
              <a:t>± </a:t>
            </a:r>
            <a:r>
              <a:rPr sz="1800" spc="-5" dirty="0">
                <a:latin typeface="Comic Sans MS"/>
                <a:cs typeface="Comic Sans MS"/>
              </a:rPr>
              <a:t>5,7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cm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poids : </a:t>
            </a:r>
            <a:r>
              <a:rPr sz="1800" spc="-5" dirty="0">
                <a:latin typeface="Comic Sans MS"/>
                <a:cs typeface="Comic Sans MS"/>
              </a:rPr>
              <a:t>74 </a:t>
            </a:r>
            <a:r>
              <a:rPr sz="1800" dirty="0">
                <a:latin typeface="Comic Sans MS"/>
                <a:cs typeface="Comic Sans MS"/>
              </a:rPr>
              <a:t>± 8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kg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omic Sans MS"/>
              <a:buChar char="•"/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Plongées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plongées à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l’air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plongées en mer </a:t>
            </a:r>
            <a:r>
              <a:rPr sz="1800" spc="-5" dirty="0">
                <a:latin typeface="Comic Sans MS"/>
                <a:cs typeface="Comic Sans MS"/>
              </a:rPr>
              <a:t>(altitude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zéro)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profondeur </a:t>
            </a:r>
            <a:r>
              <a:rPr sz="1800" spc="-5" dirty="0">
                <a:latin typeface="Comic Sans MS"/>
                <a:cs typeface="Comic Sans MS"/>
              </a:rPr>
              <a:t>de 60 </a:t>
            </a:r>
            <a:r>
              <a:rPr sz="1800" dirty="0">
                <a:latin typeface="Comic Sans MS"/>
                <a:cs typeface="Comic Sans MS"/>
              </a:rPr>
              <a:t>mètres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maximum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spc="-5" dirty="0">
                <a:latin typeface="Comic Sans MS"/>
                <a:cs typeface="Comic Sans MS"/>
              </a:rPr>
              <a:t>déplacement </a:t>
            </a:r>
            <a:r>
              <a:rPr sz="1800" dirty="0">
                <a:latin typeface="Comic Sans MS"/>
                <a:cs typeface="Comic Sans MS"/>
              </a:rPr>
              <a:t>en </a:t>
            </a:r>
            <a:r>
              <a:rPr sz="1800" spc="-5" dirty="0">
                <a:latin typeface="Comic Sans MS"/>
                <a:cs typeface="Comic Sans MS"/>
              </a:rPr>
              <a:t>immersion de 0,5 nœud</a:t>
            </a:r>
            <a:r>
              <a:rPr sz="1800" spc="-6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maximum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omic Sans MS"/>
              <a:buChar char="•"/>
            </a:pPr>
            <a:endParaRPr sz="3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Tables </a:t>
            </a: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basées </a:t>
            </a: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sur le modèle </a:t>
            </a: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de</a:t>
            </a:r>
            <a:r>
              <a:rPr sz="1800" b="1" spc="-40" dirty="0">
                <a:solidFill>
                  <a:srgbClr val="E622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Haldane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avec </a:t>
            </a:r>
            <a:r>
              <a:rPr sz="1800" spc="-5" dirty="0">
                <a:latin typeface="Comic Sans MS"/>
                <a:cs typeface="Comic Sans MS"/>
              </a:rPr>
              <a:t>12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compartiments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9171" y="393700"/>
            <a:ext cx="5564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29455" algn="l"/>
              </a:tabLst>
            </a:pPr>
            <a:r>
              <a:rPr dirty="0"/>
              <a:t>Éléments </a:t>
            </a:r>
            <a:r>
              <a:rPr spc="-5" dirty="0"/>
              <a:t>de </a:t>
            </a:r>
            <a:r>
              <a:rPr dirty="0"/>
              <a:t>calcul</a:t>
            </a:r>
            <a:r>
              <a:rPr spc="5" dirty="0"/>
              <a:t> </a:t>
            </a:r>
            <a:r>
              <a:rPr spc="-5" dirty="0"/>
              <a:t>des</a:t>
            </a:r>
            <a:r>
              <a:rPr dirty="0"/>
              <a:t> </a:t>
            </a:r>
            <a:r>
              <a:rPr spc="-5" dirty="0"/>
              <a:t>tables	</a:t>
            </a:r>
            <a:r>
              <a:rPr dirty="0"/>
              <a:t>MN</a:t>
            </a:r>
            <a:r>
              <a:rPr spc="-90" dirty="0"/>
              <a:t> </a:t>
            </a:r>
            <a:r>
              <a:rPr spc="-5" dirty="0"/>
              <a:t>90</a:t>
            </a:r>
          </a:p>
        </p:txBody>
      </p:sp>
      <p:sp>
        <p:nvSpPr>
          <p:cNvPr id="4" name="object 4"/>
          <p:cNvSpPr/>
          <p:nvPr/>
        </p:nvSpPr>
        <p:spPr>
          <a:xfrm>
            <a:off x="1333500" y="1854200"/>
            <a:ext cx="7505700" cy="547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3200" y="1981200"/>
            <a:ext cx="7226300" cy="519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22001" y="6374561"/>
            <a:ext cx="0" cy="33020"/>
          </a:xfrm>
          <a:custGeom>
            <a:avLst/>
            <a:gdLst/>
            <a:ahLst/>
            <a:cxnLst/>
            <a:rect l="l" t="t" r="r" b="b"/>
            <a:pathLst>
              <a:path h="33020">
                <a:moveTo>
                  <a:pt x="0" y="32449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29085" y="6374561"/>
            <a:ext cx="0" cy="33020"/>
          </a:xfrm>
          <a:custGeom>
            <a:avLst/>
            <a:gdLst/>
            <a:ahLst/>
            <a:cxnLst/>
            <a:rect l="l" t="t" r="r" b="b"/>
            <a:pathLst>
              <a:path h="33020">
                <a:moveTo>
                  <a:pt x="0" y="32449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36080" y="6374561"/>
            <a:ext cx="0" cy="33020"/>
          </a:xfrm>
          <a:custGeom>
            <a:avLst/>
            <a:gdLst/>
            <a:ahLst/>
            <a:cxnLst/>
            <a:rect l="l" t="t" r="r" b="b"/>
            <a:pathLst>
              <a:path h="33020">
                <a:moveTo>
                  <a:pt x="0" y="32449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43152" y="6374561"/>
            <a:ext cx="0" cy="33020"/>
          </a:xfrm>
          <a:custGeom>
            <a:avLst/>
            <a:gdLst/>
            <a:ahLst/>
            <a:cxnLst/>
            <a:rect l="l" t="t" r="r" b="b"/>
            <a:pathLst>
              <a:path h="33020">
                <a:moveTo>
                  <a:pt x="0" y="32449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14944" y="5652084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43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14944" y="6407011"/>
            <a:ext cx="5190490" cy="0"/>
          </a:xfrm>
          <a:custGeom>
            <a:avLst/>
            <a:gdLst/>
            <a:ahLst/>
            <a:cxnLst/>
            <a:rect l="l" t="t" r="r" b="b"/>
            <a:pathLst>
              <a:path w="5190490">
                <a:moveTo>
                  <a:pt x="0" y="0"/>
                </a:moveTo>
                <a:lnTo>
                  <a:pt x="519032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4944" y="4897081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43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14944" y="4142142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43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14944" y="3387153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43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14944" y="2632214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43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14944" y="5803061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46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43152" y="2254719"/>
            <a:ext cx="0" cy="33020"/>
          </a:xfrm>
          <a:custGeom>
            <a:avLst/>
            <a:gdLst/>
            <a:ahLst/>
            <a:cxnLst/>
            <a:rect l="l" t="t" r="r" b="b"/>
            <a:pathLst>
              <a:path h="33019">
                <a:moveTo>
                  <a:pt x="0" y="3243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36080" y="2254719"/>
            <a:ext cx="0" cy="33020"/>
          </a:xfrm>
          <a:custGeom>
            <a:avLst/>
            <a:gdLst/>
            <a:ahLst/>
            <a:cxnLst/>
            <a:rect l="l" t="t" r="r" b="b"/>
            <a:pathLst>
              <a:path h="33019">
                <a:moveTo>
                  <a:pt x="0" y="3243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29085" y="2254719"/>
            <a:ext cx="0" cy="33020"/>
          </a:xfrm>
          <a:custGeom>
            <a:avLst/>
            <a:gdLst/>
            <a:ahLst/>
            <a:cxnLst/>
            <a:rect l="l" t="t" r="r" b="b"/>
            <a:pathLst>
              <a:path h="33019">
                <a:moveTo>
                  <a:pt x="0" y="3243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22001" y="2254719"/>
            <a:ext cx="0" cy="33020"/>
          </a:xfrm>
          <a:custGeom>
            <a:avLst/>
            <a:gdLst/>
            <a:ahLst/>
            <a:cxnLst/>
            <a:rect l="l" t="t" r="r" b="b"/>
            <a:pathLst>
              <a:path h="33019">
                <a:moveTo>
                  <a:pt x="0" y="3243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14944" y="2254719"/>
            <a:ext cx="0" cy="4152900"/>
          </a:xfrm>
          <a:custGeom>
            <a:avLst/>
            <a:gdLst/>
            <a:ahLst/>
            <a:cxnLst/>
            <a:rect l="l" t="t" r="r" b="b"/>
            <a:pathLst>
              <a:path h="4152900">
                <a:moveTo>
                  <a:pt x="0" y="4152291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72831" y="2632214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43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72831" y="3387153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43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72831" y="4142142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43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72831" y="4897081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43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72831" y="5652084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43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14944" y="2254719"/>
            <a:ext cx="5190490" cy="0"/>
          </a:xfrm>
          <a:custGeom>
            <a:avLst/>
            <a:gdLst/>
            <a:ahLst/>
            <a:cxnLst/>
            <a:rect l="l" t="t" r="r" b="b"/>
            <a:pathLst>
              <a:path w="5190490">
                <a:moveTo>
                  <a:pt x="0" y="0"/>
                </a:moveTo>
                <a:lnTo>
                  <a:pt x="519032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05267" y="2254719"/>
            <a:ext cx="0" cy="4152900"/>
          </a:xfrm>
          <a:custGeom>
            <a:avLst/>
            <a:gdLst/>
            <a:ahLst/>
            <a:cxnLst/>
            <a:rect l="l" t="t" r="r" b="b"/>
            <a:pathLst>
              <a:path h="4152900">
                <a:moveTo>
                  <a:pt x="0" y="4152291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909961" y="6390614"/>
            <a:ext cx="2159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85" dirty="0">
                <a:latin typeface="Cambria"/>
                <a:cs typeface="Cambria"/>
              </a:rPr>
              <a:t>10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21591" y="6390614"/>
            <a:ext cx="2159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85" dirty="0">
                <a:latin typeface="Cambria"/>
                <a:cs typeface="Cambria"/>
              </a:rPr>
              <a:t>20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27660" y="6390614"/>
            <a:ext cx="2159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85" dirty="0">
                <a:latin typeface="Cambria"/>
                <a:cs typeface="Cambria"/>
              </a:rPr>
              <a:t>30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34923" y="6390614"/>
            <a:ext cx="2159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85" dirty="0">
                <a:latin typeface="Cambria"/>
                <a:cs typeface="Cambria"/>
              </a:rPr>
              <a:t>40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21326" y="2468636"/>
            <a:ext cx="123825" cy="327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85" dirty="0">
                <a:latin typeface="Cambria"/>
                <a:cs typeface="Cambria"/>
              </a:rPr>
              <a:t>5</a:t>
            </a:r>
            <a:endParaRPr sz="15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Times New Roman"/>
              <a:cs typeface="Times New Roman"/>
            </a:endParaRPr>
          </a:p>
          <a:p>
            <a:pPr marL="14604">
              <a:lnSpc>
                <a:spcPct val="100000"/>
              </a:lnSpc>
            </a:pPr>
            <a:r>
              <a:rPr sz="1500" spc="-85" dirty="0">
                <a:latin typeface="Cambria"/>
                <a:cs typeface="Cambria"/>
              </a:rPr>
              <a:t>4</a:t>
            </a:r>
            <a:endParaRPr sz="15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5"/>
              </a:spcBef>
            </a:pPr>
            <a:r>
              <a:rPr sz="1500" spc="-85" dirty="0">
                <a:latin typeface="Cambria"/>
                <a:cs typeface="Cambria"/>
              </a:rPr>
              <a:t>3</a:t>
            </a:r>
            <a:endParaRPr sz="15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</a:pPr>
            <a:r>
              <a:rPr sz="1500" spc="-85" dirty="0">
                <a:latin typeface="Cambria"/>
                <a:cs typeface="Cambria"/>
              </a:rPr>
              <a:t>2</a:t>
            </a:r>
            <a:endParaRPr sz="15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5"/>
              </a:spcBef>
            </a:pPr>
            <a:r>
              <a:rPr sz="1500" spc="-85" dirty="0">
                <a:latin typeface="Cambria"/>
                <a:cs typeface="Cambria"/>
              </a:rPr>
              <a:t>1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805419" y="2607691"/>
            <a:ext cx="5197294" cy="3204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25530" y="2254719"/>
            <a:ext cx="0" cy="4152900"/>
          </a:xfrm>
          <a:custGeom>
            <a:avLst/>
            <a:gdLst/>
            <a:ahLst/>
            <a:cxnLst/>
            <a:rect l="l" t="t" r="r" b="b"/>
            <a:pathLst>
              <a:path h="4152900">
                <a:moveTo>
                  <a:pt x="0" y="4152291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22405" y="3818001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846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85065" y="3770376"/>
            <a:ext cx="74686" cy="64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35107" y="6729110"/>
            <a:ext cx="2761615" cy="0"/>
          </a:xfrm>
          <a:custGeom>
            <a:avLst/>
            <a:gdLst/>
            <a:ahLst/>
            <a:cxnLst/>
            <a:rect l="l" t="t" r="r" b="b"/>
            <a:pathLst>
              <a:path w="2761615">
                <a:moveTo>
                  <a:pt x="2761297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79260" y="6691768"/>
            <a:ext cx="64770" cy="746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143062" y="3782235"/>
            <a:ext cx="253365" cy="14839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85"/>
              </a:lnSpc>
            </a:pPr>
            <a:r>
              <a:rPr sz="1400" spc="-15" dirty="0">
                <a:latin typeface="Cambria"/>
                <a:cs typeface="Cambria"/>
              </a:rPr>
              <a:t>tension </a:t>
            </a:r>
            <a:r>
              <a:rPr sz="1400" i="1" spc="95" dirty="0">
                <a:latin typeface="Lucida Sans"/>
                <a:cs typeface="Lucida Sans"/>
              </a:rPr>
              <a:t>T</a:t>
            </a:r>
            <a:r>
              <a:rPr sz="1500" spc="142" baseline="-27777" dirty="0">
                <a:latin typeface="Cambria"/>
                <a:cs typeface="Cambria"/>
              </a:rPr>
              <a:t>N </a:t>
            </a:r>
            <a:r>
              <a:rPr sz="1400" spc="-35" dirty="0">
                <a:latin typeface="Cambria"/>
                <a:cs typeface="Cambria"/>
              </a:rPr>
              <a:t>en</a:t>
            </a:r>
            <a:r>
              <a:rPr sz="1400" spc="11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bars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41" name="object 41"/>
          <p:cNvSpPr txBox="1"/>
          <p:nvPr/>
        </p:nvSpPr>
        <p:spPr>
          <a:xfrm>
            <a:off x="4455236" y="6724650"/>
            <a:ext cx="139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mbria"/>
                <a:cs typeface="Cambria"/>
              </a:rPr>
              <a:t>temps </a:t>
            </a:r>
            <a:r>
              <a:rPr sz="1400" spc="-35" dirty="0">
                <a:latin typeface="Cambria"/>
                <a:cs typeface="Cambria"/>
              </a:rPr>
              <a:t>en</a:t>
            </a:r>
            <a:r>
              <a:rPr sz="1400" spc="-4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minutes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60925" y="1112519"/>
            <a:ext cx="8722360" cy="6604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Exemple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Plongée </a:t>
            </a:r>
            <a:r>
              <a:rPr sz="1800" spc="-5" dirty="0">
                <a:latin typeface="Comic Sans MS"/>
                <a:cs typeface="Comic Sans MS"/>
              </a:rPr>
              <a:t>de 15 </a:t>
            </a:r>
            <a:r>
              <a:rPr sz="1800" dirty="0">
                <a:latin typeface="Comic Sans MS"/>
                <a:cs typeface="Comic Sans MS"/>
              </a:rPr>
              <a:t>min à </a:t>
            </a:r>
            <a:r>
              <a:rPr sz="1800" spc="-5" dirty="0">
                <a:latin typeface="Comic Sans MS"/>
                <a:cs typeface="Comic Sans MS"/>
              </a:rPr>
              <a:t>60 </a:t>
            </a:r>
            <a:r>
              <a:rPr sz="1800" dirty="0">
                <a:latin typeface="Comic Sans MS"/>
                <a:cs typeface="Comic Sans MS"/>
              </a:rPr>
              <a:t>mètres </a:t>
            </a:r>
            <a:r>
              <a:rPr sz="1800" spc="-5" dirty="0">
                <a:latin typeface="Comic Sans MS"/>
                <a:cs typeface="Comic Sans MS"/>
              </a:rPr>
              <a:t>(paliers </a:t>
            </a:r>
            <a:r>
              <a:rPr sz="1800" dirty="0">
                <a:latin typeface="Comic Sans MS"/>
                <a:cs typeface="Comic Sans MS"/>
              </a:rPr>
              <a:t>: 1 min à 9 m – 4 min à 6 m – </a:t>
            </a:r>
            <a:r>
              <a:rPr sz="1800" spc="-5" dirty="0">
                <a:latin typeface="Comic Sans MS"/>
                <a:cs typeface="Comic Sans MS"/>
              </a:rPr>
              <a:t>19 </a:t>
            </a:r>
            <a:r>
              <a:rPr sz="1800" dirty="0">
                <a:latin typeface="Comic Sans MS"/>
                <a:cs typeface="Comic Sans MS"/>
              </a:rPr>
              <a:t>min à 3</a:t>
            </a:r>
            <a:r>
              <a:rPr sz="1800" spc="-1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m)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1509" y="393700"/>
            <a:ext cx="5058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Notion </a:t>
            </a:r>
            <a:r>
              <a:rPr spc="-5" dirty="0"/>
              <a:t>de </a:t>
            </a:r>
            <a:r>
              <a:rPr dirty="0"/>
              <a:t>compartiment</a:t>
            </a:r>
            <a:r>
              <a:rPr spc="-95" dirty="0"/>
              <a:t> </a:t>
            </a:r>
            <a:r>
              <a:rPr spc="-5" dirty="0"/>
              <a:t>directeur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9"/>
              </a:spcBef>
            </a:pPr>
            <a:r>
              <a:rPr dirty="0"/>
              <a:t>Définition</a:t>
            </a:r>
          </a:p>
          <a:p>
            <a:pPr marL="1943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94945" algn="l"/>
              </a:tabLst>
            </a:pPr>
            <a:r>
              <a:rPr b="0" dirty="0">
                <a:solidFill>
                  <a:srgbClr val="000000"/>
                </a:solidFill>
                <a:latin typeface="Comic Sans MS"/>
                <a:cs typeface="Comic Sans MS"/>
              </a:rPr>
              <a:t>À chaque étape </a:t>
            </a:r>
            <a:r>
              <a:rPr b="0" spc="-5" dirty="0">
                <a:solidFill>
                  <a:srgbClr val="000000"/>
                </a:solidFill>
                <a:latin typeface="Comic Sans MS"/>
                <a:cs typeface="Comic Sans MS"/>
              </a:rPr>
              <a:t>de </a:t>
            </a:r>
            <a:r>
              <a:rPr b="0" dirty="0">
                <a:solidFill>
                  <a:srgbClr val="000000"/>
                </a:solidFill>
                <a:latin typeface="Comic Sans MS"/>
                <a:cs typeface="Comic Sans MS"/>
              </a:rPr>
              <a:t>la plongée, les </a:t>
            </a:r>
            <a:r>
              <a:rPr b="0" spc="-5" dirty="0">
                <a:solidFill>
                  <a:srgbClr val="000000"/>
                </a:solidFill>
                <a:latin typeface="Comic Sans MS"/>
                <a:cs typeface="Comic Sans MS"/>
              </a:rPr>
              <a:t>douze </a:t>
            </a:r>
            <a:r>
              <a:rPr b="0" dirty="0">
                <a:solidFill>
                  <a:srgbClr val="000000"/>
                </a:solidFill>
                <a:latin typeface="Comic Sans MS"/>
                <a:cs typeface="Comic Sans MS"/>
              </a:rPr>
              <a:t>compartiments </a:t>
            </a:r>
            <a:r>
              <a:rPr b="0" spc="-5" dirty="0">
                <a:solidFill>
                  <a:srgbClr val="000000"/>
                </a:solidFill>
                <a:latin typeface="Comic Sans MS"/>
                <a:cs typeface="Comic Sans MS"/>
              </a:rPr>
              <a:t>doivent </a:t>
            </a:r>
            <a:r>
              <a:rPr b="0" dirty="0">
                <a:solidFill>
                  <a:srgbClr val="000000"/>
                </a:solidFill>
                <a:latin typeface="Comic Sans MS"/>
                <a:cs typeface="Comic Sans MS"/>
              </a:rPr>
              <a:t>être</a:t>
            </a:r>
            <a:r>
              <a:rPr b="0" spc="-5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b="0" dirty="0">
                <a:solidFill>
                  <a:srgbClr val="000000"/>
                </a:solidFill>
                <a:latin typeface="Comic Sans MS"/>
                <a:cs typeface="Comic Sans MS"/>
              </a:rPr>
              <a:t>analysés.</a:t>
            </a:r>
          </a:p>
          <a:p>
            <a:pPr marL="1943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94945" algn="l"/>
              </a:tabLst>
            </a:pPr>
            <a:r>
              <a:rPr b="0" dirty="0">
                <a:solidFill>
                  <a:srgbClr val="000000"/>
                </a:solidFill>
                <a:latin typeface="Comic Sans MS"/>
                <a:cs typeface="Comic Sans MS"/>
              </a:rPr>
              <a:t>Le </a:t>
            </a:r>
            <a:r>
              <a:rPr dirty="0">
                <a:solidFill>
                  <a:srgbClr val="000000"/>
                </a:solidFill>
              </a:rPr>
              <a:t>compartiment </a:t>
            </a:r>
            <a:r>
              <a:rPr spc="-5" dirty="0">
                <a:solidFill>
                  <a:srgbClr val="000000"/>
                </a:solidFill>
              </a:rPr>
              <a:t>directeur </a:t>
            </a:r>
            <a:r>
              <a:rPr b="0" dirty="0">
                <a:solidFill>
                  <a:srgbClr val="000000"/>
                </a:solidFill>
                <a:latin typeface="Comic Sans MS"/>
                <a:cs typeface="Comic Sans MS"/>
              </a:rPr>
              <a:t>est celui </a:t>
            </a:r>
            <a:r>
              <a:rPr b="0" spc="-5" dirty="0">
                <a:solidFill>
                  <a:srgbClr val="000000"/>
                </a:solidFill>
                <a:latin typeface="Comic Sans MS"/>
                <a:cs typeface="Comic Sans MS"/>
              </a:rPr>
              <a:t>qui impose </a:t>
            </a:r>
            <a:r>
              <a:rPr b="0" dirty="0">
                <a:solidFill>
                  <a:srgbClr val="000000"/>
                </a:solidFill>
                <a:latin typeface="Comic Sans MS"/>
                <a:cs typeface="Comic Sans MS"/>
              </a:rPr>
              <a:t>la </a:t>
            </a:r>
            <a:r>
              <a:rPr dirty="0">
                <a:solidFill>
                  <a:srgbClr val="000000"/>
                </a:solidFill>
              </a:rPr>
              <a:t>profondeur</a:t>
            </a:r>
            <a:r>
              <a:rPr spc="-28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plafond</a:t>
            </a:r>
          </a:p>
          <a:p>
            <a:pPr marL="174625">
              <a:lnSpc>
                <a:spcPct val="100000"/>
              </a:lnSpc>
              <a:spcBef>
                <a:spcPts val="340"/>
              </a:spcBef>
            </a:pPr>
            <a:r>
              <a:rPr b="0" dirty="0">
                <a:solidFill>
                  <a:srgbClr val="000000"/>
                </a:solidFill>
                <a:latin typeface="Comic Sans MS"/>
                <a:cs typeface="Comic Sans MS"/>
              </a:rPr>
              <a:t>la plus </a:t>
            </a:r>
            <a:r>
              <a:rPr b="0" spc="-5" dirty="0">
                <a:solidFill>
                  <a:srgbClr val="000000"/>
                </a:solidFill>
                <a:latin typeface="Comic Sans MS"/>
                <a:cs typeface="Comic Sans MS"/>
              </a:rPr>
              <a:t>importante </a:t>
            </a:r>
            <a:r>
              <a:rPr b="0" dirty="0">
                <a:solidFill>
                  <a:srgbClr val="000000"/>
                </a:solidFill>
                <a:latin typeface="Comic Sans MS"/>
                <a:cs typeface="Comic Sans MS"/>
              </a:rPr>
              <a:t>: c’est lui </a:t>
            </a:r>
            <a:r>
              <a:rPr b="0" spc="-5" dirty="0">
                <a:solidFill>
                  <a:srgbClr val="000000"/>
                </a:solidFill>
                <a:latin typeface="Comic Sans MS"/>
                <a:cs typeface="Comic Sans MS"/>
              </a:rPr>
              <a:t>qui </a:t>
            </a:r>
            <a:r>
              <a:rPr b="0" dirty="0">
                <a:solidFill>
                  <a:srgbClr val="000000"/>
                </a:solidFill>
                <a:latin typeface="Comic Sans MS"/>
                <a:cs typeface="Comic Sans MS"/>
              </a:rPr>
              <a:t>gouverne la profondeur </a:t>
            </a:r>
            <a:r>
              <a:rPr b="0" spc="-5" dirty="0">
                <a:solidFill>
                  <a:srgbClr val="000000"/>
                </a:solidFill>
                <a:latin typeface="Comic Sans MS"/>
                <a:cs typeface="Comic Sans MS"/>
              </a:rPr>
              <a:t>du</a:t>
            </a:r>
            <a:r>
              <a:rPr b="0" spc="-2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b="0" dirty="0">
                <a:solidFill>
                  <a:srgbClr val="000000"/>
                </a:solidFill>
                <a:latin typeface="Comic Sans MS"/>
                <a:cs typeface="Comic Sans MS"/>
              </a:rPr>
              <a:t>palier.</a:t>
            </a:r>
          </a:p>
          <a:p>
            <a:pPr marL="25400"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764"/>
              </a:spcBef>
            </a:pPr>
            <a:r>
              <a:rPr dirty="0"/>
              <a:t>Détermination</a:t>
            </a:r>
          </a:p>
          <a:p>
            <a:pPr marL="1943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94945" algn="l"/>
              </a:tabLst>
            </a:pPr>
            <a:r>
              <a:rPr b="0" dirty="0">
                <a:solidFill>
                  <a:srgbClr val="000000"/>
                </a:solidFill>
                <a:latin typeface="Comic Sans MS"/>
                <a:cs typeface="Comic Sans MS"/>
              </a:rPr>
              <a:t>C’est </a:t>
            </a:r>
            <a:r>
              <a:rPr b="0" spc="-5" dirty="0">
                <a:solidFill>
                  <a:srgbClr val="000000"/>
                </a:solidFill>
                <a:latin typeface="Comic Sans MS"/>
                <a:cs typeface="Comic Sans MS"/>
              </a:rPr>
              <a:t>un </a:t>
            </a:r>
            <a:r>
              <a:rPr b="0" dirty="0">
                <a:solidFill>
                  <a:srgbClr val="000000"/>
                </a:solidFill>
                <a:latin typeface="Comic Sans MS"/>
                <a:cs typeface="Comic Sans MS"/>
              </a:rPr>
              <a:t>problème a priori</a:t>
            </a:r>
            <a:r>
              <a:rPr b="0" spc="-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b="0" dirty="0">
                <a:solidFill>
                  <a:srgbClr val="000000"/>
                </a:solidFill>
                <a:latin typeface="Comic Sans MS"/>
                <a:cs typeface="Comic Sans MS"/>
              </a:rPr>
              <a:t>complexe.</a:t>
            </a:r>
          </a:p>
          <a:p>
            <a:pPr marL="343535" lvl="1" indent="-168910">
              <a:lnSpc>
                <a:spcPct val="100000"/>
              </a:lnSpc>
              <a:spcBef>
                <a:spcPts val="340"/>
              </a:spcBef>
              <a:buChar char="–"/>
              <a:tabLst>
                <a:tab pos="344170" algn="l"/>
              </a:tabLst>
            </a:pPr>
            <a:r>
              <a:rPr sz="1800" dirty="0">
                <a:latin typeface="Comic Sans MS"/>
                <a:cs typeface="Comic Sans MS"/>
              </a:rPr>
              <a:t>Pour </a:t>
            </a:r>
            <a:r>
              <a:rPr sz="1800" spc="-5" dirty="0">
                <a:latin typeface="Comic Sans MS"/>
                <a:cs typeface="Comic Sans MS"/>
              </a:rPr>
              <a:t>un </a:t>
            </a:r>
            <a:r>
              <a:rPr sz="1800" dirty="0">
                <a:latin typeface="Comic Sans MS"/>
                <a:cs typeface="Comic Sans MS"/>
              </a:rPr>
              <a:t>compartiment, plus la période </a:t>
            </a:r>
            <a:r>
              <a:rPr sz="1800" i="1" spc="185" dirty="0">
                <a:latin typeface="Book Antiqua"/>
                <a:cs typeface="Book Antiqua"/>
              </a:rPr>
              <a:t>T </a:t>
            </a:r>
            <a:r>
              <a:rPr sz="1800" dirty="0">
                <a:latin typeface="Comic Sans MS"/>
                <a:cs typeface="Comic Sans MS"/>
              </a:rPr>
              <a:t>est courte,</a:t>
            </a:r>
            <a:r>
              <a:rPr sz="1800" spc="-15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…</a:t>
            </a:r>
            <a:endParaRPr sz="1800">
              <a:latin typeface="Comic Sans MS"/>
              <a:cs typeface="Comic Sans MS"/>
            </a:endParaRPr>
          </a:p>
          <a:p>
            <a:pPr marL="311150" marR="5080" indent="2550795">
              <a:lnSpc>
                <a:spcPct val="115700"/>
              </a:lnSpc>
            </a:pPr>
            <a:r>
              <a:rPr b="0" dirty="0">
                <a:solidFill>
                  <a:srgbClr val="000000"/>
                </a:solidFill>
                <a:latin typeface="Comic Sans MS"/>
                <a:cs typeface="Comic Sans MS"/>
              </a:rPr>
              <a:t>… plus le coefficient </a:t>
            </a:r>
            <a:r>
              <a:rPr b="0" spc="-5" dirty="0">
                <a:solidFill>
                  <a:srgbClr val="000000"/>
                </a:solidFill>
                <a:latin typeface="Comic Sans MS"/>
                <a:cs typeface="Comic Sans MS"/>
              </a:rPr>
              <a:t>de </a:t>
            </a:r>
            <a:r>
              <a:rPr b="0" dirty="0">
                <a:solidFill>
                  <a:srgbClr val="000000"/>
                </a:solidFill>
                <a:latin typeface="Comic Sans MS"/>
                <a:cs typeface="Comic Sans MS"/>
              </a:rPr>
              <a:t>sursaturation critique </a:t>
            </a:r>
            <a:r>
              <a:rPr b="0" i="1" spc="100" dirty="0">
                <a:solidFill>
                  <a:srgbClr val="000000"/>
                </a:solidFill>
                <a:latin typeface="Book Antiqua"/>
                <a:cs typeface="Book Antiqua"/>
              </a:rPr>
              <a:t>S</a:t>
            </a:r>
            <a:r>
              <a:rPr sz="1800" b="0" spc="150" baseline="-6944" dirty="0">
                <a:solidFill>
                  <a:srgbClr val="000000"/>
                </a:solidFill>
                <a:latin typeface="Cambria"/>
                <a:cs typeface="Cambria"/>
              </a:rPr>
              <a:t>C </a:t>
            </a:r>
            <a:r>
              <a:rPr sz="1800" b="0" dirty="0">
                <a:solidFill>
                  <a:srgbClr val="000000"/>
                </a:solidFill>
                <a:latin typeface="Comic Sans MS"/>
                <a:cs typeface="Comic Sans MS"/>
              </a:rPr>
              <a:t>est élevé</a:t>
            </a:r>
            <a:r>
              <a:rPr sz="1800" b="0" spc="-24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omic Sans MS"/>
                <a:cs typeface="Comic Sans MS"/>
              </a:rPr>
              <a:t>;  </a:t>
            </a:r>
            <a:r>
              <a:rPr sz="1800" b="0" spc="-5" dirty="0">
                <a:solidFill>
                  <a:srgbClr val="000000"/>
                </a:solidFill>
                <a:latin typeface="Comic Sans MS"/>
                <a:cs typeface="Comic Sans MS"/>
              </a:rPr>
              <a:t>donc </a:t>
            </a:r>
            <a:r>
              <a:rPr sz="1800" b="0" dirty="0">
                <a:solidFill>
                  <a:srgbClr val="000000"/>
                </a:solidFill>
                <a:latin typeface="Comic Sans MS"/>
                <a:cs typeface="Comic Sans MS"/>
              </a:rPr>
              <a:t>plus la </a:t>
            </a:r>
            <a:r>
              <a:rPr sz="1800" b="0" spc="-5" dirty="0">
                <a:solidFill>
                  <a:srgbClr val="000000"/>
                </a:solidFill>
                <a:latin typeface="Comic Sans MS"/>
                <a:cs typeface="Comic Sans MS"/>
              </a:rPr>
              <a:t>tension </a:t>
            </a:r>
            <a:r>
              <a:rPr sz="1800" b="0" i="1" spc="135" dirty="0">
                <a:solidFill>
                  <a:srgbClr val="000000"/>
                </a:solidFill>
                <a:latin typeface="Book Antiqua"/>
                <a:cs typeface="Book Antiqua"/>
              </a:rPr>
              <a:t>T</a:t>
            </a:r>
            <a:r>
              <a:rPr sz="1800" b="0" spc="202" baseline="-6944" dirty="0">
                <a:solidFill>
                  <a:srgbClr val="000000"/>
                </a:solidFill>
                <a:latin typeface="Cambria"/>
                <a:cs typeface="Cambria"/>
              </a:rPr>
              <a:t>N </a:t>
            </a:r>
            <a:r>
              <a:rPr sz="1800" b="0" dirty="0">
                <a:solidFill>
                  <a:srgbClr val="000000"/>
                </a:solidFill>
                <a:latin typeface="Comic Sans MS"/>
                <a:cs typeface="Comic Sans MS"/>
              </a:rPr>
              <a:t>augmente </a:t>
            </a:r>
            <a:r>
              <a:rPr sz="1800" b="0" spc="-5" dirty="0">
                <a:solidFill>
                  <a:srgbClr val="000000"/>
                </a:solidFill>
                <a:latin typeface="Comic Sans MS"/>
                <a:cs typeface="Comic Sans MS"/>
              </a:rPr>
              <a:t>rapidement,</a:t>
            </a:r>
            <a:r>
              <a:rPr sz="1800" b="0" spc="-27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omic Sans MS"/>
                <a:cs typeface="Comic Sans MS"/>
              </a:rPr>
              <a:t>…</a:t>
            </a:r>
            <a:endParaRPr sz="1800">
              <a:latin typeface="Comic Sans MS"/>
              <a:cs typeface="Comic Sans MS"/>
            </a:endParaRPr>
          </a:p>
          <a:p>
            <a:pPr marL="3060065">
              <a:lnSpc>
                <a:spcPct val="100000"/>
              </a:lnSpc>
              <a:spcBef>
                <a:spcPts val="340"/>
              </a:spcBef>
            </a:pPr>
            <a:r>
              <a:rPr b="0" dirty="0">
                <a:solidFill>
                  <a:srgbClr val="000000"/>
                </a:solidFill>
                <a:latin typeface="Comic Sans MS"/>
                <a:cs typeface="Comic Sans MS"/>
              </a:rPr>
              <a:t>… plus le critère </a:t>
            </a:r>
            <a:r>
              <a:rPr b="0" spc="-5" dirty="0">
                <a:solidFill>
                  <a:srgbClr val="000000"/>
                </a:solidFill>
                <a:latin typeface="Comic Sans MS"/>
                <a:cs typeface="Comic Sans MS"/>
              </a:rPr>
              <a:t>de Haldane </a:t>
            </a:r>
            <a:r>
              <a:rPr b="0" dirty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b="0" i="1" dirty="0">
                <a:solidFill>
                  <a:srgbClr val="000000"/>
                </a:solidFill>
                <a:latin typeface="Book Antiqua"/>
                <a:cs typeface="Book Antiqua"/>
              </a:rPr>
              <a:t>S </a:t>
            </a:r>
            <a:r>
              <a:rPr b="0" spc="400" dirty="0">
                <a:solidFill>
                  <a:srgbClr val="000000"/>
                </a:solidFill>
                <a:latin typeface="Cambria"/>
                <a:cs typeface="Cambria"/>
              </a:rPr>
              <a:t>&lt; </a:t>
            </a:r>
            <a:r>
              <a:rPr b="0" i="1" spc="65" dirty="0">
                <a:solidFill>
                  <a:srgbClr val="000000"/>
                </a:solidFill>
                <a:latin typeface="Book Antiqua"/>
                <a:cs typeface="Book Antiqua"/>
              </a:rPr>
              <a:t>S</a:t>
            </a:r>
            <a:r>
              <a:rPr sz="1800" b="0" spc="97" baseline="-6944" dirty="0">
                <a:solidFill>
                  <a:srgbClr val="000000"/>
                </a:solidFill>
                <a:latin typeface="Cambria"/>
                <a:cs typeface="Cambria"/>
              </a:rPr>
              <a:t>C</a:t>
            </a:r>
            <a:r>
              <a:rPr sz="1800" b="0" spc="65" dirty="0">
                <a:solidFill>
                  <a:srgbClr val="000000"/>
                </a:solidFill>
                <a:latin typeface="Comic Sans MS"/>
                <a:cs typeface="Comic Sans MS"/>
              </a:rPr>
              <a:t>) </a:t>
            </a:r>
            <a:r>
              <a:rPr sz="1800" b="0" dirty="0">
                <a:solidFill>
                  <a:srgbClr val="000000"/>
                </a:solidFill>
                <a:latin typeface="Comic Sans MS"/>
                <a:cs typeface="Comic Sans MS"/>
              </a:rPr>
              <a:t>est </a:t>
            </a:r>
            <a:r>
              <a:rPr sz="1800" b="0" spc="-5" dirty="0">
                <a:solidFill>
                  <a:srgbClr val="000000"/>
                </a:solidFill>
                <a:latin typeface="Comic Sans MS"/>
                <a:cs typeface="Comic Sans MS"/>
              </a:rPr>
              <a:t>facile </a:t>
            </a:r>
            <a:r>
              <a:rPr sz="1800" b="0" dirty="0">
                <a:solidFill>
                  <a:srgbClr val="000000"/>
                </a:solidFill>
                <a:latin typeface="Comic Sans MS"/>
                <a:cs typeface="Comic Sans MS"/>
              </a:rPr>
              <a:t>à</a:t>
            </a:r>
            <a:r>
              <a:rPr sz="1800" b="0" spc="-19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omic Sans MS"/>
                <a:cs typeface="Comic Sans MS"/>
              </a:rPr>
              <a:t>vérifier.</a:t>
            </a:r>
            <a:endParaRPr sz="1800">
              <a:latin typeface="Comic Sans MS"/>
              <a:cs typeface="Comic Sans MS"/>
            </a:endParaRPr>
          </a:p>
          <a:p>
            <a:pPr marL="343535" lvl="1" indent="-168910">
              <a:lnSpc>
                <a:spcPct val="100000"/>
              </a:lnSpc>
              <a:spcBef>
                <a:spcPts val="340"/>
              </a:spcBef>
              <a:buChar char="–"/>
              <a:tabLst>
                <a:tab pos="344170" algn="l"/>
              </a:tabLst>
            </a:pPr>
            <a:r>
              <a:rPr sz="1800" dirty="0">
                <a:latin typeface="Comic Sans MS"/>
                <a:cs typeface="Comic Sans MS"/>
              </a:rPr>
              <a:t>Le compartiment </a:t>
            </a:r>
            <a:r>
              <a:rPr sz="1800" spc="-5" dirty="0">
                <a:latin typeface="Comic Sans MS"/>
                <a:cs typeface="Comic Sans MS"/>
              </a:rPr>
              <a:t>directeur </a:t>
            </a:r>
            <a:r>
              <a:rPr sz="1800" dirty="0">
                <a:latin typeface="Comic Sans MS"/>
                <a:cs typeface="Comic Sans MS"/>
              </a:rPr>
              <a:t>peut changer au cours </a:t>
            </a:r>
            <a:r>
              <a:rPr sz="1800" spc="-5" dirty="0">
                <a:latin typeface="Comic Sans MS"/>
                <a:cs typeface="Comic Sans MS"/>
              </a:rPr>
              <a:t>de </a:t>
            </a:r>
            <a:r>
              <a:rPr sz="1800" dirty="0">
                <a:latin typeface="Comic Sans MS"/>
                <a:cs typeface="Comic Sans MS"/>
              </a:rPr>
              <a:t>la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plongée.</a:t>
            </a:r>
            <a:endParaRPr sz="1800">
              <a:latin typeface="Comic Sans MS"/>
              <a:cs typeface="Comic Sans MS"/>
            </a:endParaRPr>
          </a:p>
          <a:p>
            <a:pPr marL="25400" lvl="1">
              <a:lnSpc>
                <a:spcPct val="100000"/>
              </a:lnSpc>
              <a:buFont typeface="Comic Sans MS"/>
              <a:buChar char="–"/>
            </a:pPr>
            <a:endParaRPr sz="25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465"/>
              </a:spcBef>
            </a:pPr>
            <a:r>
              <a:rPr spc="-5" dirty="0"/>
              <a:t>Au niveau</a:t>
            </a:r>
            <a:r>
              <a:rPr spc="-10" dirty="0"/>
              <a:t> </a:t>
            </a:r>
            <a:r>
              <a:rPr dirty="0"/>
              <a:t>4</a:t>
            </a:r>
          </a:p>
          <a:p>
            <a:pPr marL="1943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94945" algn="l"/>
              </a:tabLst>
            </a:pPr>
            <a:r>
              <a:rPr b="0" dirty="0">
                <a:solidFill>
                  <a:srgbClr val="000000"/>
                </a:solidFill>
                <a:latin typeface="Comic Sans MS"/>
                <a:cs typeface="Comic Sans MS"/>
              </a:rPr>
              <a:t>Problème simple avec au plus </a:t>
            </a:r>
            <a:r>
              <a:rPr b="0" spc="-5" dirty="0">
                <a:solidFill>
                  <a:srgbClr val="000000"/>
                </a:solidFill>
                <a:latin typeface="Comic Sans MS"/>
                <a:cs typeface="Comic Sans MS"/>
              </a:rPr>
              <a:t>deux </a:t>
            </a:r>
            <a:r>
              <a:rPr b="0" dirty="0">
                <a:solidFill>
                  <a:srgbClr val="000000"/>
                </a:solidFill>
                <a:latin typeface="Comic Sans MS"/>
                <a:cs typeface="Comic Sans MS"/>
              </a:rPr>
              <a:t>à </a:t>
            </a:r>
            <a:r>
              <a:rPr b="0" spc="-5" dirty="0">
                <a:solidFill>
                  <a:srgbClr val="000000"/>
                </a:solidFill>
                <a:latin typeface="Comic Sans MS"/>
                <a:cs typeface="Comic Sans MS"/>
              </a:rPr>
              <a:t>trois </a:t>
            </a:r>
            <a:r>
              <a:rPr b="0" dirty="0">
                <a:solidFill>
                  <a:srgbClr val="000000"/>
                </a:solidFill>
                <a:latin typeface="Comic Sans MS"/>
                <a:cs typeface="Comic Sans MS"/>
              </a:rPr>
              <a:t>compartiments</a:t>
            </a:r>
            <a:r>
              <a:rPr b="0" spc="-2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b="0" dirty="0">
                <a:solidFill>
                  <a:srgbClr val="000000"/>
                </a:solidFill>
                <a:latin typeface="Comic Sans MS"/>
                <a:cs typeface="Comic Sans MS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7003" y="152400"/>
            <a:ext cx="16973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95" dirty="0">
                <a:solidFill>
                  <a:srgbClr val="FFFFFF"/>
                </a:solidFill>
                <a:latin typeface="Calibri"/>
                <a:cs typeface="Calibri"/>
              </a:rPr>
              <a:t>Exemples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7947" y="769619"/>
            <a:ext cx="8874760" cy="1695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 marR="3194050" indent="-136525">
              <a:lnSpc>
                <a:spcPct val="115700"/>
              </a:lnSpc>
              <a:spcBef>
                <a:spcPts val="100"/>
              </a:spcBef>
              <a:buChar char="•"/>
              <a:tabLst>
                <a:tab pos="169545" algn="l"/>
              </a:tabLst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Plongée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 30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min à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35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m pour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trois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compartiments.  Déterminer la profondeur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du (premier)</a:t>
            </a:r>
            <a:r>
              <a:rPr sz="1800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palier.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990"/>
              </a:spcBef>
              <a:buChar char="•"/>
              <a:tabLst>
                <a:tab pos="169545" algn="l"/>
              </a:tabLst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Réponse</a:t>
            </a:r>
            <a:endParaRPr sz="1800">
              <a:latin typeface="Comic Sans MS"/>
              <a:cs typeface="Comic Sans MS"/>
            </a:endParaRPr>
          </a:p>
          <a:p>
            <a:pPr marL="149225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→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Les compartiments sont exposés à la pression partielle </a:t>
            </a:r>
            <a:r>
              <a:rPr sz="1800" i="1" spc="100" dirty="0">
                <a:solidFill>
                  <a:srgbClr val="FFFFFF"/>
                </a:solidFill>
                <a:latin typeface="Book Antiqua"/>
                <a:cs typeface="Book Antiqua"/>
              </a:rPr>
              <a:t>P</a:t>
            </a:r>
            <a:r>
              <a:rPr sz="1800" spc="150" baseline="-6944" dirty="0">
                <a:solidFill>
                  <a:srgbClr val="FFFFFF"/>
                </a:solidFill>
                <a:latin typeface="Cambria"/>
                <a:cs typeface="Cambria"/>
              </a:rPr>
              <a:t>N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0,8 </a:t>
            </a:r>
            <a:r>
              <a:rPr sz="1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×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4,5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3,6</a:t>
            </a:r>
            <a:r>
              <a:rPr sz="1800" spc="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bar</a:t>
            </a:r>
            <a:endParaRPr sz="1800">
              <a:latin typeface="Cambria"/>
              <a:cs typeface="Cambria"/>
            </a:endParaRPr>
          </a:p>
          <a:p>
            <a:pPr marL="149225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→</a:t>
            </a:r>
            <a:r>
              <a:rPr sz="1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Gradient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initial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i="1" spc="65" dirty="0">
                <a:solidFill>
                  <a:srgbClr val="FFFFFF"/>
                </a:solidFill>
                <a:latin typeface="Book Antiqua"/>
                <a:cs typeface="Book Antiqua"/>
              </a:rPr>
              <a:t>G</a:t>
            </a:r>
            <a:r>
              <a:rPr sz="1800" i="1" spc="1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</a:t>
            </a:r>
            <a:r>
              <a:rPr sz="1800" spc="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spc="100" dirty="0">
                <a:solidFill>
                  <a:srgbClr val="FFFFFF"/>
                </a:solidFill>
                <a:latin typeface="Book Antiqua"/>
                <a:cs typeface="Book Antiqua"/>
              </a:rPr>
              <a:t>P</a:t>
            </a:r>
            <a:r>
              <a:rPr sz="1800" spc="150" baseline="-6944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1800" spc="502" baseline="-694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–</a:t>
            </a:r>
            <a:r>
              <a:rPr sz="1800" spc="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0,8</a:t>
            </a:r>
            <a:r>
              <a:rPr sz="1800" spc="20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</a:t>
            </a:r>
            <a:r>
              <a:rPr sz="1800" spc="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3,6</a:t>
            </a:r>
            <a:r>
              <a:rPr sz="1800" spc="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–</a:t>
            </a:r>
            <a:r>
              <a:rPr sz="1800" spc="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0,8</a:t>
            </a:r>
            <a:r>
              <a:rPr sz="1800" spc="20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</a:t>
            </a:r>
            <a:r>
              <a:rPr sz="1800" spc="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2,8</a:t>
            </a:r>
            <a:r>
              <a:rPr sz="1800" spc="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bar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191250" y="666750"/>
          <a:ext cx="3581400" cy="901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5350"/>
                <a:gridCol w="895350"/>
                <a:gridCol w="895350"/>
                <a:gridCol w="895350"/>
              </a:tblGrid>
              <a:tr h="450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800" i="1" spc="185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T</a:t>
                      </a:r>
                      <a:r>
                        <a:rPr sz="1800" i="1" spc="95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(min)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800" i="1" spc="100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S</a:t>
                      </a:r>
                      <a:r>
                        <a:rPr sz="1800" spc="150" baseline="-6944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</a:t>
                      </a:r>
                      <a:endParaRPr sz="1800" baseline="-6944">
                        <a:latin typeface="Cambria"/>
                        <a:cs typeface="Cambria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800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2,38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350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800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2,20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800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1,82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17947" y="2522220"/>
            <a:ext cx="8294370" cy="6604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68910" indent="-156210">
              <a:lnSpc>
                <a:spcPct val="100000"/>
              </a:lnSpc>
              <a:spcBef>
                <a:spcPts val="439"/>
              </a:spcBef>
              <a:buChar char="•"/>
              <a:tabLst>
                <a:tab pos="169545" algn="l"/>
              </a:tabLst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Compartiment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période </a:t>
            </a:r>
            <a:r>
              <a:rPr sz="1800" i="1" spc="185" dirty="0">
                <a:solidFill>
                  <a:srgbClr val="FFFFFF"/>
                </a:solidFill>
                <a:latin typeface="Book Antiqua"/>
                <a:cs typeface="Book Antiqua"/>
              </a:rPr>
              <a:t>T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10</a:t>
            </a:r>
            <a:r>
              <a:rPr sz="1800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min</a:t>
            </a:r>
            <a:endParaRPr sz="1800">
              <a:latin typeface="Cambria"/>
              <a:cs typeface="Cambria"/>
            </a:endParaRPr>
          </a:p>
          <a:p>
            <a:pPr marL="149225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→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tension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au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bout de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30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min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3 </a:t>
            </a:r>
            <a:r>
              <a:rPr sz="1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× </a:t>
            </a:r>
            <a:r>
              <a:rPr sz="1800" i="1" spc="185" dirty="0">
                <a:solidFill>
                  <a:srgbClr val="FFFFFF"/>
                </a:solidFill>
                <a:latin typeface="Book Antiqua"/>
                <a:cs typeface="Book Antiqua"/>
              </a:rPr>
              <a:t>T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: </a:t>
            </a:r>
            <a:r>
              <a:rPr sz="1800" i="1" spc="65" dirty="0">
                <a:solidFill>
                  <a:srgbClr val="FFFFFF"/>
                </a:solidFill>
                <a:latin typeface="Book Antiqua"/>
                <a:cs typeface="Book Antiqua"/>
              </a:rPr>
              <a:t>T</a:t>
            </a:r>
            <a:r>
              <a:rPr sz="1800" spc="97" baseline="-6944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(3</a:t>
            </a:r>
            <a:r>
              <a:rPr sz="1800" i="1" spc="65" dirty="0">
                <a:solidFill>
                  <a:srgbClr val="FFFFFF"/>
                </a:solidFill>
                <a:latin typeface="Book Antiqua"/>
                <a:cs typeface="Book Antiqua"/>
              </a:rPr>
              <a:t>T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)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0,8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+ </a:t>
            </a:r>
            <a:r>
              <a:rPr sz="1800" spc="-55" dirty="0">
                <a:solidFill>
                  <a:srgbClr val="FFFFFF"/>
                </a:solidFill>
                <a:latin typeface="Cambria"/>
                <a:cs typeface="Cambria"/>
              </a:rPr>
              <a:t>0,875 </a:t>
            </a:r>
            <a:r>
              <a:rPr sz="1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×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2,8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40" dirty="0">
                <a:solidFill>
                  <a:srgbClr val="FFFFFF"/>
                </a:solidFill>
                <a:latin typeface="Cambria"/>
                <a:cs typeface="Cambria"/>
              </a:rPr>
              <a:t>3,25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bar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24540" y="3436863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8914" y="0"/>
                </a:lnTo>
              </a:path>
            </a:pathLst>
          </a:custGeom>
          <a:ln w="9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61374" y="3355835"/>
            <a:ext cx="15557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235" dirty="0">
                <a:solidFill>
                  <a:srgbClr val="FFFFFF"/>
                </a:solidFill>
                <a:latin typeface="PMingLiU"/>
                <a:cs typeface="PMingLiU"/>
              </a:rPr>
              <a:t>C</a:t>
            </a:r>
            <a:endParaRPr sz="1250">
              <a:latin typeface="PMingLiU"/>
              <a:cs typeface="PMingLiU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81326" y="3253353"/>
            <a:ext cx="2294255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96900" algn="l"/>
              </a:tabLst>
            </a:pPr>
            <a:r>
              <a:rPr sz="1800" spc="495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0" i="1" spc="-55" dirty="0">
                <a:solidFill>
                  <a:srgbClr val="FFFFFF"/>
                </a:solidFill>
                <a:latin typeface="Bookman Old Style"/>
                <a:cs typeface="Bookman Old Style"/>
              </a:rPr>
              <a:t>S	</a:t>
            </a:r>
            <a:r>
              <a:rPr sz="1800" spc="495" dirty="0">
                <a:solidFill>
                  <a:srgbClr val="FFFFFF"/>
                </a:solidFill>
                <a:latin typeface="Calibri"/>
                <a:cs typeface="Calibri"/>
              </a:rPr>
              <a:t>=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2,38 </a:t>
            </a:r>
            <a:r>
              <a:rPr sz="1800" spc="15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⇒ </a:t>
            </a:r>
            <a:r>
              <a:rPr sz="1800" b="0" i="1" spc="70" dirty="0">
                <a:solidFill>
                  <a:srgbClr val="FFFFFF"/>
                </a:solidFill>
                <a:latin typeface="Bookman Old Style"/>
                <a:cs typeface="Bookman Old Style"/>
              </a:rPr>
              <a:t>P</a:t>
            </a:r>
            <a:r>
              <a:rPr sz="1800" b="0" i="1" spc="-24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spc="495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11840" y="3099277"/>
            <a:ext cx="288798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741930" algn="l"/>
              </a:tabLst>
            </a:pPr>
            <a:r>
              <a:rPr sz="1800" b="0" i="1" spc="-35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1875" spc="315" baseline="-11111" dirty="0">
                <a:solidFill>
                  <a:srgbClr val="FFFFFF"/>
                </a:solidFill>
                <a:latin typeface="PMingLiU"/>
                <a:cs typeface="PMingLiU"/>
              </a:rPr>
              <a:t>N	</a:t>
            </a:r>
            <a:r>
              <a:rPr sz="1800" b="0" i="1" spc="-35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endParaRPr sz="1800">
              <a:latin typeface="Bookman Old Style"/>
              <a:cs typeface="Bookman Old Sty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74278" y="3201758"/>
            <a:ext cx="16002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210" dirty="0">
                <a:solidFill>
                  <a:srgbClr val="FFFFFF"/>
                </a:solidFill>
                <a:latin typeface="PMingLiU"/>
                <a:cs typeface="PMingLiU"/>
              </a:rPr>
              <a:t>N</a:t>
            </a:r>
            <a:endParaRPr sz="1250">
              <a:latin typeface="PMingLiU"/>
              <a:cs typeface="PMingLiU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52812" y="3436863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0" y="0"/>
                </a:moveTo>
                <a:lnTo>
                  <a:pt x="281040" y="0"/>
                </a:lnTo>
              </a:path>
            </a:pathLst>
          </a:custGeom>
          <a:ln w="9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11747" y="3253353"/>
            <a:ext cx="20320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495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62361" y="3062281"/>
            <a:ext cx="3747770" cy="64643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84"/>
              </a:spcBef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3,25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80"/>
              </a:spcBef>
              <a:tabLst>
                <a:tab pos="2677160" algn="l"/>
                <a:tab pos="3316604" algn="l"/>
              </a:tabLst>
            </a:pPr>
            <a:r>
              <a:rPr sz="1800" b="0" i="1" spc="70" dirty="0">
                <a:solidFill>
                  <a:srgbClr val="FFFFFF"/>
                </a:solidFill>
                <a:latin typeface="Bookman Old Style"/>
                <a:cs typeface="Bookman Old Style"/>
              </a:rPr>
              <a:t>P	</a:t>
            </a:r>
            <a:r>
              <a:rPr sz="1800" b="0" i="1" spc="-55" dirty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1875" spc="352" baseline="-11111" dirty="0">
                <a:solidFill>
                  <a:srgbClr val="FFFFFF"/>
                </a:solidFill>
                <a:latin typeface="PMingLiU"/>
                <a:cs typeface="PMingLiU"/>
              </a:rPr>
              <a:t>C	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2,38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74951" y="3253353"/>
            <a:ext cx="168402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470" dirty="0">
                <a:solidFill>
                  <a:srgbClr val="FFFFFF"/>
                </a:solidFill>
                <a:latin typeface="Lucida Sans Unicode"/>
                <a:cs typeface="Lucida Sans Unicode"/>
              </a:rPr>
              <a:t>c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1,366 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bar</a:t>
            </a:r>
            <a:r>
              <a:rPr sz="18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⇒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59586" y="3253353"/>
            <a:ext cx="69596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3,66</a:t>
            </a:r>
            <a:r>
              <a:rPr sz="18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4571" y="3270250"/>
            <a:ext cx="2519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→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profondeur plafond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7947" y="3754120"/>
            <a:ext cx="8065770" cy="6604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68910" indent="-156210">
              <a:lnSpc>
                <a:spcPct val="100000"/>
              </a:lnSpc>
              <a:spcBef>
                <a:spcPts val="439"/>
              </a:spcBef>
              <a:buChar char="•"/>
              <a:tabLst>
                <a:tab pos="169545" algn="l"/>
              </a:tabLst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Compartiment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période </a:t>
            </a:r>
            <a:r>
              <a:rPr sz="1800" i="1" spc="185" dirty="0">
                <a:solidFill>
                  <a:srgbClr val="FFFFFF"/>
                </a:solidFill>
                <a:latin typeface="Book Antiqua"/>
                <a:cs typeface="Book Antiqua"/>
              </a:rPr>
              <a:t>T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15</a:t>
            </a:r>
            <a:r>
              <a:rPr sz="1800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min</a:t>
            </a:r>
            <a:endParaRPr sz="1800">
              <a:latin typeface="Cambria"/>
              <a:cs typeface="Cambria"/>
            </a:endParaRPr>
          </a:p>
          <a:p>
            <a:pPr marL="149225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→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tension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au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bout de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30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min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2 </a:t>
            </a:r>
            <a:r>
              <a:rPr sz="1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× </a:t>
            </a:r>
            <a:r>
              <a:rPr sz="1800" i="1" spc="185" dirty="0">
                <a:solidFill>
                  <a:srgbClr val="FFFFFF"/>
                </a:solidFill>
                <a:latin typeface="Book Antiqua"/>
                <a:cs typeface="Book Antiqua"/>
              </a:rPr>
              <a:t>T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: </a:t>
            </a:r>
            <a:r>
              <a:rPr sz="1800" i="1" spc="65" dirty="0">
                <a:solidFill>
                  <a:srgbClr val="FFFFFF"/>
                </a:solidFill>
                <a:latin typeface="Book Antiqua"/>
                <a:cs typeface="Book Antiqua"/>
              </a:rPr>
              <a:t>T</a:t>
            </a:r>
            <a:r>
              <a:rPr sz="1800" spc="97" baseline="-6944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(2</a:t>
            </a:r>
            <a:r>
              <a:rPr sz="1800" i="1" spc="65" dirty="0">
                <a:solidFill>
                  <a:srgbClr val="FFFFFF"/>
                </a:solidFill>
                <a:latin typeface="Book Antiqua"/>
                <a:cs typeface="Book Antiqua"/>
              </a:rPr>
              <a:t>T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)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0,8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+ </a:t>
            </a:r>
            <a:r>
              <a:rPr sz="1800" spc="-40" dirty="0">
                <a:solidFill>
                  <a:srgbClr val="FFFFFF"/>
                </a:solidFill>
                <a:latin typeface="Cambria"/>
                <a:cs typeface="Cambria"/>
              </a:rPr>
              <a:t>0,75 </a:t>
            </a:r>
            <a:r>
              <a:rPr sz="1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×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2,8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2,9</a:t>
            </a:r>
            <a:r>
              <a:rPr sz="1800" spc="3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bar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4571" y="4502150"/>
            <a:ext cx="2519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→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profondeur plafond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24540" y="4668763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8914" y="0"/>
                </a:lnTo>
              </a:path>
            </a:pathLst>
          </a:custGeom>
          <a:ln w="9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761374" y="4587735"/>
            <a:ext cx="15557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235" dirty="0">
                <a:solidFill>
                  <a:srgbClr val="FFFFFF"/>
                </a:solidFill>
                <a:latin typeface="PMingLiU"/>
                <a:cs typeface="PMingLiU"/>
              </a:rPr>
              <a:t>C</a:t>
            </a:r>
            <a:endParaRPr sz="1250">
              <a:latin typeface="PMingLiU"/>
              <a:cs typeface="PMingLiU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81326" y="4485253"/>
            <a:ext cx="2294255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96900" algn="l"/>
              </a:tabLst>
            </a:pPr>
            <a:r>
              <a:rPr sz="1800" spc="495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0" i="1" spc="-55" dirty="0">
                <a:solidFill>
                  <a:srgbClr val="FFFFFF"/>
                </a:solidFill>
                <a:latin typeface="Bookman Old Style"/>
                <a:cs typeface="Bookman Old Style"/>
              </a:rPr>
              <a:t>S	</a:t>
            </a:r>
            <a:r>
              <a:rPr sz="1800" spc="495" dirty="0">
                <a:solidFill>
                  <a:srgbClr val="FFFFFF"/>
                </a:solidFill>
                <a:latin typeface="Calibri"/>
                <a:cs typeface="Calibri"/>
              </a:rPr>
              <a:t>=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2,20 </a:t>
            </a:r>
            <a:r>
              <a:rPr sz="1800" spc="15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⇒ </a:t>
            </a:r>
            <a:r>
              <a:rPr sz="1800" b="0" i="1" spc="70" dirty="0">
                <a:solidFill>
                  <a:srgbClr val="FFFFFF"/>
                </a:solidFill>
                <a:latin typeface="Bookman Old Style"/>
                <a:cs typeface="Bookman Old Style"/>
              </a:rPr>
              <a:t>P</a:t>
            </a:r>
            <a:r>
              <a:rPr sz="1800" b="0" i="1" spc="-24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spc="495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74278" y="4433658"/>
            <a:ext cx="16002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210" dirty="0">
                <a:solidFill>
                  <a:srgbClr val="FFFFFF"/>
                </a:solidFill>
                <a:latin typeface="PMingLiU"/>
                <a:cs typeface="PMingLiU"/>
              </a:rPr>
              <a:t>N</a:t>
            </a:r>
            <a:endParaRPr sz="1250">
              <a:latin typeface="PMingLiU"/>
              <a:cs typeface="PMingLiU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52812" y="4668763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0" y="0"/>
                </a:moveTo>
                <a:lnTo>
                  <a:pt x="281040" y="0"/>
                </a:lnTo>
              </a:path>
            </a:pathLst>
          </a:custGeom>
          <a:ln w="9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11840" y="4331177"/>
            <a:ext cx="3797935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741930" algn="l"/>
                <a:tab pos="3380104" algn="l"/>
              </a:tabLst>
            </a:pPr>
            <a:r>
              <a:rPr sz="1800" b="0" i="1" spc="85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1875" spc="127" baseline="-11111" dirty="0">
                <a:solidFill>
                  <a:srgbClr val="FFFFFF"/>
                </a:solidFill>
                <a:latin typeface="PMingLiU"/>
                <a:cs typeface="PMingLiU"/>
              </a:rPr>
              <a:t>N	</a:t>
            </a:r>
            <a:r>
              <a:rPr sz="1800" b="0" i="1" spc="-35" dirty="0">
                <a:solidFill>
                  <a:srgbClr val="FFFFFF"/>
                </a:solidFill>
                <a:latin typeface="Bookman Old Style"/>
                <a:cs typeface="Bookman Old Style"/>
              </a:rPr>
              <a:t>T	</a:t>
            </a:r>
            <a:r>
              <a:rPr sz="1800" b="0" i="1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sz="1800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2,9</a:t>
            </a:r>
            <a:r>
              <a:rPr sz="1800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62361" y="4641479"/>
            <a:ext cx="374777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689860" algn="l"/>
                <a:tab pos="3329304" algn="l"/>
              </a:tabLst>
            </a:pPr>
            <a:r>
              <a:rPr sz="1800" b="0" i="1" spc="70" dirty="0">
                <a:solidFill>
                  <a:srgbClr val="FFFFFF"/>
                </a:solidFill>
                <a:latin typeface="Bookman Old Style"/>
                <a:cs typeface="Bookman Old Style"/>
              </a:rPr>
              <a:t>P	</a:t>
            </a:r>
            <a:r>
              <a:rPr sz="1800" b="0" i="1" spc="-55" dirty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1875" spc="352" baseline="-11111" dirty="0">
                <a:solidFill>
                  <a:srgbClr val="FFFFFF"/>
                </a:solidFill>
                <a:latin typeface="PMingLiU"/>
                <a:cs typeface="PMingLiU"/>
              </a:rPr>
              <a:t>C	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2,20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11747" y="4485253"/>
            <a:ext cx="2244725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75335" algn="l"/>
              </a:tabLst>
            </a:pPr>
            <a:r>
              <a:rPr sz="1800" spc="495" dirty="0">
                <a:solidFill>
                  <a:srgbClr val="FFFFFF"/>
                </a:solidFill>
                <a:latin typeface="Calibri"/>
                <a:cs typeface="Calibri"/>
              </a:rPr>
              <a:t>=	</a:t>
            </a:r>
            <a:r>
              <a:rPr sz="1800" spc="470" dirty="0">
                <a:solidFill>
                  <a:srgbClr val="FFFFFF"/>
                </a:solidFill>
                <a:latin typeface="Lucida Sans Unicode"/>
                <a:cs typeface="Lucida Sans Unicode"/>
              </a:rPr>
              <a:t>c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1,318 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bar</a:t>
            </a:r>
            <a:r>
              <a:rPr sz="18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05324" y="4485253"/>
            <a:ext cx="105029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100" dirty="0">
                <a:solidFill>
                  <a:srgbClr val="FFFFFF"/>
                </a:solidFill>
                <a:latin typeface="Lucida Sans Unicode"/>
                <a:cs typeface="Lucida Sans Unicode"/>
              </a:rPr>
              <a:t>⇒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3,18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7947" y="4986020"/>
            <a:ext cx="7951470" cy="66040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68910" indent="-156210">
              <a:lnSpc>
                <a:spcPct val="100000"/>
              </a:lnSpc>
              <a:spcBef>
                <a:spcPts val="440"/>
              </a:spcBef>
              <a:buChar char="•"/>
              <a:tabLst>
                <a:tab pos="169545" algn="l"/>
              </a:tabLst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Compartiment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période </a:t>
            </a:r>
            <a:r>
              <a:rPr sz="1800" i="1" spc="185" dirty="0">
                <a:solidFill>
                  <a:srgbClr val="FFFFFF"/>
                </a:solidFill>
                <a:latin typeface="Book Antiqua"/>
                <a:cs typeface="Book Antiqua"/>
              </a:rPr>
              <a:t>T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30</a:t>
            </a:r>
            <a:r>
              <a:rPr sz="1800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min</a:t>
            </a:r>
            <a:endParaRPr sz="1800">
              <a:latin typeface="Cambria"/>
              <a:cs typeface="Cambria"/>
            </a:endParaRPr>
          </a:p>
          <a:p>
            <a:pPr marL="149225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→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tension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au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bout de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30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min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1 </a:t>
            </a:r>
            <a:r>
              <a:rPr sz="1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× </a:t>
            </a:r>
            <a:r>
              <a:rPr sz="1800" i="1" spc="185" dirty="0">
                <a:solidFill>
                  <a:srgbClr val="FFFFFF"/>
                </a:solidFill>
                <a:latin typeface="Book Antiqua"/>
                <a:cs typeface="Book Antiqua"/>
              </a:rPr>
              <a:t>T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: </a:t>
            </a:r>
            <a:r>
              <a:rPr sz="1800" i="1" spc="95" dirty="0">
                <a:solidFill>
                  <a:srgbClr val="FFFFFF"/>
                </a:solidFill>
                <a:latin typeface="Book Antiqua"/>
                <a:cs typeface="Book Antiqua"/>
              </a:rPr>
              <a:t>T</a:t>
            </a:r>
            <a:r>
              <a:rPr sz="1800" spc="142" baseline="-6944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1800" spc="95" dirty="0">
                <a:solidFill>
                  <a:srgbClr val="FFFFFF"/>
                </a:solidFill>
                <a:latin typeface="Cambria"/>
                <a:cs typeface="Cambria"/>
              </a:rPr>
              <a:t>(</a:t>
            </a:r>
            <a:r>
              <a:rPr sz="1800" i="1" spc="95" dirty="0">
                <a:solidFill>
                  <a:srgbClr val="FFFFFF"/>
                </a:solidFill>
                <a:latin typeface="Book Antiqua"/>
                <a:cs typeface="Book Antiqua"/>
              </a:rPr>
              <a:t>T</a:t>
            </a:r>
            <a:r>
              <a:rPr sz="1800" spc="95" dirty="0">
                <a:solidFill>
                  <a:srgbClr val="FFFFFF"/>
                </a:solidFill>
                <a:latin typeface="Cambria"/>
                <a:cs typeface="Cambria"/>
              </a:rPr>
              <a:t>)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0,8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+ </a:t>
            </a:r>
            <a:r>
              <a:rPr sz="1800" spc="-40" dirty="0">
                <a:solidFill>
                  <a:srgbClr val="FFFFFF"/>
                </a:solidFill>
                <a:latin typeface="Cambria"/>
                <a:cs typeface="Cambria"/>
              </a:rPr>
              <a:t>0,50 </a:t>
            </a:r>
            <a:r>
              <a:rPr sz="1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×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2,8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2,2</a:t>
            </a:r>
            <a:r>
              <a:rPr sz="1800" spc="3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bar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4571" y="5734050"/>
            <a:ext cx="2519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→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profondeur plafond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024540" y="5900663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8914" y="0"/>
                </a:lnTo>
              </a:path>
            </a:pathLst>
          </a:custGeom>
          <a:ln w="9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761374" y="5819635"/>
            <a:ext cx="15557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235" dirty="0">
                <a:solidFill>
                  <a:srgbClr val="FFFFFF"/>
                </a:solidFill>
                <a:latin typeface="PMingLiU"/>
                <a:cs typeface="PMingLiU"/>
              </a:rPr>
              <a:t>C</a:t>
            </a:r>
            <a:endParaRPr sz="1250">
              <a:latin typeface="PMingLiU"/>
              <a:cs typeface="PMingLiU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81326" y="5717153"/>
            <a:ext cx="2294255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96900" algn="l"/>
              </a:tabLst>
            </a:pPr>
            <a:r>
              <a:rPr sz="1800" spc="495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0" i="1" spc="-55" dirty="0">
                <a:solidFill>
                  <a:srgbClr val="FFFFFF"/>
                </a:solidFill>
                <a:latin typeface="Bookman Old Style"/>
                <a:cs typeface="Bookman Old Style"/>
              </a:rPr>
              <a:t>S	</a:t>
            </a:r>
            <a:r>
              <a:rPr sz="1800" spc="495" dirty="0">
                <a:solidFill>
                  <a:srgbClr val="FFFFFF"/>
                </a:solidFill>
                <a:latin typeface="Calibri"/>
                <a:cs typeface="Calibri"/>
              </a:rPr>
              <a:t>=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1,82 </a:t>
            </a:r>
            <a:r>
              <a:rPr sz="1800" spc="15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⇒ </a:t>
            </a:r>
            <a:r>
              <a:rPr sz="1800" b="0" i="1" spc="70" dirty="0">
                <a:solidFill>
                  <a:srgbClr val="FFFFFF"/>
                </a:solidFill>
                <a:latin typeface="Bookman Old Style"/>
                <a:cs typeface="Bookman Old Style"/>
              </a:rPr>
              <a:t>P</a:t>
            </a:r>
            <a:r>
              <a:rPr sz="1800" b="0" i="1" spc="-24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spc="495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74278" y="5665558"/>
            <a:ext cx="16002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210" dirty="0">
                <a:solidFill>
                  <a:srgbClr val="FFFFFF"/>
                </a:solidFill>
                <a:latin typeface="PMingLiU"/>
                <a:cs typeface="PMingLiU"/>
              </a:rPr>
              <a:t>N</a:t>
            </a:r>
            <a:endParaRPr sz="1250">
              <a:latin typeface="PMingLiU"/>
              <a:cs typeface="PMingLiU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752812" y="5900663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0" y="0"/>
                </a:moveTo>
                <a:lnTo>
                  <a:pt x="281040" y="0"/>
                </a:lnTo>
              </a:path>
            </a:pathLst>
          </a:custGeom>
          <a:ln w="9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011840" y="5563077"/>
            <a:ext cx="3797935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741930" algn="l"/>
                <a:tab pos="3380104" algn="l"/>
              </a:tabLst>
            </a:pPr>
            <a:r>
              <a:rPr sz="1800" b="0" i="1" spc="85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1875" spc="127" baseline="-11111" dirty="0">
                <a:solidFill>
                  <a:srgbClr val="FFFFFF"/>
                </a:solidFill>
                <a:latin typeface="PMingLiU"/>
                <a:cs typeface="PMingLiU"/>
              </a:rPr>
              <a:t>N	</a:t>
            </a:r>
            <a:r>
              <a:rPr sz="1800" b="0" i="1" spc="-35" dirty="0">
                <a:solidFill>
                  <a:srgbClr val="FFFFFF"/>
                </a:solidFill>
                <a:latin typeface="Bookman Old Style"/>
                <a:cs typeface="Bookman Old Style"/>
              </a:rPr>
              <a:t>T	</a:t>
            </a:r>
            <a:r>
              <a:rPr sz="1800" b="0" i="1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sz="1800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2,2</a:t>
            </a:r>
            <a:r>
              <a:rPr sz="1800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62361" y="5873379"/>
            <a:ext cx="374777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689860" algn="l"/>
                <a:tab pos="3329304" algn="l"/>
              </a:tabLst>
            </a:pPr>
            <a:r>
              <a:rPr sz="1800" b="0" i="1" spc="70" dirty="0">
                <a:solidFill>
                  <a:srgbClr val="FFFFFF"/>
                </a:solidFill>
                <a:latin typeface="Bookman Old Style"/>
                <a:cs typeface="Bookman Old Style"/>
              </a:rPr>
              <a:t>P	</a:t>
            </a:r>
            <a:r>
              <a:rPr sz="1800" b="0" i="1" spc="-55" dirty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sz="1875" spc="352" baseline="-11111" dirty="0">
                <a:solidFill>
                  <a:srgbClr val="FFFFFF"/>
                </a:solidFill>
                <a:latin typeface="PMingLiU"/>
                <a:cs typeface="PMingLiU"/>
              </a:rPr>
              <a:t>C	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1,82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11747" y="5717153"/>
            <a:ext cx="3244215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75335" algn="l"/>
              </a:tabLst>
            </a:pPr>
            <a:r>
              <a:rPr sz="1800" spc="495" dirty="0">
                <a:solidFill>
                  <a:srgbClr val="FFFFFF"/>
                </a:solidFill>
                <a:latin typeface="Calibri"/>
                <a:cs typeface="Calibri"/>
              </a:rPr>
              <a:t>=	</a:t>
            </a:r>
            <a:r>
              <a:rPr sz="1800" spc="470" dirty="0">
                <a:solidFill>
                  <a:srgbClr val="FFFFFF"/>
                </a:solidFill>
                <a:latin typeface="Lucida Sans Unicode"/>
                <a:cs typeface="Lucida Sans Unicode"/>
              </a:rPr>
              <a:t>c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1,209 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bar </a:t>
            </a:r>
            <a:r>
              <a:rPr sz="1800" spc="15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⇒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2,09</a:t>
            </a:r>
            <a:r>
              <a:rPr sz="18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520323" y="3179383"/>
            <a:ext cx="953135" cy="548005"/>
          </a:xfrm>
          <a:custGeom>
            <a:avLst/>
            <a:gdLst/>
            <a:ahLst/>
            <a:cxnLst/>
            <a:rect l="l" t="t" r="r" b="b"/>
            <a:pathLst>
              <a:path w="953134" h="548004">
                <a:moveTo>
                  <a:pt x="52114" y="154122"/>
                </a:moveTo>
                <a:lnTo>
                  <a:pt x="98302" y="118486"/>
                </a:lnTo>
                <a:lnTo>
                  <a:pt x="170689" y="84161"/>
                </a:lnTo>
                <a:lnTo>
                  <a:pt x="214615" y="68121"/>
                </a:lnTo>
                <a:lnTo>
                  <a:pt x="262580" y="53164"/>
                </a:lnTo>
                <a:lnTo>
                  <a:pt x="313747" y="39544"/>
                </a:lnTo>
                <a:lnTo>
                  <a:pt x="367280" y="27512"/>
                </a:lnTo>
                <a:lnTo>
                  <a:pt x="422341" y="17320"/>
                </a:lnTo>
                <a:lnTo>
                  <a:pt x="478094" y="9221"/>
                </a:lnTo>
                <a:lnTo>
                  <a:pt x="533702" y="3466"/>
                </a:lnTo>
                <a:lnTo>
                  <a:pt x="588327" y="308"/>
                </a:lnTo>
                <a:lnTo>
                  <a:pt x="641134" y="0"/>
                </a:lnTo>
                <a:lnTo>
                  <a:pt x="691286" y="2792"/>
                </a:lnTo>
                <a:lnTo>
                  <a:pt x="737944" y="8937"/>
                </a:lnTo>
                <a:lnTo>
                  <a:pt x="780274" y="18687"/>
                </a:lnTo>
                <a:lnTo>
                  <a:pt x="817436" y="32295"/>
                </a:lnTo>
                <a:lnTo>
                  <a:pt x="872916" y="72091"/>
                </a:lnTo>
                <a:lnTo>
                  <a:pt x="907311" y="120407"/>
                </a:lnTo>
                <a:lnTo>
                  <a:pt x="938580" y="187919"/>
                </a:lnTo>
                <a:lnTo>
                  <a:pt x="948644" y="227181"/>
                </a:lnTo>
                <a:lnTo>
                  <a:pt x="952651" y="269211"/>
                </a:lnTo>
                <a:lnTo>
                  <a:pt x="948840" y="313334"/>
                </a:lnTo>
                <a:lnTo>
                  <a:pt x="935453" y="358871"/>
                </a:lnTo>
                <a:lnTo>
                  <a:pt x="910732" y="405147"/>
                </a:lnTo>
                <a:lnTo>
                  <a:pt x="872916" y="451485"/>
                </a:lnTo>
                <a:lnTo>
                  <a:pt x="818034" y="490407"/>
                </a:lnTo>
                <a:lnTo>
                  <a:pt x="782513" y="506102"/>
                </a:lnTo>
                <a:lnTo>
                  <a:pt x="742472" y="519285"/>
                </a:lnTo>
                <a:lnTo>
                  <a:pt x="698561" y="529958"/>
                </a:lnTo>
                <a:lnTo>
                  <a:pt x="651430" y="538119"/>
                </a:lnTo>
                <a:lnTo>
                  <a:pt x="601728" y="543769"/>
                </a:lnTo>
                <a:lnTo>
                  <a:pt x="550106" y="546908"/>
                </a:lnTo>
                <a:lnTo>
                  <a:pt x="497214" y="547536"/>
                </a:lnTo>
                <a:lnTo>
                  <a:pt x="443701" y="545652"/>
                </a:lnTo>
                <a:lnTo>
                  <a:pt x="390218" y="541258"/>
                </a:lnTo>
                <a:lnTo>
                  <a:pt x="337414" y="534352"/>
                </a:lnTo>
                <a:lnTo>
                  <a:pt x="285940" y="524935"/>
                </a:lnTo>
                <a:lnTo>
                  <a:pt x="236445" y="513007"/>
                </a:lnTo>
                <a:lnTo>
                  <a:pt x="189579" y="498568"/>
                </a:lnTo>
                <a:lnTo>
                  <a:pt x="145993" y="481618"/>
                </a:lnTo>
                <a:lnTo>
                  <a:pt x="106336" y="462156"/>
                </a:lnTo>
                <a:lnTo>
                  <a:pt x="71258" y="440184"/>
                </a:lnTo>
                <a:lnTo>
                  <a:pt x="41410" y="415700"/>
                </a:lnTo>
                <a:lnTo>
                  <a:pt x="17440" y="388705"/>
                </a:lnTo>
                <a:lnTo>
                  <a:pt x="0" y="359199"/>
                </a:lnTo>
              </a:path>
            </a:pathLst>
          </a:custGeom>
          <a:ln w="12700">
            <a:solidFill>
              <a:srgbClr val="FF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20323" y="4397309"/>
            <a:ext cx="953135" cy="548005"/>
          </a:xfrm>
          <a:custGeom>
            <a:avLst/>
            <a:gdLst/>
            <a:ahLst/>
            <a:cxnLst/>
            <a:rect l="l" t="t" r="r" b="b"/>
            <a:pathLst>
              <a:path w="953134" h="548004">
                <a:moveTo>
                  <a:pt x="52114" y="393414"/>
                </a:moveTo>
                <a:lnTo>
                  <a:pt x="98302" y="429049"/>
                </a:lnTo>
                <a:lnTo>
                  <a:pt x="170689" y="463374"/>
                </a:lnTo>
                <a:lnTo>
                  <a:pt x="214615" y="479415"/>
                </a:lnTo>
                <a:lnTo>
                  <a:pt x="262580" y="494371"/>
                </a:lnTo>
                <a:lnTo>
                  <a:pt x="313747" y="507992"/>
                </a:lnTo>
                <a:lnTo>
                  <a:pt x="367280" y="520024"/>
                </a:lnTo>
                <a:lnTo>
                  <a:pt x="422341" y="530215"/>
                </a:lnTo>
                <a:lnTo>
                  <a:pt x="478094" y="538315"/>
                </a:lnTo>
                <a:lnTo>
                  <a:pt x="533702" y="544069"/>
                </a:lnTo>
                <a:lnTo>
                  <a:pt x="588327" y="547227"/>
                </a:lnTo>
                <a:lnTo>
                  <a:pt x="641134" y="547536"/>
                </a:lnTo>
                <a:lnTo>
                  <a:pt x="691286" y="544744"/>
                </a:lnTo>
                <a:lnTo>
                  <a:pt x="737944" y="538599"/>
                </a:lnTo>
                <a:lnTo>
                  <a:pt x="780274" y="528848"/>
                </a:lnTo>
                <a:lnTo>
                  <a:pt x="817436" y="515241"/>
                </a:lnTo>
                <a:lnTo>
                  <a:pt x="872916" y="475445"/>
                </a:lnTo>
                <a:lnTo>
                  <a:pt x="907311" y="427129"/>
                </a:lnTo>
                <a:lnTo>
                  <a:pt x="938580" y="359617"/>
                </a:lnTo>
                <a:lnTo>
                  <a:pt x="948644" y="320355"/>
                </a:lnTo>
                <a:lnTo>
                  <a:pt x="952651" y="278324"/>
                </a:lnTo>
                <a:lnTo>
                  <a:pt x="948840" y="234202"/>
                </a:lnTo>
                <a:lnTo>
                  <a:pt x="935453" y="188664"/>
                </a:lnTo>
                <a:lnTo>
                  <a:pt x="910732" y="142389"/>
                </a:lnTo>
                <a:lnTo>
                  <a:pt x="872916" y="96051"/>
                </a:lnTo>
                <a:lnTo>
                  <a:pt x="818034" y="57128"/>
                </a:lnTo>
                <a:lnTo>
                  <a:pt x="782513" y="41433"/>
                </a:lnTo>
                <a:lnTo>
                  <a:pt x="742472" y="28250"/>
                </a:lnTo>
                <a:lnTo>
                  <a:pt x="698561" y="17578"/>
                </a:lnTo>
                <a:lnTo>
                  <a:pt x="651430" y="9416"/>
                </a:lnTo>
                <a:lnTo>
                  <a:pt x="601728" y="3766"/>
                </a:lnTo>
                <a:lnTo>
                  <a:pt x="550106" y="627"/>
                </a:lnTo>
                <a:lnTo>
                  <a:pt x="497214" y="0"/>
                </a:lnTo>
                <a:lnTo>
                  <a:pt x="443701" y="1883"/>
                </a:lnTo>
                <a:lnTo>
                  <a:pt x="390218" y="6277"/>
                </a:lnTo>
                <a:lnTo>
                  <a:pt x="337414" y="13183"/>
                </a:lnTo>
                <a:lnTo>
                  <a:pt x="285940" y="22600"/>
                </a:lnTo>
                <a:lnTo>
                  <a:pt x="236445" y="34528"/>
                </a:lnTo>
                <a:lnTo>
                  <a:pt x="189579" y="48967"/>
                </a:lnTo>
                <a:lnTo>
                  <a:pt x="145993" y="65918"/>
                </a:lnTo>
                <a:lnTo>
                  <a:pt x="106336" y="85379"/>
                </a:lnTo>
                <a:lnTo>
                  <a:pt x="71258" y="107352"/>
                </a:lnTo>
                <a:lnTo>
                  <a:pt x="41410" y="131836"/>
                </a:lnTo>
                <a:lnTo>
                  <a:pt x="17440" y="158831"/>
                </a:lnTo>
                <a:lnTo>
                  <a:pt x="0" y="188337"/>
                </a:lnTo>
              </a:path>
            </a:pathLst>
          </a:custGeom>
          <a:ln w="12700">
            <a:solidFill>
              <a:srgbClr val="00F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533970" y="5609581"/>
            <a:ext cx="936625" cy="570865"/>
          </a:xfrm>
          <a:custGeom>
            <a:avLst/>
            <a:gdLst/>
            <a:ahLst/>
            <a:cxnLst/>
            <a:rect l="l" t="t" r="r" b="b"/>
            <a:pathLst>
              <a:path w="936625" h="570864">
                <a:moveTo>
                  <a:pt x="27310" y="226406"/>
                </a:moveTo>
                <a:lnTo>
                  <a:pt x="68923" y="185522"/>
                </a:lnTo>
                <a:lnTo>
                  <a:pt x="136704" y="142817"/>
                </a:lnTo>
                <a:lnTo>
                  <a:pt x="178406" y="121657"/>
                </a:lnTo>
                <a:lnTo>
                  <a:pt x="224247" y="101092"/>
                </a:lnTo>
                <a:lnTo>
                  <a:pt x="273427" y="81472"/>
                </a:lnTo>
                <a:lnTo>
                  <a:pt x="325145" y="63148"/>
                </a:lnTo>
                <a:lnTo>
                  <a:pt x="378600" y="46468"/>
                </a:lnTo>
                <a:lnTo>
                  <a:pt x="432991" y="31784"/>
                </a:lnTo>
                <a:lnTo>
                  <a:pt x="487517" y="19445"/>
                </a:lnTo>
                <a:lnTo>
                  <a:pt x="541377" y="9801"/>
                </a:lnTo>
                <a:lnTo>
                  <a:pt x="593771" y="3203"/>
                </a:lnTo>
                <a:lnTo>
                  <a:pt x="643898" y="0"/>
                </a:lnTo>
                <a:lnTo>
                  <a:pt x="690956" y="542"/>
                </a:lnTo>
                <a:lnTo>
                  <a:pt x="734146" y="5179"/>
                </a:lnTo>
                <a:lnTo>
                  <a:pt x="772665" y="14262"/>
                </a:lnTo>
                <a:lnTo>
                  <a:pt x="832491" y="47165"/>
                </a:lnTo>
                <a:lnTo>
                  <a:pt x="872398" y="91039"/>
                </a:lnTo>
                <a:lnTo>
                  <a:pt x="911487" y="154344"/>
                </a:lnTo>
                <a:lnTo>
                  <a:pt x="926158" y="192127"/>
                </a:lnTo>
                <a:lnTo>
                  <a:pt x="935143" y="233381"/>
                </a:lnTo>
                <a:lnTo>
                  <a:pt x="936616" y="277643"/>
                </a:lnTo>
                <a:lnTo>
                  <a:pt x="928750" y="324451"/>
                </a:lnTo>
                <a:lnTo>
                  <a:pt x="909718" y="373343"/>
                </a:lnTo>
                <a:lnTo>
                  <a:pt x="877693" y="423856"/>
                </a:lnTo>
                <a:lnTo>
                  <a:pt x="827840" y="469040"/>
                </a:lnTo>
                <a:lnTo>
                  <a:pt x="794442" y="488855"/>
                </a:lnTo>
                <a:lnTo>
                  <a:pt x="756257" y="506715"/>
                </a:lnTo>
                <a:lnTo>
                  <a:pt x="713930" y="522544"/>
                </a:lnTo>
                <a:lnTo>
                  <a:pt x="668107" y="536262"/>
                </a:lnTo>
                <a:lnTo>
                  <a:pt x="619432" y="547794"/>
                </a:lnTo>
                <a:lnTo>
                  <a:pt x="568552" y="557061"/>
                </a:lnTo>
                <a:lnTo>
                  <a:pt x="516111" y="563986"/>
                </a:lnTo>
                <a:lnTo>
                  <a:pt x="462755" y="568492"/>
                </a:lnTo>
                <a:lnTo>
                  <a:pt x="409129" y="570501"/>
                </a:lnTo>
                <a:lnTo>
                  <a:pt x="355879" y="569936"/>
                </a:lnTo>
                <a:lnTo>
                  <a:pt x="303649" y="566719"/>
                </a:lnTo>
                <a:lnTo>
                  <a:pt x="253086" y="560773"/>
                </a:lnTo>
                <a:lnTo>
                  <a:pt x="204834" y="552020"/>
                </a:lnTo>
                <a:lnTo>
                  <a:pt x="159538" y="540384"/>
                </a:lnTo>
                <a:lnTo>
                  <a:pt x="117845" y="525786"/>
                </a:lnTo>
                <a:lnTo>
                  <a:pt x="80399" y="508149"/>
                </a:lnTo>
                <a:lnTo>
                  <a:pt x="47846" y="487396"/>
                </a:lnTo>
                <a:lnTo>
                  <a:pt x="20831" y="463450"/>
                </a:lnTo>
                <a:lnTo>
                  <a:pt x="0" y="436232"/>
                </a:lnTo>
              </a:path>
            </a:pathLst>
          </a:custGeom>
          <a:ln w="12700">
            <a:solidFill>
              <a:srgbClr val="00F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24400" y="7251078"/>
            <a:ext cx="1231900" cy="102235"/>
          </a:xfrm>
          <a:custGeom>
            <a:avLst/>
            <a:gdLst/>
            <a:ahLst/>
            <a:cxnLst/>
            <a:rect l="l" t="t" r="r" b="b"/>
            <a:pathLst>
              <a:path w="1231900" h="102234">
                <a:moveTo>
                  <a:pt x="0" y="102221"/>
                </a:moveTo>
                <a:lnTo>
                  <a:pt x="72144" y="89246"/>
                </a:lnTo>
                <a:lnTo>
                  <a:pt x="140473" y="77258"/>
                </a:lnTo>
                <a:lnTo>
                  <a:pt x="205263" y="66235"/>
                </a:lnTo>
                <a:lnTo>
                  <a:pt x="266784" y="56151"/>
                </a:lnTo>
                <a:lnTo>
                  <a:pt x="325312" y="46985"/>
                </a:lnTo>
                <a:lnTo>
                  <a:pt x="381119" y="38713"/>
                </a:lnTo>
                <a:lnTo>
                  <a:pt x="434477" y="31311"/>
                </a:lnTo>
                <a:lnTo>
                  <a:pt x="485662" y="24756"/>
                </a:lnTo>
                <a:lnTo>
                  <a:pt x="534946" y="19025"/>
                </a:lnTo>
                <a:lnTo>
                  <a:pt x="582601" y="14094"/>
                </a:lnTo>
                <a:lnTo>
                  <a:pt x="628903" y="9939"/>
                </a:lnTo>
                <a:lnTo>
                  <a:pt x="674122" y="6538"/>
                </a:lnTo>
                <a:lnTo>
                  <a:pt x="718534" y="3867"/>
                </a:lnTo>
                <a:lnTo>
                  <a:pt x="762412" y="1902"/>
                </a:lnTo>
                <a:lnTo>
                  <a:pt x="806028" y="621"/>
                </a:lnTo>
                <a:lnTo>
                  <a:pt x="849656" y="0"/>
                </a:lnTo>
                <a:lnTo>
                  <a:pt x="893569" y="14"/>
                </a:lnTo>
                <a:lnTo>
                  <a:pt x="938040" y="642"/>
                </a:lnTo>
                <a:lnTo>
                  <a:pt x="983343" y="1859"/>
                </a:lnTo>
                <a:lnTo>
                  <a:pt x="1029751" y="3643"/>
                </a:lnTo>
                <a:lnTo>
                  <a:pt x="1077538" y="5969"/>
                </a:lnTo>
                <a:lnTo>
                  <a:pt x="1126976" y="8815"/>
                </a:lnTo>
                <a:lnTo>
                  <a:pt x="1178339" y="12157"/>
                </a:lnTo>
                <a:lnTo>
                  <a:pt x="1231900" y="15971"/>
                </a:lnTo>
              </a:path>
            </a:pathLst>
          </a:custGeom>
          <a:ln w="12700">
            <a:solidFill>
              <a:srgbClr val="FF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54900" y="6877222"/>
            <a:ext cx="1714500" cy="120650"/>
          </a:xfrm>
          <a:custGeom>
            <a:avLst/>
            <a:gdLst/>
            <a:ahLst/>
            <a:cxnLst/>
            <a:rect l="l" t="t" r="r" b="b"/>
            <a:pathLst>
              <a:path w="1714500" h="120650">
                <a:moveTo>
                  <a:pt x="0" y="120477"/>
                </a:moveTo>
                <a:lnTo>
                  <a:pt x="71443" y="109566"/>
                </a:lnTo>
                <a:lnTo>
                  <a:pt x="140185" y="99238"/>
                </a:lnTo>
                <a:lnTo>
                  <a:pt x="206361" y="89485"/>
                </a:lnTo>
                <a:lnTo>
                  <a:pt x="270104" y="80296"/>
                </a:lnTo>
                <a:lnTo>
                  <a:pt x="331547" y="71661"/>
                </a:lnTo>
                <a:lnTo>
                  <a:pt x="390825" y="63571"/>
                </a:lnTo>
                <a:lnTo>
                  <a:pt x="448071" y="56016"/>
                </a:lnTo>
                <a:lnTo>
                  <a:pt x="503419" y="48986"/>
                </a:lnTo>
                <a:lnTo>
                  <a:pt x="557003" y="42473"/>
                </a:lnTo>
                <a:lnTo>
                  <a:pt x="608956" y="36465"/>
                </a:lnTo>
                <a:lnTo>
                  <a:pt x="659412" y="30953"/>
                </a:lnTo>
                <a:lnTo>
                  <a:pt x="708506" y="25928"/>
                </a:lnTo>
                <a:lnTo>
                  <a:pt x="756370" y="21381"/>
                </a:lnTo>
                <a:lnTo>
                  <a:pt x="803139" y="17300"/>
                </a:lnTo>
                <a:lnTo>
                  <a:pt x="848947" y="13677"/>
                </a:lnTo>
                <a:lnTo>
                  <a:pt x="893926" y="10501"/>
                </a:lnTo>
                <a:lnTo>
                  <a:pt x="938212" y="7764"/>
                </a:lnTo>
                <a:lnTo>
                  <a:pt x="981937" y="5455"/>
                </a:lnTo>
                <a:lnTo>
                  <a:pt x="1025236" y="3565"/>
                </a:lnTo>
                <a:lnTo>
                  <a:pt x="1068242" y="2085"/>
                </a:lnTo>
                <a:lnTo>
                  <a:pt x="1111089" y="1003"/>
                </a:lnTo>
                <a:lnTo>
                  <a:pt x="1153911" y="311"/>
                </a:lnTo>
                <a:lnTo>
                  <a:pt x="1196841" y="0"/>
                </a:lnTo>
                <a:lnTo>
                  <a:pt x="1240014" y="58"/>
                </a:lnTo>
                <a:lnTo>
                  <a:pt x="1283563" y="477"/>
                </a:lnTo>
                <a:lnTo>
                  <a:pt x="1327621" y="1247"/>
                </a:lnTo>
                <a:lnTo>
                  <a:pt x="1372324" y="2358"/>
                </a:lnTo>
                <a:lnTo>
                  <a:pt x="1417803" y="3801"/>
                </a:lnTo>
                <a:lnTo>
                  <a:pt x="1464194" y="5566"/>
                </a:lnTo>
                <a:lnTo>
                  <a:pt x="1511630" y="7642"/>
                </a:lnTo>
                <a:lnTo>
                  <a:pt x="1560245" y="10021"/>
                </a:lnTo>
                <a:lnTo>
                  <a:pt x="1610172" y="12693"/>
                </a:lnTo>
                <a:lnTo>
                  <a:pt x="1661546" y="15648"/>
                </a:lnTo>
                <a:lnTo>
                  <a:pt x="1714500" y="18877"/>
                </a:lnTo>
              </a:path>
            </a:pathLst>
          </a:custGeom>
          <a:ln w="12699">
            <a:solidFill>
              <a:srgbClr val="FF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17947" y="6230620"/>
            <a:ext cx="8856980" cy="98425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68910" indent="-156210">
              <a:lnSpc>
                <a:spcPct val="100000"/>
              </a:lnSpc>
              <a:spcBef>
                <a:spcPts val="440"/>
              </a:spcBef>
              <a:buChar char="•"/>
              <a:tabLst>
                <a:tab pos="169545" algn="l"/>
              </a:tabLst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Conclusion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  <a:p>
            <a:pPr marL="149225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→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Le compartiment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directeur du (premier)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palier est celui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période </a:t>
            </a:r>
            <a:r>
              <a:rPr sz="1800" i="1" spc="185" dirty="0">
                <a:solidFill>
                  <a:srgbClr val="FFFFFF"/>
                </a:solidFill>
                <a:latin typeface="Book Antiqua"/>
                <a:cs typeface="Book Antiqua"/>
              </a:rPr>
              <a:t>T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10</a:t>
            </a:r>
            <a:r>
              <a:rPr sz="18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min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endParaRPr sz="1800">
              <a:latin typeface="Comic Sans MS"/>
              <a:cs typeface="Comic Sans MS"/>
            </a:endParaRPr>
          </a:p>
          <a:p>
            <a:pPr marL="149225">
              <a:lnSpc>
                <a:spcPct val="100000"/>
              </a:lnSpc>
              <a:spcBef>
                <a:spcPts val="39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→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La profondeur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du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premier palier est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6</a:t>
            </a:r>
            <a:r>
              <a:rPr sz="180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mètres.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3062" y="792010"/>
            <a:ext cx="8658225" cy="1440180"/>
          </a:xfrm>
          <a:custGeom>
            <a:avLst/>
            <a:gdLst/>
            <a:ahLst/>
            <a:cxnLst/>
            <a:rect l="l" t="t" r="r" b="b"/>
            <a:pathLst>
              <a:path w="8658225" h="1440180">
                <a:moveTo>
                  <a:pt x="0" y="0"/>
                </a:moveTo>
                <a:lnTo>
                  <a:pt x="8658225" y="0"/>
                </a:lnTo>
                <a:lnTo>
                  <a:pt x="8658225" y="1440179"/>
                </a:lnTo>
                <a:lnTo>
                  <a:pt x="0" y="1440179"/>
                </a:lnTo>
                <a:lnTo>
                  <a:pt x="0" y="0"/>
                </a:lnTo>
                <a:close/>
              </a:path>
            </a:pathLst>
          </a:custGeom>
          <a:solidFill>
            <a:srgbClr val="C7D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3062" y="792010"/>
            <a:ext cx="8658225" cy="1440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97351" y="4600943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-3810" y="6673"/>
                </a:moveTo>
                <a:lnTo>
                  <a:pt x="3810" y="6673"/>
                </a:lnTo>
              </a:path>
            </a:pathLst>
          </a:custGeom>
          <a:ln w="1334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2157" y="4600943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-3810" y="6673"/>
                </a:moveTo>
                <a:lnTo>
                  <a:pt x="3810" y="6673"/>
                </a:lnTo>
              </a:path>
            </a:pathLst>
          </a:custGeom>
          <a:ln w="1334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27039" y="4600943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-3810" y="6673"/>
                </a:moveTo>
                <a:lnTo>
                  <a:pt x="3810" y="6673"/>
                </a:lnTo>
              </a:path>
            </a:pathLst>
          </a:custGeom>
          <a:ln w="1334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91920" y="4600943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-3809" y="6673"/>
                </a:moveTo>
                <a:lnTo>
                  <a:pt x="3809" y="6673"/>
                </a:lnTo>
              </a:path>
            </a:pathLst>
          </a:custGeom>
          <a:ln w="1334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73668" y="460627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6"/>
                </a:moveTo>
                <a:lnTo>
                  <a:pt x="3810" y="4006"/>
                </a:lnTo>
              </a:path>
            </a:pathLst>
          </a:custGeom>
          <a:ln w="8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4879" y="460627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6"/>
                </a:moveTo>
                <a:lnTo>
                  <a:pt x="3810" y="4006"/>
                </a:lnTo>
              </a:path>
            </a:pathLst>
          </a:custGeom>
          <a:ln w="8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56077" y="460627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6"/>
                </a:moveTo>
                <a:lnTo>
                  <a:pt x="3810" y="4006"/>
                </a:lnTo>
              </a:path>
            </a:pathLst>
          </a:custGeom>
          <a:ln w="8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38550" y="460627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6"/>
                </a:moveTo>
                <a:lnTo>
                  <a:pt x="3810" y="4006"/>
                </a:lnTo>
              </a:path>
            </a:pathLst>
          </a:custGeom>
          <a:ln w="8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79760" y="460627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6"/>
                </a:moveTo>
                <a:lnTo>
                  <a:pt x="3810" y="4006"/>
                </a:lnTo>
              </a:path>
            </a:pathLst>
          </a:custGeom>
          <a:ln w="8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20959" y="460627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6"/>
                </a:moveTo>
                <a:lnTo>
                  <a:pt x="3810" y="4006"/>
                </a:lnTo>
              </a:path>
            </a:pathLst>
          </a:custGeom>
          <a:ln w="8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03355" y="460627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6"/>
                </a:moveTo>
                <a:lnTo>
                  <a:pt x="3810" y="4006"/>
                </a:lnTo>
              </a:path>
            </a:pathLst>
          </a:custGeom>
          <a:ln w="8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44642" y="460627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6"/>
                </a:moveTo>
                <a:lnTo>
                  <a:pt x="3810" y="4006"/>
                </a:lnTo>
              </a:path>
            </a:pathLst>
          </a:custGeom>
          <a:ln w="8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85853" y="460627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6"/>
                </a:moveTo>
                <a:lnTo>
                  <a:pt x="3810" y="4006"/>
                </a:lnTo>
              </a:path>
            </a:pathLst>
          </a:custGeom>
          <a:ln w="8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68250" y="460627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6"/>
                </a:moveTo>
                <a:lnTo>
                  <a:pt x="3810" y="4006"/>
                </a:lnTo>
              </a:path>
            </a:pathLst>
          </a:custGeom>
          <a:ln w="8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09447" y="460627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09" y="4006"/>
                </a:moveTo>
                <a:lnTo>
                  <a:pt x="3809" y="4006"/>
                </a:lnTo>
              </a:path>
            </a:pathLst>
          </a:custGeom>
          <a:ln w="8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50646" y="460627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09" y="4006"/>
                </a:moveTo>
                <a:lnTo>
                  <a:pt x="3809" y="4006"/>
                </a:lnTo>
              </a:path>
            </a:pathLst>
          </a:custGeom>
          <a:ln w="8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33118" y="460627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09" y="4006"/>
                </a:moveTo>
                <a:lnTo>
                  <a:pt x="3809" y="4006"/>
                </a:lnTo>
              </a:path>
            </a:pathLst>
          </a:custGeom>
          <a:ln w="8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74329" y="460627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09" y="4006"/>
                </a:moveTo>
                <a:lnTo>
                  <a:pt x="3809" y="4006"/>
                </a:lnTo>
              </a:path>
            </a:pathLst>
          </a:custGeom>
          <a:ln w="8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32470" y="4614290"/>
            <a:ext cx="6483350" cy="0"/>
          </a:xfrm>
          <a:custGeom>
            <a:avLst/>
            <a:gdLst/>
            <a:ahLst/>
            <a:cxnLst/>
            <a:rect l="l" t="t" r="r" b="b"/>
            <a:pathLst>
              <a:path w="6483350">
                <a:moveTo>
                  <a:pt x="0" y="0"/>
                </a:moveTo>
                <a:lnTo>
                  <a:pt x="64830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69528" y="1968436"/>
            <a:ext cx="2432685" cy="0"/>
          </a:xfrm>
          <a:custGeom>
            <a:avLst/>
            <a:gdLst/>
            <a:ahLst/>
            <a:cxnLst/>
            <a:rect l="l" t="t" r="r" b="b"/>
            <a:pathLst>
              <a:path w="2432685">
                <a:moveTo>
                  <a:pt x="0" y="0"/>
                </a:moveTo>
                <a:lnTo>
                  <a:pt x="243229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81245" y="1958378"/>
            <a:ext cx="103505" cy="20320"/>
          </a:xfrm>
          <a:custGeom>
            <a:avLst/>
            <a:gdLst/>
            <a:ahLst/>
            <a:cxnLst/>
            <a:rect l="l" t="t" r="r" b="b"/>
            <a:pathLst>
              <a:path w="103504" h="20319">
                <a:moveTo>
                  <a:pt x="0" y="0"/>
                </a:moveTo>
                <a:lnTo>
                  <a:pt x="0" y="20180"/>
                </a:lnTo>
                <a:lnTo>
                  <a:pt x="7308" y="19149"/>
                </a:lnTo>
                <a:lnTo>
                  <a:pt x="33932" y="15863"/>
                </a:lnTo>
                <a:lnTo>
                  <a:pt x="79475" y="11549"/>
                </a:lnTo>
                <a:lnTo>
                  <a:pt x="102997" y="10096"/>
                </a:lnTo>
                <a:lnTo>
                  <a:pt x="92292" y="9531"/>
                </a:lnTo>
                <a:lnTo>
                  <a:pt x="49314" y="5969"/>
                </a:lnTo>
                <a:lnTo>
                  <a:pt x="23161" y="3036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87105" y="1958327"/>
            <a:ext cx="103505" cy="20320"/>
          </a:xfrm>
          <a:custGeom>
            <a:avLst/>
            <a:gdLst/>
            <a:ahLst/>
            <a:cxnLst/>
            <a:rect l="l" t="t" r="r" b="b"/>
            <a:pathLst>
              <a:path w="103505" h="20319">
                <a:moveTo>
                  <a:pt x="103009" y="0"/>
                </a:moveTo>
                <a:lnTo>
                  <a:pt x="53695" y="5981"/>
                </a:lnTo>
                <a:lnTo>
                  <a:pt x="10711" y="9523"/>
                </a:lnTo>
                <a:lnTo>
                  <a:pt x="0" y="10083"/>
                </a:lnTo>
                <a:lnTo>
                  <a:pt x="10711" y="10653"/>
                </a:lnTo>
                <a:lnTo>
                  <a:pt x="53695" y="14224"/>
                </a:lnTo>
                <a:lnTo>
                  <a:pt x="103009" y="20180"/>
                </a:lnTo>
                <a:lnTo>
                  <a:pt x="1030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32470" y="4258843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50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32470" y="3903421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50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32470" y="3547986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50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32470" y="3192551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50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32470" y="2837129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50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32470" y="2481694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50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32470" y="4543209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32470" y="447210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32470" y="4401019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32470" y="4329963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32470" y="418776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32470" y="4116679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32470" y="404559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32470" y="3974503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32470" y="3832326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32470" y="376124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32470" y="3690162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32470" y="361906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32470" y="347690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32470" y="3405809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32470" y="333472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32470" y="3263646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32470" y="3121469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32470" y="305038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32470" y="2979292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32470" y="290821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32470" y="276603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32470" y="2694939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32470" y="262387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32470" y="2552763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32470" y="2481694"/>
            <a:ext cx="0" cy="2132965"/>
          </a:xfrm>
          <a:custGeom>
            <a:avLst/>
            <a:gdLst/>
            <a:ahLst/>
            <a:cxnLst/>
            <a:rect l="l" t="t" r="r" b="b"/>
            <a:pathLst>
              <a:path h="2132965">
                <a:moveTo>
                  <a:pt x="0" y="0"/>
                </a:moveTo>
                <a:lnTo>
                  <a:pt x="0" y="2132596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97351" y="2481694"/>
            <a:ext cx="0" cy="13335"/>
          </a:xfrm>
          <a:custGeom>
            <a:avLst/>
            <a:gdLst/>
            <a:ahLst/>
            <a:cxnLst/>
            <a:rect l="l" t="t" r="r" b="b"/>
            <a:pathLst>
              <a:path h="13335">
                <a:moveTo>
                  <a:pt x="-3810" y="6667"/>
                </a:moveTo>
                <a:lnTo>
                  <a:pt x="3810" y="6667"/>
                </a:lnTo>
              </a:path>
            </a:pathLst>
          </a:custGeom>
          <a:ln w="1333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62157" y="2481694"/>
            <a:ext cx="0" cy="13335"/>
          </a:xfrm>
          <a:custGeom>
            <a:avLst/>
            <a:gdLst/>
            <a:ahLst/>
            <a:cxnLst/>
            <a:rect l="l" t="t" r="r" b="b"/>
            <a:pathLst>
              <a:path h="13335">
                <a:moveTo>
                  <a:pt x="-3810" y="6667"/>
                </a:moveTo>
                <a:lnTo>
                  <a:pt x="3810" y="6667"/>
                </a:lnTo>
              </a:path>
            </a:pathLst>
          </a:custGeom>
          <a:ln w="1333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27039" y="2481694"/>
            <a:ext cx="0" cy="13335"/>
          </a:xfrm>
          <a:custGeom>
            <a:avLst/>
            <a:gdLst/>
            <a:ahLst/>
            <a:cxnLst/>
            <a:rect l="l" t="t" r="r" b="b"/>
            <a:pathLst>
              <a:path h="13335">
                <a:moveTo>
                  <a:pt x="-3810" y="6667"/>
                </a:moveTo>
                <a:lnTo>
                  <a:pt x="3810" y="6667"/>
                </a:lnTo>
              </a:path>
            </a:pathLst>
          </a:custGeom>
          <a:ln w="1333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91920" y="2481694"/>
            <a:ext cx="0" cy="13335"/>
          </a:xfrm>
          <a:custGeom>
            <a:avLst/>
            <a:gdLst/>
            <a:ahLst/>
            <a:cxnLst/>
            <a:rect l="l" t="t" r="r" b="b"/>
            <a:pathLst>
              <a:path h="13335">
                <a:moveTo>
                  <a:pt x="-3809" y="6667"/>
                </a:moveTo>
                <a:lnTo>
                  <a:pt x="3809" y="6667"/>
                </a:lnTo>
              </a:path>
            </a:pathLst>
          </a:custGeom>
          <a:ln w="1333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73668" y="2481694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-3810" y="3994"/>
                </a:moveTo>
                <a:lnTo>
                  <a:pt x="3810" y="3994"/>
                </a:lnTo>
              </a:path>
            </a:pathLst>
          </a:custGeom>
          <a:ln w="798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14879" y="2481694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-3810" y="3994"/>
                </a:moveTo>
                <a:lnTo>
                  <a:pt x="3810" y="3994"/>
                </a:lnTo>
              </a:path>
            </a:pathLst>
          </a:custGeom>
          <a:ln w="798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56077" y="2481694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-3810" y="3994"/>
                </a:moveTo>
                <a:lnTo>
                  <a:pt x="3810" y="3994"/>
                </a:lnTo>
              </a:path>
            </a:pathLst>
          </a:custGeom>
          <a:ln w="798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38550" y="2481694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-3810" y="3994"/>
                </a:moveTo>
                <a:lnTo>
                  <a:pt x="3810" y="3994"/>
                </a:lnTo>
              </a:path>
            </a:pathLst>
          </a:custGeom>
          <a:ln w="798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79760" y="2481694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-3810" y="3994"/>
                </a:moveTo>
                <a:lnTo>
                  <a:pt x="3810" y="3994"/>
                </a:lnTo>
              </a:path>
            </a:pathLst>
          </a:custGeom>
          <a:ln w="798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320959" y="2481694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-3810" y="3994"/>
                </a:moveTo>
                <a:lnTo>
                  <a:pt x="3810" y="3994"/>
                </a:lnTo>
              </a:path>
            </a:pathLst>
          </a:custGeom>
          <a:ln w="798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003355" y="2481694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-3810" y="3994"/>
                </a:moveTo>
                <a:lnTo>
                  <a:pt x="3810" y="3994"/>
                </a:lnTo>
              </a:path>
            </a:pathLst>
          </a:custGeom>
          <a:ln w="798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344642" y="2481694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-3810" y="3994"/>
                </a:moveTo>
                <a:lnTo>
                  <a:pt x="3810" y="3994"/>
                </a:lnTo>
              </a:path>
            </a:pathLst>
          </a:custGeom>
          <a:ln w="798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85853" y="2481694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-3810" y="3994"/>
                </a:moveTo>
                <a:lnTo>
                  <a:pt x="3810" y="3994"/>
                </a:lnTo>
              </a:path>
            </a:pathLst>
          </a:custGeom>
          <a:ln w="798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368250" y="2481694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-3810" y="3994"/>
                </a:moveTo>
                <a:lnTo>
                  <a:pt x="3810" y="3994"/>
                </a:lnTo>
              </a:path>
            </a:pathLst>
          </a:custGeom>
          <a:ln w="798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09447" y="2481694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-3809" y="3994"/>
                </a:moveTo>
                <a:lnTo>
                  <a:pt x="3809" y="3994"/>
                </a:lnTo>
              </a:path>
            </a:pathLst>
          </a:custGeom>
          <a:ln w="798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050646" y="2481694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-3809" y="3994"/>
                </a:moveTo>
                <a:lnTo>
                  <a:pt x="3809" y="3994"/>
                </a:lnTo>
              </a:path>
            </a:pathLst>
          </a:custGeom>
          <a:ln w="798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733118" y="2481694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-3809" y="3994"/>
                </a:moveTo>
                <a:lnTo>
                  <a:pt x="3809" y="3994"/>
                </a:lnTo>
              </a:path>
            </a:pathLst>
          </a:custGeom>
          <a:ln w="798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74329" y="2481694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-3809" y="3994"/>
                </a:moveTo>
                <a:lnTo>
                  <a:pt x="3809" y="3994"/>
                </a:lnTo>
              </a:path>
            </a:pathLst>
          </a:custGeom>
          <a:ln w="798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32470" y="2481694"/>
            <a:ext cx="6483350" cy="0"/>
          </a:xfrm>
          <a:custGeom>
            <a:avLst/>
            <a:gdLst/>
            <a:ahLst/>
            <a:cxnLst/>
            <a:rect l="l" t="t" r="r" b="b"/>
            <a:pathLst>
              <a:path w="6483350">
                <a:moveTo>
                  <a:pt x="0" y="0"/>
                </a:moveTo>
                <a:lnTo>
                  <a:pt x="64830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375015" y="4614290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512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375015" y="4258843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512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375015" y="3903421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512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375015" y="3547986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512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75015" y="3192551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512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75015" y="2837129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512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391207" y="4543209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391207" y="4472101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391207" y="4401019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391207" y="4329963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391207" y="4187761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391207" y="4116679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391207" y="4045597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391207" y="3974503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391207" y="3832326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391207" y="376124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391207" y="3690162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391207" y="3619068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391207" y="347690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391207" y="3405809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391207" y="3334727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391207" y="3263646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391207" y="3121469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391207" y="3050387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391207" y="2979292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391207" y="2908211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391207" y="276603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391207" y="2694939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391207" y="2623870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391207" y="2552763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415528" y="2481694"/>
            <a:ext cx="0" cy="2132965"/>
          </a:xfrm>
          <a:custGeom>
            <a:avLst/>
            <a:gdLst/>
            <a:ahLst/>
            <a:cxnLst/>
            <a:rect l="l" t="t" r="r" b="b"/>
            <a:pathLst>
              <a:path h="2132965">
                <a:moveTo>
                  <a:pt x="0" y="2132596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662195" y="2483700"/>
            <a:ext cx="0" cy="2132965"/>
          </a:xfrm>
          <a:custGeom>
            <a:avLst/>
            <a:gdLst/>
            <a:ahLst/>
            <a:cxnLst/>
            <a:rect l="l" t="t" r="r" b="b"/>
            <a:pathLst>
              <a:path h="2132965">
                <a:moveTo>
                  <a:pt x="0" y="2132596"/>
                </a:moveTo>
                <a:lnTo>
                  <a:pt x="0" y="0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662195" y="4785982"/>
            <a:ext cx="0" cy="2132965"/>
          </a:xfrm>
          <a:custGeom>
            <a:avLst/>
            <a:gdLst/>
            <a:ahLst/>
            <a:cxnLst/>
            <a:rect l="l" t="t" r="r" b="b"/>
            <a:pathLst>
              <a:path h="2132965">
                <a:moveTo>
                  <a:pt x="0" y="2132596"/>
                </a:moveTo>
                <a:lnTo>
                  <a:pt x="0" y="0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932470" y="2673553"/>
            <a:ext cx="2729865" cy="1372235"/>
          </a:xfrm>
          <a:custGeom>
            <a:avLst/>
            <a:gdLst/>
            <a:ahLst/>
            <a:cxnLst/>
            <a:rect l="l" t="t" r="r" b="b"/>
            <a:pathLst>
              <a:path w="2729865" h="1372235">
                <a:moveTo>
                  <a:pt x="0" y="1372044"/>
                </a:moveTo>
                <a:lnTo>
                  <a:pt x="110718" y="1288326"/>
                </a:lnTo>
                <a:lnTo>
                  <a:pt x="231508" y="1200543"/>
                </a:lnTo>
                <a:lnTo>
                  <a:pt x="344893" y="1121321"/>
                </a:lnTo>
                <a:lnTo>
                  <a:pt x="454012" y="1047927"/>
                </a:lnTo>
                <a:lnTo>
                  <a:pt x="570115" y="972756"/>
                </a:lnTo>
                <a:lnTo>
                  <a:pt x="681888" y="903096"/>
                </a:lnTo>
                <a:lnTo>
                  <a:pt x="800658" y="831900"/>
                </a:lnTo>
                <a:lnTo>
                  <a:pt x="915073" y="765987"/>
                </a:lnTo>
                <a:lnTo>
                  <a:pt x="1025207" y="704913"/>
                </a:lnTo>
                <a:lnTo>
                  <a:pt x="1142314" y="642404"/>
                </a:lnTo>
                <a:lnTo>
                  <a:pt x="1255128" y="584530"/>
                </a:lnTo>
                <a:lnTo>
                  <a:pt x="1363586" y="530923"/>
                </a:lnTo>
                <a:lnTo>
                  <a:pt x="1479054" y="475932"/>
                </a:lnTo>
                <a:lnTo>
                  <a:pt x="1590179" y="425030"/>
                </a:lnTo>
                <a:lnTo>
                  <a:pt x="1708340" y="372973"/>
                </a:lnTo>
                <a:lnTo>
                  <a:pt x="1822119" y="324738"/>
                </a:lnTo>
                <a:lnTo>
                  <a:pt x="1931619" y="280073"/>
                </a:lnTo>
                <a:lnTo>
                  <a:pt x="2048128" y="234327"/>
                </a:lnTo>
                <a:lnTo>
                  <a:pt x="2160295" y="191985"/>
                </a:lnTo>
                <a:lnTo>
                  <a:pt x="2279459" y="148666"/>
                </a:lnTo>
                <a:lnTo>
                  <a:pt x="2394254" y="108572"/>
                </a:lnTo>
                <a:lnTo>
                  <a:pt x="2504808" y="71450"/>
                </a:lnTo>
                <a:lnTo>
                  <a:pt x="2622257" y="33439"/>
                </a:lnTo>
                <a:lnTo>
                  <a:pt x="2729687" y="0"/>
                </a:lnTo>
              </a:path>
            </a:pathLst>
          </a:custGeom>
          <a:ln w="2286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932470" y="3320503"/>
            <a:ext cx="6457950" cy="0"/>
          </a:xfrm>
          <a:custGeom>
            <a:avLst/>
            <a:gdLst/>
            <a:ahLst/>
            <a:cxnLst/>
            <a:rect l="l" t="t" r="r" b="b"/>
            <a:pathLst>
              <a:path w="6457950">
                <a:moveTo>
                  <a:pt x="0" y="0"/>
                </a:moveTo>
                <a:lnTo>
                  <a:pt x="6457416" y="0"/>
                </a:lnTo>
              </a:path>
            </a:pathLst>
          </a:custGeom>
          <a:ln w="22860">
            <a:solidFill>
              <a:srgbClr val="D2232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5561787" y="2497747"/>
            <a:ext cx="27209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3340">
              <a:lnSpc>
                <a:spcPct val="100000"/>
              </a:lnSpc>
              <a:spcBef>
                <a:spcPts val="100"/>
              </a:spcBef>
            </a:pPr>
            <a:r>
              <a:rPr sz="1400" i="1" spc="145" dirty="0">
                <a:solidFill>
                  <a:srgbClr val="231F20"/>
                </a:solidFill>
                <a:latin typeface="Book Antiqua"/>
                <a:cs typeface="Book Antiqua"/>
              </a:rPr>
              <a:t>T </a:t>
            </a:r>
            <a:r>
              <a:rPr sz="1400" spc="310" dirty="0">
                <a:solidFill>
                  <a:srgbClr val="231F20"/>
                </a:solidFill>
                <a:latin typeface="Cambria"/>
                <a:cs typeface="Cambria"/>
              </a:rPr>
              <a:t>= </a:t>
            </a:r>
            <a:r>
              <a:rPr sz="1400" spc="-80" dirty="0">
                <a:solidFill>
                  <a:srgbClr val="231F20"/>
                </a:solidFill>
                <a:latin typeface="Cambria"/>
                <a:cs typeface="Cambria"/>
              </a:rPr>
              <a:t>30</a:t>
            </a:r>
            <a:r>
              <a:rPr sz="1400" spc="-5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ambria"/>
                <a:cs typeface="Cambria"/>
              </a:rPr>
              <a:t>min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034334" y="1755045"/>
            <a:ext cx="469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Cambria"/>
                <a:cs typeface="Cambria"/>
              </a:rPr>
              <a:t>40</a:t>
            </a:r>
            <a:r>
              <a:rPr sz="1200" spc="6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ambria"/>
                <a:cs typeface="Cambria"/>
              </a:rPr>
              <a:t>min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936280" y="2668435"/>
            <a:ext cx="27184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0865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D2232A"/>
                </a:solidFill>
                <a:latin typeface="Cambria"/>
                <a:cs typeface="Cambria"/>
              </a:rPr>
              <a:t>1,3 </a:t>
            </a:r>
            <a:r>
              <a:rPr sz="1400" spc="-25" dirty="0">
                <a:solidFill>
                  <a:srgbClr val="D2232A"/>
                </a:solidFill>
                <a:latin typeface="Lucida Sans Unicode"/>
                <a:cs typeface="Lucida Sans Unicode"/>
              </a:rPr>
              <a:t>×</a:t>
            </a:r>
            <a:r>
              <a:rPr sz="1400" spc="-105" dirty="0">
                <a:solidFill>
                  <a:srgbClr val="D2232A"/>
                </a:solidFill>
                <a:latin typeface="Lucida Sans Unicode"/>
                <a:cs typeface="Lucida Sans Unicode"/>
              </a:rPr>
              <a:t> </a:t>
            </a:r>
            <a:r>
              <a:rPr sz="1400" i="1" spc="20" dirty="0">
                <a:solidFill>
                  <a:srgbClr val="D2232A"/>
                </a:solidFill>
                <a:latin typeface="Book Antiqua"/>
                <a:cs typeface="Book Antiqua"/>
              </a:rPr>
              <a:t>S</a:t>
            </a:r>
            <a:r>
              <a:rPr sz="1500" i="1" spc="30" baseline="-19444" dirty="0">
                <a:solidFill>
                  <a:srgbClr val="D2232A"/>
                </a:solidFill>
                <a:latin typeface="Book Antiqua"/>
                <a:cs typeface="Book Antiqua"/>
              </a:rPr>
              <a:t>C</a:t>
            </a:r>
            <a:endParaRPr sz="1500" baseline="-19444">
              <a:latin typeface="Book Antiqua"/>
              <a:cs typeface="Book Antiqua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936280" y="3052483"/>
            <a:ext cx="27184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solidFill>
                  <a:srgbClr val="D2232A"/>
                </a:solidFill>
                <a:latin typeface="Cambria"/>
                <a:cs typeface="Cambria"/>
              </a:rPr>
              <a:t>1 </a:t>
            </a:r>
            <a:r>
              <a:rPr sz="1400" spc="-25" dirty="0">
                <a:solidFill>
                  <a:srgbClr val="D2232A"/>
                </a:solidFill>
                <a:latin typeface="Lucida Sans Unicode"/>
                <a:cs typeface="Lucida Sans Unicode"/>
              </a:rPr>
              <a:t>×</a:t>
            </a:r>
            <a:r>
              <a:rPr sz="1400" spc="20" dirty="0">
                <a:solidFill>
                  <a:srgbClr val="D2232A"/>
                </a:solidFill>
                <a:latin typeface="Lucida Sans Unicode"/>
                <a:cs typeface="Lucida Sans Unicode"/>
              </a:rPr>
              <a:t> </a:t>
            </a:r>
            <a:r>
              <a:rPr sz="1400" i="1" spc="15" dirty="0">
                <a:solidFill>
                  <a:srgbClr val="D2232A"/>
                </a:solidFill>
                <a:latin typeface="Book Antiqua"/>
                <a:cs typeface="Book Antiqua"/>
              </a:rPr>
              <a:t>S</a:t>
            </a:r>
            <a:r>
              <a:rPr sz="1500" i="1" spc="22" baseline="-19444" dirty="0">
                <a:solidFill>
                  <a:srgbClr val="D2232A"/>
                </a:solidFill>
                <a:latin typeface="Book Antiqua"/>
                <a:cs typeface="Book Antiqua"/>
              </a:rPr>
              <a:t>C</a:t>
            </a:r>
            <a:endParaRPr sz="1500" baseline="-19444">
              <a:latin typeface="Book Antiqua"/>
              <a:cs typeface="Book Antiqua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936280" y="5164759"/>
            <a:ext cx="27184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247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00904C"/>
                </a:solidFill>
                <a:latin typeface="Cambria"/>
                <a:cs typeface="Cambria"/>
              </a:rPr>
              <a:t>1,3 </a:t>
            </a:r>
            <a:r>
              <a:rPr sz="1400" spc="-25" dirty="0">
                <a:solidFill>
                  <a:srgbClr val="00904C"/>
                </a:solidFill>
                <a:latin typeface="Lucida Sans Unicode"/>
                <a:cs typeface="Lucida Sans Unicode"/>
              </a:rPr>
              <a:t>×</a:t>
            </a:r>
            <a:r>
              <a:rPr sz="1400" spc="-105" dirty="0">
                <a:solidFill>
                  <a:srgbClr val="00904C"/>
                </a:solidFill>
                <a:latin typeface="Lucida Sans Unicode"/>
                <a:cs typeface="Lucida Sans Unicode"/>
              </a:rPr>
              <a:t> </a:t>
            </a:r>
            <a:r>
              <a:rPr sz="1400" i="1" spc="20" dirty="0">
                <a:solidFill>
                  <a:srgbClr val="00904C"/>
                </a:solidFill>
                <a:latin typeface="Book Antiqua"/>
                <a:cs typeface="Book Antiqua"/>
              </a:rPr>
              <a:t>S</a:t>
            </a:r>
            <a:r>
              <a:rPr sz="1500" i="1" spc="30" baseline="-19444" dirty="0">
                <a:solidFill>
                  <a:srgbClr val="00904C"/>
                </a:solidFill>
                <a:latin typeface="Book Antiqua"/>
                <a:cs typeface="Book Antiqua"/>
              </a:rPr>
              <a:t>C</a:t>
            </a:r>
            <a:endParaRPr sz="1500" baseline="-19444">
              <a:latin typeface="Book Antiqua"/>
              <a:cs typeface="Book Antiqua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932470" y="2939033"/>
            <a:ext cx="6457950" cy="0"/>
          </a:xfrm>
          <a:custGeom>
            <a:avLst/>
            <a:gdLst/>
            <a:ahLst/>
            <a:cxnLst/>
            <a:rect l="l" t="t" r="r" b="b"/>
            <a:pathLst>
              <a:path w="6457950">
                <a:moveTo>
                  <a:pt x="0" y="0"/>
                </a:moveTo>
                <a:lnTo>
                  <a:pt x="6457416" y="0"/>
                </a:lnTo>
              </a:path>
            </a:pathLst>
          </a:custGeom>
          <a:ln w="22860">
            <a:solidFill>
              <a:srgbClr val="D2232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297351" y="6905256"/>
            <a:ext cx="0" cy="13335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-3810" y="6661"/>
                </a:moveTo>
                <a:lnTo>
                  <a:pt x="3810" y="6661"/>
                </a:lnTo>
              </a:path>
            </a:pathLst>
          </a:custGeom>
          <a:ln w="1332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3207956" y="6913777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Cambria"/>
                <a:cs typeface="Cambria"/>
              </a:rPr>
              <a:t>20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4662157" y="6905256"/>
            <a:ext cx="0" cy="13335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-3810" y="6661"/>
                </a:moveTo>
                <a:lnTo>
                  <a:pt x="3810" y="6661"/>
                </a:lnTo>
              </a:path>
            </a:pathLst>
          </a:custGeom>
          <a:ln w="1332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027039" y="6905256"/>
            <a:ext cx="0" cy="13335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-3810" y="6661"/>
                </a:moveTo>
                <a:lnTo>
                  <a:pt x="3810" y="6661"/>
                </a:lnTo>
              </a:path>
            </a:pathLst>
          </a:custGeom>
          <a:ln w="1332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5948883" y="6913777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Cambria"/>
                <a:cs typeface="Cambria"/>
              </a:rPr>
              <a:t>60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7391920" y="6905256"/>
            <a:ext cx="0" cy="13335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-3809" y="6661"/>
                </a:moveTo>
                <a:lnTo>
                  <a:pt x="3809" y="6661"/>
                </a:lnTo>
              </a:path>
            </a:pathLst>
          </a:custGeom>
          <a:ln w="1332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7309231" y="6913777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Cambria"/>
                <a:cs typeface="Cambria"/>
              </a:rPr>
              <a:t>80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207956" y="4602403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Cambria"/>
                <a:cs typeface="Cambria"/>
              </a:rPr>
              <a:t>20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568240" y="4602403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Cambria"/>
                <a:cs typeface="Cambria"/>
              </a:rPr>
              <a:t>40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948883" y="4602403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Cambria"/>
                <a:cs typeface="Cambria"/>
              </a:rPr>
              <a:t>60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7309231" y="4602403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Cambria"/>
                <a:cs typeface="Cambria"/>
              </a:rPr>
              <a:t>80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2273668" y="691056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6"/>
                </a:moveTo>
                <a:lnTo>
                  <a:pt x="3810" y="4006"/>
                </a:lnTo>
              </a:path>
            </a:pathLst>
          </a:custGeom>
          <a:ln w="8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614879" y="691056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6"/>
                </a:moveTo>
                <a:lnTo>
                  <a:pt x="3810" y="4006"/>
                </a:lnTo>
              </a:path>
            </a:pathLst>
          </a:custGeom>
          <a:ln w="8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956077" y="691056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6"/>
                </a:moveTo>
                <a:lnTo>
                  <a:pt x="3810" y="4006"/>
                </a:lnTo>
              </a:path>
            </a:pathLst>
          </a:custGeom>
          <a:ln w="8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638550" y="691056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6"/>
                </a:moveTo>
                <a:lnTo>
                  <a:pt x="3810" y="4006"/>
                </a:lnTo>
              </a:path>
            </a:pathLst>
          </a:custGeom>
          <a:ln w="8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979760" y="691056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6"/>
                </a:moveTo>
                <a:lnTo>
                  <a:pt x="3810" y="4006"/>
                </a:lnTo>
              </a:path>
            </a:pathLst>
          </a:custGeom>
          <a:ln w="8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320959" y="691056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6"/>
                </a:moveTo>
                <a:lnTo>
                  <a:pt x="3810" y="4006"/>
                </a:lnTo>
              </a:path>
            </a:pathLst>
          </a:custGeom>
          <a:ln w="8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003355" y="691056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6"/>
                </a:moveTo>
                <a:lnTo>
                  <a:pt x="3810" y="4006"/>
                </a:lnTo>
              </a:path>
            </a:pathLst>
          </a:custGeom>
          <a:ln w="8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344642" y="691056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6"/>
                </a:moveTo>
                <a:lnTo>
                  <a:pt x="3810" y="4006"/>
                </a:lnTo>
              </a:path>
            </a:pathLst>
          </a:custGeom>
          <a:ln w="8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685853" y="691056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6"/>
                </a:moveTo>
                <a:lnTo>
                  <a:pt x="3810" y="4006"/>
                </a:lnTo>
              </a:path>
            </a:pathLst>
          </a:custGeom>
          <a:ln w="8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368250" y="691056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6"/>
                </a:moveTo>
                <a:lnTo>
                  <a:pt x="3810" y="4006"/>
                </a:lnTo>
              </a:path>
            </a:pathLst>
          </a:custGeom>
          <a:ln w="8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709447" y="691056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09" y="4006"/>
                </a:moveTo>
                <a:lnTo>
                  <a:pt x="3809" y="4006"/>
                </a:lnTo>
              </a:path>
            </a:pathLst>
          </a:custGeom>
          <a:ln w="8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050646" y="691056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09" y="4006"/>
                </a:moveTo>
                <a:lnTo>
                  <a:pt x="3809" y="4006"/>
                </a:lnTo>
              </a:path>
            </a:pathLst>
          </a:custGeom>
          <a:ln w="8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733118" y="691056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09" y="4006"/>
                </a:moveTo>
                <a:lnTo>
                  <a:pt x="3809" y="4006"/>
                </a:lnTo>
              </a:path>
            </a:pathLst>
          </a:custGeom>
          <a:ln w="8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074329" y="691056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09" y="4006"/>
                </a:moveTo>
                <a:lnTo>
                  <a:pt x="3809" y="4006"/>
                </a:lnTo>
              </a:path>
            </a:pathLst>
          </a:custGeom>
          <a:ln w="801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932470" y="6918579"/>
            <a:ext cx="6483350" cy="0"/>
          </a:xfrm>
          <a:custGeom>
            <a:avLst/>
            <a:gdLst/>
            <a:ahLst/>
            <a:cxnLst/>
            <a:rect l="l" t="t" r="r" b="b"/>
            <a:pathLst>
              <a:path w="6483350">
                <a:moveTo>
                  <a:pt x="0" y="0"/>
                </a:moveTo>
                <a:lnTo>
                  <a:pt x="64830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932470" y="6563118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50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1666134" y="6463703"/>
            <a:ext cx="1879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solidFill>
                  <a:srgbClr val="231F20"/>
                </a:solidFill>
                <a:latin typeface="Cambria"/>
                <a:cs typeface="Cambria"/>
              </a:rPr>
              <a:t>0,5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1932470" y="6207721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50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1764940" y="6087160"/>
            <a:ext cx="88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Cambria"/>
                <a:cs typeface="Cambria"/>
              </a:rPr>
              <a:t>1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1932470" y="5852274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50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932470" y="5496852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50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1666134" y="5384698"/>
            <a:ext cx="2988945" cy="53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694305" algn="ctr">
              <a:lnSpc>
                <a:spcPts val="108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Cambria"/>
                <a:cs typeface="Cambria"/>
              </a:rPr>
              <a:t>2</a:t>
            </a:r>
            <a:endParaRPr sz="1000">
              <a:latin typeface="Cambria"/>
              <a:cs typeface="Cambria"/>
            </a:endParaRPr>
          </a:p>
          <a:p>
            <a:pPr marL="739775">
              <a:lnSpc>
                <a:spcPts val="1560"/>
              </a:lnSpc>
            </a:pPr>
            <a:r>
              <a:rPr sz="1400" spc="-80" dirty="0">
                <a:solidFill>
                  <a:srgbClr val="00904C"/>
                </a:solidFill>
                <a:latin typeface="Cambria"/>
                <a:cs typeface="Cambria"/>
              </a:rPr>
              <a:t>1 </a:t>
            </a:r>
            <a:r>
              <a:rPr sz="1400" spc="-25" dirty="0">
                <a:solidFill>
                  <a:srgbClr val="00904C"/>
                </a:solidFill>
                <a:latin typeface="Lucida Sans Unicode"/>
                <a:cs typeface="Lucida Sans Unicode"/>
              </a:rPr>
              <a:t>×</a:t>
            </a:r>
            <a:r>
              <a:rPr sz="1400" spc="15" dirty="0">
                <a:solidFill>
                  <a:srgbClr val="00904C"/>
                </a:solidFill>
                <a:latin typeface="Lucida Sans Unicode"/>
                <a:cs typeface="Lucida Sans Unicode"/>
              </a:rPr>
              <a:t> </a:t>
            </a:r>
            <a:r>
              <a:rPr sz="1400" i="1" spc="15" dirty="0">
                <a:solidFill>
                  <a:srgbClr val="00904C"/>
                </a:solidFill>
                <a:latin typeface="Book Antiqua"/>
                <a:cs typeface="Book Antiqua"/>
              </a:rPr>
              <a:t>S</a:t>
            </a:r>
            <a:r>
              <a:rPr sz="1500" i="1" spc="22" baseline="-19444" dirty="0">
                <a:solidFill>
                  <a:srgbClr val="00904C"/>
                </a:solidFill>
                <a:latin typeface="Book Antiqua"/>
                <a:cs typeface="Book Antiqua"/>
              </a:rPr>
              <a:t>C</a:t>
            </a:r>
            <a:endParaRPr sz="1500" baseline="-19444">
              <a:latin typeface="Book Antiqua"/>
              <a:cs typeface="Book Antiqua"/>
            </a:endParaRPr>
          </a:p>
          <a:p>
            <a:pPr marR="2792730" algn="ctr">
              <a:lnSpc>
                <a:spcPct val="100000"/>
              </a:lnSpc>
              <a:spcBef>
                <a:spcPts val="160"/>
              </a:spcBef>
            </a:pPr>
            <a:r>
              <a:rPr sz="1000" spc="-15" dirty="0">
                <a:solidFill>
                  <a:srgbClr val="231F20"/>
                </a:solidFill>
                <a:latin typeface="Cambria"/>
                <a:cs typeface="Cambria"/>
              </a:rPr>
              <a:t>1,5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1932470" y="5141417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50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1666134" y="5037480"/>
            <a:ext cx="1879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solidFill>
                  <a:srgbClr val="231F20"/>
                </a:solidFill>
                <a:latin typeface="Cambria"/>
                <a:cs typeface="Cambria"/>
              </a:rPr>
              <a:t>2,5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1932470" y="4785982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50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1764940" y="4682248"/>
            <a:ext cx="88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Cambria"/>
                <a:cs typeface="Cambria"/>
              </a:rPr>
              <a:t>3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1666134" y="3424961"/>
            <a:ext cx="187960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solidFill>
                  <a:srgbClr val="231F20"/>
                </a:solidFill>
                <a:latin typeface="Cambria"/>
                <a:cs typeface="Cambria"/>
              </a:rPr>
              <a:t>1,5</a:t>
            </a:r>
            <a:endParaRPr sz="1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Times New Roman"/>
              <a:cs typeface="Times New Roman"/>
            </a:endParaRPr>
          </a:p>
          <a:p>
            <a:pPr marL="98425" algn="ctr">
              <a:lnSpc>
                <a:spcPct val="100000"/>
              </a:lnSpc>
              <a:spcBef>
                <a:spcPts val="5"/>
              </a:spcBef>
            </a:pPr>
            <a:r>
              <a:rPr sz="1000" spc="-55" dirty="0">
                <a:solidFill>
                  <a:srgbClr val="231F20"/>
                </a:solidFill>
                <a:latin typeface="Cambria"/>
                <a:cs typeface="Cambria"/>
              </a:rPr>
              <a:t>1</a:t>
            </a:r>
            <a:endParaRPr sz="1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spc="-15" dirty="0">
                <a:solidFill>
                  <a:srgbClr val="231F20"/>
                </a:solidFill>
                <a:latin typeface="Cambria"/>
                <a:cs typeface="Cambria"/>
              </a:rPr>
              <a:t>0,5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764940" y="3069729"/>
            <a:ext cx="88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Cambria"/>
                <a:cs typeface="Cambria"/>
              </a:rPr>
              <a:t>2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1666134" y="2722511"/>
            <a:ext cx="1879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solidFill>
                  <a:srgbClr val="231F20"/>
                </a:solidFill>
                <a:latin typeface="Cambria"/>
                <a:cs typeface="Cambria"/>
              </a:rPr>
              <a:t>2,5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1499773" y="2002269"/>
            <a:ext cx="354330" cy="542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5875" algn="r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Cambria"/>
                <a:cs typeface="Cambria"/>
              </a:rPr>
              <a:t>40</a:t>
            </a:r>
            <a:r>
              <a:rPr sz="1200" spc="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231F20"/>
                </a:solidFill>
                <a:latin typeface="Cambria"/>
                <a:cs typeface="Cambria"/>
              </a:rPr>
              <a:t>m</a:t>
            </a:r>
            <a:endParaRPr sz="1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000" spc="-55" dirty="0">
                <a:solidFill>
                  <a:srgbClr val="231F20"/>
                </a:solidFill>
                <a:latin typeface="Cambria"/>
                <a:cs typeface="Cambria"/>
              </a:rPr>
              <a:t>3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1932470" y="684748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932470" y="677637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932470" y="670532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932470" y="663423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32470" y="6492062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32470" y="642096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32470" y="6349873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932470" y="6278816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932470" y="613661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932470" y="6065545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932470" y="5994463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932470" y="5923356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932470" y="5781192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932470" y="571009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932470" y="563902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932470" y="556793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932470" y="542577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932470" y="5354675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932470" y="528356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932470" y="521251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932470" y="5070335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932470" y="499924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932470" y="492817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932470" y="485706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932470" y="4785982"/>
            <a:ext cx="0" cy="2132965"/>
          </a:xfrm>
          <a:custGeom>
            <a:avLst/>
            <a:gdLst/>
            <a:ahLst/>
            <a:cxnLst/>
            <a:rect l="l" t="t" r="r" b="b"/>
            <a:pathLst>
              <a:path h="2132965">
                <a:moveTo>
                  <a:pt x="0" y="0"/>
                </a:moveTo>
                <a:lnTo>
                  <a:pt x="0" y="2132596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297351" y="4785982"/>
            <a:ext cx="0" cy="13335"/>
          </a:xfrm>
          <a:custGeom>
            <a:avLst/>
            <a:gdLst/>
            <a:ahLst/>
            <a:cxnLst/>
            <a:rect l="l" t="t" r="r" b="b"/>
            <a:pathLst>
              <a:path h="13335">
                <a:moveTo>
                  <a:pt x="-3810" y="6667"/>
                </a:moveTo>
                <a:lnTo>
                  <a:pt x="3810" y="6667"/>
                </a:lnTo>
              </a:path>
            </a:pathLst>
          </a:custGeom>
          <a:ln w="1333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662157" y="4785982"/>
            <a:ext cx="0" cy="13335"/>
          </a:xfrm>
          <a:custGeom>
            <a:avLst/>
            <a:gdLst/>
            <a:ahLst/>
            <a:cxnLst/>
            <a:rect l="l" t="t" r="r" b="b"/>
            <a:pathLst>
              <a:path h="13335">
                <a:moveTo>
                  <a:pt x="-3810" y="6667"/>
                </a:moveTo>
                <a:lnTo>
                  <a:pt x="3810" y="6667"/>
                </a:lnTo>
              </a:path>
            </a:pathLst>
          </a:custGeom>
          <a:ln w="1333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027039" y="4785982"/>
            <a:ext cx="0" cy="13335"/>
          </a:xfrm>
          <a:custGeom>
            <a:avLst/>
            <a:gdLst/>
            <a:ahLst/>
            <a:cxnLst/>
            <a:rect l="l" t="t" r="r" b="b"/>
            <a:pathLst>
              <a:path h="13335">
                <a:moveTo>
                  <a:pt x="-3810" y="6667"/>
                </a:moveTo>
                <a:lnTo>
                  <a:pt x="3810" y="6667"/>
                </a:lnTo>
              </a:path>
            </a:pathLst>
          </a:custGeom>
          <a:ln w="1333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391920" y="4785982"/>
            <a:ext cx="0" cy="13335"/>
          </a:xfrm>
          <a:custGeom>
            <a:avLst/>
            <a:gdLst/>
            <a:ahLst/>
            <a:cxnLst/>
            <a:rect l="l" t="t" r="r" b="b"/>
            <a:pathLst>
              <a:path h="13335">
                <a:moveTo>
                  <a:pt x="-3809" y="6667"/>
                </a:moveTo>
                <a:lnTo>
                  <a:pt x="3809" y="6667"/>
                </a:lnTo>
              </a:path>
            </a:pathLst>
          </a:custGeom>
          <a:ln w="1333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273668" y="478598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0"/>
                </a:moveTo>
                <a:lnTo>
                  <a:pt x="3810" y="4000"/>
                </a:lnTo>
              </a:path>
            </a:pathLst>
          </a:custGeom>
          <a:ln w="80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614879" y="478598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0"/>
                </a:moveTo>
                <a:lnTo>
                  <a:pt x="3810" y="4000"/>
                </a:lnTo>
              </a:path>
            </a:pathLst>
          </a:custGeom>
          <a:ln w="80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956077" y="478598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0"/>
                </a:moveTo>
                <a:lnTo>
                  <a:pt x="3810" y="4000"/>
                </a:lnTo>
              </a:path>
            </a:pathLst>
          </a:custGeom>
          <a:ln w="80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638550" y="478598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0"/>
                </a:moveTo>
                <a:lnTo>
                  <a:pt x="3810" y="4000"/>
                </a:lnTo>
              </a:path>
            </a:pathLst>
          </a:custGeom>
          <a:ln w="80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979760" y="478598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0"/>
                </a:moveTo>
                <a:lnTo>
                  <a:pt x="3810" y="4000"/>
                </a:lnTo>
              </a:path>
            </a:pathLst>
          </a:custGeom>
          <a:ln w="80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320959" y="478598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0"/>
                </a:moveTo>
                <a:lnTo>
                  <a:pt x="3810" y="4000"/>
                </a:lnTo>
              </a:path>
            </a:pathLst>
          </a:custGeom>
          <a:ln w="80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003355" y="478598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0"/>
                </a:moveTo>
                <a:lnTo>
                  <a:pt x="3810" y="4000"/>
                </a:lnTo>
              </a:path>
            </a:pathLst>
          </a:custGeom>
          <a:ln w="80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344642" y="478598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0"/>
                </a:moveTo>
                <a:lnTo>
                  <a:pt x="3810" y="4000"/>
                </a:lnTo>
              </a:path>
            </a:pathLst>
          </a:custGeom>
          <a:ln w="80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685853" y="478598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0"/>
                </a:moveTo>
                <a:lnTo>
                  <a:pt x="3810" y="4000"/>
                </a:lnTo>
              </a:path>
            </a:pathLst>
          </a:custGeom>
          <a:ln w="80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368250" y="478598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10" y="4000"/>
                </a:moveTo>
                <a:lnTo>
                  <a:pt x="3810" y="4000"/>
                </a:lnTo>
              </a:path>
            </a:pathLst>
          </a:custGeom>
          <a:ln w="80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709447" y="478598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09" y="4000"/>
                </a:moveTo>
                <a:lnTo>
                  <a:pt x="3809" y="4000"/>
                </a:lnTo>
              </a:path>
            </a:pathLst>
          </a:custGeom>
          <a:ln w="80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050646" y="478598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09" y="4000"/>
                </a:moveTo>
                <a:lnTo>
                  <a:pt x="3809" y="4000"/>
                </a:lnTo>
              </a:path>
            </a:pathLst>
          </a:custGeom>
          <a:ln w="80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733118" y="478598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09" y="4000"/>
                </a:moveTo>
                <a:lnTo>
                  <a:pt x="3809" y="4000"/>
                </a:lnTo>
              </a:path>
            </a:pathLst>
          </a:custGeom>
          <a:ln w="80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074329" y="478598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3809" y="4000"/>
                </a:moveTo>
                <a:lnTo>
                  <a:pt x="3809" y="4000"/>
                </a:lnTo>
              </a:path>
            </a:pathLst>
          </a:custGeom>
          <a:ln w="80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932470" y="4785982"/>
            <a:ext cx="6483350" cy="0"/>
          </a:xfrm>
          <a:custGeom>
            <a:avLst/>
            <a:gdLst/>
            <a:ahLst/>
            <a:cxnLst/>
            <a:rect l="l" t="t" r="r" b="b"/>
            <a:pathLst>
              <a:path w="6483350">
                <a:moveTo>
                  <a:pt x="0" y="0"/>
                </a:moveTo>
                <a:lnTo>
                  <a:pt x="6483057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375015" y="6918579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512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375015" y="6563118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512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375015" y="6207721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512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375015" y="5852274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512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375015" y="5496852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512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375015" y="5141417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512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391207" y="684748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391207" y="6776377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391207" y="6705320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391207" y="6634238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391207" y="6492062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391207" y="6420967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391207" y="6349873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391207" y="6278816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391207" y="613661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391207" y="6065545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391207" y="5994463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391207" y="5923356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391207" y="5781192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391207" y="5710097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391207" y="5639028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391207" y="556793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391207" y="5425770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391207" y="5354675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391207" y="5283568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391207" y="5212511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391207" y="5070335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391207" y="4999240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391207" y="4928171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391207" y="485706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415528" y="4785982"/>
            <a:ext cx="0" cy="2132965"/>
          </a:xfrm>
          <a:custGeom>
            <a:avLst/>
            <a:gdLst/>
            <a:ahLst/>
            <a:cxnLst/>
            <a:rect l="l" t="t" r="r" b="b"/>
            <a:pathLst>
              <a:path h="2132965">
                <a:moveTo>
                  <a:pt x="0" y="2132596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932470" y="5381625"/>
            <a:ext cx="2729865" cy="968375"/>
          </a:xfrm>
          <a:custGeom>
            <a:avLst/>
            <a:gdLst/>
            <a:ahLst/>
            <a:cxnLst/>
            <a:rect l="l" t="t" r="r" b="b"/>
            <a:pathLst>
              <a:path w="2729865" h="968375">
                <a:moveTo>
                  <a:pt x="0" y="968248"/>
                </a:moveTo>
                <a:lnTo>
                  <a:pt x="110718" y="917676"/>
                </a:lnTo>
                <a:lnTo>
                  <a:pt x="231508" y="863752"/>
                </a:lnTo>
                <a:lnTo>
                  <a:pt x="344893" y="814311"/>
                </a:lnTo>
                <a:lnTo>
                  <a:pt x="454012" y="767841"/>
                </a:lnTo>
                <a:lnTo>
                  <a:pt x="570115" y="719505"/>
                </a:lnTo>
                <a:lnTo>
                  <a:pt x="681888" y="674001"/>
                </a:lnTo>
                <a:lnTo>
                  <a:pt x="800658" y="626795"/>
                </a:lnTo>
                <a:lnTo>
                  <a:pt x="915073" y="582371"/>
                </a:lnTo>
                <a:lnTo>
                  <a:pt x="1025207" y="540575"/>
                </a:lnTo>
                <a:lnTo>
                  <a:pt x="1142314" y="497154"/>
                </a:lnTo>
                <a:lnTo>
                  <a:pt x="1255128" y="456285"/>
                </a:lnTo>
                <a:lnTo>
                  <a:pt x="1363586" y="417893"/>
                </a:lnTo>
                <a:lnTo>
                  <a:pt x="1479054" y="377913"/>
                </a:lnTo>
                <a:lnTo>
                  <a:pt x="1590179" y="340296"/>
                </a:lnTo>
                <a:lnTo>
                  <a:pt x="1708340" y="301282"/>
                </a:lnTo>
                <a:lnTo>
                  <a:pt x="1822119" y="264515"/>
                </a:lnTo>
                <a:lnTo>
                  <a:pt x="1931619" y="229971"/>
                </a:lnTo>
                <a:lnTo>
                  <a:pt x="2048128" y="194043"/>
                </a:lnTo>
                <a:lnTo>
                  <a:pt x="2160295" y="160223"/>
                </a:lnTo>
                <a:lnTo>
                  <a:pt x="2279459" y="125158"/>
                </a:lnTo>
                <a:lnTo>
                  <a:pt x="2394254" y="92151"/>
                </a:lnTo>
                <a:lnTo>
                  <a:pt x="2504808" y="61087"/>
                </a:lnTo>
                <a:lnTo>
                  <a:pt x="2622257" y="28803"/>
                </a:lnTo>
                <a:lnTo>
                  <a:pt x="2729687" y="0"/>
                </a:lnTo>
              </a:path>
            </a:pathLst>
          </a:custGeom>
          <a:ln w="22860">
            <a:solidFill>
              <a:srgbClr val="0090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932470" y="5777585"/>
            <a:ext cx="6457950" cy="0"/>
          </a:xfrm>
          <a:custGeom>
            <a:avLst/>
            <a:gdLst/>
            <a:ahLst/>
            <a:cxnLst/>
            <a:rect l="l" t="t" r="r" b="b"/>
            <a:pathLst>
              <a:path w="6457950">
                <a:moveTo>
                  <a:pt x="0" y="0"/>
                </a:moveTo>
                <a:lnTo>
                  <a:pt x="6457416" y="0"/>
                </a:lnTo>
              </a:path>
            </a:pathLst>
          </a:custGeom>
          <a:ln w="22860">
            <a:solidFill>
              <a:srgbClr val="00904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932470" y="5432882"/>
            <a:ext cx="6457950" cy="0"/>
          </a:xfrm>
          <a:custGeom>
            <a:avLst/>
            <a:gdLst/>
            <a:ahLst/>
            <a:cxnLst/>
            <a:rect l="l" t="t" r="r" b="b"/>
            <a:pathLst>
              <a:path w="6457950">
                <a:moveTo>
                  <a:pt x="0" y="0"/>
                </a:moveTo>
                <a:lnTo>
                  <a:pt x="6457416" y="0"/>
                </a:lnTo>
              </a:path>
            </a:pathLst>
          </a:custGeom>
          <a:ln w="22860">
            <a:solidFill>
              <a:srgbClr val="00904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 txBox="1"/>
          <p:nvPr/>
        </p:nvSpPr>
        <p:spPr>
          <a:xfrm>
            <a:off x="5561787" y="4823371"/>
            <a:ext cx="27209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3020">
              <a:lnSpc>
                <a:spcPct val="100000"/>
              </a:lnSpc>
              <a:spcBef>
                <a:spcPts val="100"/>
              </a:spcBef>
            </a:pPr>
            <a:r>
              <a:rPr sz="1400" i="1" spc="145" dirty="0">
                <a:solidFill>
                  <a:srgbClr val="231F20"/>
                </a:solidFill>
                <a:latin typeface="Book Antiqua"/>
                <a:cs typeface="Book Antiqua"/>
              </a:rPr>
              <a:t>T </a:t>
            </a:r>
            <a:r>
              <a:rPr sz="1400" spc="310" dirty="0">
                <a:solidFill>
                  <a:srgbClr val="231F20"/>
                </a:solidFill>
                <a:latin typeface="Cambria"/>
                <a:cs typeface="Cambria"/>
              </a:rPr>
              <a:t>= </a:t>
            </a:r>
            <a:r>
              <a:rPr sz="1400" spc="-80" dirty="0">
                <a:solidFill>
                  <a:srgbClr val="231F20"/>
                </a:solidFill>
                <a:latin typeface="Cambria"/>
                <a:cs typeface="Cambria"/>
              </a:rPr>
              <a:t>50</a:t>
            </a:r>
            <a:r>
              <a:rPr sz="1400" spc="-5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ambria"/>
                <a:cs typeface="Cambria"/>
              </a:rPr>
              <a:t>min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1944446" y="803935"/>
            <a:ext cx="2807970" cy="1356360"/>
          </a:xfrm>
          <a:custGeom>
            <a:avLst/>
            <a:gdLst/>
            <a:ahLst/>
            <a:cxnLst/>
            <a:rect l="l" t="t" r="r" b="b"/>
            <a:pathLst>
              <a:path w="2807970" h="1356360">
                <a:moveTo>
                  <a:pt x="0" y="0"/>
                </a:moveTo>
                <a:lnTo>
                  <a:pt x="0" y="1356321"/>
                </a:lnTo>
                <a:lnTo>
                  <a:pt x="2650490" y="1356321"/>
                </a:lnTo>
                <a:lnTo>
                  <a:pt x="2807512" y="203441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231569" y="2844330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858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194219" y="2796705"/>
            <a:ext cx="74688" cy="647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928579" y="7161453"/>
            <a:ext cx="2726690" cy="0"/>
          </a:xfrm>
          <a:custGeom>
            <a:avLst/>
            <a:gdLst/>
            <a:ahLst/>
            <a:cxnLst/>
            <a:rect l="l" t="t" r="r" b="b"/>
            <a:pathLst>
              <a:path w="2726690">
                <a:moveTo>
                  <a:pt x="272622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622262" y="7141794"/>
            <a:ext cx="123189" cy="39370"/>
          </a:xfrm>
          <a:custGeom>
            <a:avLst/>
            <a:gdLst/>
            <a:ahLst/>
            <a:cxnLst/>
            <a:rect l="l" t="t" r="r" b="b"/>
            <a:pathLst>
              <a:path w="123190" h="39370">
                <a:moveTo>
                  <a:pt x="1257" y="0"/>
                </a:moveTo>
                <a:lnTo>
                  <a:pt x="0" y="431"/>
                </a:lnTo>
                <a:lnTo>
                  <a:pt x="22212" y="19659"/>
                </a:lnTo>
                <a:lnTo>
                  <a:pt x="0" y="38963"/>
                </a:lnTo>
                <a:lnTo>
                  <a:pt x="1257" y="39319"/>
                </a:lnTo>
                <a:lnTo>
                  <a:pt x="60782" y="26860"/>
                </a:lnTo>
                <a:lnTo>
                  <a:pt x="123037" y="19659"/>
                </a:lnTo>
                <a:lnTo>
                  <a:pt x="60782" y="12445"/>
                </a:lnTo>
                <a:lnTo>
                  <a:pt x="12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 txBox="1"/>
          <p:nvPr/>
        </p:nvSpPr>
        <p:spPr>
          <a:xfrm>
            <a:off x="923463" y="2808566"/>
            <a:ext cx="287020" cy="148399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-15" dirty="0">
                <a:solidFill>
                  <a:srgbClr val="231F20"/>
                </a:solidFill>
                <a:latin typeface="Cambria"/>
                <a:cs typeface="Cambria"/>
              </a:rPr>
              <a:t>tension </a:t>
            </a:r>
            <a:r>
              <a:rPr sz="1400" i="1" spc="105" dirty="0">
                <a:solidFill>
                  <a:srgbClr val="231F20"/>
                </a:solidFill>
                <a:latin typeface="Book Antiqua"/>
                <a:cs typeface="Book Antiqua"/>
              </a:rPr>
              <a:t>T</a:t>
            </a:r>
            <a:r>
              <a:rPr sz="1500" spc="157" baseline="-27777" dirty="0">
                <a:solidFill>
                  <a:srgbClr val="231F20"/>
                </a:solidFill>
                <a:latin typeface="Cambria"/>
                <a:cs typeface="Cambria"/>
              </a:rPr>
              <a:t>N </a:t>
            </a:r>
            <a:r>
              <a:rPr sz="1400" spc="-35" dirty="0">
                <a:solidFill>
                  <a:srgbClr val="231F20"/>
                </a:solidFill>
                <a:latin typeface="Cambria"/>
                <a:cs typeface="Cambria"/>
              </a:rPr>
              <a:t>en</a:t>
            </a:r>
            <a:r>
              <a:rPr sz="1400" spc="1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Cambria"/>
                <a:cs typeface="Cambria"/>
              </a:rPr>
              <a:t>bars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4540732" y="6867441"/>
            <a:ext cx="1398905" cy="502920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464"/>
              </a:spcBef>
            </a:pPr>
            <a:r>
              <a:rPr sz="1000" spc="-55" dirty="0">
                <a:solidFill>
                  <a:srgbClr val="231F20"/>
                </a:solidFill>
                <a:latin typeface="Cambria"/>
                <a:cs typeface="Cambria"/>
              </a:rPr>
              <a:t>40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400" spc="-10" dirty="0">
                <a:solidFill>
                  <a:srgbClr val="231F20"/>
                </a:solidFill>
                <a:latin typeface="Cambria"/>
                <a:cs typeface="Cambria"/>
              </a:rPr>
              <a:t>temps </a:t>
            </a:r>
            <a:r>
              <a:rPr sz="1400" spc="-35" dirty="0">
                <a:solidFill>
                  <a:srgbClr val="231F20"/>
                </a:solidFill>
                <a:latin typeface="Cambria"/>
                <a:cs typeface="Cambria"/>
              </a:rPr>
              <a:t>en</a:t>
            </a:r>
            <a:r>
              <a:rPr sz="1400" spc="-4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ambria"/>
                <a:cs typeface="Cambria"/>
              </a:rPr>
              <a:t>minutes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4846891" y="1055335"/>
            <a:ext cx="636270" cy="0"/>
          </a:xfrm>
          <a:custGeom>
            <a:avLst/>
            <a:gdLst/>
            <a:ahLst/>
            <a:cxnLst/>
            <a:rect l="l" t="t" r="r" b="b"/>
            <a:pathLst>
              <a:path w="636270">
                <a:moveTo>
                  <a:pt x="0" y="0"/>
                </a:moveTo>
                <a:lnTo>
                  <a:pt x="635762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462054" y="1045264"/>
            <a:ext cx="103505" cy="20320"/>
          </a:xfrm>
          <a:custGeom>
            <a:avLst/>
            <a:gdLst/>
            <a:ahLst/>
            <a:cxnLst/>
            <a:rect l="l" t="t" r="r" b="b"/>
            <a:pathLst>
              <a:path w="103504" h="20319">
                <a:moveTo>
                  <a:pt x="0" y="0"/>
                </a:moveTo>
                <a:lnTo>
                  <a:pt x="0" y="20180"/>
                </a:lnTo>
                <a:lnTo>
                  <a:pt x="7323" y="19154"/>
                </a:lnTo>
                <a:lnTo>
                  <a:pt x="33947" y="15870"/>
                </a:lnTo>
                <a:lnTo>
                  <a:pt x="79490" y="11550"/>
                </a:lnTo>
                <a:lnTo>
                  <a:pt x="103009" y="10096"/>
                </a:lnTo>
                <a:lnTo>
                  <a:pt x="92310" y="9533"/>
                </a:lnTo>
                <a:lnTo>
                  <a:pt x="49314" y="5969"/>
                </a:lnTo>
                <a:lnTo>
                  <a:pt x="23176" y="3041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764494" y="1045226"/>
            <a:ext cx="103505" cy="20320"/>
          </a:xfrm>
          <a:custGeom>
            <a:avLst/>
            <a:gdLst/>
            <a:ahLst/>
            <a:cxnLst/>
            <a:rect l="l" t="t" r="r" b="b"/>
            <a:pathLst>
              <a:path w="103504" h="20319">
                <a:moveTo>
                  <a:pt x="102984" y="0"/>
                </a:moveTo>
                <a:lnTo>
                  <a:pt x="53682" y="5968"/>
                </a:lnTo>
                <a:lnTo>
                  <a:pt x="10697" y="9521"/>
                </a:lnTo>
                <a:lnTo>
                  <a:pt x="0" y="10083"/>
                </a:lnTo>
                <a:lnTo>
                  <a:pt x="10697" y="10653"/>
                </a:lnTo>
                <a:lnTo>
                  <a:pt x="53682" y="14211"/>
                </a:lnTo>
                <a:lnTo>
                  <a:pt x="102984" y="20180"/>
                </a:lnTo>
                <a:lnTo>
                  <a:pt x="1029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554167" y="2486702"/>
            <a:ext cx="0" cy="2132965"/>
          </a:xfrm>
          <a:custGeom>
            <a:avLst/>
            <a:gdLst/>
            <a:ahLst/>
            <a:cxnLst/>
            <a:rect l="l" t="t" r="r" b="b"/>
            <a:pathLst>
              <a:path h="2132965">
                <a:moveTo>
                  <a:pt x="0" y="2132596"/>
                </a:moveTo>
                <a:lnTo>
                  <a:pt x="0" y="0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554167" y="4788983"/>
            <a:ext cx="0" cy="2132965"/>
          </a:xfrm>
          <a:custGeom>
            <a:avLst/>
            <a:gdLst/>
            <a:ahLst/>
            <a:cxnLst/>
            <a:rect l="l" t="t" r="r" b="b"/>
            <a:pathLst>
              <a:path h="2132965">
                <a:moveTo>
                  <a:pt x="0" y="2132596"/>
                </a:moveTo>
                <a:lnTo>
                  <a:pt x="0" y="0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668380" y="2676567"/>
            <a:ext cx="887730" cy="267970"/>
          </a:xfrm>
          <a:custGeom>
            <a:avLst/>
            <a:gdLst/>
            <a:ahLst/>
            <a:cxnLst/>
            <a:rect l="l" t="t" r="r" b="b"/>
            <a:pathLst>
              <a:path w="887729" h="267969">
                <a:moveTo>
                  <a:pt x="0" y="0"/>
                </a:moveTo>
                <a:lnTo>
                  <a:pt x="75285" y="25933"/>
                </a:lnTo>
                <a:lnTo>
                  <a:pt x="112090" y="38417"/>
                </a:lnTo>
                <a:lnTo>
                  <a:pt x="185292" y="62674"/>
                </a:lnTo>
                <a:lnTo>
                  <a:pt x="221640" y="74510"/>
                </a:lnTo>
                <a:lnTo>
                  <a:pt x="260235" y="86944"/>
                </a:lnTo>
                <a:lnTo>
                  <a:pt x="297446" y="98742"/>
                </a:lnTo>
                <a:lnTo>
                  <a:pt x="371297" y="121767"/>
                </a:lnTo>
                <a:lnTo>
                  <a:pt x="407923" y="132956"/>
                </a:lnTo>
                <a:lnTo>
                  <a:pt x="480720" y="154825"/>
                </a:lnTo>
                <a:lnTo>
                  <a:pt x="555231" y="176631"/>
                </a:lnTo>
                <a:lnTo>
                  <a:pt x="592226" y="187286"/>
                </a:lnTo>
                <a:lnTo>
                  <a:pt x="665683" y="207987"/>
                </a:lnTo>
                <a:lnTo>
                  <a:pt x="740829" y="228676"/>
                </a:lnTo>
                <a:lnTo>
                  <a:pt x="778167" y="238747"/>
                </a:lnTo>
                <a:lnTo>
                  <a:pt x="852258" y="258381"/>
                </a:lnTo>
                <a:lnTo>
                  <a:pt x="887133" y="267449"/>
                </a:lnTo>
              </a:path>
            </a:pathLst>
          </a:custGeom>
          <a:ln w="2286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 txBox="1"/>
          <p:nvPr/>
        </p:nvSpPr>
        <p:spPr>
          <a:xfrm>
            <a:off x="4417199" y="885132"/>
            <a:ext cx="266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Cambria"/>
                <a:cs typeface="Cambria"/>
              </a:rPr>
              <a:t>6</a:t>
            </a:r>
            <a:r>
              <a:rPr sz="1200" spc="5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231F20"/>
                </a:solidFill>
                <a:latin typeface="Cambria"/>
                <a:cs typeface="Cambria"/>
              </a:rPr>
              <a:t>m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4946652" y="1051247"/>
            <a:ext cx="469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Cambria"/>
                <a:cs typeface="Cambria"/>
              </a:rPr>
              <a:t>13</a:t>
            </a:r>
            <a:r>
              <a:rPr sz="1200" spc="6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ambria"/>
                <a:cs typeface="Cambria"/>
              </a:rPr>
              <a:t>min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4756353" y="3111605"/>
            <a:ext cx="696595" cy="0"/>
          </a:xfrm>
          <a:custGeom>
            <a:avLst/>
            <a:gdLst/>
            <a:ahLst/>
            <a:cxnLst/>
            <a:rect l="l" t="t" r="r" b="b"/>
            <a:pathLst>
              <a:path w="696595">
                <a:moveTo>
                  <a:pt x="0" y="0"/>
                </a:moveTo>
                <a:lnTo>
                  <a:pt x="696556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432323" y="3101534"/>
            <a:ext cx="103505" cy="20320"/>
          </a:xfrm>
          <a:custGeom>
            <a:avLst/>
            <a:gdLst/>
            <a:ahLst/>
            <a:cxnLst/>
            <a:rect l="l" t="t" r="r" b="b"/>
            <a:pathLst>
              <a:path w="103504" h="20319">
                <a:moveTo>
                  <a:pt x="0" y="0"/>
                </a:moveTo>
                <a:lnTo>
                  <a:pt x="0" y="20180"/>
                </a:lnTo>
                <a:lnTo>
                  <a:pt x="7321" y="19147"/>
                </a:lnTo>
                <a:lnTo>
                  <a:pt x="33936" y="15858"/>
                </a:lnTo>
                <a:lnTo>
                  <a:pt x="79478" y="11544"/>
                </a:lnTo>
                <a:lnTo>
                  <a:pt x="102996" y="10096"/>
                </a:lnTo>
                <a:lnTo>
                  <a:pt x="92297" y="9531"/>
                </a:lnTo>
                <a:lnTo>
                  <a:pt x="79478" y="8637"/>
                </a:lnTo>
                <a:lnTo>
                  <a:pt x="64993" y="7440"/>
                </a:lnTo>
                <a:lnTo>
                  <a:pt x="49301" y="5969"/>
                </a:lnTo>
                <a:lnTo>
                  <a:pt x="35390" y="4495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673930" y="3101483"/>
            <a:ext cx="103505" cy="20320"/>
          </a:xfrm>
          <a:custGeom>
            <a:avLst/>
            <a:gdLst/>
            <a:ahLst/>
            <a:cxnLst/>
            <a:rect l="l" t="t" r="r" b="b"/>
            <a:pathLst>
              <a:path w="103504" h="20319">
                <a:moveTo>
                  <a:pt x="103009" y="0"/>
                </a:moveTo>
                <a:lnTo>
                  <a:pt x="53682" y="5968"/>
                </a:lnTo>
                <a:lnTo>
                  <a:pt x="10702" y="9521"/>
                </a:lnTo>
                <a:lnTo>
                  <a:pt x="0" y="10083"/>
                </a:lnTo>
                <a:lnTo>
                  <a:pt x="10702" y="10653"/>
                </a:lnTo>
                <a:lnTo>
                  <a:pt x="53682" y="14224"/>
                </a:lnTo>
                <a:lnTo>
                  <a:pt x="103009" y="20192"/>
                </a:lnTo>
                <a:lnTo>
                  <a:pt x="1030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 txBox="1"/>
          <p:nvPr/>
        </p:nvSpPr>
        <p:spPr>
          <a:xfrm>
            <a:off x="4669815" y="3107490"/>
            <a:ext cx="8769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Cambria"/>
                <a:cs typeface="Cambria"/>
              </a:rPr>
              <a:t>13</a:t>
            </a:r>
            <a:r>
              <a:rPr sz="1000" spc="9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mbria"/>
                <a:cs typeface="Cambria"/>
              </a:rPr>
              <a:t>min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4668380" y="5384639"/>
            <a:ext cx="887730" cy="103505"/>
          </a:xfrm>
          <a:custGeom>
            <a:avLst/>
            <a:gdLst/>
            <a:ahLst/>
            <a:cxnLst/>
            <a:rect l="l" t="t" r="r" b="b"/>
            <a:pathLst>
              <a:path w="887729" h="103504">
                <a:moveTo>
                  <a:pt x="0" y="0"/>
                </a:moveTo>
                <a:lnTo>
                  <a:pt x="35979" y="4584"/>
                </a:lnTo>
                <a:lnTo>
                  <a:pt x="75285" y="9512"/>
                </a:lnTo>
                <a:lnTo>
                  <a:pt x="112090" y="14135"/>
                </a:lnTo>
                <a:lnTo>
                  <a:pt x="185292" y="23164"/>
                </a:lnTo>
                <a:lnTo>
                  <a:pt x="260235" y="32270"/>
                </a:lnTo>
                <a:lnTo>
                  <a:pt x="333222" y="41046"/>
                </a:lnTo>
                <a:lnTo>
                  <a:pt x="371297" y="45567"/>
                </a:lnTo>
                <a:lnTo>
                  <a:pt x="443191" y="53974"/>
                </a:lnTo>
                <a:lnTo>
                  <a:pt x="516851" y="62483"/>
                </a:lnTo>
                <a:lnTo>
                  <a:pt x="555231" y="66878"/>
                </a:lnTo>
                <a:lnTo>
                  <a:pt x="592226" y="71043"/>
                </a:lnTo>
                <a:lnTo>
                  <a:pt x="627824" y="75082"/>
                </a:lnTo>
                <a:lnTo>
                  <a:pt x="702106" y="83337"/>
                </a:lnTo>
                <a:lnTo>
                  <a:pt x="740829" y="87604"/>
                </a:lnTo>
                <a:lnTo>
                  <a:pt x="814070" y="95567"/>
                </a:lnTo>
                <a:lnTo>
                  <a:pt x="852258" y="99682"/>
                </a:lnTo>
                <a:lnTo>
                  <a:pt x="887133" y="103390"/>
                </a:lnTo>
              </a:path>
            </a:pathLst>
          </a:custGeom>
          <a:ln w="22859">
            <a:solidFill>
              <a:srgbClr val="0090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758194" y="908676"/>
            <a:ext cx="838835" cy="102235"/>
          </a:xfrm>
          <a:custGeom>
            <a:avLst/>
            <a:gdLst/>
            <a:ahLst/>
            <a:cxnLst/>
            <a:rect l="l" t="t" r="r" b="b"/>
            <a:pathLst>
              <a:path w="838835" h="102234">
                <a:moveTo>
                  <a:pt x="0" y="101714"/>
                </a:moveTo>
                <a:lnTo>
                  <a:pt x="803630" y="101714"/>
                </a:lnTo>
                <a:lnTo>
                  <a:pt x="838301" y="0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323903" y="2865619"/>
            <a:ext cx="460375" cy="151765"/>
          </a:xfrm>
          <a:custGeom>
            <a:avLst/>
            <a:gdLst/>
            <a:ahLst/>
            <a:cxnLst/>
            <a:rect l="l" t="t" r="r" b="b"/>
            <a:pathLst>
              <a:path w="460375" h="151764">
                <a:moveTo>
                  <a:pt x="230035" y="151333"/>
                </a:moveTo>
                <a:lnTo>
                  <a:pt x="302746" y="147476"/>
                </a:lnTo>
                <a:lnTo>
                  <a:pt x="365893" y="136735"/>
                </a:lnTo>
                <a:lnTo>
                  <a:pt x="415688" y="120356"/>
                </a:lnTo>
                <a:lnTo>
                  <a:pt x="448343" y="99585"/>
                </a:lnTo>
                <a:lnTo>
                  <a:pt x="460070" y="75666"/>
                </a:lnTo>
                <a:lnTo>
                  <a:pt x="448343" y="51747"/>
                </a:lnTo>
                <a:lnTo>
                  <a:pt x="415688" y="30976"/>
                </a:lnTo>
                <a:lnTo>
                  <a:pt x="365893" y="14597"/>
                </a:lnTo>
                <a:lnTo>
                  <a:pt x="302746" y="3856"/>
                </a:lnTo>
                <a:lnTo>
                  <a:pt x="230035" y="0"/>
                </a:lnTo>
                <a:lnTo>
                  <a:pt x="157328" y="3856"/>
                </a:lnTo>
                <a:lnTo>
                  <a:pt x="94182" y="14597"/>
                </a:lnTo>
                <a:lnTo>
                  <a:pt x="44385" y="30976"/>
                </a:lnTo>
                <a:lnTo>
                  <a:pt x="11728" y="51747"/>
                </a:lnTo>
                <a:lnTo>
                  <a:pt x="0" y="75666"/>
                </a:lnTo>
                <a:lnTo>
                  <a:pt x="11728" y="99585"/>
                </a:lnTo>
                <a:lnTo>
                  <a:pt x="44385" y="120356"/>
                </a:lnTo>
                <a:lnTo>
                  <a:pt x="94182" y="136735"/>
                </a:lnTo>
                <a:lnTo>
                  <a:pt x="157328" y="147476"/>
                </a:lnTo>
                <a:lnTo>
                  <a:pt x="230035" y="151333"/>
                </a:lnTo>
                <a:close/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679706" y="948523"/>
            <a:ext cx="2515235" cy="0"/>
          </a:xfrm>
          <a:custGeom>
            <a:avLst/>
            <a:gdLst/>
            <a:ahLst/>
            <a:cxnLst/>
            <a:rect l="l" t="t" r="r" b="b"/>
            <a:pathLst>
              <a:path w="2515234">
                <a:moveTo>
                  <a:pt x="0" y="0"/>
                </a:moveTo>
                <a:lnTo>
                  <a:pt x="2514701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173821" y="938464"/>
            <a:ext cx="103505" cy="20320"/>
          </a:xfrm>
          <a:custGeom>
            <a:avLst/>
            <a:gdLst/>
            <a:ahLst/>
            <a:cxnLst/>
            <a:rect l="l" t="t" r="r" b="b"/>
            <a:pathLst>
              <a:path w="103504" h="20319">
                <a:moveTo>
                  <a:pt x="0" y="0"/>
                </a:moveTo>
                <a:lnTo>
                  <a:pt x="0" y="20180"/>
                </a:lnTo>
                <a:lnTo>
                  <a:pt x="7325" y="19142"/>
                </a:lnTo>
                <a:lnTo>
                  <a:pt x="33957" y="15856"/>
                </a:lnTo>
                <a:lnTo>
                  <a:pt x="79475" y="11537"/>
                </a:lnTo>
                <a:lnTo>
                  <a:pt x="102984" y="10083"/>
                </a:lnTo>
                <a:lnTo>
                  <a:pt x="92287" y="9519"/>
                </a:lnTo>
                <a:lnTo>
                  <a:pt x="79475" y="8626"/>
                </a:lnTo>
                <a:lnTo>
                  <a:pt x="65002" y="7433"/>
                </a:lnTo>
                <a:lnTo>
                  <a:pt x="49326" y="5968"/>
                </a:lnTo>
                <a:lnTo>
                  <a:pt x="35411" y="448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597283" y="938413"/>
            <a:ext cx="103505" cy="20320"/>
          </a:xfrm>
          <a:custGeom>
            <a:avLst/>
            <a:gdLst/>
            <a:ahLst/>
            <a:cxnLst/>
            <a:rect l="l" t="t" r="r" b="b"/>
            <a:pathLst>
              <a:path w="103504" h="20319">
                <a:moveTo>
                  <a:pt x="103009" y="0"/>
                </a:moveTo>
                <a:lnTo>
                  <a:pt x="53695" y="5969"/>
                </a:lnTo>
                <a:lnTo>
                  <a:pt x="10706" y="9521"/>
                </a:lnTo>
                <a:lnTo>
                  <a:pt x="0" y="10083"/>
                </a:lnTo>
                <a:lnTo>
                  <a:pt x="10706" y="10653"/>
                </a:lnTo>
                <a:lnTo>
                  <a:pt x="53695" y="14224"/>
                </a:lnTo>
                <a:lnTo>
                  <a:pt x="103009" y="20180"/>
                </a:lnTo>
                <a:lnTo>
                  <a:pt x="1030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290255" y="2483902"/>
            <a:ext cx="0" cy="2132965"/>
          </a:xfrm>
          <a:custGeom>
            <a:avLst/>
            <a:gdLst/>
            <a:ahLst/>
            <a:cxnLst/>
            <a:rect l="l" t="t" r="r" b="b"/>
            <a:pathLst>
              <a:path h="2132965">
                <a:moveTo>
                  <a:pt x="0" y="2132596"/>
                </a:moveTo>
                <a:lnTo>
                  <a:pt x="0" y="0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290255" y="4786183"/>
            <a:ext cx="0" cy="2132965"/>
          </a:xfrm>
          <a:custGeom>
            <a:avLst/>
            <a:gdLst/>
            <a:ahLst/>
            <a:cxnLst/>
            <a:rect l="l" t="t" r="r" b="b"/>
            <a:pathLst>
              <a:path h="2132965">
                <a:moveTo>
                  <a:pt x="0" y="2132596"/>
                </a:moveTo>
                <a:lnTo>
                  <a:pt x="0" y="0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561329" y="2941216"/>
            <a:ext cx="2729865" cy="563880"/>
          </a:xfrm>
          <a:custGeom>
            <a:avLst/>
            <a:gdLst/>
            <a:ahLst/>
            <a:cxnLst/>
            <a:rect l="l" t="t" r="r" b="b"/>
            <a:pathLst>
              <a:path w="2729865" h="563879">
                <a:moveTo>
                  <a:pt x="0" y="0"/>
                </a:moveTo>
                <a:lnTo>
                  <a:pt x="110832" y="34378"/>
                </a:lnTo>
                <a:lnTo>
                  <a:pt x="231533" y="70421"/>
                </a:lnTo>
                <a:lnTo>
                  <a:pt x="344995" y="102946"/>
                </a:lnTo>
                <a:lnTo>
                  <a:pt x="454025" y="133070"/>
                </a:lnTo>
                <a:lnTo>
                  <a:pt x="570153" y="163956"/>
                </a:lnTo>
                <a:lnTo>
                  <a:pt x="681913" y="192557"/>
                </a:lnTo>
                <a:lnTo>
                  <a:pt x="800671" y="221767"/>
                </a:lnTo>
                <a:lnTo>
                  <a:pt x="915174" y="248831"/>
                </a:lnTo>
                <a:lnTo>
                  <a:pt x="1025245" y="273913"/>
                </a:lnTo>
                <a:lnTo>
                  <a:pt x="1142415" y="299554"/>
                </a:lnTo>
                <a:lnTo>
                  <a:pt x="1255179" y="323341"/>
                </a:lnTo>
                <a:lnTo>
                  <a:pt x="1363624" y="345351"/>
                </a:lnTo>
                <a:lnTo>
                  <a:pt x="1479067" y="367918"/>
                </a:lnTo>
                <a:lnTo>
                  <a:pt x="1590255" y="388810"/>
                </a:lnTo>
                <a:lnTo>
                  <a:pt x="1708378" y="410197"/>
                </a:lnTo>
                <a:lnTo>
                  <a:pt x="1822208" y="429996"/>
                </a:lnTo>
                <a:lnTo>
                  <a:pt x="1931657" y="448335"/>
                </a:lnTo>
                <a:lnTo>
                  <a:pt x="2048154" y="467118"/>
                </a:lnTo>
                <a:lnTo>
                  <a:pt x="2160320" y="484517"/>
                </a:lnTo>
                <a:lnTo>
                  <a:pt x="2279446" y="502284"/>
                </a:lnTo>
                <a:lnTo>
                  <a:pt x="2394343" y="518744"/>
                </a:lnTo>
                <a:lnTo>
                  <a:pt x="2504808" y="533996"/>
                </a:lnTo>
                <a:lnTo>
                  <a:pt x="2622346" y="549605"/>
                </a:lnTo>
                <a:lnTo>
                  <a:pt x="2729763" y="563333"/>
                </a:lnTo>
              </a:path>
            </a:pathLst>
          </a:custGeom>
          <a:ln w="2286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 txBox="1"/>
          <p:nvPr/>
        </p:nvSpPr>
        <p:spPr>
          <a:xfrm>
            <a:off x="6591596" y="943795"/>
            <a:ext cx="469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Cambria"/>
                <a:cs typeface="Cambria"/>
              </a:rPr>
              <a:t>40</a:t>
            </a:r>
            <a:r>
              <a:rPr sz="1200" spc="6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ambria"/>
                <a:cs typeface="Cambria"/>
              </a:rPr>
              <a:t>min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5655729" y="5985431"/>
            <a:ext cx="2538730" cy="0"/>
          </a:xfrm>
          <a:custGeom>
            <a:avLst/>
            <a:gdLst/>
            <a:ahLst/>
            <a:cxnLst/>
            <a:rect l="l" t="t" r="r" b="b"/>
            <a:pathLst>
              <a:path w="2538729">
                <a:moveTo>
                  <a:pt x="0" y="0"/>
                </a:moveTo>
                <a:lnTo>
                  <a:pt x="2538679" y="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173821" y="5975386"/>
            <a:ext cx="103505" cy="20320"/>
          </a:xfrm>
          <a:custGeom>
            <a:avLst/>
            <a:gdLst/>
            <a:ahLst/>
            <a:cxnLst/>
            <a:rect l="l" t="t" r="r" b="b"/>
            <a:pathLst>
              <a:path w="103504" h="20320">
                <a:moveTo>
                  <a:pt x="0" y="0"/>
                </a:moveTo>
                <a:lnTo>
                  <a:pt x="0" y="20167"/>
                </a:lnTo>
                <a:lnTo>
                  <a:pt x="7325" y="19141"/>
                </a:lnTo>
                <a:lnTo>
                  <a:pt x="33957" y="15852"/>
                </a:lnTo>
                <a:lnTo>
                  <a:pt x="79475" y="11526"/>
                </a:lnTo>
                <a:lnTo>
                  <a:pt x="102984" y="10083"/>
                </a:lnTo>
                <a:lnTo>
                  <a:pt x="92287" y="9513"/>
                </a:lnTo>
                <a:lnTo>
                  <a:pt x="79475" y="8620"/>
                </a:lnTo>
                <a:lnTo>
                  <a:pt x="65002" y="7426"/>
                </a:lnTo>
                <a:lnTo>
                  <a:pt x="49326" y="5956"/>
                </a:lnTo>
                <a:lnTo>
                  <a:pt x="35411" y="4484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573305" y="5975335"/>
            <a:ext cx="103505" cy="20320"/>
          </a:xfrm>
          <a:custGeom>
            <a:avLst/>
            <a:gdLst/>
            <a:ahLst/>
            <a:cxnLst/>
            <a:rect l="l" t="t" r="r" b="b"/>
            <a:pathLst>
              <a:path w="103504" h="20320">
                <a:moveTo>
                  <a:pt x="103009" y="0"/>
                </a:moveTo>
                <a:lnTo>
                  <a:pt x="53695" y="5969"/>
                </a:lnTo>
                <a:lnTo>
                  <a:pt x="10711" y="9526"/>
                </a:lnTo>
                <a:lnTo>
                  <a:pt x="0" y="10096"/>
                </a:lnTo>
                <a:lnTo>
                  <a:pt x="10711" y="10653"/>
                </a:lnTo>
                <a:lnTo>
                  <a:pt x="53695" y="14211"/>
                </a:lnTo>
                <a:lnTo>
                  <a:pt x="103009" y="20167"/>
                </a:lnTo>
                <a:lnTo>
                  <a:pt x="1030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 txBox="1"/>
          <p:nvPr/>
        </p:nvSpPr>
        <p:spPr>
          <a:xfrm>
            <a:off x="6756696" y="5980720"/>
            <a:ext cx="3937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Cambria"/>
                <a:cs typeface="Cambria"/>
              </a:rPr>
              <a:t>40</a:t>
            </a:r>
            <a:r>
              <a:rPr sz="1000" spc="4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mbria"/>
                <a:cs typeface="Cambria"/>
              </a:rPr>
              <a:t>min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5561329" y="5485229"/>
            <a:ext cx="2729865" cy="295910"/>
          </a:xfrm>
          <a:custGeom>
            <a:avLst/>
            <a:gdLst/>
            <a:ahLst/>
            <a:cxnLst/>
            <a:rect l="l" t="t" r="r" b="b"/>
            <a:pathLst>
              <a:path w="2729865" h="295910">
                <a:moveTo>
                  <a:pt x="0" y="0"/>
                </a:moveTo>
                <a:lnTo>
                  <a:pt x="110832" y="15468"/>
                </a:lnTo>
                <a:lnTo>
                  <a:pt x="231533" y="31915"/>
                </a:lnTo>
                <a:lnTo>
                  <a:pt x="344995" y="47002"/>
                </a:lnTo>
                <a:lnTo>
                  <a:pt x="454025" y="61163"/>
                </a:lnTo>
                <a:lnTo>
                  <a:pt x="570153" y="75933"/>
                </a:lnTo>
                <a:lnTo>
                  <a:pt x="681913" y="89814"/>
                </a:lnTo>
                <a:lnTo>
                  <a:pt x="800671" y="104228"/>
                </a:lnTo>
                <a:lnTo>
                  <a:pt x="915174" y="117779"/>
                </a:lnTo>
                <a:lnTo>
                  <a:pt x="1025245" y="130543"/>
                </a:lnTo>
                <a:lnTo>
                  <a:pt x="1142415" y="143776"/>
                </a:lnTo>
                <a:lnTo>
                  <a:pt x="1255179" y="156260"/>
                </a:lnTo>
                <a:lnTo>
                  <a:pt x="1363624" y="167995"/>
                </a:lnTo>
                <a:lnTo>
                  <a:pt x="1479067" y="180187"/>
                </a:lnTo>
                <a:lnTo>
                  <a:pt x="1590255" y="191655"/>
                </a:lnTo>
                <a:lnTo>
                  <a:pt x="1708378" y="203568"/>
                </a:lnTo>
                <a:lnTo>
                  <a:pt x="1822208" y="214807"/>
                </a:lnTo>
                <a:lnTo>
                  <a:pt x="1931657" y="225335"/>
                </a:lnTo>
                <a:lnTo>
                  <a:pt x="2048154" y="236308"/>
                </a:lnTo>
                <a:lnTo>
                  <a:pt x="2160320" y="246608"/>
                </a:lnTo>
                <a:lnTo>
                  <a:pt x="2279446" y="257327"/>
                </a:lnTo>
                <a:lnTo>
                  <a:pt x="2394343" y="267411"/>
                </a:lnTo>
                <a:lnTo>
                  <a:pt x="2504808" y="276885"/>
                </a:lnTo>
                <a:lnTo>
                  <a:pt x="2622346" y="286740"/>
                </a:lnTo>
                <a:lnTo>
                  <a:pt x="2729763" y="295516"/>
                </a:lnTo>
              </a:path>
            </a:pathLst>
          </a:custGeom>
          <a:ln w="22860">
            <a:solidFill>
              <a:srgbClr val="0090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602325" y="804149"/>
            <a:ext cx="2709545" cy="102235"/>
          </a:xfrm>
          <a:custGeom>
            <a:avLst/>
            <a:gdLst/>
            <a:ahLst/>
            <a:cxnLst/>
            <a:rect l="l" t="t" r="r" b="b"/>
            <a:pathLst>
              <a:path w="2709545" h="102234">
                <a:moveTo>
                  <a:pt x="0" y="101726"/>
                </a:moveTo>
                <a:lnTo>
                  <a:pt x="2674759" y="101726"/>
                </a:lnTo>
                <a:lnTo>
                  <a:pt x="2709418" y="0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027314" y="5702184"/>
            <a:ext cx="460375" cy="151765"/>
          </a:xfrm>
          <a:custGeom>
            <a:avLst/>
            <a:gdLst/>
            <a:ahLst/>
            <a:cxnLst/>
            <a:rect l="l" t="t" r="r" b="b"/>
            <a:pathLst>
              <a:path w="460375" h="151764">
                <a:moveTo>
                  <a:pt x="230022" y="151333"/>
                </a:moveTo>
                <a:lnTo>
                  <a:pt x="302735" y="147476"/>
                </a:lnTo>
                <a:lnTo>
                  <a:pt x="365877" y="136735"/>
                </a:lnTo>
                <a:lnTo>
                  <a:pt x="415662" y="120356"/>
                </a:lnTo>
                <a:lnTo>
                  <a:pt x="448309" y="99585"/>
                </a:lnTo>
                <a:lnTo>
                  <a:pt x="460032" y="75666"/>
                </a:lnTo>
                <a:lnTo>
                  <a:pt x="448309" y="51752"/>
                </a:lnTo>
                <a:lnTo>
                  <a:pt x="415662" y="30981"/>
                </a:lnTo>
                <a:lnTo>
                  <a:pt x="365877" y="14601"/>
                </a:lnTo>
                <a:lnTo>
                  <a:pt x="302735" y="3858"/>
                </a:lnTo>
                <a:lnTo>
                  <a:pt x="230022" y="0"/>
                </a:lnTo>
                <a:lnTo>
                  <a:pt x="157317" y="3858"/>
                </a:lnTo>
                <a:lnTo>
                  <a:pt x="94174" y="14601"/>
                </a:lnTo>
                <a:lnTo>
                  <a:pt x="44380" y="30981"/>
                </a:lnTo>
                <a:lnTo>
                  <a:pt x="11726" y="51752"/>
                </a:lnTo>
                <a:lnTo>
                  <a:pt x="0" y="75666"/>
                </a:lnTo>
                <a:lnTo>
                  <a:pt x="11726" y="99585"/>
                </a:lnTo>
                <a:lnTo>
                  <a:pt x="44380" y="120356"/>
                </a:lnTo>
                <a:lnTo>
                  <a:pt x="94174" y="136735"/>
                </a:lnTo>
                <a:lnTo>
                  <a:pt x="157317" y="147476"/>
                </a:lnTo>
                <a:lnTo>
                  <a:pt x="230022" y="151333"/>
                </a:lnTo>
                <a:close/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 txBox="1">
            <a:spLocks noGrp="1"/>
          </p:cNvSpPr>
          <p:nvPr>
            <p:ph type="title"/>
          </p:nvPr>
        </p:nvSpPr>
        <p:spPr>
          <a:xfrm>
            <a:off x="508000" y="298450"/>
            <a:ext cx="6828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E62200"/>
                </a:solidFill>
                <a:latin typeface="Comic Sans MS"/>
                <a:cs typeface="Comic Sans MS"/>
              </a:rPr>
              <a:t>Le compartiment </a:t>
            </a:r>
            <a:r>
              <a:rPr sz="1800" b="0" spc="-5" dirty="0">
                <a:solidFill>
                  <a:srgbClr val="E62200"/>
                </a:solidFill>
                <a:latin typeface="Comic Sans MS"/>
                <a:cs typeface="Comic Sans MS"/>
              </a:rPr>
              <a:t>directeur </a:t>
            </a:r>
            <a:r>
              <a:rPr sz="1800" b="0" dirty="0">
                <a:solidFill>
                  <a:srgbClr val="E62200"/>
                </a:solidFill>
                <a:latin typeface="Comic Sans MS"/>
                <a:cs typeface="Comic Sans MS"/>
              </a:rPr>
              <a:t>peut changer au cours </a:t>
            </a:r>
            <a:r>
              <a:rPr sz="1800" b="0" spc="-5" dirty="0">
                <a:solidFill>
                  <a:srgbClr val="E62200"/>
                </a:solidFill>
                <a:latin typeface="Comic Sans MS"/>
                <a:cs typeface="Comic Sans MS"/>
              </a:rPr>
              <a:t>d’une</a:t>
            </a:r>
            <a:r>
              <a:rPr sz="1800" b="0" spc="-95" dirty="0">
                <a:solidFill>
                  <a:srgbClr val="E62200"/>
                </a:solidFill>
                <a:latin typeface="Comic Sans MS"/>
                <a:cs typeface="Comic Sans MS"/>
              </a:rPr>
              <a:t> </a:t>
            </a:r>
            <a:r>
              <a:rPr sz="1800" b="0" dirty="0">
                <a:solidFill>
                  <a:srgbClr val="E62200"/>
                </a:solidFill>
                <a:latin typeface="Comic Sans MS"/>
                <a:cs typeface="Comic Sans MS"/>
              </a:rPr>
              <a:t>plongée.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75" name="object 27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49315" y="393700"/>
            <a:ext cx="3263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 courbe </a:t>
            </a:r>
            <a:r>
              <a:rPr spc="-5" dirty="0"/>
              <a:t>de</a:t>
            </a:r>
            <a:r>
              <a:rPr spc="-100" dirty="0"/>
              <a:t> </a:t>
            </a:r>
            <a:r>
              <a:rPr dirty="0"/>
              <a:t>sécurité</a:t>
            </a:r>
          </a:p>
        </p:txBody>
      </p:sp>
      <p:sp>
        <p:nvSpPr>
          <p:cNvPr id="4" name="object 4"/>
          <p:cNvSpPr/>
          <p:nvPr/>
        </p:nvSpPr>
        <p:spPr>
          <a:xfrm>
            <a:off x="330200" y="1562100"/>
            <a:ext cx="9499600" cy="575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9900" y="1689100"/>
            <a:ext cx="9220200" cy="5473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78987" y="6063030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401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09911" y="6096736"/>
            <a:ext cx="279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10" dirty="0">
                <a:solidFill>
                  <a:srgbClr val="231F20"/>
                </a:solidFill>
                <a:latin typeface="Cambria"/>
                <a:cs typeface="Cambria"/>
              </a:rPr>
              <a:t>10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73312" y="5525236"/>
            <a:ext cx="698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231F20"/>
                </a:solidFill>
                <a:latin typeface="Cambria"/>
                <a:cs typeface="Cambria"/>
              </a:rPr>
              <a:t>9,27</a:t>
            </a:r>
            <a:r>
              <a:rPr sz="1800" spc="114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231F20"/>
                </a:solidFill>
                <a:latin typeface="Cambria"/>
                <a:cs typeface="Cambria"/>
              </a:rPr>
              <a:t>m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82718" y="6063030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401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86552" y="6063030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401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90359" y="6063030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401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94091" y="6063030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401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31366" y="6096736"/>
            <a:ext cx="279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10" dirty="0">
                <a:solidFill>
                  <a:srgbClr val="231F20"/>
                </a:solidFill>
                <a:latin typeface="Cambria"/>
                <a:cs typeface="Cambria"/>
              </a:rPr>
              <a:t>50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97924" y="6063030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401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834386" y="6096736"/>
            <a:ext cx="279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10" dirty="0">
                <a:solidFill>
                  <a:srgbClr val="231F20"/>
                </a:solidFill>
                <a:latin typeface="Cambria"/>
                <a:cs typeface="Cambria"/>
              </a:rPr>
              <a:t>60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95918" y="6079604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2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16720" y="6079604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2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37446" y="6079604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2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58184" y="6079604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2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99725" y="6079604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2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20464" y="6079604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2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41266" y="6079604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2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61992" y="6079604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2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03533" y="6079604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2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24285" y="6079604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2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45011" y="6079604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2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65800" y="6079604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2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07290" y="6079604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2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28093" y="6079604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2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48806" y="6079604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2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69544" y="6079604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2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11098" y="6079604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2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31836" y="6079604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2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52639" y="6079604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2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73378" y="6079604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2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14907" y="6079604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2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35644" y="6079604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2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556370" y="6079604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2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777185" y="6079604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2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75179" y="6104432"/>
            <a:ext cx="6623050" cy="0"/>
          </a:xfrm>
          <a:custGeom>
            <a:avLst/>
            <a:gdLst/>
            <a:ahLst/>
            <a:cxnLst/>
            <a:rect l="l" t="t" r="r" b="b"/>
            <a:pathLst>
              <a:path w="6623050">
                <a:moveTo>
                  <a:pt x="0" y="0"/>
                </a:moveTo>
                <a:lnTo>
                  <a:pt x="6622745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75179" y="5592838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38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5179" y="5081168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38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75179" y="4569574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38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75179" y="4057878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38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75179" y="3546271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38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75179" y="3034576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38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75179" y="2522969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38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858999" y="2332471"/>
            <a:ext cx="406400" cy="3400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110" dirty="0">
                <a:solidFill>
                  <a:srgbClr val="231F20"/>
                </a:solidFill>
                <a:latin typeface="Cambria"/>
                <a:cs typeface="Cambria"/>
              </a:rPr>
              <a:t>175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625"/>
              </a:spcBef>
            </a:pPr>
            <a:r>
              <a:rPr sz="2000" spc="-110" dirty="0">
                <a:solidFill>
                  <a:srgbClr val="231F20"/>
                </a:solidFill>
                <a:latin typeface="Cambria"/>
                <a:cs typeface="Cambria"/>
              </a:rPr>
              <a:t>150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630"/>
              </a:spcBef>
            </a:pPr>
            <a:r>
              <a:rPr sz="2000" spc="-110" dirty="0">
                <a:solidFill>
                  <a:srgbClr val="231F20"/>
                </a:solidFill>
                <a:latin typeface="Cambria"/>
                <a:cs typeface="Cambria"/>
              </a:rPr>
              <a:t>125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630"/>
              </a:spcBef>
            </a:pPr>
            <a:r>
              <a:rPr sz="2000" spc="-110" dirty="0">
                <a:solidFill>
                  <a:srgbClr val="231F20"/>
                </a:solidFill>
                <a:latin typeface="Cambria"/>
                <a:cs typeface="Cambria"/>
              </a:rPr>
              <a:t>100</a:t>
            </a:r>
            <a:endParaRPr sz="2000">
              <a:latin typeface="Cambria"/>
              <a:cs typeface="Cambria"/>
            </a:endParaRPr>
          </a:p>
          <a:p>
            <a:pPr marL="126364" algn="ctr">
              <a:lnSpc>
                <a:spcPct val="100000"/>
              </a:lnSpc>
              <a:spcBef>
                <a:spcPts val="1630"/>
              </a:spcBef>
            </a:pPr>
            <a:r>
              <a:rPr sz="2000" spc="-110" dirty="0">
                <a:solidFill>
                  <a:srgbClr val="231F20"/>
                </a:solidFill>
                <a:latin typeface="Cambria"/>
                <a:cs typeface="Cambria"/>
              </a:rPr>
              <a:t>75</a:t>
            </a:r>
            <a:endParaRPr sz="2000">
              <a:latin typeface="Cambria"/>
              <a:cs typeface="Cambria"/>
            </a:endParaRPr>
          </a:p>
          <a:p>
            <a:pPr marL="126364" algn="ctr">
              <a:lnSpc>
                <a:spcPct val="100000"/>
              </a:lnSpc>
              <a:spcBef>
                <a:spcPts val="1625"/>
              </a:spcBef>
            </a:pPr>
            <a:r>
              <a:rPr sz="2000" spc="-110" dirty="0">
                <a:solidFill>
                  <a:srgbClr val="231F20"/>
                </a:solidFill>
                <a:latin typeface="Cambria"/>
                <a:cs typeface="Cambria"/>
              </a:rPr>
              <a:t>50</a:t>
            </a:r>
            <a:endParaRPr sz="2000">
              <a:latin typeface="Cambria"/>
              <a:cs typeface="Cambria"/>
            </a:endParaRPr>
          </a:p>
          <a:p>
            <a:pPr marL="126364" algn="ctr">
              <a:lnSpc>
                <a:spcPct val="100000"/>
              </a:lnSpc>
              <a:spcBef>
                <a:spcPts val="1630"/>
              </a:spcBef>
            </a:pPr>
            <a:r>
              <a:rPr sz="2000" spc="-110" dirty="0">
                <a:solidFill>
                  <a:srgbClr val="231F20"/>
                </a:solidFill>
                <a:latin typeface="Cambria"/>
                <a:cs typeface="Cambria"/>
              </a:rPr>
              <a:t>25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375179" y="2011362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38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75179" y="600210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75179" y="589979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375179" y="579747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75179" y="569513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75179" y="549043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75179" y="538812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75179" y="528580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375179" y="518347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75179" y="497881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75179" y="487653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75179" y="477420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75179" y="467186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75179" y="446722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75179" y="436490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75179" y="426251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75179" y="416018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75179" y="395555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75179" y="385323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75179" y="375091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75179" y="364858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75179" y="344396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75179" y="334162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75179" y="323930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375179" y="313696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75179" y="293227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5179" y="282995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5179" y="272761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75179" y="262530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75179" y="242067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375179" y="231834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375179" y="221601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375179" y="211371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375179" y="2011362"/>
            <a:ext cx="0" cy="4093210"/>
          </a:xfrm>
          <a:custGeom>
            <a:avLst/>
            <a:gdLst/>
            <a:ahLst/>
            <a:cxnLst/>
            <a:rect l="l" t="t" r="r" b="b"/>
            <a:pathLst>
              <a:path h="4093210">
                <a:moveTo>
                  <a:pt x="0" y="4093070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404171" y="2011362"/>
            <a:ext cx="0" cy="4093210"/>
          </a:xfrm>
          <a:custGeom>
            <a:avLst/>
            <a:gdLst/>
            <a:ahLst/>
            <a:cxnLst/>
            <a:rect l="l" t="t" r="r" b="b"/>
            <a:pathLst>
              <a:path h="4093210">
                <a:moveTo>
                  <a:pt x="0" y="4093070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75179" y="2011362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401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78987" y="2011362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401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82718" y="2011362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401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686552" y="2011362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401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790359" y="2011362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401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894091" y="2011362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401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95918" y="201136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4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816720" y="201136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4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037446" y="201136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4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58184" y="201136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4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699725" y="201136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4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920464" y="201136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4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41266" y="201136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4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361992" y="201136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4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803533" y="201136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4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24285" y="201136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4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245011" y="201136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4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465800" y="201136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4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907290" y="201136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4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128093" y="201136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4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348806" y="201136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4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569544" y="201136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4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011098" y="201136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4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231836" y="201136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4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452639" y="201136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4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673378" y="201136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4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114907" y="201136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4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335644" y="201136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4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556370" y="201136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4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777185" y="201136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84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375179" y="2011362"/>
            <a:ext cx="6623050" cy="0"/>
          </a:xfrm>
          <a:custGeom>
            <a:avLst/>
            <a:gdLst/>
            <a:ahLst/>
            <a:cxnLst/>
            <a:rect l="l" t="t" r="r" b="b"/>
            <a:pathLst>
              <a:path w="6623050">
                <a:moveTo>
                  <a:pt x="0" y="0"/>
                </a:moveTo>
                <a:lnTo>
                  <a:pt x="6622745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956522" y="6104432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40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956522" y="5592838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40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956522" y="5081168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40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956522" y="4569574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40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56522" y="4057878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40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956522" y="3546271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40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956522" y="3034576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40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956522" y="2522969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40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973096" y="600210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973096" y="589979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973096" y="579747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973096" y="569513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973096" y="549043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973096" y="538812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973096" y="528580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973096" y="518347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973096" y="497881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973096" y="487653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973096" y="477420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973096" y="467186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973096" y="446722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973096" y="436490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973096" y="426251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973096" y="416018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973096" y="395555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973096" y="385323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973096" y="375091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973096" y="364858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973096" y="344396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973096" y="334162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973096" y="323930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973096" y="313696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973096" y="293227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973096" y="282995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973096" y="272761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973096" y="262530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973096" y="242067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973096" y="231834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973096" y="221601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973096" y="211371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997924" y="2011362"/>
            <a:ext cx="0" cy="4093210"/>
          </a:xfrm>
          <a:custGeom>
            <a:avLst/>
            <a:gdLst/>
            <a:ahLst/>
            <a:cxnLst/>
            <a:rect l="l" t="t" r="r" b="b"/>
            <a:pathLst>
              <a:path h="4093210">
                <a:moveTo>
                  <a:pt x="0" y="4093070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572027" y="2011362"/>
            <a:ext cx="5426075" cy="4027170"/>
          </a:xfrm>
          <a:custGeom>
            <a:avLst/>
            <a:gdLst/>
            <a:ahLst/>
            <a:cxnLst/>
            <a:rect l="l" t="t" r="r" b="b"/>
            <a:pathLst>
              <a:path w="5426075" h="4027170">
                <a:moveTo>
                  <a:pt x="0" y="0"/>
                </a:moveTo>
                <a:lnTo>
                  <a:pt x="15900" y="262991"/>
                </a:lnTo>
                <a:lnTo>
                  <a:pt x="42672" y="613016"/>
                </a:lnTo>
                <a:lnTo>
                  <a:pt x="71005" y="899388"/>
                </a:lnTo>
                <a:lnTo>
                  <a:pt x="130810" y="1339532"/>
                </a:lnTo>
                <a:lnTo>
                  <a:pt x="190817" y="1652790"/>
                </a:lnTo>
                <a:lnTo>
                  <a:pt x="247040" y="1887435"/>
                </a:lnTo>
                <a:lnTo>
                  <a:pt x="312597" y="2140089"/>
                </a:lnTo>
                <a:lnTo>
                  <a:pt x="374992" y="2323807"/>
                </a:lnTo>
                <a:lnTo>
                  <a:pt x="492353" y="2580106"/>
                </a:lnTo>
                <a:lnTo>
                  <a:pt x="599706" y="2751759"/>
                </a:lnTo>
                <a:lnTo>
                  <a:pt x="820966" y="3019323"/>
                </a:lnTo>
                <a:lnTo>
                  <a:pt x="1056551" y="3224187"/>
                </a:lnTo>
                <a:lnTo>
                  <a:pt x="1283284" y="3387471"/>
                </a:lnTo>
                <a:lnTo>
                  <a:pt x="1399057" y="3479596"/>
                </a:lnTo>
                <a:lnTo>
                  <a:pt x="1524241" y="3563124"/>
                </a:lnTo>
                <a:lnTo>
                  <a:pt x="1756422" y="3674770"/>
                </a:lnTo>
                <a:lnTo>
                  <a:pt x="1869681" y="3720731"/>
                </a:lnTo>
                <a:lnTo>
                  <a:pt x="1994065" y="3759149"/>
                </a:lnTo>
                <a:lnTo>
                  <a:pt x="2222868" y="3810672"/>
                </a:lnTo>
                <a:lnTo>
                  <a:pt x="2457119" y="3854246"/>
                </a:lnTo>
                <a:lnTo>
                  <a:pt x="2682621" y="3887558"/>
                </a:lnTo>
                <a:lnTo>
                  <a:pt x="2922282" y="3913860"/>
                </a:lnTo>
                <a:lnTo>
                  <a:pt x="3153168" y="3933596"/>
                </a:lnTo>
                <a:lnTo>
                  <a:pt x="3375266" y="3949230"/>
                </a:lnTo>
                <a:lnTo>
                  <a:pt x="3611562" y="3963149"/>
                </a:lnTo>
                <a:lnTo>
                  <a:pt x="3839121" y="3974655"/>
                </a:lnTo>
                <a:lnTo>
                  <a:pt x="4057891" y="3984256"/>
                </a:lnTo>
                <a:lnTo>
                  <a:pt x="4290860" y="3993400"/>
                </a:lnTo>
                <a:lnTo>
                  <a:pt x="4515067" y="4001223"/>
                </a:lnTo>
                <a:lnTo>
                  <a:pt x="4753495" y="4008754"/>
                </a:lnTo>
                <a:lnTo>
                  <a:pt x="4983086" y="4015308"/>
                </a:lnTo>
                <a:lnTo>
                  <a:pt x="5203952" y="4021137"/>
                </a:lnTo>
                <a:lnTo>
                  <a:pt x="5425897" y="4026572"/>
                </a:lnTo>
              </a:path>
            </a:pathLst>
          </a:custGeom>
          <a:ln w="254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98600" y="2208580"/>
            <a:ext cx="0" cy="3416300"/>
          </a:xfrm>
          <a:custGeom>
            <a:avLst/>
            <a:gdLst/>
            <a:ahLst/>
            <a:cxnLst/>
            <a:rect l="l" t="t" r="r" b="b"/>
            <a:pathLst>
              <a:path h="3416300">
                <a:moveTo>
                  <a:pt x="0" y="0"/>
                </a:moveTo>
                <a:lnTo>
                  <a:pt x="0" y="341630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451813" y="2095195"/>
            <a:ext cx="93586" cy="154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511259" y="6591300"/>
            <a:ext cx="6308090" cy="0"/>
          </a:xfrm>
          <a:custGeom>
            <a:avLst/>
            <a:gdLst/>
            <a:ahLst/>
            <a:cxnLst/>
            <a:rect l="l" t="t" r="r" b="b"/>
            <a:pathLst>
              <a:path w="6308090">
                <a:moveTo>
                  <a:pt x="630787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778381" y="6544488"/>
            <a:ext cx="154138" cy="93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 txBox="1"/>
          <p:nvPr/>
        </p:nvSpPr>
        <p:spPr>
          <a:xfrm>
            <a:off x="4415307" y="6096736"/>
            <a:ext cx="2491105" cy="939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  <a:tabLst>
                <a:tab pos="1120775" algn="l"/>
                <a:tab pos="2223770" algn="l"/>
              </a:tabLst>
            </a:pPr>
            <a:r>
              <a:rPr sz="2000" spc="-110" dirty="0">
                <a:solidFill>
                  <a:srgbClr val="231F20"/>
                </a:solidFill>
                <a:latin typeface="Cambria"/>
                <a:cs typeface="Cambria"/>
              </a:rPr>
              <a:t>20	30	40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30" dirty="0">
                <a:solidFill>
                  <a:srgbClr val="231F20"/>
                </a:solidFill>
                <a:latin typeface="Cambria"/>
                <a:cs typeface="Cambria"/>
              </a:rPr>
              <a:t>profondeur </a:t>
            </a:r>
            <a:r>
              <a:rPr sz="2000" spc="-50" dirty="0">
                <a:solidFill>
                  <a:srgbClr val="231F20"/>
                </a:solidFill>
                <a:latin typeface="Cambria"/>
                <a:cs typeface="Cambria"/>
              </a:rPr>
              <a:t>en</a:t>
            </a:r>
            <a:r>
              <a:rPr sz="2000" spc="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2000" spc="-35" dirty="0">
                <a:solidFill>
                  <a:srgbClr val="231F20"/>
                </a:solidFill>
                <a:latin typeface="Cambria"/>
                <a:cs typeface="Cambria"/>
              </a:rPr>
              <a:t>mètres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990600" y="2894380"/>
            <a:ext cx="330200" cy="19304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45" dirty="0">
                <a:solidFill>
                  <a:srgbClr val="231F20"/>
                </a:solidFill>
                <a:latin typeface="Cambria"/>
                <a:cs typeface="Cambria"/>
              </a:rPr>
              <a:t>durée </a:t>
            </a:r>
            <a:r>
              <a:rPr sz="2000" spc="-50" dirty="0">
                <a:solidFill>
                  <a:srgbClr val="231F20"/>
                </a:solidFill>
                <a:latin typeface="Cambria"/>
                <a:cs typeface="Cambria"/>
              </a:rPr>
              <a:t>en</a:t>
            </a:r>
            <a:r>
              <a:rPr sz="2000" spc="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Cambria"/>
                <a:cs typeface="Cambria"/>
              </a:rPr>
              <a:t>minutes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2644775" y="5834430"/>
            <a:ext cx="652780" cy="152400"/>
          </a:xfrm>
          <a:custGeom>
            <a:avLst/>
            <a:gdLst/>
            <a:ahLst/>
            <a:cxnLst/>
            <a:rect l="l" t="t" r="r" b="b"/>
            <a:pathLst>
              <a:path w="652779" h="152400">
                <a:moveTo>
                  <a:pt x="0" y="0"/>
                </a:moveTo>
                <a:lnTo>
                  <a:pt x="525475" y="0"/>
                </a:lnTo>
                <a:lnTo>
                  <a:pt x="652475" y="15240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258870" y="5949772"/>
            <a:ext cx="93459" cy="1031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670300" y="3318306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492" y="0"/>
                </a:moveTo>
                <a:lnTo>
                  <a:pt x="8278" y="6619"/>
                </a:lnTo>
                <a:lnTo>
                  <a:pt x="0" y="26479"/>
                </a:lnTo>
                <a:lnTo>
                  <a:pt x="8278" y="46360"/>
                </a:lnTo>
                <a:lnTo>
                  <a:pt x="26492" y="52987"/>
                </a:lnTo>
                <a:lnTo>
                  <a:pt x="44705" y="46360"/>
                </a:lnTo>
                <a:lnTo>
                  <a:pt x="52984" y="26479"/>
                </a:lnTo>
                <a:lnTo>
                  <a:pt x="44705" y="6619"/>
                </a:lnTo>
                <a:lnTo>
                  <a:pt x="264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001439" y="454622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485" y="0"/>
                </a:moveTo>
                <a:lnTo>
                  <a:pt x="8276" y="6627"/>
                </a:lnTo>
                <a:lnTo>
                  <a:pt x="0" y="26508"/>
                </a:lnTo>
                <a:lnTo>
                  <a:pt x="8276" y="46367"/>
                </a:lnTo>
                <a:lnTo>
                  <a:pt x="26485" y="52987"/>
                </a:lnTo>
                <a:lnTo>
                  <a:pt x="44694" y="46367"/>
                </a:lnTo>
                <a:lnTo>
                  <a:pt x="52971" y="26508"/>
                </a:lnTo>
                <a:lnTo>
                  <a:pt x="44694" y="6627"/>
                </a:lnTo>
                <a:lnTo>
                  <a:pt x="2648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332566" y="505783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492" y="0"/>
                </a:moveTo>
                <a:lnTo>
                  <a:pt x="8278" y="6627"/>
                </a:lnTo>
                <a:lnTo>
                  <a:pt x="0" y="26508"/>
                </a:lnTo>
                <a:lnTo>
                  <a:pt x="8278" y="46360"/>
                </a:lnTo>
                <a:lnTo>
                  <a:pt x="26492" y="52977"/>
                </a:lnTo>
                <a:lnTo>
                  <a:pt x="44705" y="46360"/>
                </a:lnTo>
                <a:lnTo>
                  <a:pt x="52984" y="26508"/>
                </a:lnTo>
                <a:lnTo>
                  <a:pt x="44705" y="6627"/>
                </a:lnTo>
                <a:lnTo>
                  <a:pt x="264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553293" y="526248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492" y="0"/>
                </a:moveTo>
                <a:lnTo>
                  <a:pt x="8278" y="6622"/>
                </a:lnTo>
                <a:lnTo>
                  <a:pt x="0" y="26488"/>
                </a:lnTo>
                <a:lnTo>
                  <a:pt x="8278" y="46348"/>
                </a:lnTo>
                <a:lnTo>
                  <a:pt x="26492" y="52968"/>
                </a:lnTo>
                <a:lnTo>
                  <a:pt x="44705" y="46348"/>
                </a:lnTo>
                <a:lnTo>
                  <a:pt x="52984" y="26488"/>
                </a:lnTo>
                <a:lnTo>
                  <a:pt x="44705" y="6622"/>
                </a:lnTo>
                <a:lnTo>
                  <a:pt x="264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74095" y="5364794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498" y="0"/>
                </a:moveTo>
                <a:lnTo>
                  <a:pt x="8280" y="6627"/>
                </a:lnTo>
                <a:lnTo>
                  <a:pt x="0" y="26508"/>
                </a:lnTo>
                <a:lnTo>
                  <a:pt x="8280" y="46374"/>
                </a:lnTo>
                <a:lnTo>
                  <a:pt x="26498" y="52997"/>
                </a:lnTo>
                <a:lnTo>
                  <a:pt x="44716" y="46374"/>
                </a:lnTo>
                <a:lnTo>
                  <a:pt x="52997" y="26508"/>
                </a:lnTo>
                <a:lnTo>
                  <a:pt x="44716" y="6627"/>
                </a:lnTo>
                <a:lnTo>
                  <a:pt x="264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105247" y="567182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492" y="0"/>
                </a:moveTo>
                <a:lnTo>
                  <a:pt x="8278" y="6622"/>
                </a:lnTo>
                <a:lnTo>
                  <a:pt x="0" y="26489"/>
                </a:lnTo>
                <a:lnTo>
                  <a:pt x="8278" y="46355"/>
                </a:lnTo>
                <a:lnTo>
                  <a:pt x="26492" y="52978"/>
                </a:lnTo>
                <a:lnTo>
                  <a:pt x="44705" y="46355"/>
                </a:lnTo>
                <a:lnTo>
                  <a:pt x="52984" y="26489"/>
                </a:lnTo>
                <a:lnTo>
                  <a:pt x="44705" y="6622"/>
                </a:lnTo>
                <a:lnTo>
                  <a:pt x="264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436387" y="577415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492" y="0"/>
                </a:moveTo>
                <a:lnTo>
                  <a:pt x="8278" y="6622"/>
                </a:lnTo>
                <a:lnTo>
                  <a:pt x="0" y="26489"/>
                </a:lnTo>
                <a:lnTo>
                  <a:pt x="8278" y="46362"/>
                </a:lnTo>
                <a:lnTo>
                  <a:pt x="26492" y="52987"/>
                </a:lnTo>
                <a:lnTo>
                  <a:pt x="44705" y="46362"/>
                </a:lnTo>
                <a:lnTo>
                  <a:pt x="52984" y="26489"/>
                </a:lnTo>
                <a:lnTo>
                  <a:pt x="44705" y="6622"/>
                </a:lnTo>
                <a:lnTo>
                  <a:pt x="264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657126" y="587648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492" y="0"/>
                </a:moveTo>
                <a:lnTo>
                  <a:pt x="8278" y="6622"/>
                </a:lnTo>
                <a:lnTo>
                  <a:pt x="0" y="26489"/>
                </a:lnTo>
                <a:lnTo>
                  <a:pt x="8278" y="46355"/>
                </a:lnTo>
                <a:lnTo>
                  <a:pt x="26492" y="52978"/>
                </a:lnTo>
                <a:lnTo>
                  <a:pt x="44705" y="46355"/>
                </a:lnTo>
                <a:lnTo>
                  <a:pt x="52984" y="26489"/>
                </a:lnTo>
                <a:lnTo>
                  <a:pt x="44705" y="6622"/>
                </a:lnTo>
                <a:lnTo>
                  <a:pt x="264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877864" y="587648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492" y="0"/>
                </a:moveTo>
                <a:lnTo>
                  <a:pt x="8278" y="6622"/>
                </a:lnTo>
                <a:lnTo>
                  <a:pt x="0" y="26489"/>
                </a:lnTo>
                <a:lnTo>
                  <a:pt x="8278" y="46355"/>
                </a:lnTo>
                <a:lnTo>
                  <a:pt x="26492" y="52978"/>
                </a:lnTo>
                <a:lnTo>
                  <a:pt x="44705" y="46355"/>
                </a:lnTo>
                <a:lnTo>
                  <a:pt x="52984" y="26489"/>
                </a:lnTo>
                <a:lnTo>
                  <a:pt x="44705" y="6622"/>
                </a:lnTo>
                <a:lnTo>
                  <a:pt x="264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209004" y="587648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492" y="0"/>
                </a:moveTo>
                <a:lnTo>
                  <a:pt x="8278" y="6622"/>
                </a:lnTo>
                <a:lnTo>
                  <a:pt x="0" y="26489"/>
                </a:lnTo>
                <a:lnTo>
                  <a:pt x="8278" y="46355"/>
                </a:lnTo>
                <a:lnTo>
                  <a:pt x="26492" y="52978"/>
                </a:lnTo>
                <a:lnTo>
                  <a:pt x="44705" y="46355"/>
                </a:lnTo>
                <a:lnTo>
                  <a:pt x="52984" y="26489"/>
                </a:lnTo>
                <a:lnTo>
                  <a:pt x="44705" y="6622"/>
                </a:lnTo>
                <a:lnTo>
                  <a:pt x="264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540157" y="597879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492" y="0"/>
                </a:moveTo>
                <a:lnTo>
                  <a:pt x="8278" y="6624"/>
                </a:lnTo>
                <a:lnTo>
                  <a:pt x="0" y="26498"/>
                </a:lnTo>
                <a:lnTo>
                  <a:pt x="8278" y="46365"/>
                </a:lnTo>
                <a:lnTo>
                  <a:pt x="26492" y="52987"/>
                </a:lnTo>
                <a:lnTo>
                  <a:pt x="44705" y="46365"/>
                </a:lnTo>
                <a:lnTo>
                  <a:pt x="52984" y="26498"/>
                </a:lnTo>
                <a:lnTo>
                  <a:pt x="44705" y="6624"/>
                </a:lnTo>
                <a:lnTo>
                  <a:pt x="264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760933" y="597879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492" y="0"/>
                </a:moveTo>
                <a:lnTo>
                  <a:pt x="8278" y="6624"/>
                </a:lnTo>
                <a:lnTo>
                  <a:pt x="0" y="26498"/>
                </a:lnTo>
                <a:lnTo>
                  <a:pt x="8278" y="46365"/>
                </a:lnTo>
                <a:lnTo>
                  <a:pt x="26492" y="52987"/>
                </a:lnTo>
                <a:lnTo>
                  <a:pt x="44705" y="46365"/>
                </a:lnTo>
                <a:lnTo>
                  <a:pt x="52984" y="26498"/>
                </a:lnTo>
                <a:lnTo>
                  <a:pt x="44705" y="6624"/>
                </a:lnTo>
                <a:lnTo>
                  <a:pt x="264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981672" y="597879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479" y="0"/>
                </a:moveTo>
                <a:lnTo>
                  <a:pt x="8274" y="6624"/>
                </a:lnTo>
                <a:lnTo>
                  <a:pt x="0" y="26498"/>
                </a:lnTo>
                <a:lnTo>
                  <a:pt x="8274" y="46365"/>
                </a:lnTo>
                <a:lnTo>
                  <a:pt x="26479" y="52987"/>
                </a:lnTo>
                <a:lnTo>
                  <a:pt x="44684" y="46365"/>
                </a:lnTo>
                <a:lnTo>
                  <a:pt x="52958" y="26498"/>
                </a:lnTo>
                <a:lnTo>
                  <a:pt x="44684" y="6624"/>
                </a:lnTo>
                <a:lnTo>
                  <a:pt x="2647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312812" y="597879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479" y="0"/>
                </a:moveTo>
                <a:lnTo>
                  <a:pt x="8274" y="6624"/>
                </a:lnTo>
                <a:lnTo>
                  <a:pt x="0" y="26498"/>
                </a:lnTo>
                <a:lnTo>
                  <a:pt x="8274" y="46365"/>
                </a:lnTo>
                <a:lnTo>
                  <a:pt x="26479" y="52987"/>
                </a:lnTo>
                <a:lnTo>
                  <a:pt x="44684" y="46365"/>
                </a:lnTo>
                <a:lnTo>
                  <a:pt x="52959" y="26498"/>
                </a:lnTo>
                <a:lnTo>
                  <a:pt x="44684" y="6624"/>
                </a:lnTo>
                <a:lnTo>
                  <a:pt x="2647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43965" y="597879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479" y="0"/>
                </a:moveTo>
                <a:lnTo>
                  <a:pt x="8274" y="6624"/>
                </a:lnTo>
                <a:lnTo>
                  <a:pt x="0" y="26498"/>
                </a:lnTo>
                <a:lnTo>
                  <a:pt x="8274" y="46365"/>
                </a:lnTo>
                <a:lnTo>
                  <a:pt x="26479" y="52987"/>
                </a:lnTo>
                <a:lnTo>
                  <a:pt x="44684" y="46365"/>
                </a:lnTo>
                <a:lnTo>
                  <a:pt x="52959" y="26498"/>
                </a:lnTo>
                <a:lnTo>
                  <a:pt x="44684" y="6624"/>
                </a:lnTo>
                <a:lnTo>
                  <a:pt x="2647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864678" y="608111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492" y="0"/>
                </a:moveTo>
                <a:lnTo>
                  <a:pt x="8278" y="6622"/>
                </a:lnTo>
                <a:lnTo>
                  <a:pt x="0" y="26489"/>
                </a:lnTo>
                <a:lnTo>
                  <a:pt x="8278" y="46362"/>
                </a:lnTo>
                <a:lnTo>
                  <a:pt x="26492" y="52987"/>
                </a:lnTo>
                <a:lnTo>
                  <a:pt x="44705" y="46362"/>
                </a:lnTo>
                <a:lnTo>
                  <a:pt x="52984" y="26489"/>
                </a:lnTo>
                <a:lnTo>
                  <a:pt x="44705" y="6622"/>
                </a:lnTo>
                <a:lnTo>
                  <a:pt x="264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085455" y="608111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04" y="0"/>
                </a:moveTo>
                <a:lnTo>
                  <a:pt x="8282" y="6622"/>
                </a:lnTo>
                <a:lnTo>
                  <a:pt x="0" y="26489"/>
                </a:lnTo>
                <a:lnTo>
                  <a:pt x="8282" y="46362"/>
                </a:lnTo>
                <a:lnTo>
                  <a:pt x="26504" y="52987"/>
                </a:lnTo>
                <a:lnTo>
                  <a:pt x="44727" y="46362"/>
                </a:lnTo>
                <a:lnTo>
                  <a:pt x="53009" y="26489"/>
                </a:lnTo>
                <a:lnTo>
                  <a:pt x="44727" y="6622"/>
                </a:lnTo>
                <a:lnTo>
                  <a:pt x="2650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416607" y="608111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498" y="0"/>
                </a:moveTo>
                <a:lnTo>
                  <a:pt x="8280" y="6622"/>
                </a:lnTo>
                <a:lnTo>
                  <a:pt x="0" y="26489"/>
                </a:lnTo>
                <a:lnTo>
                  <a:pt x="8280" y="46362"/>
                </a:lnTo>
                <a:lnTo>
                  <a:pt x="26498" y="52987"/>
                </a:lnTo>
                <a:lnTo>
                  <a:pt x="44716" y="46362"/>
                </a:lnTo>
                <a:lnTo>
                  <a:pt x="52997" y="26489"/>
                </a:lnTo>
                <a:lnTo>
                  <a:pt x="44716" y="6622"/>
                </a:lnTo>
                <a:lnTo>
                  <a:pt x="264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747747" y="608111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04" y="0"/>
                </a:moveTo>
                <a:lnTo>
                  <a:pt x="8282" y="6622"/>
                </a:lnTo>
                <a:lnTo>
                  <a:pt x="0" y="26489"/>
                </a:lnTo>
                <a:lnTo>
                  <a:pt x="8282" y="46362"/>
                </a:lnTo>
                <a:lnTo>
                  <a:pt x="26504" y="52987"/>
                </a:lnTo>
                <a:lnTo>
                  <a:pt x="44727" y="46362"/>
                </a:lnTo>
                <a:lnTo>
                  <a:pt x="53009" y="26489"/>
                </a:lnTo>
                <a:lnTo>
                  <a:pt x="44727" y="6622"/>
                </a:lnTo>
                <a:lnTo>
                  <a:pt x="2650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968511" y="608111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492" y="0"/>
                </a:moveTo>
                <a:lnTo>
                  <a:pt x="8278" y="6622"/>
                </a:lnTo>
                <a:lnTo>
                  <a:pt x="0" y="26489"/>
                </a:lnTo>
                <a:lnTo>
                  <a:pt x="8278" y="46362"/>
                </a:lnTo>
                <a:lnTo>
                  <a:pt x="26492" y="52987"/>
                </a:lnTo>
                <a:lnTo>
                  <a:pt x="44705" y="46362"/>
                </a:lnTo>
                <a:lnTo>
                  <a:pt x="52984" y="26489"/>
                </a:lnTo>
                <a:lnTo>
                  <a:pt x="44705" y="6622"/>
                </a:lnTo>
                <a:lnTo>
                  <a:pt x="264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949551" y="3213100"/>
            <a:ext cx="1359535" cy="710565"/>
          </a:xfrm>
          <a:custGeom>
            <a:avLst/>
            <a:gdLst/>
            <a:ahLst/>
            <a:cxnLst/>
            <a:rect l="l" t="t" r="r" b="b"/>
            <a:pathLst>
              <a:path w="1359535" h="710564">
                <a:moveTo>
                  <a:pt x="0" y="710133"/>
                </a:moveTo>
                <a:lnTo>
                  <a:pt x="135904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898900" y="3880642"/>
            <a:ext cx="85725" cy="69215"/>
          </a:xfrm>
          <a:custGeom>
            <a:avLst/>
            <a:gdLst/>
            <a:ahLst/>
            <a:cxnLst/>
            <a:rect l="l" t="t" r="r" b="b"/>
            <a:pathLst>
              <a:path w="85725" h="69214">
                <a:moveTo>
                  <a:pt x="49891" y="0"/>
                </a:moveTo>
                <a:lnTo>
                  <a:pt x="0" y="69057"/>
                </a:lnTo>
                <a:lnTo>
                  <a:pt x="85180" y="67536"/>
                </a:lnTo>
                <a:lnTo>
                  <a:pt x="50651" y="42590"/>
                </a:lnTo>
                <a:lnTo>
                  <a:pt x="498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 txBox="1"/>
          <p:nvPr/>
        </p:nvSpPr>
        <p:spPr>
          <a:xfrm>
            <a:off x="5356584" y="3003550"/>
            <a:ext cx="16694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courbe</a:t>
            </a:r>
            <a:r>
              <a:rPr sz="1800" spc="-8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calculée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6668560" y="4718050"/>
            <a:ext cx="1863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points </a:t>
            </a:r>
            <a:r>
              <a:rPr sz="1800" spc="-5" dirty="0">
                <a:latin typeface="Comic Sans MS"/>
                <a:cs typeface="Comic Sans MS"/>
              </a:rPr>
              <a:t>de </a:t>
            </a:r>
            <a:r>
              <a:rPr sz="1800" dirty="0">
                <a:latin typeface="Comic Sans MS"/>
                <a:cs typeface="Comic Sans MS"/>
              </a:rPr>
              <a:t>la</a:t>
            </a:r>
            <a:r>
              <a:rPr sz="1800" spc="-9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table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5219551" y="4927600"/>
            <a:ext cx="1359535" cy="710565"/>
          </a:xfrm>
          <a:custGeom>
            <a:avLst/>
            <a:gdLst/>
            <a:ahLst/>
            <a:cxnLst/>
            <a:rect l="l" t="t" r="r" b="b"/>
            <a:pathLst>
              <a:path w="1359534" h="710564">
                <a:moveTo>
                  <a:pt x="0" y="710133"/>
                </a:moveTo>
                <a:lnTo>
                  <a:pt x="135904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168900" y="5595142"/>
            <a:ext cx="85725" cy="69215"/>
          </a:xfrm>
          <a:custGeom>
            <a:avLst/>
            <a:gdLst/>
            <a:ahLst/>
            <a:cxnLst/>
            <a:rect l="l" t="t" r="r" b="b"/>
            <a:pathLst>
              <a:path w="85725" h="69214">
                <a:moveTo>
                  <a:pt x="49891" y="0"/>
                </a:moveTo>
                <a:lnTo>
                  <a:pt x="0" y="69057"/>
                </a:lnTo>
                <a:lnTo>
                  <a:pt x="85180" y="67536"/>
                </a:lnTo>
                <a:lnTo>
                  <a:pt x="50651" y="42590"/>
                </a:lnTo>
                <a:lnTo>
                  <a:pt x="498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 txBox="1"/>
          <p:nvPr/>
        </p:nvSpPr>
        <p:spPr>
          <a:xfrm>
            <a:off x="508000" y="1022350"/>
            <a:ext cx="7655559" cy="553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300"/>
              </a:spcBef>
            </a:pPr>
            <a:r>
              <a:rPr sz="1800" dirty="0">
                <a:solidFill>
                  <a:srgbClr val="E62200"/>
                </a:solidFill>
                <a:latin typeface="Comic Sans MS"/>
                <a:cs typeface="Comic Sans MS"/>
              </a:rPr>
              <a:t>Durée maximale </a:t>
            </a:r>
            <a:r>
              <a:rPr sz="1800" spc="-5" dirty="0">
                <a:solidFill>
                  <a:srgbClr val="E62200"/>
                </a:solidFill>
                <a:latin typeface="Comic Sans MS"/>
                <a:cs typeface="Comic Sans MS"/>
              </a:rPr>
              <a:t>durant </a:t>
            </a:r>
            <a:r>
              <a:rPr sz="1800" dirty="0">
                <a:solidFill>
                  <a:srgbClr val="E62200"/>
                </a:solidFill>
                <a:latin typeface="Comic Sans MS"/>
                <a:cs typeface="Comic Sans MS"/>
              </a:rPr>
              <a:t>laquelle on peut </a:t>
            </a:r>
            <a:r>
              <a:rPr sz="1800" spc="-5" dirty="0">
                <a:solidFill>
                  <a:srgbClr val="E62200"/>
                </a:solidFill>
                <a:latin typeface="Comic Sans MS"/>
                <a:cs typeface="Comic Sans MS"/>
              </a:rPr>
              <a:t>rester </a:t>
            </a:r>
            <a:r>
              <a:rPr sz="1800" dirty="0">
                <a:solidFill>
                  <a:srgbClr val="E62200"/>
                </a:solidFill>
                <a:latin typeface="Comic Sans MS"/>
                <a:cs typeface="Comic Sans MS"/>
              </a:rPr>
              <a:t>à </a:t>
            </a:r>
            <a:r>
              <a:rPr sz="1800" spc="-5" dirty="0">
                <a:solidFill>
                  <a:srgbClr val="E62200"/>
                </a:solidFill>
                <a:latin typeface="Comic Sans MS"/>
                <a:cs typeface="Comic Sans MS"/>
              </a:rPr>
              <a:t>une </a:t>
            </a:r>
            <a:r>
              <a:rPr sz="1800" dirty="0">
                <a:solidFill>
                  <a:srgbClr val="E62200"/>
                </a:solidFill>
                <a:latin typeface="Comic Sans MS"/>
                <a:cs typeface="Comic Sans MS"/>
              </a:rPr>
              <a:t>profondeur </a:t>
            </a:r>
            <a:r>
              <a:rPr sz="1800" spc="-5" dirty="0">
                <a:solidFill>
                  <a:srgbClr val="E62200"/>
                </a:solidFill>
                <a:latin typeface="Comic Sans MS"/>
                <a:cs typeface="Comic Sans MS"/>
              </a:rPr>
              <a:t>donnée  </a:t>
            </a:r>
            <a:r>
              <a:rPr sz="1800" dirty="0">
                <a:solidFill>
                  <a:srgbClr val="E62200"/>
                </a:solidFill>
                <a:latin typeface="Comic Sans MS"/>
                <a:cs typeface="Comic Sans MS"/>
              </a:rPr>
              <a:t>sans avoir à </a:t>
            </a:r>
            <a:r>
              <a:rPr sz="1800" spc="-5" dirty="0">
                <a:solidFill>
                  <a:srgbClr val="E62200"/>
                </a:solidFill>
                <a:latin typeface="Comic Sans MS"/>
                <a:cs typeface="Comic Sans MS"/>
              </a:rPr>
              <a:t>respecter de </a:t>
            </a:r>
            <a:r>
              <a:rPr sz="1800" dirty="0">
                <a:solidFill>
                  <a:srgbClr val="E62200"/>
                </a:solidFill>
                <a:latin typeface="Comic Sans MS"/>
                <a:cs typeface="Comic Sans MS"/>
              </a:rPr>
              <a:t>paliers </a:t>
            </a:r>
            <a:r>
              <a:rPr sz="1800" spc="-5" dirty="0">
                <a:solidFill>
                  <a:srgbClr val="E62200"/>
                </a:solidFill>
                <a:latin typeface="Comic Sans MS"/>
                <a:cs typeface="Comic Sans MS"/>
              </a:rPr>
              <a:t>de décompression </a:t>
            </a:r>
            <a:r>
              <a:rPr sz="1800" dirty="0">
                <a:solidFill>
                  <a:srgbClr val="E62200"/>
                </a:solidFill>
                <a:latin typeface="Comic Sans MS"/>
                <a:cs typeface="Comic Sans MS"/>
              </a:rPr>
              <a:t>à la</a:t>
            </a:r>
            <a:r>
              <a:rPr sz="1800" spc="-45" dirty="0">
                <a:solidFill>
                  <a:srgbClr val="E62200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E62200"/>
                </a:solidFill>
                <a:latin typeface="Comic Sans MS"/>
                <a:cs typeface="Comic Sans MS"/>
              </a:rPr>
              <a:t>remontée.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92" name="object 19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26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21745" y="393700"/>
            <a:ext cx="1516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Historique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5700" y="1497782"/>
            <a:ext cx="7501890" cy="1856739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303530" indent="-290830">
              <a:lnSpc>
                <a:spcPct val="100000"/>
              </a:lnSpc>
              <a:spcBef>
                <a:spcPts val="1080"/>
              </a:spcBef>
              <a:buSzPct val="119444"/>
              <a:buFont typeface="Gill Sans MT"/>
              <a:buChar char="•"/>
              <a:tabLst>
                <a:tab pos="303530" algn="l"/>
                <a:tab pos="304165" algn="l"/>
              </a:tabLst>
            </a:pPr>
            <a:r>
              <a:rPr sz="2700" baseline="1543" dirty="0">
                <a:latin typeface="Comic Sans MS"/>
                <a:cs typeface="Comic Sans MS"/>
              </a:rPr>
              <a:t>Chantiers sous-marins </a:t>
            </a:r>
            <a:r>
              <a:rPr sz="2700" spc="-7" baseline="1543" dirty="0">
                <a:latin typeface="Comic Sans MS"/>
                <a:cs typeface="Comic Sans MS"/>
              </a:rPr>
              <a:t>fin XIX</a:t>
            </a:r>
            <a:r>
              <a:rPr sz="1800" spc="-7" baseline="32407" dirty="0">
                <a:latin typeface="Comic Sans MS"/>
                <a:cs typeface="Comic Sans MS"/>
              </a:rPr>
              <a:t>ème </a:t>
            </a:r>
            <a:r>
              <a:rPr sz="2700" baseline="1543" dirty="0">
                <a:latin typeface="Comic Sans MS"/>
                <a:cs typeface="Comic Sans MS"/>
              </a:rPr>
              <a:t>: « mal </a:t>
            </a:r>
            <a:r>
              <a:rPr sz="2700" spc="-7" baseline="1543" dirty="0">
                <a:latin typeface="Comic Sans MS"/>
                <a:cs typeface="Comic Sans MS"/>
              </a:rPr>
              <a:t>des </a:t>
            </a:r>
            <a:r>
              <a:rPr sz="2700" baseline="1543" dirty="0">
                <a:latin typeface="Comic Sans MS"/>
                <a:cs typeface="Comic Sans MS"/>
              </a:rPr>
              <a:t>caissons</a:t>
            </a:r>
            <a:r>
              <a:rPr sz="2700" spc="-307" baseline="1543" dirty="0">
                <a:latin typeface="Comic Sans MS"/>
                <a:cs typeface="Comic Sans MS"/>
              </a:rPr>
              <a:t> </a:t>
            </a:r>
            <a:r>
              <a:rPr sz="2700" baseline="1543" dirty="0">
                <a:latin typeface="Comic Sans MS"/>
                <a:cs typeface="Comic Sans MS"/>
              </a:rPr>
              <a:t>».</a:t>
            </a:r>
            <a:endParaRPr sz="2700" baseline="1543">
              <a:latin typeface="Comic Sans MS"/>
              <a:cs typeface="Comic Sans MS"/>
            </a:endParaRPr>
          </a:p>
          <a:p>
            <a:pPr marL="303530" indent="-290830">
              <a:lnSpc>
                <a:spcPct val="100000"/>
              </a:lnSpc>
              <a:spcBef>
                <a:spcPts val="1540"/>
              </a:spcBef>
              <a:buClr>
                <a:srgbClr val="000000"/>
              </a:buClr>
              <a:buSzPct val="119444"/>
              <a:buFont typeface="Gill Sans MT"/>
              <a:buChar char="•"/>
              <a:tabLst>
                <a:tab pos="303530" algn="l"/>
                <a:tab pos="304165" algn="l"/>
              </a:tabLst>
            </a:pPr>
            <a:r>
              <a:rPr sz="2700" baseline="1543" dirty="0">
                <a:solidFill>
                  <a:srgbClr val="FF2800"/>
                </a:solidFill>
                <a:latin typeface="Comic Sans MS"/>
                <a:cs typeface="Comic Sans MS"/>
              </a:rPr>
              <a:t>Paul </a:t>
            </a:r>
            <a:r>
              <a:rPr sz="2700" spc="-7" baseline="1543" dirty="0">
                <a:solidFill>
                  <a:srgbClr val="FF2800"/>
                </a:solidFill>
                <a:latin typeface="Comic Sans MS"/>
                <a:cs typeface="Comic Sans MS"/>
              </a:rPr>
              <a:t>Bert</a:t>
            </a:r>
            <a:r>
              <a:rPr sz="2700" spc="-7" baseline="1543" dirty="0">
                <a:latin typeface="Comic Sans MS"/>
                <a:cs typeface="Comic Sans MS"/>
              </a:rPr>
              <a:t>, 1878 </a:t>
            </a:r>
            <a:r>
              <a:rPr sz="2700" baseline="1543" dirty="0">
                <a:latin typeface="Comic Sans MS"/>
                <a:cs typeface="Comic Sans MS"/>
              </a:rPr>
              <a:t>: </a:t>
            </a:r>
            <a:r>
              <a:rPr sz="2700" spc="-7" baseline="1543" dirty="0">
                <a:latin typeface="Comic Sans MS"/>
                <a:cs typeface="Comic Sans MS"/>
              </a:rPr>
              <a:t>dissolution de </a:t>
            </a:r>
            <a:r>
              <a:rPr sz="2700" baseline="1543" dirty="0">
                <a:latin typeface="Comic Sans MS"/>
                <a:cs typeface="Comic Sans MS"/>
              </a:rPr>
              <a:t>l’azote, </a:t>
            </a:r>
            <a:r>
              <a:rPr sz="2700" spc="-7" baseline="1543" dirty="0">
                <a:latin typeface="Comic Sans MS"/>
                <a:cs typeface="Comic Sans MS"/>
              </a:rPr>
              <a:t>rôle </a:t>
            </a:r>
            <a:r>
              <a:rPr sz="2700" baseline="1543" dirty="0">
                <a:latin typeface="Comic Sans MS"/>
                <a:cs typeface="Comic Sans MS"/>
              </a:rPr>
              <a:t>pathologique </a:t>
            </a:r>
            <a:r>
              <a:rPr sz="2700" spc="-7" baseline="1543" dirty="0">
                <a:latin typeface="Comic Sans MS"/>
                <a:cs typeface="Comic Sans MS"/>
              </a:rPr>
              <a:t>des</a:t>
            </a:r>
            <a:r>
              <a:rPr sz="2700" spc="-112" baseline="1543" dirty="0">
                <a:latin typeface="Comic Sans MS"/>
                <a:cs typeface="Comic Sans MS"/>
              </a:rPr>
              <a:t> </a:t>
            </a:r>
            <a:r>
              <a:rPr sz="2700" spc="-7" baseline="1543" dirty="0">
                <a:latin typeface="Comic Sans MS"/>
                <a:cs typeface="Comic Sans MS"/>
              </a:rPr>
              <a:t>bulles.</a:t>
            </a:r>
            <a:endParaRPr sz="2700" baseline="1543">
              <a:latin typeface="Comic Sans MS"/>
              <a:cs typeface="Comic Sans MS"/>
            </a:endParaRPr>
          </a:p>
          <a:p>
            <a:pPr marL="303530" indent="-290830">
              <a:lnSpc>
                <a:spcPct val="100000"/>
              </a:lnSpc>
              <a:spcBef>
                <a:spcPts val="1639"/>
              </a:spcBef>
              <a:buClr>
                <a:srgbClr val="000000"/>
              </a:buClr>
              <a:buSzPct val="119444"/>
              <a:buFont typeface="Gill Sans MT"/>
              <a:buChar char="•"/>
              <a:tabLst>
                <a:tab pos="303530" algn="l"/>
                <a:tab pos="304165" algn="l"/>
              </a:tabLst>
            </a:pPr>
            <a:r>
              <a:rPr sz="2700" spc="-7" baseline="1543" dirty="0">
                <a:solidFill>
                  <a:srgbClr val="FF2800"/>
                </a:solidFill>
                <a:latin typeface="Comic Sans MS"/>
                <a:cs typeface="Comic Sans MS"/>
              </a:rPr>
              <a:t>John-Scott Haldane</a:t>
            </a:r>
            <a:r>
              <a:rPr sz="2700" spc="-7" baseline="1543" dirty="0">
                <a:latin typeface="Comic Sans MS"/>
                <a:cs typeface="Comic Sans MS"/>
              </a:rPr>
              <a:t>, 1908 </a:t>
            </a:r>
            <a:r>
              <a:rPr sz="2700" baseline="1543" dirty="0">
                <a:latin typeface="Comic Sans MS"/>
                <a:cs typeface="Comic Sans MS"/>
              </a:rPr>
              <a:t>: premier modèle et premières</a:t>
            </a:r>
            <a:r>
              <a:rPr sz="2700" spc="-60" baseline="1543" dirty="0">
                <a:latin typeface="Comic Sans MS"/>
                <a:cs typeface="Comic Sans MS"/>
              </a:rPr>
              <a:t> </a:t>
            </a:r>
            <a:r>
              <a:rPr sz="2700" spc="-7" baseline="1543" dirty="0">
                <a:latin typeface="Comic Sans MS"/>
                <a:cs typeface="Comic Sans MS"/>
              </a:rPr>
              <a:t>tables.</a:t>
            </a:r>
            <a:endParaRPr sz="2700" baseline="1543">
              <a:latin typeface="Comic Sans MS"/>
              <a:cs typeface="Comic Sans MS"/>
            </a:endParaRPr>
          </a:p>
          <a:p>
            <a:pPr marL="303530" indent="-290830">
              <a:lnSpc>
                <a:spcPct val="100000"/>
              </a:lnSpc>
              <a:spcBef>
                <a:spcPts val="1540"/>
              </a:spcBef>
              <a:buSzPct val="119444"/>
              <a:buFont typeface="Gill Sans MT"/>
              <a:buChar char="•"/>
              <a:tabLst>
                <a:tab pos="303530" algn="l"/>
                <a:tab pos="304165" algn="l"/>
              </a:tabLst>
            </a:pPr>
            <a:r>
              <a:rPr sz="2700" baseline="1543" dirty="0">
                <a:latin typeface="Comic Sans MS"/>
                <a:cs typeface="Comic Sans MS"/>
              </a:rPr>
              <a:t>Tables </a:t>
            </a:r>
            <a:r>
              <a:rPr sz="2700" spc="-7" baseline="1543" dirty="0">
                <a:latin typeface="Comic Sans MS"/>
                <a:cs typeface="Comic Sans MS"/>
              </a:rPr>
              <a:t>des </a:t>
            </a:r>
            <a:r>
              <a:rPr sz="2700" baseline="1543" dirty="0">
                <a:latin typeface="Comic Sans MS"/>
                <a:cs typeface="Comic Sans MS"/>
              </a:rPr>
              <a:t>Marines militaires</a:t>
            </a:r>
            <a:r>
              <a:rPr sz="2700" spc="-15" baseline="1543" dirty="0">
                <a:latin typeface="Comic Sans MS"/>
                <a:cs typeface="Comic Sans MS"/>
              </a:rPr>
              <a:t> </a:t>
            </a:r>
            <a:r>
              <a:rPr sz="2700" baseline="1543" dirty="0">
                <a:latin typeface="Comic Sans MS"/>
                <a:cs typeface="Comic Sans MS"/>
              </a:rPr>
              <a:t>:</a:t>
            </a:r>
            <a:endParaRPr sz="2700" baseline="1543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98600" y="3328553"/>
            <a:ext cx="154305" cy="672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540"/>
              </a:lnSpc>
              <a:spcBef>
                <a:spcPts val="110"/>
              </a:spcBef>
            </a:pPr>
            <a:r>
              <a:rPr sz="2150" spc="260" dirty="0">
                <a:latin typeface="Microsoft Sans Serif"/>
                <a:cs typeface="Microsoft Sans Serif"/>
              </a:rPr>
              <a:t>‣</a:t>
            </a:r>
            <a:endParaRPr sz="2150">
              <a:latin typeface="Microsoft Sans Serif"/>
              <a:cs typeface="Microsoft Sans Serif"/>
            </a:endParaRPr>
          </a:p>
          <a:p>
            <a:pPr marL="12700">
              <a:lnSpc>
                <a:spcPts val="2540"/>
              </a:lnSpc>
            </a:pPr>
            <a:r>
              <a:rPr sz="2150" spc="260" dirty="0">
                <a:latin typeface="Microsoft Sans Serif"/>
                <a:cs typeface="Microsoft Sans Serif"/>
              </a:rPr>
              <a:t>‣</a:t>
            </a:r>
            <a:endParaRPr sz="21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21680" y="3315970"/>
            <a:ext cx="5538470" cy="6604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  <a:tabLst>
                <a:tab pos="1938020" algn="l"/>
                <a:tab pos="2659380" algn="l"/>
              </a:tabLst>
            </a:pPr>
            <a:r>
              <a:rPr sz="1800" dirty="0">
                <a:latin typeface="Comic Sans MS"/>
                <a:cs typeface="Comic Sans MS"/>
              </a:rPr>
              <a:t>US Navy : </a:t>
            </a:r>
            <a:r>
              <a:rPr sz="1800" spc="-5" dirty="0">
                <a:latin typeface="Comic Sans MS"/>
                <a:cs typeface="Comic Sans MS"/>
              </a:rPr>
              <a:t>tables	1930,	1950.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  <a:tabLst>
                <a:tab pos="2835910" algn="l"/>
                <a:tab pos="3556635" algn="l"/>
                <a:tab pos="4946650" algn="l"/>
              </a:tabLst>
            </a:pPr>
            <a:r>
              <a:rPr sz="1800" dirty="0">
                <a:latin typeface="Comic Sans MS"/>
                <a:cs typeface="Comic Sans MS"/>
              </a:rPr>
              <a:t>Marine Nationale : </a:t>
            </a:r>
            <a:r>
              <a:rPr sz="1800" spc="-5" dirty="0">
                <a:latin typeface="Comic Sans MS"/>
                <a:cs typeface="Comic Sans MS"/>
              </a:rPr>
              <a:t>table</a:t>
            </a:r>
            <a:r>
              <a:rPr sz="1800" dirty="0">
                <a:latin typeface="Comic Sans MS"/>
                <a:cs typeface="Comic Sans MS"/>
              </a:rPr>
              <a:t>s	</a:t>
            </a:r>
            <a:r>
              <a:rPr sz="1800" spc="-5" dirty="0">
                <a:latin typeface="Comic Sans MS"/>
                <a:cs typeface="Comic Sans MS"/>
              </a:rPr>
              <a:t>1948</a:t>
            </a:r>
            <a:r>
              <a:rPr sz="1800" dirty="0">
                <a:latin typeface="Comic Sans MS"/>
                <a:cs typeface="Comic Sans MS"/>
              </a:rPr>
              <a:t>,	GERS </a:t>
            </a:r>
            <a:r>
              <a:rPr sz="1800" spc="-5" dirty="0">
                <a:latin typeface="Comic Sans MS"/>
                <a:cs typeface="Comic Sans MS"/>
              </a:rPr>
              <a:t>1965</a:t>
            </a:r>
            <a:r>
              <a:rPr sz="1800" dirty="0">
                <a:latin typeface="Comic Sans MS"/>
                <a:cs typeface="Comic Sans MS"/>
              </a:rPr>
              <a:t>,	</a:t>
            </a:r>
            <a:r>
              <a:rPr sz="1800" spc="-5" dirty="0">
                <a:latin typeface="Comic Sans MS"/>
                <a:cs typeface="Comic Sans MS"/>
              </a:rPr>
              <a:t>1990.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5700" y="4162666"/>
            <a:ext cx="2077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530" indent="-290830">
              <a:lnSpc>
                <a:spcPct val="100000"/>
              </a:lnSpc>
              <a:spcBef>
                <a:spcPts val="100"/>
              </a:spcBef>
              <a:buSzPct val="119444"/>
              <a:buFont typeface="Gill Sans MT"/>
              <a:buChar char="•"/>
              <a:tabLst>
                <a:tab pos="303530" algn="l"/>
                <a:tab pos="304165" algn="l"/>
              </a:tabLst>
            </a:pPr>
            <a:r>
              <a:rPr sz="2700" spc="-7" baseline="1543" dirty="0">
                <a:latin typeface="Comic Sans MS"/>
                <a:cs typeface="Comic Sans MS"/>
              </a:rPr>
              <a:t>Autres travaux</a:t>
            </a:r>
            <a:r>
              <a:rPr sz="2700" spc="-127" baseline="1543" dirty="0">
                <a:latin typeface="Comic Sans MS"/>
                <a:cs typeface="Comic Sans MS"/>
              </a:rPr>
              <a:t> </a:t>
            </a:r>
            <a:r>
              <a:rPr sz="2700" baseline="1543" dirty="0">
                <a:latin typeface="Comic Sans MS"/>
                <a:cs typeface="Comic Sans MS"/>
              </a:rPr>
              <a:t>:</a:t>
            </a:r>
            <a:endParaRPr sz="2700" baseline="1543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8600" y="4446990"/>
            <a:ext cx="154305" cy="22720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540"/>
              </a:lnSpc>
              <a:spcBef>
                <a:spcPts val="110"/>
              </a:spcBef>
            </a:pPr>
            <a:r>
              <a:rPr sz="2150" spc="260" dirty="0">
                <a:latin typeface="Microsoft Sans Serif"/>
                <a:cs typeface="Microsoft Sans Serif"/>
              </a:rPr>
              <a:t>‣</a:t>
            </a:r>
            <a:endParaRPr sz="2150">
              <a:latin typeface="Microsoft Sans Serif"/>
              <a:cs typeface="Microsoft Sans Serif"/>
            </a:endParaRPr>
          </a:p>
          <a:p>
            <a:pPr marL="12700">
              <a:lnSpc>
                <a:spcPts val="2500"/>
              </a:lnSpc>
            </a:pPr>
            <a:r>
              <a:rPr sz="2150" spc="260" dirty="0">
                <a:latin typeface="Microsoft Sans Serif"/>
                <a:cs typeface="Microsoft Sans Serif"/>
              </a:rPr>
              <a:t>‣</a:t>
            </a:r>
            <a:endParaRPr sz="2150">
              <a:latin typeface="Microsoft Sans Serif"/>
              <a:cs typeface="Microsoft Sans Serif"/>
            </a:endParaRPr>
          </a:p>
          <a:p>
            <a:pPr marL="12700">
              <a:lnSpc>
                <a:spcPts val="2500"/>
              </a:lnSpc>
            </a:pPr>
            <a:r>
              <a:rPr sz="2150" spc="260" dirty="0">
                <a:latin typeface="Microsoft Sans Serif"/>
                <a:cs typeface="Microsoft Sans Serif"/>
              </a:rPr>
              <a:t>‣</a:t>
            </a:r>
            <a:endParaRPr sz="2150">
              <a:latin typeface="Microsoft Sans Serif"/>
              <a:cs typeface="Microsoft Sans Serif"/>
            </a:endParaRPr>
          </a:p>
          <a:p>
            <a:pPr marL="12700">
              <a:lnSpc>
                <a:spcPts val="2500"/>
              </a:lnSpc>
            </a:pPr>
            <a:r>
              <a:rPr sz="2150" spc="260" dirty="0">
                <a:latin typeface="Microsoft Sans Serif"/>
                <a:cs typeface="Microsoft Sans Serif"/>
              </a:rPr>
              <a:t>‣</a:t>
            </a:r>
            <a:endParaRPr sz="2150">
              <a:latin typeface="Microsoft Sans Serif"/>
              <a:cs typeface="Microsoft Sans Serif"/>
            </a:endParaRPr>
          </a:p>
          <a:p>
            <a:pPr marL="12700">
              <a:lnSpc>
                <a:spcPts val="2500"/>
              </a:lnSpc>
            </a:pPr>
            <a:r>
              <a:rPr sz="2150" spc="260" dirty="0">
                <a:latin typeface="Microsoft Sans Serif"/>
                <a:cs typeface="Microsoft Sans Serif"/>
              </a:rPr>
              <a:t>‣</a:t>
            </a:r>
            <a:endParaRPr sz="2150">
              <a:latin typeface="Microsoft Sans Serif"/>
              <a:cs typeface="Microsoft Sans Serif"/>
            </a:endParaRPr>
          </a:p>
          <a:p>
            <a:pPr marL="12700">
              <a:lnSpc>
                <a:spcPts val="2540"/>
              </a:lnSpc>
            </a:pPr>
            <a:r>
              <a:rPr sz="2150" spc="260" dirty="0">
                <a:latin typeface="Microsoft Sans Serif"/>
                <a:cs typeface="Microsoft Sans Serif"/>
              </a:rPr>
              <a:t>‣</a:t>
            </a:r>
            <a:endParaRPr sz="21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150" spc="260" dirty="0">
                <a:latin typeface="Microsoft Sans Serif"/>
                <a:cs typeface="Microsoft Sans Serif"/>
              </a:rPr>
              <a:t>‣</a:t>
            </a:r>
            <a:endParaRPr sz="21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1680" y="4433570"/>
            <a:ext cx="6443980" cy="226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41425">
              <a:lnSpc>
                <a:spcPct val="115700"/>
              </a:lnSpc>
              <a:spcBef>
                <a:spcPts val="100"/>
              </a:spcBef>
            </a:pPr>
            <a:r>
              <a:rPr sz="1800" spc="-5" dirty="0">
                <a:solidFill>
                  <a:srgbClr val="FF2800"/>
                </a:solidFill>
                <a:latin typeface="Comic Sans MS"/>
                <a:cs typeface="Comic Sans MS"/>
              </a:rPr>
              <a:t>Workmann</a:t>
            </a:r>
            <a:r>
              <a:rPr sz="1800" spc="-5" dirty="0">
                <a:latin typeface="Comic Sans MS"/>
                <a:cs typeface="Comic Sans MS"/>
              </a:rPr>
              <a:t>, 1965 </a:t>
            </a:r>
            <a:r>
              <a:rPr sz="1800" dirty="0">
                <a:latin typeface="Comic Sans MS"/>
                <a:cs typeface="Comic Sans MS"/>
              </a:rPr>
              <a:t>: </a:t>
            </a:r>
            <a:r>
              <a:rPr sz="1800" b="1" i="1" spc="220" dirty="0">
                <a:latin typeface="Verdana"/>
                <a:cs typeface="Verdana"/>
              </a:rPr>
              <a:t>M </a:t>
            </a:r>
            <a:r>
              <a:rPr sz="1800" spc="-5" dirty="0">
                <a:latin typeface="Comic Sans MS"/>
                <a:cs typeface="Comic Sans MS"/>
              </a:rPr>
              <a:t>values </a:t>
            </a:r>
            <a:r>
              <a:rPr sz="1800" dirty="0">
                <a:latin typeface="Microsoft Sans Serif"/>
                <a:cs typeface="Microsoft Sans Serif"/>
              </a:rPr>
              <a:t>→ </a:t>
            </a:r>
            <a:r>
              <a:rPr sz="1800" spc="-5" dirty="0">
                <a:latin typeface="Comic Sans MS"/>
                <a:cs typeface="Comic Sans MS"/>
              </a:rPr>
              <a:t>tables </a:t>
            </a:r>
            <a:r>
              <a:rPr sz="1800" dirty="0">
                <a:latin typeface="Comic Sans MS"/>
                <a:cs typeface="Comic Sans MS"/>
              </a:rPr>
              <a:t>MT </a:t>
            </a:r>
            <a:r>
              <a:rPr sz="1800" spc="-5" dirty="0">
                <a:latin typeface="Comic Sans MS"/>
                <a:cs typeface="Comic Sans MS"/>
              </a:rPr>
              <a:t>92.  </a:t>
            </a:r>
            <a:r>
              <a:rPr sz="1800" spc="-5" dirty="0">
                <a:solidFill>
                  <a:srgbClr val="FF2800"/>
                </a:solidFill>
                <a:latin typeface="Comic Sans MS"/>
                <a:cs typeface="Comic Sans MS"/>
              </a:rPr>
              <a:t>Bühlmann</a:t>
            </a:r>
            <a:r>
              <a:rPr sz="1800" spc="-5" dirty="0">
                <a:latin typeface="Comic Sans MS"/>
                <a:cs typeface="Comic Sans MS"/>
              </a:rPr>
              <a:t>, 1983 </a:t>
            </a:r>
            <a:r>
              <a:rPr sz="1800" dirty="0">
                <a:latin typeface="Microsoft Sans Serif"/>
                <a:cs typeface="Microsoft Sans Serif"/>
              </a:rPr>
              <a:t>→ </a:t>
            </a:r>
            <a:r>
              <a:rPr sz="1800" dirty="0">
                <a:latin typeface="Comic Sans MS"/>
                <a:cs typeface="Comic Sans MS"/>
              </a:rPr>
              <a:t>premiers ordinateurs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Uwatec.</a:t>
            </a:r>
            <a:endParaRPr sz="1800">
              <a:latin typeface="Comic Sans MS"/>
              <a:cs typeface="Comic Sans MS"/>
            </a:endParaRPr>
          </a:p>
          <a:p>
            <a:pPr marL="12700" marR="5080">
              <a:lnSpc>
                <a:spcPct val="115700"/>
              </a:lnSpc>
            </a:pPr>
            <a:r>
              <a:rPr sz="1800" spc="-5" dirty="0">
                <a:solidFill>
                  <a:srgbClr val="FF2800"/>
                </a:solidFill>
                <a:latin typeface="Comic Sans MS"/>
                <a:cs typeface="Comic Sans MS"/>
              </a:rPr>
              <a:t>Spencer</a:t>
            </a:r>
            <a:r>
              <a:rPr sz="1800" spc="-5" dirty="0">
                <a:latin typeface="Comic Sans MS"/>
                <a:cs typeface="Comic Sans MS"/>
              </a:rPr>
              <a:t>, 1971 </a:t>
            </a:r>
            <a:r>
              <a:rPr sz="1800" dirty="0">
                <a:latin typeface="Microsoft Sans Serif"/>
                <a:cs typeface="Microsoft Sans Serif"/>
              </a:rPr>
              <a:t>→ </a:t>
            </a:r>
            <a:r>
              <a:rPr sz="1800" spc="-5" dirty="0">
                <a:latin typeface="Comic Sans MS"/>
                <a:cs typeface="Comic Sans MS"/>
              </a:rPr>
              <a:t>tables </a:t>
            </a:r>
            <a:r>
              <a:rPr sz="1800" dirty="0">
                <a:latin typeface="Comic Sans MS"/>
                <a:cs typeface="Comic Sans MS"/>
              </a:rPr>
              <a:t>PADI, premiers ordinateurs </a:t>
            </a:r>
            <a:r>
              <a:rPr sz="1800" spc="-5" dirty="0">
                <a:latin typeface="Comic Sans MS"/>
                <a:cs typeface="Comic Sans MS"/>
              </a:rPr>
              <a:t>Suunto.  </a:t>
            </a:r>
            <a:r>
              <a:rPr sz="1800" spc="-5" dirty="0">
                <a:solidFill>
                  <a:srgbClr val="FF2800"/>
                </a:solidFill>
                <a:latin typeface="Comic Sans MS"/>
                <a:cs typeface="Comic Sans MS"/>
              </a:rPr>
              <a:t>Hempleman</a:t>
            </a:r>
            <a:r>
              <a:rPr sz="1800" spc="-5" dirty="0">
                <a:latin typeface="Comic Sans MS"/>
                <a:cs typeface="Comic Sans MS"/>
              </a:rPr>
              <a:t>, </a:t>
            </a:r>
            <a:r>
              <a:rPr sz="1800" spc="-5" dirty="0">
                <a:solidFill>
                  <a:srgbClr val="FF2800"/>
                </a:solidFill>
                <a:latin typeface="Comic Sans MS"/>
                <a:cs typeface="Comic Sans MS"/>
              </a:rPr>
              <a:t>Hennessy</a:t>
            </a:r>
            <a:r>
              <a:rPr sz="1800" spc="-5" dirty="0">
                <a:latin typeface="Comic Sans MS"/>
                <a:cs typeface="Comic Sans MS"/>
              </a:rPr>
              <a:t>, 1958/1977 </a:t>
            </a:r>
            <a:r>
              <a:rPr sz="1800" dirty="0">
                <a:latin typeface="Microsoft Sans Serif"/>
                <a:cs typeface="Microsoft Sans Serif"/>
              </a:rPr>
              <a:t>→ </a:t>
            </a:r>
            <a:r>
              <a:rPr sz="1800" spc="-5" dirty="0">
                <a:latin typeface="Comic Sans MS"/>
                <a:cs typeface="Comic Sans MS"/>
              </a:rPr>
              <a:t>tables BESAC.  </a:t>
            </a:r>
            <a:r>
              <a:rPr sz="1800" spc="-5" dirty="0">
                <a:solidFill>
                  <a:srgbClr val="FF2800"/>
                </a:solidFill>
                <a:latin typeface="Comic Sans MS"/>
                <a:cs typeface="Comic Sans MS"/>
              </a:rPr>
              <a:t>Wienke</a:t>
            </a:r>
            <a:r>
              <a:rPr sz="1800" spc="-5" dirty="0">
                <a:latin typeface="Comic Sans MS"/>
                <a:cs typeface="Comic Sans MS"/>
              </a:rPr>
              <a:t>, 1990 </a:t>
            </a:r>
            <a:r>
              <a:rPr sz="1800" dirty="0">
                <a:latin typeface="Comic Sans MS"/>
                <a:cs typeface="Comic Sans MS"/>
              </a:rPr>
              <a:t>: modèle </a:t>
            </a:r>
            <a:r>
              <a:rPr sz="1800" spc="-5" dirty="0">
                <a:latin typeface="Comic Sans MS"/>
                <a:cs typeface="Comic Sans MS"/>
              </a:rPr>
              <a:t>RGBM </a:t>
            </a:r>
            <a:r>
              <a:rPr sz="1800" dirty="0">
                <a:latin typeface="Microsoft Sans Serif"/>
                <a:cs typeface="Microsoft Sans Serif"/>
              </a:rPr>
              <a:t>→ </a:t>
            </a:r>
            <a:r>
              <a:rPr sz="1800" dirty="0">
                <a:latin typeface="Comic Sans MS"/>
                <a:cs typeface="Comic Sans MS"/>
              </a:rPr>
              <a:t>ordinateurs</a:t>
            </a:r>
            <a:r>
              <a:rPr sz="1800" spc="4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Suunto.</a:t>
            </a:r>
            <a:endParaRPr sz="1800">
              <a:latin typeface="Comic Sans MS"/>
              <a:cs typeface="Comic Sans MS"/>
            </a:endParaRPr>
          </a:p>
          <a:p>
            <a:pPr marL="12700" marR="1839595">
              <a:lnSpc>
                <a:spcPts val="2600"/>
              </a:lnSpc>
              <a:spcBef>
                <a:spcPts val="60"/>
              </a:spcBef>
            </a:pPr>
            <a:r>
              <a:rPr sz="1800" dirty="0">
                <a:latin typeface="Comic Sans MS"/>
                <a:cs typeface="Comic Sans MS"/>
              </a:rPr>
              <a:t>Modèle </a:t>
            </a:r>
            <a:r>
              <a:rPr sz="1800" spc="-5" dirty="0">
                <a:latin typeface="Comic Sans MS"/>
                <a:cs typeface="Comic Sans MS"/>
              </a:rPr>
              <a:t>ZH </a:t>
            </a:r>
            <a:r>
              <a:rPr sz="1800" dirty="0">
                <a:latin typeface="Comic Sans MS"/>
                <a:cs typeface="Comic Sans MS"/>
              </a:rPr>
              <a:t>L8 </a:t>
            </a:r>
            <a:r>
              <a:rPr sz="1800" spc="-5" dirty="0">
                <a:latin typeface="Comic Sans MS"/>
                <a:cs typeface="Comic Sans MS"/>
              </a:rPr>
              <a:t>ADT </a:t>
            </a:r>
            <a:r>
              <a:rPr sz="1800" dirty="0">
                <a:latin typeface="Microsoft Sans Serif"/>
                <a:cs typeface="Microsoft Sans Serif"/>
              </a:rPr>
              <a:t>→ </a:t>
            </a:r>
            <a:r>
              <a:rPr sz="1800" dirty="0">
                <a:latin typeface="Comic Sans MS"/>
                <a:cs typeface="Comic Sans MS"/>
              </a:rPr>
              <a:t>ordinateurs Uwatec.  Modèles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statistiques.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3690" y="406400"/>
            <a:ext cx="15640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305" dirty="0">
                <a:solidFill>
                  <a:srgbClr val="00FDFF"/>
                </a:solidFill>
                <a:latin typeface="Calibri"/>
                <a:cs typeface="Calibri"/>
              </a:rPr>
              <a:t>E</a:t>
            </a:r>
            <a:r>
              <a:rPr sz="3200" b="0" spc="225" dirty="0">
                <a:solidFill>
                  <a:srgbClr val="00FDFF"/>
                </a:solidFill>
                <a:latin typeface="Calibri"/>
                <a:cs typeface="Calibri"/>
              </a:rPr>
              <a:t>x</a:t>
            </a:r>
            <a:r>
              <a:rPr sz="3200" b="0" spc="150" dirty="0">
                <a:solidFill>
                  <a:srgbClr val="00FDFF"/>
                </a:solidFill>
                <a:latin typeface="Calibri"/>
                <a:cs typeface="Calibri"/>
              </a:rPr>
              <a:t>e</a:t>
            </a:r>
            <a:r>
              <a:rPr sz="3200" b="0" spc="245" dirty="0">
                <a:solidFill>
                  <a:srgbClr val="00FDFF"/>
                </a:solidFill>
                <a:latin typeface="Calibri"/>
                <a:cs typeface="Calibri"/>
              </a:rPr>
              <a:t>r</a:t>
            </a:r>
            <a:r>
              <a:rPr sz="3200" b="0" spc="185" dirty="0">
                <a:solidFill>
                  <a:srgbClr val="00FDFF"/>
                </a:solidFill>
                <a:latin typeface="Calibri"/>
                <a:cs typeface="Calibri"/>
              </a:rPr>
              <a:t>c</a:t>
            </a:r>
            <a:r>
              <a:rPr sz="3200" b="0" spc="35" dirty="0">
                <a:solidFill>
                  <a:srgbClr val="00FDFF"/>
                </a:solidFill>
                <a:latin typeface="Calibri"/>
                <a:cs typeface="Calibri"/>
              </a:rPr>
              <a:t>i</a:t>
            </a:r>
            <a:r>
              <a:rPr sz="3200" b="0" spc="155" dirty="0">
                <a:solidFill>
                  <a:srgbClr val="00FDFF"/>
                </a:solidFill>
                <a:latin typeface="Calibri"/>
                <a:cs typeface="Calibri"/>
              </a:rPr>
              <a:t>c</a:t>
            </a:r>
            <a:r>
              <a:rPr sz="3200" b="0" spc="90" dirty="0">
                <a:solidFill>
                  <a:srgbClr val="00FDFF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4700" y="3862953"/>
            <a:ext cx="77724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b="0" i="1" spc="-55" dirty="0">
                <a:solidFill>
                  <a:srgbClr val="FFFFFF"/>
                </a:solidFill>
                <a:latin typeface="Bookman Old Style"/>
                <a:cs typeface="Bookman Old Style"/>
              </a:rPr>
              <a:t>S </a:t>
            </a:r>
            <a:r>
              <a:rPr sz="1800" spc="495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3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0" i="1" spc="127" baseline="37037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1875" spc="127" baseline="42222" dirty="0">
                <a:solidFill>
                  <a:srgbClr val="FFFFFF"/>
                </a:solidFill>
                <a:latin typeface="PMingLiU"/>
                <a:cs typeface="PMingLiU"/>
              </a:rPr>
              <a:t>N</a:t>
            </a:r>
            <a:endParaRPr sz="1875" baseline="42222">
              <a:latin typeface="PMingLiU"/>
              <a:cs typeface="PMingLiU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1163" y="4046463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8914" y="0"/>
                </a:lnTo>
              </a:path>
            </a:pathLst>
          </a:custGeom>
          <a:ln w="9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67972" y="3708877"/>
            <a:ext cx="57404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00" spc="742" baseline="-37037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700" spc="330" baseline="-370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0" i="1" spc="140" dirty="0">
                <a:solidFill>
                  <a:srgbClr val="FFFFFF"/>
                </a:solidFill>
                <a:latin typeface="Bookman Old Style"/>
                <a:cs typeface="Bookman Old Style"/>
              </a:rPr>
              <a:t>P</a:t>
            </a:r>
            <a:r>
              <a:rPr sz="1875" spc="209" baseline="-11111" dirty="0">
                <a:solidFill>
                  <a:srgbClr val="FFFFFF"/>
                </a:solidFill>
                <a:latin typeface="PMingLiU"/>
                <a:cs typeface="PMingLiU"/>
              </a:rPr>
              <a:t>N</a:t>
            </a:r>
            <a:endParaRPr sz="1875" baseline="-11111">
              <a:latin typeface="PMingLiU"/>
              <a:cs typeface="PMingLiU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48385" y="4046463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036" y="0"/>
                </a:lnTo>
              </a:path>
            </a:pathLst>
          </a:custGeom>
          <a:ln w="9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13733" y="4019179"/>
            <a:ext cx="85090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23265" algn="l"/>
              </a:tabLst>
            </a:pPr>
            <a:r>
              <a:rPr sz="1800" b="0" i="1" spc="70" dirty="0">
                <a:solidFill>
                  <a:srgbClr val="FFFFFF"/>
                </a:solidFill>
                <a:latin typeface="Bookman Old Style"/>
                <a:cs typeface="Bookman Old Style"/>
              </a:rPr>
              <a:t>P</a:t>
            </a:r>
            <a:r>
              <a:rPr sz="1875" spc="187" baseline="-11111" dirty="0">
                <a:solidFill>
                  <a:srgbClr val="FFFFFF"/>
                </a:solidFill>
                <a:latin typeface="PMingLiU"/>
                <a:cs typeface="PMingLiU"/>
              </a:rPr>
              <a:t>0	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98364" y="3965435"/>
            <a:ext cx="15557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235" dirty="0">
                <a:solidFill>
                  <a:srgbClr val="FFFFFF"/>
                </a:solidFill>
                <a:latin typeface="PMingLiU"/>
                <a:cs typeface="PMingLiU"/>
              </a:rPr>
              <a:t>C</a:t>
            </a:r>
            <a:endParaRPr sz="1250">
              <a:latin typeface="PMingLiU"/>
              <a:cs typeface="PMingLiU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18316" y="3862953"/>
            <a:ext cx="1926589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96900" algn="l"/>
              </a:tabLst>
            </a:pPr>
            <a:r>
              <a:rPr sz="1800" b="0" i="1" spc="315" dirty="0">
                <a:solidFill>
                  <a:srgbClr val="FFFFFF"/>
                </a:solidFill>
                <a:latin typeface="Bookman Old Style"/>
                <a:cs typeface="Bookman Old Style"/>
              </a:rPr>
              <a:t>&lt;</a:t>
            </a:r>
            <a:r>
              <a:rPr sz="1800" b="0" i="1" spc="-4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0" i="1" spc="-55" dirty="0">
                <a:solidFill>
                  <a:srgbClr val="FFFFFF"/>
                </a:solidFill>
                <a:latin typeface="Bookman Old Style"/>
                <a:cs typeface="Bookman Old Style"/>
              </a:rPr>
              <a:t>S	</a:t>
            </a:r>
            <a:r>
              <a:rPr sz="1800" spc="495" dirty="0">
                <a:solidFill>
                  <a:srgbClr val="FFFFFF"/>
                </a:solidFill>
                <a:latin typeface="Calibri"/>
                <a:cs typeface="Calibri"/>
              </a:rPr>
              <a:t>=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1,54 </a:t>
            </a:r>
            <a:r>
              <a:rPr sz="1800" spc="-250" dirty="0">
                <a:solidFill>
                  <a:srgbClr val="FFFFFF"/>
                </a:solidFill>
                <a:latin typeface="Calibri"/>
                <a:cs typeface="Calibri"/>
              </a:rPr>
              <a:t>a`</a:t>
            </a:r>
            <a:r>
              <a:rPr sz="1800" spc="-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2,72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7947" y="1125219"/>
            <a:ext cx="9384030" cy="256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 marR="1746250" indent="-136525">
              <a:lnSpc>
                <a:spcPct val="115700"/>
              </a:lnSpc>
              <a:spcBef>
                <a:spcPts val="100"/>
              </a:spcBef>
              <a:buChar char="•"/>
              <a:tabLst>
                <a:tab pos="169545" algn="l"/>
              </a:tabLst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À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quelle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profondeur est-il possible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plonger sans limitation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 durée 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et sans avoir à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respecter de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palier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 décompression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à la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remontée</a:t>
            </a:r>
            <a:r>
              <a:rPr sz="1800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?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2090"/>
              </a:spcBef>
              <a:buChar char="•"/>
              <a:tabLst>
                <a:tab pos="169545" algn="l"/>
              </a:tabLst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Réponse</a:t>
            </a:r>
            <a:endParaRPr sz="1800">
              <a:latin typeface="Comic Sans MS"/>
              <a:cs typeface="Comic Sans MS"/>
            </a:endParaRPr>
          </a:p>
          <a:p>
            <a:pPr marL="285750" marR="5080" lvl="1" indent="-136525">
              <a:lnSpc>
                <a:spcPct val="115700"/>
              </a:lnSpc>
              <a:spcBef>
                <a:spcPts val="350"/>
              </a:spcBef>
              <a:buClr>
                <a:srgbClr val="FFFFFF"/>
              </a:buClr>
              <a:buFont typeface="Comic Sans MS"/>
              <a:buChar char="–"/>
              <a:tabLst>
                <a:tab pos="318770" algn="l"/>
              </a:tabLst>
            </a:pPr>
            <a:r>
              <a:rPr dirty="0"/>
              <a:t>	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Au bout d’une durée illimitée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à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une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profondeur où la pression partielle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d’azote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est </a:t>
            </a:r>
            <a:r>
              <a:rPr sz="1800" i="1" spc="65" dirty="0">
                <a:solidFill>
                  <a:srgbClr val="FFFFFF"/>
                </a:solidFill>
                <a:latin typeface="Book Antiqua"/>
                <a:cs typeface="Book Antiqua"/>
              </a:rPr>
              <a:t>P</a:t>
            </a:r>
            <a:r>
              <a:rPr sz="1800" spc="97" baseline="-6944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1800" spc="65" dirty="0">
                <a:solidFill>
                  <a:srgbClr val="FFFFFF"/>
                </a:solidFill>
                <a:latin typeface="Comic Sans MS"/>
                <a:cs typeface="Comic Sans MS"/>
              </a:rPr>
              <a:t>,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tous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les compartiments seront 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saturés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: </a:t>
            </a:r>
            <a:r>
              <a:rPr sz="1800" i="1" spc="135" dirty="0">
                <a:solidFill>
                  <a:srgbClr val="FFFFFF"/>
                </a:solidFill>
                <a:latin typeface="Book Antiqua"/>
                <a:cs typeface="Book Antiqua"/>
              </a:rPr>
              <a:t>T</a:t>
            </a:r>
            <a:r>
              <a:rPr sz="1800" spc="202" baseline="-6944" dirty="0">
                <a:solidFill>
                  <a:srgbClr val="FFFFFF"/>
                </a:solidFill>
                <a:latin typeface="Cambria"/>
                <a:cs typeface="Cambria"/>
              </a:rPr>
              <a:t>N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</a:t>
            </a:r>
            <a:r>
              <a:rPr sz="18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spc="65" dirty="0">
                <a:solidFill>
                  <a:srgbClr val="FFFFFF"/>
                </a:solidFill>
                <a:latin typeface="Book Antiqua"/>
                <a:cs typeface="Book Antiqua"/>
              </a:rPr>
              <a:t>P</a:t>
            </a:r>
            <a:r>
              <a:rPr sz="1800" spc="97" baseline="-6944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1800" spc="65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endParaRPr sz="1800">
              <a:latin typeface="Comic Sans MS"/>
              <a:cs typeface="Comic Sans MS"/>
            </a:endParaRPr>
          </a:p>
          <a:p>
            <a:pPr marL="285750" marR="1276985" lvl="1" indent="-136525">
              <a:lnSpc>
                <a:spcPct val="115700"/>
              </a:lnSpc>
              <a:spcBef>
                <a:spcPts val="400"/>
              </a:spcBef>
              <a:buClr>
                <a:srgbClr val="FFFFFF"/>
              </a:buClr>
              <a:buFont typeface="Comic Sans MS"/>
              <a:buChar char="–"/>
              <a:tabLst>
                <a:tab pos="318770" algn="l"/>
              </a:tabLst>
            </a:pPr>
            <a:r>
              <a:rPr dirty="0"/>
              <a:t>	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Il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sera possible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 remonter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en surface, où la pression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vaut </a:t>
            </a:r>
            <a:r>
              <a:rPr sz="1800" i="1" spc="25" dirty="0">
                <a:solidFill>
                  <a:srgbClr val="FFFFFF"/>
                </a:solidFill>
                <a:latin typeface="Book Antiqua"/>
                <a:cs typeface="Book Antiqua"/>
              </a:rPr>
              <a:t>P</a:t>
            </a:r>
            <a:r>
              <a:rPr sz="1800" spc="37" baseline="-6944" dirty="0">
                <a:solidFill>
                  <a:srgbClr val="FFFFFF"/>
                </a:solidFill>
                <a:latin typeface="Cambria"/>
                <a:cs typeface="Cambria"/>
              </a:rPr>
              <a:t>0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1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bar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si,  pour les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douze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compartiments, le critère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 Haldane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est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vérifié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79140" y="5773663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036" y="0"/>
                </a:lnTo>
              </a:path>
            </a:pathLst>
          </a:custGeom>
          <a:ln w="9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29485" y="5773663"/>
            <a:ext cx="405130" cy="0"/>
          </a:xfrm>
          <a:custGeom>
            <a:avLst/>
            <a:gdLst/>
            <a:ahLst/>
            <a:cxnLst/>
            <a:rect l="l" t="t" r="r" b="b"/>
            <a:pathLst>
              <a:path w="405129">
                <a:moveTo>
                  <a:pt x="0" y="0"/>
                </a:moveTo>
                <a:lnTo>
                  <a:pt x="404873" y="0"/>
                </a:lnTo>
              </a:path>
            </a:pathLst>
          </a:custGeom>
          <a:ln w="9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11600" y="6521622"/>
            <a:ext cx="1714500" cy="120650"/>
          </a:xfrm>
          <a:custGeom>
            <a:avLst/>
            <a:gdLst/>
            <a:ahLst/>
            <a:cxnLst/>
            <a:rect l="l" t="t" r="r" b="b"/>
            <a:pathLst>
              <a:path w="1714500" h="120650">
                <a:moveTo>
                  <a:pt x="0" y="120477"/>
                </a:moveTo>
                <a:lnTo>
                  <a:pt x="71443" y="109566"/>
                </a:lnTo>
                <a:lnTo>
                  <a:pt x="140185" y="99238"/>
                </a:lnTo>
                <a:lnTo>
                  <a:pt x="206361" y="89485"/>
                </a:lnTo>
                <a:lnTo>
                  <a:pt x="270104" y="80296"/>
                </a:lnTo>
                <a:lnTo>
                  <a:pt x="331547" y="71661"/>
                </a:lnTo>
                <a:lnTo>
                  <a:pt x="390825" y="63571"/>
                </a:lnTo>
                <a:lnTo>
                  <a:pt x="448071" y="56016"/>
                </a:lnTo>
                <a:lnTo>
                  <a:pt x="503419" y="48986"/>
                </a:lnTo>
                <a:lnTo>
                  <a:pt x="557003" y="42473"/>
                </a:lnTo>
                <a:lnTo>
                  <a:pt x="608956" y="36465"/>
                </a:lnTo>
                <a:lnTo>
                  <a:pt x="659412" y="30953"/>
                </a:lnTo>
                <a:lnTo>
                  <a:pt x="708506" y="25928"/>
                </a:lnTo>
                <a:lnTo>
                  <a:pt x="756370" y="21381"/>
                </a:lnTo>
                <a:lnTo>
                  <a:pt x="803139" y="17300"/>
                </a:lnTo>
                <a:lnTo>
                  <a:pt x="848947" y="13677"/>
                </a:lnTo>
                <a:lnTo>
                  <a:pt x="893926" y="10501"/>
                </a:lnTo>
                <a:lnTo>
                  <a:pt x="938212" y="7764"/>
                </a:lnTo>
                <a:lnTo>
                  <a:pt x="981937" y="5455"/>
                </a:lnTo>
                <a:lnTo>
                  <a:pt x="1025236" y="3565"/>
                </a:lnTo>
                <a:lnTo>
                  <a:pt x="1068242" y="2085"/>
                </a:lnTo>
                <a:lnTo>
                  <a:pt x="1111089" y="1003"/>
                </a:lnTo>
                <a:lnTo>
                  <a:pt x="1153911" y="311"/>
                </a:lnTo>
                <a:lnTo>
                  <a:pt x="1196841" y="0"/>
                </a:lnTo>
                <a:lnTo>
                  <a:pt x="1240014" y="58"/>
                </a:lnTo>
                <a:lnTo>
                  <a:pt x="1283563" y="477"/>
                </a:lnTo>
                <a:lnTo>
                  <a:pt x="1327621" y="1247"/>
                </a:lnTo>
                <a:lnTo>
                  <a:pt x="1372324" y="2358"/>
                </a:lnTo>
                <a:lnTo>
                  <a:pt x="1417803" y="3801"/>
                </a:lnTo>
                <a:lnTo>
                  <a:pt x="1464194" y="5566"/>
                </a:lnTo>
                <a:lnTo>
                  <a:pt x="1511630" y="7642"/>
                </a:lnTo>
                <a:lnTo>
                  <a:pt x="1560245" y="10021"/>
                </a:lnTo>
                <a:lnTo>
                  <a:pt x="1610172" y="12693"/>
                </a:lnTo>
                <a:lnTo>
                  <a:pt x="1661546" y="15648"/>
                </a:lnTo>
                <a:lnTo>
                  <a:pt x="1714500" y="18877"/>
                </a:lnTo>
              </a:path>
            </a:pathLst>
          </a:custGeom>
          <a:ln w="12699">
            <a:solidFill>
              <a:srgbClr val="00F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4649" y="4363720"/>
            <a:ext cx="8700135" cy="2815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 marR="5080" indent="-136525">
              <a:lnSpc>
                <a:spcPct val="115700"/>
              </a:lnSpc>
              <a:spcBef>
                <a:spcPts val="100"/>
              </a:spcBef>
              <a:buClr>
                <a:srgbClr val="FFFFFF"/>
              </a:buClr>
              <a:buFont typeface="Comic Sans MS"/>
              <a:buChar char="–"/>
              <a:tabLst>
                <a:tab pos="182245" algn="l"/>
              </a:tabLst>
            </a:pPr>
            <a:r>
              <a:rPr dirty="0"/>
              <a:t>	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Il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suffit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donc que </a:t>
            </a:r>
            <a:r>
              <a:rPr sz="1800" i="1" spc="100" dirty="0">
                <a:solidFill>
                  <a:srgbClr val="FFFFFF"/>
                </a:solidFill>
                <a:latin typeface="Book Antiqua"/>
                <a:cs typeface="Book Antiqua"/>
              </a:rPr>
              <a:t>P</a:t>
            </a:r>
            <a:r>
              <a:rPr sz="1800" spc="150" baseline="-6944" dirty="0">
                <a:solidFill>
                  <a:srgbClr val="FFFFFF"/>
                </a:solidFill>
                <a:latin typeface="Cambria"/>
                <a:cs typeface="Cambria"/>
              </a:rPr>
              <a:t>N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&lt; </a:t>
            </a:r>
            <a:r>
              <a:rPr sz="1800" spc="-40" dirty="0">
                <a:solidFill>
                  <a:srgbClr val="FFFFFF"/>
                </a:solidFill>
                <a:latin typeface="Cambria"/>
                <a:cs typeface="Cambria"/>
              </a:rPr>
              <a:t>1,54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bar </a:t>
            </a:r>
            <a:r>
              <a:rPr sz="1800" spc="195" dirty="0">
                <a:solidFill>
                  <a:srgbClr val="FFFFFF"/>
                </a:solidFill>
                <a:latin typeface="Comic Sans MS"/>
                <a:cs typeface="Comic Sans MS"/>
              </a:rPr>
              <a:t>(</a:t>
            </a:r>
            <a:r>
              <a:rPr sz="1800" spc="195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i="1" spc="100" dirty="0">
                <a:solidFill>
                  <a:srgbClr val="FFFFFF"/>
                </a:solidFill>
                <a:latin typeface="Book Antiqua"/>
                <a:cs typeface="Book Antiqua"/>
              </a:rPr>
              <a:t>S</a:t>
            </a:r>
            <a:r>
              <a:rPr sz="1800" spc="150" baseline="-6944" dirty="0">
                <a:solidFill>
                  <a:srgbClr val="FFFFFF"/>
                </a:solidFill>
                <a:latin typeface="Cambria"/>
                <a:cs typeface="Cambria"/>
              </a:rPr>
              <a:t>C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du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compartiment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période </a:t>
            </a:r>
            <a:r>
              <a:rPr sz="1800" i="1" spc="185" dirty="0">
                <a:solidFill>
                  <a:srgbClr val="FFFFFF"/>
                </a:solidFill>
                <a:latin typeface="Book Antiqua"/>
                <a:cs typeface="Book Antiqua"/>
              </a:rPr>
              <a:t>T </a:t>
            </a:r>
            <a:r>
              <a:rPr sz="1800" spc="400" dirty="0">
                <a:solidFill>
                  <a:srgbClr val="FFFFFF"/>
                </a:solidFill>
                <a:latin typeface="Cambria"/>
                <a:cs typeface="Cambria"/>
              </a:rPr>
              <a:t>= 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120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min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) 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pour assurer le critère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 Haldane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sur les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douze</a:t>
            </a:r>
            <a:r>
              <a:rPr sz="18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compartiments.</a:t>
            </a:r>
            <a:endParaRPr sz="1800">
              <a:latin typeface="Comic Sans MS"/>
              <a:cs typeface="Comic Sans MS"/>
            </a:endParaRPr>
          </a:p>
          <a:p>
            <a:pPr marL="181610" indent="-168910">
              <a:lnSpc>
                <a:spcPct val="100000"/>
              </a:lnSpc>
              <a:spcBef>
                <a:spcPts val="890"/>
              </a:spcBef>
              <a:buChar char="–"/>
              <a:tabLst>
                <a:tab pos="182245" algn="l"/>
              </a:tabLst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D’où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  <a:p>
            <a:pPr marL="3810" algn="ctr">
              <a:lnSpc>
                <a:spcPts val="1685"/>
              </a:lnSpc>
              <a:spcBef>
                <a:spcPts val="385"/>
              </a:spcBef>
              <a:tabLst>
                <a:tab pos="654050" algn="l"/>
              </a:tabLst>
            </a:pPr>
            <a:r>
              <a:rPr sz="1800" i="1" spc="5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75" spc="75" baseline="-11111" dirty="0">
                <a:solidFill>
                  <a:srgbClr val="FFFFFF"/>
                </a:solidFill>
                <a:latin typeface="Arial"/>
                <a:cs typeface="Arial"/>
              </a:rPr>
              <a:t>N	</a:t>
            </a:r>
            <a:r>
              <a:rPr sz="1800" spc="5" dirty="0">
                <a:solidFill>
                  <a:srgbClr val="FFFFFF"/>
                </a:solidFill>
                <a:latin typeface="Book Antiqua"/>
                <a:cs typeface="Book Antiqua"/>
              </a:rPr>
              <a:t>1,54</a:t>
            </a:r>
            <a:endParaRPr sz="1800">
              <a:latin typeface="Book Antiqua"/>
              <a:cs typeface="Book Antiqua"/>
            </a:endParaRPr>
          </a:p>
          <a:p>
            <a:pPr marL="3315335">
              <a:lnSpc>
                <a:spcPts val="1685"/>
              </a:lnSpc>
              <a:tabLst>
                <a:tab pos="4531360" algn="l"/>
                <a:tab pos="4970145" algn="l"/>
              </a:tabLst>
            </a:pPr>
            <a:r>
              <a:rPr sz="1800" i="1" spc="-50" dirty="0">
                <a:solidFill>
                  <a:srgbClr val="FFFFFF"/>
                </a:solidFill>
                <a:latin typeface="Arial"/>
                <a:cs typeface="Arial"/>
              </a:rPr>
              <a:t>P  </a:t>
            </a:r>
            <a:r>
              <a:rPr sz="1800" i="1" spc="340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1800" i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15" baseline="-38580" dirty="0">
                <a:solidFill>
                  <a:srgbClr val="FFFFFF"/>
                </a:solidFill>
                <a:latin typeface="Book Antiqua"/>
                <a:cs typeface="Book Antiqua"/>
              </a:rPr>
              <a:t>0,8</a:t>
            </a:r>
            <a:r>
              <a:rPr sz="2700" spc="405" baseline="-385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300" dirty="0">
                <a:solidFill>
                  <a:srgbClr val="FFFFFF"/>
                </a:solidFill>
                <a:latin typeface="Book Antiqua"/>
                <a:cs typeface="Book Antiqua"/>
              </a:rPr>
              <a:t>=	</a:t>
            </a:r>
            <a:r>
              <a:rPr sz="2700" spc="15" baseline="-38580" dirty="0">
                <a:solidFill>
                  <a:srgbClr val="FFFFFF"/>
                </a:solidFill>
                <a:latin typeface="Book Antiqua"/>
                <a:cs typeface="Book Antiqua"/>
              </a:rPr>
              <a:t>0,8	</a:t>
            </a:r>
            <a:r>
              <a:rPr sz="1800" spc="300" dirty="0">
                <a:solidFill>
                  <a:srgbClr val="FFFFFF"/>
                </a:solidFill>
                <a:latin typeface="Book Antiqua"/>
                <a:cs typeface="Book Antiqua"/>
              </a:rPr>
              <a:t>= </a:t>
            </a:r>
            <a:r>
              <a:rPr sz="1800" spc="5" dirty="0">
                <a:solidFill>
                  <a:srgbClr val="FFFFFF"/>
                </a:solidFill>
                <a:latin typeface="Book Antiqua"/>
                <a:cs typeface="Book Antiqua"/>
              </a:rPr>
              <a:t>1,925</a:t>
            </a:r>
            <a:r>
              <a:rPr sz="1800" spc="-114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bar</a:t>
            </a:r>
            <a:endParaRPr sz="1800">
              <a:latin typeface="Book Antiqua"/>
              <a:cs typeface="Book Antiqua"/>
            </a:endParaRPr>
          </a:p>
          <a:p>
            <a:pPr marL="149225">
              <a:lnSpc>
                <a:spcPct val="100000"/>
              </a:lnSpc>
              <a:spcBef>
                <a:spcPts val="2480"/>
              </a:spcBef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et la profondeur maximale est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de 9,25</a:t>
            </a:r>
            <a:r>
              <a:rPr sz="18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mètres.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omic Sans MS"/>
                <a:cs typeface="Comic Sans MS"/>
              </a:rPr>
              <a:t>(en fait 9,27 </a:t>
            </a:r>
            <a:r>
              <a:rPr sz="1400" dirty="0">
                <a:solidFill>
                  <a:srgbClr val="FFFFFF"/>
                </a:solidFill>
                <a:latin typeface="Comic Sans MS"/>
                <a:cs typeface="Comic Sans MS"/>
              </a:rPr>
              <a:t>mètres si on </a:t>
            </a:r>
            <a:r>
              <a:rPr sz="1400" spc="-5" dirty="0">
                <a:solidFill>
                  <a:srgbClr val="FFFFFF"/>
                </a:solidFill>
                <a:latin typeface="Comic Sans MS"/>
                <a:cs typeface="Comic Sans MS"/>
              </a:rPr>
              <a:t>tient </a:t>
            </a:r>
            <a:r>
              <a:rPr sz="1400" dirty="0">
                <a:solidFill>
                  <a:srgbClr val="FFFFFF"/>
                </a:solidFill>
                <a:latin typeface="Comic Sans MS"/>
                <a:cs typeface="Comic Sans MS"/>
              </a:rPr>
              <a:t>compte </a:t>
            </a:r>
            <a:r>
              <a:rPr sz="1400" spc="-5" dirty="0">
                <a:solidFill>
                  <a:srgbClr val="FFFFFF"/>
                </a:solidFill>
                <a:latin typeface="Comic Sans MS"/>
                <a:cs typeface="Comic Sans MS"/>
              </a:rPr>
              <a:t>de </a:t>
            </a:r>
            <a:r>
              <a:rPr sz="1400" dirty="0">
                <a:solidFill>
                  <a:srgbClr val="FFFFFF"/>
                </a:solidFill>
                <a:latin typeface="Comic Sans MS"/>
                <a:cs typeface="Comic Sans MS"/>
              </a:rPr>
              <a:t>la </a:t>
            </a:r>
            <a:r>
              <a:rPr sz="1400" spc="-5" dirty="0">
                <a:solidFill>
                  <a:srgbClr val="FFFFFF"/>
                </a:solidFill>
                <a:latin typeface="Comic Sans MS"/>
                <a:cs typeface="Comic Sans MS"/>
              </a:rPr>
              <a:t>variation de tension d’azote durant </a:t>
            </a:r>
            <a:r>
              <a:rPr sz="1400" dirty="0">
                <a:solidFill>
                  <a:srgbClr val="FFFFFF"/>
                </a:solidFill>
                <a:latin typeface="Comic Sans MS"/>
                <a:cs typeface="Comic Sans MS"/>
              </a:rPr>
              <a:t>la</a:t>
            </a:r>
            <a:r>
              <a:rPr sz="14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mic Sans MS"/>
                <a:cs typeface="Comic Sans MS"/>
              </a:rPr>
              <a:t>remontée)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0729" y="393700"/>
            <a:ext cx="5403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Plongées successives </a:t>
            </a:r>
            <a:r>
              <a:rPr spc="-5" dirty="0"/>
              <a:t>et</a:t>
            </a:r>
            <a:r>
              <a:rPr spc="-95" dirty="0"/>
              <a:t> </a:t>
            </a:r>
            <a:r>
              <a:rPr dirty="0"/>
              <a:t>consécutives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0500" y="956310"/>
            <a:ext cx="9735820" cy="1473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b="1" dirty="0">
                <a:solidFill>
                  <a:srgbClr val="E62200"/>
                </a:solidFill>
                <a:latin typeface="Comic Sans MS"/>
                <a:cs typeface="Comic Sans MS"/>
              </a:rPr>
              <a:t>Principe </a:t>
            </a:r>
            <a:r>
              <a:rPr sz="1400" b="1" spc="-5" dirty="0">
                <a:solidFill>
                  <a:srgbClr val="E62200"/>
                </a:solidFill>
                <a:latin typeface="Comic Sans MS"/>
                <a:cs typeface="Comic Sans MS"/>
              </a:rPr>
              <a:t>de </a:t>
            </a:r>
            <a:r>
              <a:rPr sz="1400" b="1" dirty="0">
                <a:solidFill>
                  <a:srgbClr val="E62200"/>
                </a:solidFill>
                <a:latin typeface="Comic Sans MS"/>
                <a:cs typeface="Comic Sans MS"/>
              </a:rPr>
              <a:t>la majoration pour </a:t>
            </a:r>
            <a:r>
              <a:rPr sz="1400" b="1" u="heavy" dirty="0">
                <a:solidFill>
                  <a:srgbClr val="E62200"/>
                </a:solidFill>
                <a:uFill>
                  <a:solidFill>
                    <a:srgbClr val="E62200"/>
                  </a:solidFill>
                </a:uFill>
                <a:latin typeface="Comic Sans MS"/>
                <a:cs typeface="Comic Sans MS"/>
              </a:rPr>
              <a:t>un</a:t>
            </a:r>
            <a:r>
              <a:rPr sz="1400" b="1" spc="-25" dirty="0">
                <a:solidFill>
                  <a:srgbClr val="E62200"/>
                </a:solidFill>
                <a:latin typeface="Comic Sans MS"/>
                <a:cs typeface="Comic Sans MS"/>
              </a:rPr>
              <a:t> </a:t>
            </a:r>
            <a:r>
              <a:rPr sz="1400" b="1" dirty="0">
                <a:solidFill>
                  <a:srgbClr val="E62200"/>
                </a:solidFill>
                <a:latin typeface="Comic Sans MS"/>
                <a:cs typeface="Comic Sans MS"/>
              </a:rPr>
              <a:t>compartiment</a:t>
            </a:r>
            <a:endParaRPr sz="1400">
              <a:latin typeface="Comic Sans MS"/>
              <a:cs typeface="Comic Sans MS"/>
            </a:endParaRPr>
          </a:p>
          <a:p>
            <a:pPr marL="118745" marR="2855595" indent="-106045">
              <a:lnSpc>
                <a:spcPts val="1900"/>
              </a:lnSpc>
              <a:buChar char="•"/>
              <a:tabLst>
                <a:tab pos="135255" algn="l"/>
              </a:tabLst>
            </a:pPr>
            <a:r>
              <a:rPr sz="1400" spc="-5" dirty="0">
                <a:latin typeface="Comic Sans MS"/>
                <a:cs typeface="Comic Sans MS"/>
              </a:rPr>
              <a:t>Après une </a:t>
            </a:r>
            <a:r>
              <a:rPr sz="1400" dirty="0">
                <a:latin typeface="Comic Sans MS"/>
                <a:cs typeface="Comic Sans MS"/>
              </a:rPr>
              <a:t>première plongée et à l’issue </a:t>
            </a:r>
            <a:r>
              <a:rPr sz="1400" spc="-5" dirty="0">
                <a:latin typeface="Comic Sans MS"/>
                <a:cs typeface="Comic Sans MS"/>
              </a:rPr>
              <a:t>d’un intervalle de temps </a:t>
            </a:r>
            <a:r>
              <a:rPr sz="1400" dirty="0">
                <a:latin typeface="Comic Sans MS"/>
                <a:cs typeface="Comic Sans MS"/>
              </a:rPr>
              <a:t>passé en surface, </a:t>
            </a:r>
            <a:r>
              <a:rPr sz="2100" baseline="3968" dirty="0">
                <a:latin typeface="Comic Sans MS"/>
                <a:cs typeface="Comic Sans MS"/>
              </a:rPr>
              <a:t> le compartiment possède </a:t>
            </a:r>
            <a:r>
              <a:rPr sz="2100" spc="-7" baseline="3968" dirty="0">
                <a:latin typeface="Comic Sans MS"/>
                <a:cs typeface="Comic Sans MS"/>
              </a:rPr>
              <a:t>une tension résiduelle </a:t>
            </a:r>
            <a:r>
              <a:rPr sz="2100" baseline="3968" dirty="0">
                <a:latin typeface="Comic Sans MS"/>
                <a:cs typeface="Comic Sans MS"/>
              </a:rPr>
              <a:t>en azote </a:t>
            </a:r>
            <a:r>
              <a:rPr sz="2100" i="1" spc="-487" baseline="3968" dirty="0">
                <a:latin typeface="Book Antiqua"/>
                <a:cs typeface="Book Antiqua"/>
              </a:rPr>
              <a:t>T</a:t>
            </a:r>
            <a:r>
              <a:rPr sz="900" spc="-325" dirty="0">
                <a:latin typeface="Cambria"/>
                <a:cs typeface="Cambria"/>
              </a:rPr>
              <a:t>N</a:t>
            </a:r>
            <a:r>
              <a:rPr sz="2700" spc="-487" baseline="3086" dirty="0">
                <a:latin typeface="Calibri"/>
                <a:cs typeface="Calibri"/>
              </a:rPr>
              <a:t> </a:t>
            </a:r>
            <a:r>
              <a:rPr sz="2100" spc="465" baseline="3968" dirty="0">
                <a:latin typeface="Cambria"/>
                <a:cs typeface="Cambria"/>
              </a:rPr>
              <a:t>&gt; </a:t>
            </a:r>
            <a:r>
              <a:rPr sz="2100" spc="-30" baseline="3968" dirty="0">
                <a:latin typeface="Cambria"/>
                <a:cs typeface="Cambria"/>
              </a:rPr>
              <a:t>0,8</a:t>
            </a:r>
            <a:r>
              <a:rPr sz="2100" spc="-82" baseline="3968" dirty="0">
                <a:latin typeface="Cambria"/>
                <a:cs typeface="Cambria"/>
              </a:rPr>
              <a:t> </a:t>
            </a:r>
            <a:r>
              <a:rPr sz="2100" spc="-7" baseline="3968" dirty="0">
                <a:latin typeface="Cambria"/>
                <a:cs typeface="Cambria"/>
              </a:rPr>
              <a:t>bar</a:t>
            </a:r>
            <a:r>
              <a:rPr sz="2100" spc="-7" baseline="3968" dirty="0">
                <a:latin typeface="Comic Sans MS"/>
                <a:cs typeface="Comic Sans MS"/>
              </a:rPr>
              <a:t>.</a:t>
            </a:r>
            <a:endParaRPr sz="2100" baseline="3968">
              <a:latin typeface="Comic Sans MS"/>
              <a:cs typeface="Comic Sans MS"/>
            </a:endParaRPr>
          </a:p>
          <a:p>
            <a:pPr marL="118745" marR="5080" indent="-106045">
              <a:lnSpc>
                <a:spcPts val="1900"/>
              </a:lnSpc>
              <a:spcBef>
                <a:spcPts val="100"/>
              </a:spcBef>
              <a:buChar char="•"/>
              <a:tabLst>
                <a:tab pos="135255" algn="l"/>
              </a:tabLst>
            </a:pPr>
            <a:r>
              <a:rPr sz="1400" dirty="0">
                <a:latin typeface="Comic Sans MS"/>
                <a:cs typeface="Comic Sans MS"/>
              </a:rPr>
              <a:t>Le </a:t>
            </a:r>
            <a:r>
              <a:rPr sz="1400" b="1" spc="-5" dirty="0">
                <a:latin typeface="Comic Sans MS"/>
                <a:cs typeface="Comic Sans MS"/>
              </a:rPr>
              <a:t>temps de </a:t>
            </a:r>
            <a:r>
              <a:rPr sz="1400" b="1" dirty="0">
                <a:latin typeface="Comic Sans MS"/>
                <a:cs typeface="Comic Sans MS"/>
              </a:rPr>
              <a:t>majoration </a:t>
            </a:r>
            <a:r>
              <a:rPr sz="1400" dirty="0">
                <a:latin typeface="Comic Sans MS"/>
                <a:cs typeface="Comic Sans MS"/>
              </a:rPr>
              <a:t>est le </a:t>
            </a:r>
            <a:r>
              <a:rPr sz="1400" spc="-5" dirty="0">
                <a:latin typeface="Comic Sans MS"/>
                <a:cs typeface="Comic Sans MS"/>
              </a:rPr>
              <a:t>temps nécessaire </a:t>
            </a:r>
            <a:r>
              <a:rPr sz="1400" dirty="0">
                <a:latin typeface="Comic Sans MS"/>
                <a:cs typeface="Comic Sans MS"/>
              </a:rPr>
              <a:t>pour </a:t>
            </a:r>
            <a:r>
              <a:rPr sz="1400" spc="-5" dirty="0">
                <a:latin typeface="Comic Sans MS"/>
                <a:cs typeface="Comic Sans MS"/>
              </a:rPr>
              <a:t>que </a:t>
            </a:r>
            <a:r>
              <a:rPr sz="1400" dirty="0">
                <a:latin typeface="Comic Sans MS"/>
                <a:cs typeface="Comic Sans MS"/>
              </a:rPr>
              <a:t>ce compartiment, s’il était </a:t>
            </a:r>
            <a:r>
              <a:rPr sz="1400" spc="-5" dirty="0">
                <a:latin typeface="Comic Sans MS"/>
                <a:cs typeface="Comic Sans MS"/>
              </a:rPr>
              <a:t>initialement </a:t>
            </a:r>
            <a:r>
              <a:rPr sz="1400" dirty="0">
                <a:latin typeface="Comic Sans MS"/>
                <a:cs typeface="Comic Sans MS"/>
              </a:rPr>
              <a:t>saturé en</a:t>
            </a:r>
            <a:r>
              <a:rPr sz="1400" spc="-254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surface, </a:t>
            </a:r>
            <a:r>
              <a:rPr sz="2100" baseline="3968" dirty="0">
                <a:latin typeface="Comic Sans MS"/>
                <a:cs typeface="Comic Sans MS"/>
              </a:rPr>
              <a:t> atteigne cette </a:t>
            </a:r>
            <a:r>
              <a:rPr sz="2100" spc="-7" baseline="3968" dirty="0">
                <a:latin typeface="Comic Sans MS"/>
                <a:cs typeface="Comic Sans MS"/>
              </a:rPr>
              <a:t>tension résiduelle </a:t>
            </a:r>
            <a:r>
              <a:rPr sz="2100" i="1" spc="-487" baseline="3968" dirty="0">
                <a:latin typeface="Book Antiqua"/>
                <a:cs typeface="Book Antiqua"/>
              </a:rPr>
              <a:t>T</a:t>
            </a:r>
            <a:r>
              <a:rPr sz="900" spc="-325" dirty="0">
                <a:latin typeface="Cambria"/>
                <a:cs typeface="Cambria"/>
              </a:rPr>
              <a:t>N</a:t>
            </a:r>
            <a:r>
              <a:rPr sz="2700" spc="-487" baseline="3086" dirty="0">
                <a:latin typeface="Calibri"/>
                <a:cs typeface="Calibri"/>
              </a:rPr>
              <a:t> </a:t>
            </a:r>
            <a:r>
              <a:rPr sz="2100" baseline="3968" dirty="0">
                <a:latin typeface="Comic Sans MS"/>
                <a:cs typeface="Comic Sans MS"/>
              </a:rPr>
              <a:t>en étant </a:t>
            </a:r>
            <a:r>
              <a:rPr sz="2100" spc="-7" baseline="3968" dirty="0">
                <a:latin typeface="Comic Sans MS"/>
                <a:cs typeface="Comic Sans MS"/>
              </a:rPr>
              <a:t>immergé </a:t>
            </a:r>
            <a:r>
              <a:rPr sz="2100" baseline="3968" dirty="0">
                <a:latin typeface="Comic Sans MS"/>
                <a:cs typeface="Comic Sans MS"/>
              </a:rPr>
              <a:t>à la profondeur </a:t>
            </a:r>
            <a:r>
              <a:rPr sz="2100" spc="-7" baseline="3968" dirty="0">
                <a:latin typeface="Comic Sans MS"/>
                <a:cs typeface="Comic Sans MS"/>
              </a:rPr>
              <a:t>de </a:t>
            </a:r>
            <a:r>
              <a:rPr sz="2100" baseline="3968" dirty="0">
                <a:latin typeface="Comic Sans MS"/>
                <a:cs typeface="Comic Sans MS"/>
              </a:rPr>
              <a:t>la </a:t>
            </a:r>
            <a:r>
              <a:rPr sz="2100" spc="-7" baseline="3968" dirty="0">
                <a:latin typeface="Comic Sans MS"/>
                <a:cs typeface="Comic Sans MS"/>
              </a:rPr>
              <a:t>deuxième</a:t>
            </a:r>
            <a:r>
              <a:rPr sz="2100" spc="-22" baseline="3968" dirty="0">
                <a:latin typeface="Comic Sans MS"/>
                <a:cs typeface="Comic Sans MS"/>
              </a:rPr>
              <a:t> </a:t>
            </a:r>
            <a:r>
              <a:rPr sz="2100" baseline="3968" dirty="0">
                <a:latin typeface="Comic Sans MS"/>
                <a:cs typeface="Comic Sans MS"/>
              </a:rPr>
              <a:t>plongée.</a:t>
            </a:r>
            <a:endParaRPr sz="2100" baseline="3968">
              <a:latin typeface="Comic Sans MS"/>
              <a:cs typeface="Comic Sans MS"/>
            </a:endParaRPr>
          </a:p>
          <a:p>
            <a:pPr marL="134620" indent="-121920">
              <a:lnSpc>
                <a:spcPct val="100000"/>
              </a:lnSpc>
              <a:spcBef>
                <a:spcPts val="220"/>
              </a:spcBef>
              <a:buChar char="•"/>
              <a:tabLst>
                <a:tab pos="135255" algn="l"/>
              </a:tabLst>
            </a:pPr>
            <a:r>
              <a:rPr sz="1400" dirty="0">
                <a:latin typeface="Comic Sans MS"/>
                <a:cs typeface="Comic Sans MS"/>
              </a:rPr>
              <a:t>C’est </a:t>
            </a:r>
            <a:r>
              <a:rPr sz="1400" spc="-5" dirty="0">
                <a:latin typeface="Comic Sans MS"/>
                <a:cs typeface="Comic Sans MS"/>
              </a:rPr>
              <a:t>donc </a:t>
            </a:r>
            <a:r>
              <a:rPr sz="1400" dirty="0">
                <a:latin typeface="Comic Sans MS"/>
                <a:cs typeface="Comic Sans MS"/>
              </a:rPr>
              <a:t>le </a:t>
            </a:r>
            <a:r>
              <a:rPr sz="1400" spc="-5" dirty="0">
                <a:latin typeface="Comic Sans MS"/>
                <a:cs typeface="Comic Sans MS"/>
              </a:rPr>
              <a:t>temps </a:t>
            </a:r>
            <a:r>
              <a:rPr sz="1400" dirty="0">
                <a:latin typeface="Comic Sans MS"/>
                <a:cs typeface="Comic Sans MS"/>
              </a:rPr>
              <a:t>à </a:t>
            </a:r>
            <a:r>
              <a:rPr sz="1400" b="1" dirty="0">
                <a:latin typeface="Comic Sans MS"/>
                <a:cs typeface="Comic Sans MS"/>
              </a:rPr>
              <a:t>ajouter </a:t>
            </a:r>
            <a:r>
              <a:rPr sz="1400" dirty="0">
                <a:latin typeface="Comic Sans MS"/>
                <a:cs typeface="Comic Sans MS"/>
              </a:rPr>
              <a:t>à la </a:t>
            </a:r>
            <a:r>
              <a:rPr sz="1400" spc="-5" dirty="0">
                <a:latin typeface="Comic Sans MS"/>
                <a:cs typeface="Comic Sans MS"/>
              </a:rPr>
              <a:t>durée réelle de </a:t>
            </a:r>
            <a:r>
              <a:rPr sz="1400" dirty="0">
                <a:latin typeface="Comic Sans MS"/>
                <a:cs typeface="Comic Sans MS"/>
              </a:rPr>
              <a:t>la </a:t>
            </a:r>
            <a:r>
              <a:rPr sz="1400" spc="-5" dirty="0">
                <a:latin typeface="Comic Sans MS"/>
                <a:cs typeface="Comic Sans MS"/>
              </a:rPr>
              <a:t>deuxième </a:t>
            </a:r>
            <a:r>
              <a:rPr sz="1400" dirty="0">
                <a:latin typeface="Comic Sans MS"/>
                <a:cs typeface="Comic Sans MS"/>
              </a:rPr>
              <a:t>plongée pour </a:t>
            </a:r>
            <a:r>
              <a:rPr sz="1400" spc="-5" dirty="0">
                <a:latin typeface="Comic Sans MS"/>
                <a:cs typeface="Comic Sans MS"/>
              </a:rPr>
              <a:t>déterminer </a:t>
            </a:r>
            <a:r>
              <a:rPr sz="1400" dirty="0">
                <a:latin typeface="Comic Sans MS"/>
                <a:cs typeface="Comic Sans MS"/>
              </a:rPr>
              <a:t>les paliers </a:t>
            </a:r>
            <a:r>
              <a:rPr sz="1400" spc="-5" dirty="0">
                <a:latin typeface="Comic Sans MS"/>
                <a:cs typeface="Comic Sans MS"/>
              </a:rPr>
              <a:t>du</a:t>
            </a:r>
            <a:r>
              <a:rPr sz="1400" spc="-26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compartiment.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41400" y="2552700"/>
            <a:ext cx="8051800" cy="4889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7450" y="2679700"/>
            <a:ext cx="7759700" cy="4610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05831" y="6396092"/>
            <a:ext cx="0" cy="36195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35730"/>
                </a:moveTo>
                <a:lnTo>
                  <a:pt x="0" y="0"/>
                </a:lnTo>
              </a:path>
            </a:pathLst>
          </a:custGeom>
          <a:ln w="113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48664" y="6396092"/>
            <a:ext cx="0" cy="36195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35730"/>
                </a:moveTo>
                <a:lnTo>
                  <a:pt x="0" y="0"/>
                </a:lnTo>
              </a:path>
            </a:pathLst>
          </a:custGeom>
          <a:ln w="113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91467" y="6396092"/>
            <a:ext cx="0" cy="36195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35730"/>
                </a:moveTo>
                <a:lnTo>
                  <a:pt x="0" y="0"/>
                </a:lnTo>
              </a:path>
            </a:pathLst>
          </a:custGeom>
          <a:ln w="113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71086" y="6439115"/>
            <a:ext cx="237490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-80" dirty="0">
                <a:solidFill>
                  <a:srgbClr val="231F20"/>
                </a:solidFill>
                <a:latin typeface="Cambria"/>
                <a:cs typeface="Cambria"/>
              </a:rPr>
              <a:t>60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34330" y="6396092"/>
            <a:ext cx="0" cy="36195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35730"/>
                </a:moveTo>
                <a:lnTo>
                  <a:pt x="0" y="0"/>
                </a:lnTo>
              </a:path>
            </a:pathLst>
          </a:custGeom>
          <a:ln w="113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013798" y="6439115"/>
            <a:ext cx="237490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-80" dirty="0">
                <a:solidFill>
                  <a:srgbClr val="231F20"/>
                </a:solidFill>
                <a:latin typeface="Cambria"/>
                <a:cs typeface="Cambria"/>
              </a:rPr>
              <a:t>80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00725" y="6439115"/>
            <a:ext cx="343535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-80" dirty="0">
                <a:solidFill>
                  <a:srgbClr val="231F20"/>
                </a:solidFill>
                <a:latin typeface="Cambria"/>
                <a:cs typeface="Cambria"/>
              </a:rPr>
              <a:t>100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63000" y="6431822"/>
            <a:ext cx="5714365" cy="0"/>
          </a:xfrm>
          <a:custGeom>
            <a:avLst/>
            <a:gdLst/>
            <a:ahLst/>
            <a:cxnLst/>
            <a:rect l="l" t="t" r="r" b="b"/>
            <a:pathLst>
              <a:path w="5714365">
                <a:moveTo>
                  <a:pt x="0" y="0"/>
                </a:moveTo>
                <a:lnTo>
                  <a:pt x="5714147" y="0"/>
                </a:lnTo>
              </a:path>
            </a:pathLst>
          </a:custGeom>
          <a:ln w="113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3000" y="5548920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716" y="0"/>
                </a:lnTo>
              </a:path>
            </a:pathLst>
          </a:custGeom>
          <a:ln w="113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68609" y="5396142"/>
            <a:ext cx="296545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-15" dirty="0">
                <a:solidFill>
                  <a:srgbClr val="231F20"/>
                </a:solidFill>
                <a:latin typeface="Cambria"/>
                <a:cs typeface="Cambria"/>
              </a:rPr>
              <a:t>0,5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14852" y="4740677"/>
            <a:ext cx="673100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-15" dirty="0">
                <a:solidFill>
                  <a:srgbClr val="231F20"/>
                </a:solidFill>
                <a:latin typeface="Cambria"/>
                <a:cs typeface="Cambria"/>
              </a:rPr>
              <a:t>0,8</a:t>
            </a:r>
            <a:r>
              <a:rPr sz="1650" spc="114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650" spc="5" dirty="0">
                <a:solidFill>
                  <a:srgbClr val="231F20"/>
                </a:solidFill>
                <a:latin typeface="Cambria"/>
                <a:cs typeface="Cambria"/>
              </a:rPr>
              <a:t>bar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63000" y="4666040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716" y="0"/>
                </a:lnTo>
              </a:path>
            </a:pathLst>
          </a:custGeom>
          <a:ln w="113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336754" y="4514727"/>
            <a:ext cx="131445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-80" dirty="0">
                <a:solidFill>
                  <a:srgbClr val="231F20"/>
                </a:solidFill>
                <a:latin typeface="Cambria"/>
                <a:cs typeface="Cambria"/>
              </a:rPr>
              <a:t>1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63000" y="3783145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716" y="0"/>
                </a:lnTo>
              </a:path>
            </a:pathLst>
          </a:custGeom>
          <a:ln w="113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168609" y="3630017"/>
            <a:ext cx="296545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-15" dirty="0">
                <a:solidFill>
                  <a:srgbClr val="231F20"/>
                </a:solidFill>
                <a:latin typeface="Cambria"/>
                <a:cs typeface="Cambria"/>
              </a:rPr>
              <a:t>1,5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36754" y="2749345"/>
            <a:ext cx="131445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-80" dirty="0">
                <a:solidFill>
                  <a:srgbClr val="231F20"/>
                </a:solidFill>
                <a:latin typeface="Cambria"/>
                <a:cs typeface="Cambria"/>
              </a:rPr>
              <a:t>2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134330" y="2900310"/>
            <a:ext cx="0" cy="36195"/>
          </a:xfrm>
          <a:custGeom>
            <a:avLst/>
            <a:gdLst/>
            <a:ahLst/>
            <a:cxnLst/>
            <a:rect l="l" t="t" r="r" b="b"/>
            <a:pathLst>
              <a:path h="36194">
                <a:moveTo>
                  <a:pt x="0" y="35727"/>
                </a:moveTo>
                <a:lnTo>
                  <a:pt x="0" y="0"/>
                </a:lnTo>
              </a:path>
            </a:pathLst>
          </a:custGeom>
          <a:ln w="113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91467" y="2900310"/>
            <a:ext cx="0" cy="36195"/>
          </a:xfrm>
          <a:custGeom>
            <a:avLst/>
            <a:gdLst/>
            <a:ahLst/>
            <a:cxnLst/>
            <a:rect l="l" t="t" r="r" b="b"/>
            <a:pathLst>
              <a:path h="36194">
                <a:moveTo>
                  <a:pt x="0" y="35727"/>
                </a:moveTo>
                <a:lnTo>
                  <a:pt x="0" y="0"/>
                </a:lnTo>
              </a:path>
            </a:pathLst>
          </a:custGeom>
          <a:ln w="113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48664" y="2900310"/>
            <a:ext cx="0" cy="36195"/>
          </a:xfrm>
          <a:custGeom>
            <a:avLst/>
            <a:gdLst/>
            <a:ahLst/>
            <a:cxnLst/>
            <a:rect l="l" t="t" r="r" b="b"/>
            <a:pathLst>
              <a:path h="36194">
                <a:moveTo>
                  <a:pt x="0" y="35727"/>
                </a:moveTo>
                <a:lnTo>
                  <a:pt x="0" y="0"/>
                </a:lnTo>
              </a:path>
            </a:pathLst>
          </a:custGeom>
          <a:ln w="113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05831" y="2900310"/>
            <a:ext cx="0" cy="36195"/>
          </a:xfrm>
          <a:custGeom>
            <a:avLst/>
            <a:gdLst/>
            <a:ahLst/>
            <a:cxnLst/>
            <a:rect l="l" t="t" r="r" b="b"/>
            <a:pathLst>
              <a:path h="36194">
                <a:moveTo>
                  <a:pt x="0" y="35727"/>
                </a:moveTo>
                <a:lnTo>
                  <a:pt x="0" y="0"/>
                </a:lnTo>
              </a:path>
            </a:pathLst>
          </a:custGeom>
          <a:ln w="113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63000" y="2900310"/>
            <a:ext cx="0" cy="3531870"/>
          </a:xfrm>
          <a:custGeom>
            <a:avLst/>
            <a:gdLst/>
            <a:ahLst/>
            <a:cxnLst/>
            <a:rect l="l" t="t" r="r" b="b"/>
            <a:pathLst>
              <a:path h="3531870">
                <a:moveTo>
                  <a:pt x="0" y="3531511"/>
                </a:moveTo>
                <a:lnTo>
                  <a:pt x="0" y="0"/>
                </a:lnTo>
              </a:path>
            </a:pathLst>
          </a:custGeom>
          <a:ln w="113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41420" y="3783145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727" y="0"/>
                </a:lnTo>
              </a:path>
            </a:pathLst>
          </a:custGeom>
          <a:ln w="113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41420" y="4666040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727" y="0"/>
                </a:lnTo>
              </a:path>
            </a:pathLst>
          </a:custGeom>
          <a:ln w="113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41420" y="5548920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727" y="0"/>
                </a:lnTo>
              </a:path>
            </a:pathLst>
          </a:custGeom>
          <a:ln w="113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63000" y="2900310"/>
            <a:ext cx="5714365" cy="0"/>
          </a:xfrm>
          <a:custGeom>
            <a:avLst/>
            <a:gdLst/>
            <a:ahLst/>
            <a:cxnLst/>
            <a:rect l="l" t="t" r="r" b="b"/>
            <a:pathLst>
              <a:path w="5714365">
                <a:moveTo>
                  <a:pt x="0" y="0"/>
                </a:moveTo>
                <a:lnTo>
                  <a:pt x="5714147" y="0"/>
                </a:lnTo>
              </a:path>
            </a:pathLst>
          </a:custGeom>
          <a:ln w="113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77148" y="2900310"/>
            <a:ext cx="0" cy="3531870"/>
          </a:xfrm>
          <a:custGeom>
            <a:avLst/>
            <a:gdLst/>
            <a:ahLst/>
            <a:cxnLst/>
            <a:rect l="l" t="t" r="r" b="b"/>
            <a:pathLst>
              <a:path h="3531870">
                <a:moveTo>
                  <a:pt x="0" y="3531511"/>
                </a:moveTo>
                <a:lnTo>
                  <a:pt x="0" y="0"/>
                </a:lnTo>
              </a:path>
            </a:pathLst>
          </a:custGeom>
          <a:ln w="113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63490" y="5019002"/>
            <a:ext cx="5714365" cy="0"/>
          </a:xfrm>
          <a:custGeom>
            <a:avLst/>
            <a:gdLst/>
            <a:ahLst/>
            <a:cxnLst/>
            <a:rect l="l" t="t" r="r" b="b"/>
            <a:pathLst>
              <a:path w="5714365">
                <a:moveTo>
                  <a:pt x="0" y="0"/>
                </a:moveTo>
                <a:lnTo>
                  <a:pt x="5714050" y="0"/>
                </a:lnTo>
              </a:path>
            </a:pathLst>
          </a:custGeom>
          <a:ln w="11344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43344" y="3852134"/>
            <a:ext cx="0" cy="1709420"/>
          </a:xfrm>
          <a:custGeom>
            <a:avLst/>
            <a:gdLst/>
            <a:ahLst/>
            <a:cxnLst/>
            <a:rect l="l" t="t" r="r" b="b"/>
            <a:pathLst>
              <a:path h="1709420">
                <a:moveTo>
                  <a:pt x="0" y="0"/>
                </a:moveTo>
                <a:lnTo>
                  <a:pt x="0" y="1708917"/>
                </a:lnTo>
              </a:path>
            </a:pathLst>
          </a:custGeom>
          <a:ln w="90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98871" y="3795412"/>
            <a:ext cx="88952" cy="771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41846" y="6817648"/>
            <a:ext cx="1709420" cy="0"/>
          </a:xfrm>
          <a:custGeom>
            <a:avLst/>
            <a:gdLst/>
            <a:ahLst/>
            <a:cxnLst/>
            <a:rect l="l" t="t" r="r" b="b"/>
            <a:pathLst>
              <a:path w="1709420">
                <a:moveTo>
                  <a:pt x="1708917" y="0"/>
                </a:moveTo>
                <a:lnTo>
                  <a:pt x="0" y="0"/>
                </a:lnTo>
              </a:path>
            </a:pathLst>
          </a:custGeom>
          <a:ln w="90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30374" y="6773164"/>
            <a:ext cx="77111" cy="889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713069" y="4554187"/>
            <a:ext cx="297180" cy="10204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45"/>
              </a:lnSpc>
            </a:pPr>
            <a:r>
              <a:rPr sz="1650" spc="-10" dirty="0">
                <a:solidFill>
                  <a:srgbClr val="231F20"/>
                </a:solidFill>
                <a:latin typeface="Cambria"/>
                <a:cs typeface="Cambria"/>
              </a:rPr>
              <a:t>tension</a:t>
            </a:r>
            <a:r>
              <a:rPr sz="1650" spc="114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650" i="1" spc="120" dirty="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sz="1800" spc="179" baseline="-25462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endParaRPr sz="1800" baseline="-25462">
              <a:latin typeface="Cambria"/>
              <a:cs typeface="Cambr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13069" y="3811963"/>
            <a:ext cx="237490" cy="6972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45"/>
              </a:lnSpc>
            </a:pPr>
            <a:r>
              <a:rPr sz="1650" spc="-30" dirty="0">
                <a:solidFill>
                  <a:srgbClr val="231F20"/>
                </a:solidFill>
                <a:latin typeface="Cambria"/>
                <a:cs typeface="Cambria"/>
              </a:rPr>
              <a:t>en</a:t>
            </a:r>
            <a:r>
              <a:rPr sz="1650" spc="1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650" spc="-10" dirty="0">
                <a:solidFill>
                  <a:srgbClr val="231F20"/>
                </a:solidFill>
                <a:latin typeface="Cambria"/>
                <a:cs typeface="Cambria"/>
              </a:rPr>
              <a:t>bars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71952" y="6302450"/>
            <a:ext cx="1695450" cy="80708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1190"/>
              </a:spcBef>
              <a:tabLst>
                <a:tab pos="1470025" algn="l"/>
              </a:tabLst>
            </a:pPr>
            <a:r>
              <a:rPr sz="1650" spc="-80" dirty="0">
                <a:solidFill>
                  <a:srgbClr val="231F20"/>
                </a:solidFill>
                <a:latin typeface="Cambria"/>
                <a:cs typeface="Cambria"/>
              </a:rPr>
              <a:t>20	40</a:t>
            </a:r>
            <a:endParaRPr sz="16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650" spc="-5" dirty="0">
                <a:solidFill>
                  <a:srgbClr val="231F20"/>
                </a:solidFill>
                <a:latin typeface="Cambria"/>
                <a:cs typeface="Cambria"/>
              </a:rPr>
              <a:t>temps </a:t>
            </a:r>
            <a:r>
              <a:rPr sz="1650" spc="-30" dirty="0">
                <a:solidFill>
                  <a:srgbClr val="231F20"/>
                </a:solidFill>
                <a:latin typeface="Cambria"/>
                <a:cs typeface="Cambria"/>
              </a:rPr>
              <a:t>en</a:t>
            </a:r>
            <a:r>
              <a:rPr sz="1650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650" spc="-10" dirty="0">
                <a:solidFill>
                  <a:srgbClr val="231F20"/>
                </a:solidFill>
                <a:latin typeface="Cambria"/>
                <a:cs typeface="Cambria"/>
              </a:rPr>
              <a:t>minutes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559643" y="3727521"/>
            <a:ext cx="857250" cy="1293495"/>
          </a:xfrm>
          <a:custGeom>
            <a:avLst/>
            <a:gdLst/>
            <a:ahLst/>
            <a:cxnLst/>
            <a:rect l="l" t="t" r="r" b="b"/>
            <a:pathLst>
              <a:path w="857250" h="1293495">
                <a:moveTo>
                  <a:pt x="0" y="1293417"/>
                </a:moveTo>
                <a:lnTo>
                  <a:pt x="34783" y="1234119"/>
                </a:lnTo>
                <a:lnTo>
                  <a:pt x="72686" y="1170211"/>
                </a:lnTo>
                <a:lnTo>
                  <a:pt x="108273" y="1110842"/>
                </a:lnTo>
                <a:lnTo>
                  <a:pt x="142555" y="1054317"/>
                </a:lnTo>
                <a:lnTo>
                  <a:pt x="179028" y="994842"/>
                </a:lnTo>
                <a:lnTo>
                  <a:pt x="214113" y="938150"/>
                </a:lnTo>
                <a:lnTo>
                  <a:pt x="251426" y="878630"/>
                </a:lnTo>
                <a:lnTo>
                  <a:pt x="287360" y="821878"/>
                </a:lnTo>
                <a:lnTo>
                  <a:pt x="321944" y="767818"/>
                </a:lnTo>
                <a:lnTo>
                  <a:pt x="358677" y="711036"/>
                </a:lnTo>
                <a:lnTo>
                  <a:pt x="394099" y="656855"/>
                </a:lnTo>
                <a:lnTo>
                  <a:pt x="428161" y="605381"/>
                </a:lnTo>
                <a:lnTo>
                  <a:pt x="464381" y="551095"/>
                </a:lnTo>
                <a:lnTo>
                  <a:pt x="499301" y="499425"/>
                </a:lnTo>
                <a:lnTo>
                  <a:pt x="536388" y="445093"/>
                </a:lnTo>
                <a:lnTo>
                  <a:pt x="572153" y="393317"/>
                </a:lnTo>
                <a:lnTo>
                  <a:pt x="606499" y="344052"/>
                </a:lnTo>
                <a:lnTo>
                  <a:pt x="643133" y="292186"/>
                </a:lnTo>
                <a:lnTo>
                  <a:pt x="678311" y="242815"/>
                </a:lnTo>
                <a:lnTo>
                  <a:pt x="715760" y="190918"/>
                </a:lnTo>
                <a:lnTo>
                  <a:pt x="751801" y="141441"/>
                </a:lnTo>
                <a:lnTo>
                  <a:pt x="786503" y="94370"/>
                </a:lnTo>
                <a:lnTo>
                  <a:pt x="823395" y="44817"/>
                </a:lnTo>
                <a:lnTo>
                  <a:pt x="857121" y="0"/>
                </a:lnTo>
              </a:path>
            </a:pathLst>
          </a:custGeom>
          <a:ln w="3025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23488" y="2903026"/>
            <a:ext cx="0" cy="3530600"/>
          </a:xfrm>
          <a:custGeom>
            <a:avLst/>
            <a:gdLst/>
            <a:ahLst/>
            <a:cxnLst/>
            <a:rect l="l" t="t" r="r" b="b"/>
            <a:pathLst>
              <a:path h="3530600">
                <a:moveTo>
                  <a:pt x="0" y="3530561"/>
                </a:moveTo>
                <a:lnTo>
                  <a:pt x="0" y="0"/>
                </a:lnTo>
              </a:path>
            </a:pathLst>
          </a:custGeom>
          <a:ln w="113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19195" y="3726945"/>
            <a:ext cx="3429000" cy="836294"/>
          </a:xfrm>
          <a:custGeom>
            <a:avLst/>
            <a:gdLst/>
            <a:ahLst/>
            <a:cxnLst/>
            <a:rect l="l" t="t" r="r" b="b"/>
            <a:pathLst>
              <a:path w="3429000" h="836295">
                <a:moveTo>
                  <a:pt x="0" y="0"/>
                </a:moveTo>
                <a:lnTo>
                  <a:pt x="139068" y="53454"/>
                </a:lnTo>
                <a:lnTo>
                  <a:pt x="290807" y="109208"/>
                </a:lnTo>
                <a:lnTo>
                  <a:pt x="433244" y="159275"/>
                </a:lnTo>
                <a:lnTo>
                  <a:pt x="570215" y="205439"/>
                </a:lnTo>
                <a:lnTo>
                  <a:pt x="716045" y="252480"/>
                </a:lnTo>
                <a:lnTo>
                  <a:pt x="856425" y="295846"/>
                </a:lnTo>
                <a:lnTo>
                  <a:pt x="1005635" y="339999"/>
                </a:lnTo>
                <a:lnTo>
                  <a:pt x="1149347" y="380627"/>
                </a:lnTo>
                <a:lnTo>
                  <a:pt x="1287631" y="418124"/>
                </a:lnTo>
                <a:lnTo>
                  <a:pt x="1434760" y="456347"/>
                </a:lnTo>
                <a:lnTo>
                  <a:pt x="1576434" y="491530"/>
                </a:lnTo>
                <a:lnTo>
                  <a:pt x="1712657" y="524005"/>
                </a:lnTo>
                <a:lnTo>
                  <a:pt x="1857669" y="557085"/>
                </a:lnTo>
                <a:lnTo>
                  <a:pt x="1997220" y="587609"/>
                </a:lnTo>
                <a:lnTo>
                  <a:pt x="2145666" y="618678"/>
                </a:lnTo>
                <a:lnTo>
                  <a:pt x="2288590" y="647311"/>
                </a:lnTo>
                <a:lnTo>
                  <a:pt x="2426054" y="673660"/>
                </a:lnTo>
                <a:lnTo>
                  <a:pt x="2572412" y="700569"/>
                </a:lnTo>
                <a:lnTo>
                  <a:pt x="2713249" y="725360"/>
                </a:lnTo>
                <a:lnTo>
                  <a:pt x="2862980" y="750560"/>
                </a:lnTo>
                <a:lnTo>
                  <a:pt x="3007190" y="773824"/>
                </a:lnTo>
                <a:lnTo>
                  <a:pt x="3145970" y="795181"/>
                </a:lnTo>
                <a:lnTo>
                  <a:pt x="3293584" y="817023"/>
                </a:lnTo>
                <a:lnTo>
                  <a:pt x="3428476" y="836112"/>
                </a:lnTo>
              </a:path>
            </a:pathLst>
          </a:custGeom>
          <a:ln w="30251">
            <a:solidFill>
              <a:srgbClr val="279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47854" y="2902450"/>
            <a:ext cx="0" cy="3531235"/>
          </a:xfrm>
          <a:custGeom>
            <a:avLst/>
            <a:gdLst/>
            <a:ahLst/>
            <a:cxnLst/>
            <a:rect l="l" t="t" r="r" b="b"/>
            <a:pathLst>
              <a:path h="3531235">
                <a:moveTo>
                  <a:pt x="0" y="3531139"/>
                </a:moveTo>
                <a:lnTo>
                  <a:pt x="0" y="0"/>
                </a:lnTo>
              </a:path>
            </a:pathLst>
          </a:custGeom>
          <a:ln w="113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47283" y="4017148"/>
            <a:ext cx="857250" cy="542290"/>
          </a:xfrm>
          <a:custGeom>
            <a:avLst/>
            <a:gdLst/>
            <a:ahLst/>
            <a:cxnLst/>
            <a:rect l="l" t="t" r="r" b="b"/>
            <a:pathLst>
              <a:path w="857250" h="542289">
                <a:moveTo>
                  <a:pt x="0" y="541978"/>
                </a:moveTo>
                <a:lnTo>
                  <a:pt x="34830" y="517174"/>
                </a:lnTo>
                <a:lnTo>
                  <a:pt x="72722" y="490379"/>
                </a:lnTo>
                <a:lnTo>
                  <a:pt x="108303" y="465475"/>
                </a:lnTo>
                <a:lnTo>
                  <a:pt x="142601" y="441811"/>
                </a:lnTo>
                <a:lnTo>
                  <a:pt x="179028" y="416847"/>
                </a:lnTo>
                <a:lnTo>
                  <a:pt x="214124" y="393125"/>
                </a:lnTo>
                <a:lnTo>
                  <a:pt x="251437" y="368161"/>
                </a:lnTo>
                <a:lnTo>
                  <a:pt x="287373" y="344379"/>
                </a:lnTo>
                <a:lnTo>
                  <a:pt x="321944" y="321749"/>
                </a:lnTo>
                <a:lnTo>
                  <a:pt x="358677" y="297926"/>
                </a:lnTo>
                <a:lnTo>
                  <a:pt x="394128" y="275249"/>
                </a:lnTo>
                <a:lnTo>
                  <a:pt x="428161" y="253654"/>
                </a:lnTo>
                <a:lnTo>
                  <a:pt x="464410" y="230906"/>
                </a:lnTo>
                <a:lnTo>
                  <a:pt x="499330" y="209251"/>
                </a:lnTo>
                <a:lnTo>
                  <a:pt x="536424" y="186503"/>
                </a:lnTo>
                <a:lnTo>
                  <a:pt x="572182" y="164790"/>
                </a:lnTo>
                <a:lnTo>
                  <a:pt x="606522" y="144156"/>
                </a:lnTo>
                <a:lnTo>
                  <a:pt x="643133" y="122443"/>
                </a:lnTo>
                <a:lnTo>
                  <a:pt x="678359" y="101698"/>
                </a:lnTo>
                <a:lnTo>
                  <a:pt x="715760" y="79990"/>
                </a:lnTo>
                <a:lnTo>
                  <a:pt x="751832" y="59244"/>
                </a:lnTo>
                <a:lnTo>
                  <a:pt x="786526" y="39528"/>
                </a:lnTo>
                <a:lnTo>
                  <a:pt x="823443" y="18730"/>
                </a:lnTo>
                <a:lnTo>
                  <a:pt x="857121" y="0"/>
                </a:lnTo>
              </a:path>
            </a:pathLst>
          </a:custGeom>
          <a:ln w="3025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04405" y="4017148"/>
            <a:ext cx="571500" cy="159385"/>
          </a:xfrm>
          <a:custGeom>
            <a:avLst/>
            <a:gdLst/>
            <a:ahLst/>
            <a:cxnLst/>
            <a:rect l="l" t="t" r="r" b="b"/>
            <a:pathLst>
              <a:path w="571500" h="159385">
                <a:moveTo>
                  <a:pt x="0" y="0"/>
                </a:moveTo>
                <a:lnTo>
                  <a:pt x="23221" y="6954"/>
                </a:lnTo>
                <a:lnTo>
                  <a:pt x="48479" y="14564"/>
                </a:lnTo>
                <a:lnTo>
                  <a:pt x="72231" y="21596"/>
                </a:lnTo>
                <a:lnTo>
                  <a:pt x="95056" y="28391"/>
                </a:lnTo>
                <a:lnTo>
                  <a:pt x="119382" y="35480"/>
                </a:lnTo>
                <a:lnTo>
                  <a:pt x="142780" y="42335"/>
                </a:lnTo>
                <a:lnTo>
                  <a:pt x="167596" y="49484"/>
                </a:lnTo>
                <a:lnTo>
                  <a:pt x="191571" y="56398"/>
                </a:lnTo>
                <a:lnTo>
                  <a:pt x="214657" y="62955"/>
                </a:lnTo>
                <a:lnTo>
                  <a:pt x="262734" y="76505"/>
                </a:lnTo>
                <a:lnTo>
                  <a:pt x="309618" y="89532"/>
                </a:lnTo>
                <a:lnTo>
                  <a:pt x="357614" y="102678"/>
                </a:lnTo>
                <a:lnTo>
                  <a:pt x="404362" y="115305"/>
                </a:lnTo>
                <a:lnTo>
                  <a:pt x="452228" y="128050"/>
                </a:lnTo>
                <a:lnTo>
                  <a:pt x="501192" y="140901"/>
                </a:lnTo>
                <a:lnTo>
                  <a:pt x="548962" y="153238"/>
                </a:lnTo>
                <a:lnTo>
                  <a:pt x="571425" y="158957"/>
                </a:lnTo>
              </a:path>
            </a:pathLst>
          </a:custGeom>
          <a:ln w="30251">
            <a:solidFill>
              <a:srgbClr val="2790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67379" y="4553569"/>
            <a:ext cx="582295" cy="457834"/>
          </a:xfrm>
          <a:custGeom>
            <a:avLst/>
            <a:gdLst/>
            <a:ahLst/>
            <a:cxnLst/>
            <a:rect l="l" t="t" r="r" b="b"/>
            <a:pathLst>
              <a:path w="582295" h="457835">
                <a:moveTo>
                  <a:pt x="0" y="457308"/>
                </a:moveTo>
                <a:lnTo>
                  <a:pt x="49365" y="415310"/>
                </a:lnTo>
                <a:lnTo>
                  <a:pt x="96870" y="375528"/>
                </a:lnTo>
                <a:lnTo>
                  <a:pt x="145438" y="335368"/>
                </a:lnTo>
                <a:lnTo>
                  <a:pt x="195206" y="294913"/>
                </a:lnTo>
                <a:lnTo>
                  <a:pt x="243638" y="256045"/>
                </a:lnTo>
                <a:lnTo>
                  <a:pt x="290829" y="218804"/>
                </a:lnTo>
                <a:lnTo>
                  <a:pt x="339179" y="181144"/>
                </a:lnTo>
                <a:lnTo>
                  <a:pt x="388634" y="143211"/>
                </a:lnTo>
                <a:lnTo>
                  <a:pt x="436848" y="106737"/>
                </a:lnTo>
                <a:lnTo>
                  <a:pt x="486172" y="70003"/>
                </a:lnTo>
                <a:lnTo>
                  <a:pt x="534208" y="34742"/>
                </a:lnTo>
                <a:lnTo>
                  <a:pt x="559290" y="16514"/>
                </a:lnTo>
                <a:lnTo>
                  <a:pt x="582197" y="0"/>
                </a:lnTo>
              </a:path>
            </a:pathLst>
          </a:custGeom>
          <a:ln w="30251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667396" y="2902130"/>
            <a:ext cx="645795" cy="638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5895">
              <a:lnSpc>
                <a:spcPct val="143700"/>
              </a:lnSpc>
              <a:spcBef>
                <a:spcPts val="100"/>
              </a:spcBef>
            </a:pPr>
            <a:r>
              <a:rPr sz="2100" spc="15" baseline="-19841" dirty="0">
                <a:solidFill>
                  <a:srgbClr val="0A31FF"/>
                </a:solidFill>
                <a:latin typeface="Comic Sans MS"/>
                <a:cs typeface="Comic Sans MS"/>
              </a:rPr>
              <a:t>1</a:t>
            </a:r>
            <a:r>
              <a:rPr sz="900" spc="10" dirty="0">
                <a:solidFill>
                  <a:srgbClr val="0A31FF"/>
                </a:solidFill>
                <a:latin typeface="Comic Sans MS"/>
                <a:cs typeface="Comic Sans MS"/>
              </a:rPr>
              <a:t>ère  </a:t>
            </a:r>
            <a:r>
              <a:rPr sz="1400" dirty="0">
                <a:solidFill>
                  <a:srgbClr val="0A31FF"/>
                </a:solidFill>
                <a:latin typeface="Comic Sans MS"/>
                <a:cs typeface="Comic Sans MS"/>
              </a:rPr>
              <a:t>plongée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947296" y="2902130"/>
            <a:ext cx="645795" cy="638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845">
              <a:lnSpc>
                <a:spcPct val="143700"/>
              </a:lnSpc>
              <a:spcBef>
                <a:spcPts val="100"/>
              </a:spcBef>
            </a:pPr>
            <a:r>
              <a:rPr sz="2100" spc="15" baseline="-19841" dirty="0">
                <a:solidFill>
                  <a:srgbClr val="0A31FF"/>
                </a:solidFill>
                <a:latin typeface="Comic Sans MS"/>
                <a:cs typeface="Comic Sans MS"/>
              </a:rPr>
              <a:t>2</a:t>
            </a:r>
            <a:r>
              <a:rPr sz="900" spc="10" dirty="0">
                <a:solidFill>
                  <a:srgbClr val="0A31FF"/>
                </a:solidFill>
                <a:latin typeface="Comic Sans MS"/>
                <a:cs typeface="Comic Sans MS"/>
              </a:rPr>
              <a:t>nde  </a:t>
            </a:r>
            <a:r>
              <a:rPr sz="1400" dirty="0">
                <a:solidFill>
                  <a:srgbClr val="0A31FF"/>
                </a:solidFill>
                <a:latin typeface="Comic Sans MS"/>
                <a:cs typeface="Comic Sans MS"/>
              </a:rPr>
              <a:t>plongée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684383" y="3032760"/>
            <a:ext cx="904240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7625">
              <a:lnSpc>
                <a:spcPct val="113100"/>
              </a:lnSpc>
              <a:spcBef>
                <a:spcPts val="100"/>
              </a:spcBef>
            </a:pPr>
            <a:r>
              <a:rPr sz="1400" spc="-5" dirty="0">
                <a:solidFill>
                  <a:srgbClr val="4E8F00"/>
                </a:solidFill>
                <a:latin typeface="Comic Sans MS"/>
                <a:cs typeface="Comic Sans MS"/>
              </a:rPr>
              <a:t>intervalle  </a:t>
            </a:r>
            <a:r>
              <a:rPr sz="1400" dirty="0">
                <a:solidFill>
                  <a:srgbClr val="4E8F00"/>
                </a:solidFill>
                <a:latin typeface="Comic Sans MS"/>
                <a:cs typeface="Comic Sans MS"/>
              </a:rPr>
              <a:t>en</a:t>
            </a:r>
            <a:r>
              <a:rPr sz="1400" spc="-100" dirty="0">
                <a:solidFill>
                  <a:srgbClr val="4E8F00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4E8F00"/>
                </a:solidFill>
                <a:latin typeface="Comic Sans MS"/>
                <a:cs typeface="Comic Sans MS"/>
              </a:rPr>
              <a:t>surface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100403" y="6838950"/>
            <a:ext cx="9169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2800"/>
                </a:solidFill>
                <a:latin typeface="Comic Sans MS"/>
                <a:cs typeface="Comic Sans MS"/>
              </a:rPr>
              <a:t>majoration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849540" y="6432930"/>
            <a:ext cx="0" cy="394335"/>
          </a:xfrm>
          <a:custGeom>
            <a:avLst/>
            <a:gdLst/>
            <a:ahLst/>
            <a:cxnLst/>
            <a:rect l="l" t="t" r="r" b="b"/>
            <a:pathLst>
              <a:path h="394334">
                <a:moveTo>
                  <a:pt x="0" y="394055"/>
                </a:moveTo>
                <a:lnTo>
                  <a:pt x="0" y="0"/>
                </a:lnTo>
              </a:path>
            </a:pathLst>
          </a:custGeom>
          <a:ln w="112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27796" y="6714649"/>
            <a:ext cx="662940" cy="0"/>
          </a:xfrm>
          <a:custGeom>
            <a:avLst/>
            <a:gdLst/>
            <a:ahLst/>
            <a:cxnLst/>
            <a:rect l="l" t="t" r="r" b="b"/>
            <a:pathLst>
              <a:path w="662940">
                <a:moveTo>
                  <a:pt x="662399" y="0"/>
                </a:moveTo>
                <a:lnTo>
                  <a:pt x="0" y="0"/>
                </a:lnTo>
              </a:path>
            </a:pathLst>
          </a:custGeom>
          <a:ln w="89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88400" y="6670557"/>
            <a:ext cx="76393" cy="881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56827" y="6670557"/>
            <a:ext cx="76394" cy="881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72842" y="4806927"/>
            <a:ext cx="0" cy="2020570"/>
          </a:xfrm>
          <a:custGeom>
            <a:avLst/>
            <a:gdLst/>
            <a:ahLst/>
            <a:cxnLst/>
            <a:rect l="l" t="t" r="r" b="b"/>
            <a:pathLst>
              <a:path h="2020570">
                <a:moveTo>
                  <a:pt x="0" y="2020058"/>
                </a:moveTo>
                <a:lnTo>
                  <a:pt x="0" y="0"/>
                </a:lnTo>
              </a:path>
            </a:pathLst>
          </a:custGeom>
          <a:ln w="112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797800" y="4266946"/>
            <a:ext cx="264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217" baseline="3968" dirty="0">
                <a:latin typeface="Book Antiqua"/>
                <a:cs typeface="Book Antiqua"/>
              </a:rPr>
              <a:t>T</a:t>
            </a:r>
            <a:r>
              <a:rPr sz="900" spc="-190" dirty="0">
                <a:latin typeface="Cambria"/>
                <a:cs typeface="Cambria"/>
              </a:rPr>
              <a:t>N</a:t>
            </a:r>
            <a:r>
              <a:rPr sz="2700" spc="-1387" baseline="3086" dirty="0">
                <a:latin typeface="Calibri"/>
                <a:cs typeface="Calibri"/>
              </a:rPr>
              <a:t></a:t>
            </a:r>
            <a:endParaRPr sz="2700" baseline="3086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850905" y="4555943"/>
            <a:ext cx="1412240" cy="0"/>
          </a:xfrm>
          <a:custGeom>
            <a:avLst/>
            <a:gdLst/>
            <a:ahLst/>
            <a:cxnLst/>
            <a:rect l="l" t="t" r="r" b="b"/>
            <a:pathLst>
              <a:path w="1412240">
                <a:moveTo>
                  <a:pt x="0" y="0"/>
                </a:moveTo>
                <a:lnTo>
                  <a:pt x="1411818" y="0"/>
                </a:lnTo>
              </a:path>
            </a:pathLst>
          </a:custGeom>
          <a:ln w="11211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0729" y="393700"/>
            <a:ext cx="5403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Plongées successives </a:t>
            </a:r>
            <a:r>
              <a:rPr spc="-5" dirty="0"/>
              <a:t>et</a:t>
            </a:r>
            <a:r>
              <a:rPr spc="-95" dirty="0"/>
              <a:t> </a:t>
            </a:r>
            <a:r>
              <a:rPr dirty="0"/>
              <a:t>consécutives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8000" y="1042669"/>
            <a:ext cx="8642350" cy="35941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Comment </a:t>
            </a: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faire </a:t>
            </a: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avec </a:t>
            </a: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12 </a:t>
            </a: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compartiments</a:t>
            </a:r>
            <a:r>
              <a:rPr sz="1800" b="1" spc="-10" dirty="0">
                <a:solidFill>
                  <a:srgbClr val="E622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?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439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Par </a:t>
            </a:r>
            <a:r>
              <a:rPr sz="1800" b="1" dirty="0">
                <a:latin typeface="Comic Sans MS"/>
                <a:cs typeface="Comic Sans MS"/>
              </a:rPr>
              <a:t>simplicité </a:t>
            </a:r>
            <a:r>
              <a:rPr sz="1800" dirty="0">
                <a:latin typeface="Comic Sans MS"/>
                <a:cs typeface="Comic Sans MS"/>
              </a:rPr>
              <a:t>et </a:t>
            </a:r>
            <a:r>
              <a:rPr sz="1800" b="1" spc="-5" dirty="0">
                <a:latin typeface="Comic Sans MS"/>
                <a:cs typeface="Comic Sans MS"/>
              </a:rPr>
              <a:t>sécurité</a:t>
            </a:r>
            <a:r>
              <a:rPr sz="1800" spc="-5" dirty="0">
                <a:latin typeface="Comic Sans MS"/>
                <a:cs typeface="Comic Sans MS"/>
              </a:rPr>
              <a:t>, il faut </a:t>
            </a:r>
            <a:r>
              <a:rPr sz="1800" dirty="0">
                <a:latin typeface="Comic Sans MS"/>
                <a:cs typeface="Comic Sans MS"/>
              </a:rPr>
              <a:t>choisir la plus grande </a:t>
            </a:r>
            <a:r>
              <a:rPr sz="1800" spc="-5" dirty="0">
                <a:latin typeface="Comic Sans MS"/>
                <a:cs typeface="Comic Sans MS"/>
              </a:rPr>
              <a:t>des 12</a:t>
            </a:r>
            <a:r>
              <a:rPr sz="1800" spc="-28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majorations.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439"/>
              </a:spcBef>
              <a:buChar char="•"/>
              <a:tabLst>
                <a:tab pos="169545" algn="l"/>
              </a:tabLst>
            </a:pPr>
            <a:r>
              <a:rPr sz="1800" spc="-5" dirty="0">
                <a:latin typeface="Comic Sans MS"/>
                <a:cs typeface="Comic Sans MS"/>
              </a:rPr>
              <a:t>Alors tout dépend de </a:t>
            </a:r>
            <a:r>
              <a:rPr sz="1800" dirty="0">
                <a:latin typeface="Comic Sans MS"/>
                <a:cs typeface="Comic Sans MS"/>
              </a:rPr>
              <a:t>l’intervalle </a:t>
            </a:r>
            <a:r>
              <a:rPr sz="1800" spc="-5" dirty="0">
                <a:latin typeface="Comic Sans MS"/>
                <a:cs typeface="Comic Sans MS"/>
              </a:rPr>
              <a:t>de temps </a:t>
            </a:r>
            <a:r>
              <a:rPr sz="1800" spc="-55" dirty="0">
                <a:latin typeface="Lucida Sans Unicode"/>
                <a:cs typeface="Lucida Sans Unicode"/>
              </a:rPr>
              <a:t>∆</a:t>
            </a:r>
            <a:r>
              <a:rPr sz="1800" i="1" spc="-55" dirty="0">
                <a:latin typeface="Book Antiqua"/>
                <a:cs typeface="Book Antiqua"/>
              </a:rPr>
              <a:t>t </a:t>
            </a:r>
            <a:r>
              <a:rPr sz="1800" dirty="0">
                <a:latin typeface="Comic Sans MS"/>
                <a:cs typeface="Comic Sans MS"/>
              </a:rPr>
              <a:t>entre les </a:t>
            </a:r>
            <a:r>
              <a:rPr sz="1800" spc="-5" dirty="0">
                <a:latin typeface="Comic Sans MS"/>
                <a:cs typeface="Comic Sans MS"/>
              </a:rPr>
              <a:t>deux </a:t>
            </a:r>
            <a:r>
              <a:rPr sz="1800" dirty="0">
                <a:latin typeface="Comic Sans MS"/>
                <a:cs typeface="Comic Sans MS"/>
              </a:rPr>
              <a:t>plongées</a:t>
            </a:r>
            <a:r>
              <a:rPr sz="1800" spc="-204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  <a:p>
            <a:pPr marL="318135" lvl="1" indent="-168910">
              <a:lnSpc>
                <a:spcPct val="100000"/>
              </a:lnSpc>
              <a:spcBef>
                <a:spcPts val="439"/>
              </a:spcBef>
              <a:buChar char="–"/>
              <a:tabLst>
                <a:tab pos="318770" algn="l"/>
              </a:tabLst>
            </a:pPr>
            <a:r>
              <a:rPr sz="1800" dirty="0">
                <a:latin typeface="Comic Sans MS"/>
                <a:cs typeface="Comic Sans MS"/>
              </a:rPr>
              <a:t>si </a:t>
            </a:r>
            <a:r>
              <a:rPr sz="1800" spc="-55" dirty="0">
                <a:latin typeface="Lucida Sans Unicode"/>
                <a:cs typeface="Lucida Sans Unicode"/>
              </a:rPr>
              <a:t>∆</a:t>
            </a:r>
            <a:r>
              <a:rPr sz="1800" i="1" spc="-55" dirty="0">
                <a:latin typeface="Book Antiqua"/>
                <a:cs typeface="Book Antiqua"/>
              </a:rPr>
              <a:t>t </a:t>
            </a:r>
            <a:r>
              <a:rPr sz="1800" spc="400" dirty="0">
                <a:latin typeface="Cambria"/>
                <a:cs typeface="Cambria"/>
              </a:rPr>
              <a:t>&lt; </a:t>
            </a:r>
            <a:r>
              <a:rPr sz="1800" spc="-100" dirty="0">
                <a:latin typeface="Cambria"/>
                <a:cs typeface="Cambria"/>
              </a:rPr>
              <a:t>15 </a:t>
            </a:r>
            <a:r>
              <a:rPr sz="1800" spc="-5" dirty="0">
                <a:latin typeface="Cambria"/>
                <a:cs typeface="Cambria"/>
              </a:rPr>
              <a:t>min</a:t>
            </a:r>
            <a:r>
              <a:rPr sz="1800" spc="-5" dirty="0">
                <a:latin typeface="Comic Sans MS"/>
                <a:cs typeface="Comic Sans MS"/>
              </a:rPr>
              <a:t>, </a:t>
            </a:r>
            <a:r>
              <a:rPr sz="1800" dirty="0">
                <a:latin typeface="Comic Sans MS"/>
                <a:cs typeface="Comic Sans MS"/>
              </a:rPr>
              <a:t>la situation est</a:t>
            </a:r>
            <a:r>
              <a:rPr sz="1800" spc="-5" dirty="0">
                <a:latin typeface="Comic Sans MS"/>
                <a:cs typeface="Comic Sans MS"/>
              </a:rPr>
              <a:t> inextricable</a:t>
            </a:r>
            <a:endParaRPr sz="1800">
              <a:latin typeface="Comic Sans MS"/>
              <a:cs typeface="Comic Sans MS"/>
            </a:endParaRPr>
          </a:p>
          <a:p>
            <a:pPr marL="285750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latin typeface="Microsoft Sans Serif"/>
                <a:cs typeface="Microsoft Sans Serif"/>
              </a:rPr>
              <a:t>→ </a:t>
            </a:r>
            <a:r>
              <a:rPr sz="1800" dirty="0">
                <a:solidFill>
                  <a:srgbClr val="0A31FF"/>
                </a:solidFill>
                <a:latin typeface="Comic Sans MS"/>
                <a:cs typeface="Comic Sans MS"/>
              </a:rPr>
              <a:t>plongées</a:t>
            </a:r>
            <a:r>
              <a:rPr sz="1800" spc="50" dirty="0">
                <a:solidFill>
                  <a:srgbClr val="0A31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A31FF"/>
                </a:solidFill>
                <a:latin typeface="Comic Sans MS"/>
                <a:cs typeface="Comic Sans MS"/>
              </a:rPr>
              <a:t>consécutives</a:t>
            </a:r>
            <a:r>
              <a:rPr sz="1800" spc="-5" dirty="0">
                <a:latin typeface="Comic Sans MS"/>
                <a:cs typeface="Comic Sans MS"/>
              </a:rPr>
              <a:t>.</a:t>
            </a:r>
            <a:endParaRPr sz="1800">
              <a:latin typeface="Comic Sans MS"/>
              <a:cs typeface="Comic Sans MS"/>
            </a:endParaRPr>
          </a:p>
          <a:p>
            <a:pPr marL="318135" lvl="1" indent="-168910">
              <a:lnSpc>
                <a:spcPct val="100000"/>
              </a:lnSpc>
              <a:spcBef>
                <a:spcPts val="439"/>
              </a:spcBef>
              <a:buChar char="–"/>
              <a:tabLst>
                <a:tab pos="318770" algn="l"/>
              </a:tabLst>
            </a:pPr>
            <a:r>
              <a:rPr sz="1800" dirty="0">
                <a:latin typeface="Comic Sans MS"/>
                <a:cs typeface="Comic Sans MS"/>
              </a:rPr>
              <a:t>si </a:t>
            </a:r>
            <a:r>
              <a:rPr sz="1800" spc="-55" dirty="0">
                <a:latin typeface="Lucida Sans Unicode"/>
                <a:cs typeface="Lucida Sans Unicode"/>
              </a:rPr>
              <a:t>∆</a:t>
            </a:r>
            <a:r>
              <a:rPr sz="1800" i="1" spc="-55" dirty="0">
                <a:latin typeface="Book Antiqua"/>
                <a:cs typeface="Book Antiqua"/>
              </a:rPr>
              <a:t>t </a:t>
            </a:r>
            <a:r>
              <a:rPr sz="1800" spc="400" dirty="0">
                <a:latin typeface="Cambria"/>
                <a:cs typeface="Cambria"/>
              </a:rPr>
              <a:t>&gt; </a:t>
            </a:r>
            <a:r>
              <a:rPr sz="1800" spc="-100" dirty="0">
                <a:latin typeface="Cambria"/>
                <a:cs typeface="Cambria"/>
              </a:rPr>
              <a:t>15 </a:t>
            </a:r>
            <a:r>
              <a:rPr sz="1800" spc="-5" dirty="0">
                <a:latin typeface="Cambria"/>
                <a:cs typeface="Cambria"/>
              </a:rPr>
              <a:t>min</a:t>
            </a:r>
            <a:r>
              <a:rPr sz="1800" spc="-5" dirty="0">
                <a:latin typeface="Comic Sans MS"/>
                <a:cs typeface="Comic Sans MS"/>
              </a:rPr>
              <a:t>, </a:t>
            </a:r>
            <a:r>
              <a:rPr sz="1800" dirty="0">
                <a:latin typeface="Comic Sans MS"/>
                <a:cs typeface="Comic Sans MS"/>
              </a:rPr>
              <a:t>c’est </a:t>
            </a:r>
            <a:r>
              <a:rPr sz="1800" spc="-5" dirty="0">
                <a:latin typeface="Comic Sans MS"/>
                <a:cs typeface="Comic Sans MS"/>
              </a:rPr>
              <a:t>toujours </a:t>
            </a:r>
            <a:r>
              <a:rPr sz="1800" dirty="0">
                <a:latin typeface="Comic Sans MS"/>
                <a:cs typeface="Comic Sans MS"/>
              </a:rPr>
              <a:t>le compartiment </a:t>
            </a:r>
            <a:r>
              <a:rPr sz="1800" spc="-5" dirty="0">
                <a:latin typeface="Comic Sans MS"/>
                <a:cs typeface="Comic Sans MS"/>
              </a:rPr>
              <a:t>de </a:t>
            </a:r>
            <a:r>
              <a:rPr sz="1800" dirty="0">
                <a:latin typeface="Comic Sans MS"/>
                <a:cs typeface="Comic Sans MS"/>
              </a:rPr>
              <a:t>période </a:t>
            </a:r>
            <a:r>
              <a:rPr sz="1800" i="1" spc="185" dirty="0">
                <a:latin typeface="Book Antiqua"/>
                <a:cs typeface="Book Antiqua"/>
              </a:rPr>
              <a:t>T </a:t>
            </a:r>
            <a:r>
              <a:rPr sz="1800" spc="400" dirty="0">
                <a:latin typeface="Cambria"/>
                <a:cs typeface="Cambria"/>
              </a:rPr>
              <a:t>= </a:t>
            </a:r>
            <a:r>
              <a:rPr sz="1800" spc="-100" dirty="0">
                <a:latin typeface="Cambria"/>
                <a:cs typeface="Cambria"/>
              </a:rPr>
              <a:t>120</a:t>
            </a:r>
            <a:r>
              <a:rPr sz="1800" spc="-7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min</a:t>
            </a:r>
            <a:endParaRPr sz="1800">
              <a:latin typeface="Cambria"/>
              <a:cs typeface="Cambria"/>
            </a:endParaRPr>
          </a:p>
          <a:p>
            <a:pPr marL="285750">
              <a:lnSpc>
                <a:spcPct val="100000"/>
              </a:lnSpc>
              <a:spcBef>
                <a:spcPts val="340"/>
              </a:spcBef>
            </a:pPr>
            <a:r>
              <a:rPr sz="1800" spc="-5" dirty="0">
                <a:latin typeface="Comic Sans MS"/>
                <a:cs typeface="Comic Sans MS"/>
              </a:rPr>
              <a:t>qui fournit </a:t>
            </a:r>
            <a:r>
              <a:rPr sz="1800" dirty="0">
                <a:latin typeface="Comic Sans MS"/>
                <a:cs typeface="Comic Sans MS"/>
              </a:rPr>
              <a:t>la plus grande</a:t>
            </a:r>
            <a:r>
              <a:rPr sz="1800" spc="-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majoration</a:t>
            </a:r>
            <a:endParaRPr sz="1800">
              <a:latin typeface="Comic Sans MS"/>
              <a:cs typeface="Comic Sans MS"/>
            </a:endParaRPr>
          </a:p>
          <a:p>
            <a:pPr marL="285750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latin typeface="Microsoft Sans Serif"/>
                <a:cs typeface="Microsoft Sans Serif"/>
              </a:rPr>
              <a:t>→ </a:t>
            </a:r>
            <a:r>
              <a:rPr sz="1800" dirty="0">
                <a:solidFill>
                  <a:srgbClr val="0A31FF"/>
                </a:solidFill>
                <a:latin typeface="Comic Sans MS"/>
                <a:cs typeface="Comic Sans MS"/>
              </a:rPr>
              <a:t>plongées</a:t>
            </a:r>
            <a:r>
              <a:rPr sz="1800" spc="50" dirty="0">
                <a:solidFill>
                  <a:srgbClr val="0A31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A31FF"/>
                </a:solidFill>
                <a:latin typeface="Comic Sans MS"/>
                <a:cs typeface="Comic Sans MS"/>
              </a:rPr>
              <a:t>successives</a:t>
            </a:r>
            <a:r>
              <a:rPr sz="1800" spc="-5" dirty="0">
                <a:latin typeface="Comic Sans MS"/>
                <a:cs typeface="Comic Sans MS"/>
              </a:rPr>
              <a:t>.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439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Dans ce cas, à l’issue </a:t>
            </a:r>
            <a:r>
              <a:rPr sz="1800" spc="-5" dirty="0">
                <a:latin typeface="Comic Sans MS"/>
                <a:cs typeface="Comic Sans MS"/>
              </a:rPr>
              <a:t>de </a:t>
            </a:r>
            <a:r>
              <a:rPr sz="1800" dirty="0">
                <a:latin typeface="Comic Sans MS"/>
                <a:cs typeface="Comic Sans MS"/>
              </a:rPr>
              <a:t>la première plongée, on </a:t>
            </a:r>
            <a:r>
              <a:rPr sz="1800" spc="-5" dirty="0">
                <a:latin typeface="Comic Sans MS"/>
                <a:cs typeface="Comic Sans MS"/>
              </a:rPr>
              <a:t>traduit </a:t>
            </a:r>
            <a:r>
              <a:rPr sz="1800" dirty="0">
                <a:latin typeface="Comic Sans MS"/>
                <a:cs typeface="Comic Sans MS"/>
              </a:rPr>
              <a:t>en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lettre</a:t>
            </a:r>
            <a:endParaRPr sz="1800">
              <a:latin typeface="Comic Sans MS"/>
              <a:cs typeface="Comic Sans MS"/>
            </a:endParaRPr>
          </a:p>
          <a:p>
            <a:pPr marL="149225" marR="5080">
              <a:lnSpc>
                <a:spcPct val="115700"/>
              </a:lnSpc>
            </a:pPr>
            <a:r>
              <a:rPr sz="1800" dirty="0">
                <a:latin typeface="Comic Sans MS"/>
                <a:cs typeface="Comic Sans MS"/>
              </a:rPr>
              <a:t>la </a:t>
            </a:r>
            <a:r>
              <a:rPr sz="1800" spc="-5" dirty="0">
                <a:latin typeface="Comic Sans MS"/>
                <a:cs typeface="Comic Sans MS"/>
              </a:rPr>
              <a:t>tension résiduelle </a:t>
            </a:r>
            <a:r>
              <a:rPr sz="1800" dirty="0">
                <a:latin typeface="Comic Sans MS"/>
                <a:cs typeface="Comic Sans MS"/>
              </a:rPr>
              <a:t>en azote </a:t>
            </a:r>
            <a:r>
              <a:rPr sz="1800" i="1" spc="70" dirty="0">
                <a:latin typeface="Book Antiqua"/>
                <a:cs typeface="Book Antiqua"/>
              </a:rPr>
              <a:t>T</a:t>
            </a:r>
            <a:r>
              <a:rPr sz="1800" i="1" spc="104" baseline="-6944" dirty="0">
                <a:latin typeface="Book Antiqua"/>
                <a:cs typeface="Book Antiqua"/>
              </a:rPr>
              <a:t>N </a:t>
            </a:r>
            <a:r>
              <a:rPr sz="1800" spc="-5" dirty="0">
                <a:latin typeface="Comic Sans MS"/>
                <a:cs typeface="Comic Sans MS"/>
              </a:rPr>
              <a:t>dans </a:t>
            </a:r>
            <a:r>
              <a:rPr sz="1800" dirty="0">
                <a:latin typeface="Comic Sans MS"/>
                <a:cs typeface="Comic Sans MS"/>
              </a:rPr>
              <a:t>le compartiment </a:t>
            </a:r>
            <a:r>
              <a:rPr sz="1800" spc="-5" dirty="0">
                <a:latin typeface="Comic Sans MS"/>
                <a:cs typeface="Comic Sans MS"/>
              </a:rPr>
              <a:t>de </a:t>
            </a:r>
            <a:r>
              <a:rPr sz="1800" dirty="0">
                <a:latin typeface="Comic Sans MS"/>
                <a:cs typeface="Comic Sans MS"/>
              </a:rPr>
              <a:t>période </a:t>
            </a:r>
            <a:r>
              <a:rPr sz="1800" i="1" spc="185" dirty="0">
                <a:latin typeface="Book Antiqua"/>
                <a:cs typeface="Book Antiqua"/>
              </a:rPr>
              <a:t>T </a:t>
            </a:r>
            <a:r>
              <a:rPr sz="1800" spc="400" dirty="0">
                <a:latin typeface="Cambria"/>
                <a:cs typeface="Cambria"/>
              </a:rPr>
              <a:t>= </a:t>
            </a:r>
            <a:r>
              <a:rPr sz="1800" spc="-100" dirty="0">
                <a:latin typeface="Cambria"/>
                <a:cs typeface="Cambria"/>
              </a:rPr>
              <a:t>120 </a:t>
            </a:r>
            <a:r>
              <a:rPr sz="1800" spc="-5" dirty="0">
                <a:latin typeface="Cambria"/>
                <a:cs typeface="Cambria"/>
              </a:rPr>
              <a:t>min </a:t>
            </a:r>
            <a:r>
              <a:rPr sz="1800" dirty="0">
                <a:latin typeface="Comic Sans MS"/>
                <a:cs typeface="Comic Sans MS"/>
              </a:rPr>
              <a:t>:  c’est le </a:t>
            </a:r>
            <a:r>
              <a:rPr sz="1800" b="1" dirty="0">
                <a:latin typeface="Comic Sans MS"/>
                <a:cs typeface="Comic Sans MS"/>
              </a:rPr>
              <a:t>Groupe </a:t>
            </a:r>
            <a:r>
              <a:rPr sz="1800" b="1" spc="-5" dirty="0">
                <a:latin typeface="Comic Sans MS"/>
                <a:cs typeface="Comic Sans MS"/>
              </a:rPr>
              <a:t>de </a:t>
            </a:r>
            <a:r>
              <a:rPr sz="1800" b="1" dirty="0">
                <a:latin typeface="Comic Sans MS"/>
                <a:cs typeface="Comic Sans MS"/>
              </a:rPr>
              <a:t>Plongées </a:t>
            </a:r>
            <a:r>
              <a:rPr sz="1800" b="1" spc="-5" dirty="0">
                <a:latin typeface="Comic Sans MS"/>
                <a:cs typeface="Comic Sans MS"/>
              </a:rPr>
              <a:t>Successives</a:t>
            </a:r>
            <a:r>
              <a:rPr sz="1800" b="1" spc="-28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(GPS).</a:t>
            </a:r>
            <a:endParaRPr sz="1800">
              <a:latin typeface="Comic Sans MS"/>
              <a:cs typeface="Comic Sans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0850" y="4857750"/>
          <a:ext cx="9128752" cy="12980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0730"/>
                <a:gridCol w="760730"/>
                <a:gridCol w="760729"/>
                <a:gridCol w="760730"/>
                <a:gridCol w="760730"/>
                <a:gridCol w="760729"/>
                <a:gridCol w="760729"/>
                <a:gridCol w="760729"/>
                <a:gridCol w="760729"/>
                <a:gridCol w="760729"/>
                <a:gridCol w="760729"/>
                <a:gridCol w="760729"/>
              </a:tblGrid>
              <a:tr h="850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i="1" spc="70" dirty="0">
                          <a:latin typeface="Book Antiqua"/>
                          <a:cs typeface="Book Antiqua"/>
                        </a:rPr>
                        <a:t>T</a:t>
                      </a:r>
                      <a:r>
                        <a:rPr sz="1800" i="1" spc="104" baseline="-6944" dirty="0">
                          <a:latin typeface="Book Antiqua"/>
                          <a:cs typeface="Book Antiqua"/>
                        </a:rPr>
                        <a:t>N</a:t>
                      </a:r>
                      <a:endParaRPr sz="1800" baseline="-6944">
                        <a:latin typeface="Book Antiqua"/>
                        <a:cs typeface="Book Antiqu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5D6D5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0,801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25425" marR="211454" algn="ctr">
                        <a:lnSpc>
                          <a:spcPct val="101200"/>
                        </a:lnSpc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à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0,84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698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5D6D5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0,841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22250" marR="214629" algn="ctr">
                        <a:lnSpc>
                          <a:spcPct val="101200"/>
                        </a:lnSpc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à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0,89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5D6D5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0,891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22250" marR="214629" algn="ctr">
                        <a:lnSpc>
                          <a:spcPct val="101200"/>
                        </a:lnSpc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à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0,93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5D6D5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0,931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22250" marR="214629" algn="ctr">
                        <a:lnSpc>
                          <a:spcPct val="101200"/>
                        </a:lnSpc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à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0,98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5D6D5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0,981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22250" marR="214629" algn="ctr">
                        <a:lnSpc>
                          <a:spcPct val="101200"/>
                        </a:lnSpc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à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1,02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5D6D5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1,021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22250" marR="214629" algn="ctr">
                        <a:lnSpc>
                          <a:spcPct val="101200"/>
                        </a:lnSpc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à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1,07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5D6D5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1,071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22250" marR="214629" algn="ctr">
                        <a:lnSpc>
                          <a:spcPct val="101200"/>
                        </a:lnSpc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à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1,11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5D6D5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1,111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22250" marR="214629" algn="ctr">
                        <a:lnSpc>
                          <a:spcPct val="101200"/>
                        </a:lnSpc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à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1,16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5D6D5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1,161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22250" marR="214629" algn="ctr">
                        <a:lnSpc>
                          <a:spcPct val="101200"/>
                        </a:lnSpc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à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1,20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5D6D5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spc="-55" dirty="0">
                          <a:latin typeface="Trebuchet MS"/>
                          <a:cs typeface="Trebuchet MS"/>
                        </a:rPr>
                        <a:t>1,201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22250" marR="214629" algn="ctr">
                        <a:lnSpc>
                          <a:spcPct val="101200"/>
                        </a:lnSpc>
                      </a:pPr>
                      <a:r>
                        <a:rPr sz="1400" spc="-65" dirty="0">
                          <a:latin typeface="Trebuchet MS"/>
                          <a:cs typeface="Trebuchet MS"/>
                        </a:rPr>
                        <a:t>à 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1,24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5D6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578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…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5D6D5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204" dirty="0">
                          <a:latin typeface="Cambria"/>
                          <a:cs typeface="Cambria"/>
                        </a:rPr>
                        <a:t>GPS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5D6D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27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B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C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D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F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J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…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08000" y="6249670"/>
            <a:ext cx="8304530" cy="97790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68910" indent="-156210">
              <a:lnSpc>
                <a:spcPct val="100000"/>
              </a:lnSpc>
              <a:spcBef>
                <a:spcPts val="4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Les </a:t>
            </a:r>
            <a:r>
              <a:rPr sz="1800" spc="-5" dirty="0">
                <a:latin typeface="Comic Sans MS"/>
                <a:cs typeface="Comic Sans MS"/>
              </a:rPr>
              <a:t>tableaux de </a:t>
            </a:r>
            <a:r>
              <a:rPr sz="1800" dirty="0">
                <a:latin typeface="Comic Sans MS"/>
                <a:cs typeface="Comic Sans MS"/>
              </a:rPr>
              <a:t>la </a:t>
            </a:r>
            <a:r>
              <a:rPr sz="1800" spc="-5" dirty="0">
                <a:latin typeface="Comic Sans MS"/>
                <a:cs typeface="Comic Sans MS"/>
              </a:rPr>
              <a:t>table </a:t>
            </a:r>
            <a:r>
              <a:rPr sz="1800" dirty="0">
                <a:latin typeface="Comic Sans MS"/>
                <a:cs typeface="Comic Sans MS"/>
              </a:rPr>
              <a:t>permettent ensuite </a:t>
            </a:r>
            <a:r>
              <a:rPr sz="1800" spc="-5" dirty="0">
                <a:latin typeface="Comic Sans MS"/>
                <a:cs typeface="Comic Sans MS"/>
              </a:rPr>
              <a:t>de déterminer </a:t>
            </a:r>
            <a:r>
              <a:rPr sz="1800" dirty="0">
                <a:latin typeface="Comic Sans MS"/>
                <a:cs typeface="Comic Sans MS"/>
              </a:rPr>
              <a:t>successivement</a:t>
            </a:r>
            <a:r>
              <a:rPr sz="1800" spc="-7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  <a:p>
            <a:pPr marL="318135" lvl="1" indent="-168910">
              <a:lnSpc>
                <a:spcPct val="100000"/>
              </a:lnSpc>
              <a:spcBef>
                <a:spcPts val="340"/>
              </a:spcBef>
              <a:buChar char="–"/>
              <a:tabLst>
                <a:tab pos="318770" algn="l"/>
              </a:tabLst>
            </a:pPr>
            <a:r>
              <a:rPr sz="1800" dirty="0">
                <a:latin typeface="Comic Sans MS"/>
                <a:cs typeface="Comic Sans MS"/>
              </a:rPr>
              <a:t>la </a:t>
            </a:r>
            <a:r>
              <a:rPr sz="1800" spc="-5" dirty="0">
                <a:latin typeface="Comic Sans MS"/>
                <a:cs typeface="Comic Sans MS"/>
              </a:rPr>
              <a:t>décroissance de </a:t>
            </a:r>
            <a:r>
              <a:rPr sz="1800" dirty="0">
                <a:latin typeface="Comic Sans MS"/>
                <a:cs typeface="Comic Sans MS"/>
              </a:rPr>
              <a:t>l’azote </a:t>
            </a:r>
            <a:r>
              <a:rPr sz="1800" spc="-5" dirty="0">
                <a:latin typeface="Comic Sans MS"/>
                <a:cs typeface="Comic Sans MS"/>
              </a:rPr>
              <a:t>résiduel </a:t>
            </a:r>
            <a:r>
              <a:rPr sz="1800" dirty="0">
                <a:latin typeface="Comic Sans MS"/>
                <a:cs typeface="Comic Sans MS"/>
              </a:rPr>
              <a:t>au cours </a:t>
            </a:r>
            <a:r>
              <a:rPr sz="1800" spc="-5" dirty="0">
                <a:latin typeface="Comic Sans MS"/>
                <a:cs typeface="Comic Sans MS"/>
              </a:rPr>
              <a:t>de </a:t>
            </a:r>
            <a:r>
              <a:rPr sz="1800" dirty="0">
                <a:latin typeface="Comic Sans MS"/>
                <a:cs typeface="Comic Sans MS"/>
              </a:rPr>
              <a:t>l’intervalle en</a:t>
            </a:r>
            <a:r>
              <a:rPr sz="1800" spc="-4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surface,</a:t>
            </a:r>
            <a:endParaRPr sz="1800">
              <a:latin typeface="Comic Sans MS"/>
              <a:cs typeface="Comic Sans MS"/>
            </a:endParaRPr>
          </a:p>
          <a:p>
            <a:pPr marL="318135" lvl="1" indent="-168910">
              <a:lnSpc>
                <a:spcPct val="100000"/>
              </a:lnSpc>
              <a:spcBef>
                <a:spcPts val="340"/>
              </a:spcBef>
              <a:buChar char="–"/>
              <a:tabLst>
                <a:tab pos="318770" algn="l"/>
              </a:tabLst>
            </a:pPr>
            <a:r>
              <a:rPr sz="1800" dirty="0">
                <a:latin typeface="Comic Sans MS"/>
                <a:cs typeface="Comic Sans MS"/>
              </a:rPr>
              <a:t>la majoration à appliquer à la profondeur </a:t>
            </a:r>
            <a:r>
              <a:rPr sz="1800" spc="-5" dirty="0">
                <a:latin typeface="Comic Sans MS"/>
                <a:cs typeface="Comic Sans MS"/>
              </a:rPr>
              <a:t>de </a:t>
            </a:r>
            <a:r>
              <a:rPr sz="1800" dirty="0">
                <a:latin typeface="Comic Sans MS"/>
                <a:cs typeface="Comic Sans MS"/>
              </a:rPr>
              <a:t>la seconde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plongée.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77400" y="4994635"/>
            <a:ext cx="224154" cy="25082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dirty="0">
                <a:solidFill>
                  <a:srgbClr val="929292"/>
                </a:solidFill>
                <a:latin typeface="Arial"/>
                <a:cs typeface="Arial"/>
              </a:rPr>
              <a:t>Thierry </a:t>
            </a:r>
            <a:r>
              <a:rPr sz="1400" spc="-5" dirty="0">
                <a:solidFill>
                  <a:srgbClr val="929292"/>
                </a:solidFill>
                <a:latin typeface="Arial"/>
                <a:cs typeface="Arial"/>
              </a:rPr>
              <a:t>Hocquet </a:t>
            </a:r>
            <a:r>
              <a:rPr sz="1400" dirty="0">
                <a:solidFill>
                  <a:srgbClr val="929292"/>
                </a:solidFill>
                <a:latin typeface="Arial"/>
                <a:cs typeface="Arial"/>
              </a:rPr>
              <a:t>– MF2 </a:t>
            </a:r>
            <a:r>
              <a:rPr sz="1400" spc="-5" dirty="0">
                <a:solidFill>
                  <a:srgbClr val="929292"/>
                </a:solidFill>
                <a:latin typeface="Arial"/>
                <a:cs typeface="Arial"/>
              </a:rPr>
              <a:t>n°</a:t>
            </a:r>
            <a:r>
              <a:rPr sz="1400" spc="-95" dirty="0">
                <a:solidFill>
                  <a:srgbClr val="92929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929292"/>
                </a:solidFill>
                <a:latin typeface="Arial"/>
                <a:cs typeface="Arial"/>
              </a:rPr>
              <a:t>1461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/>
              <a:t>Procédures </a:t>
            </a:r>
            <a:r>
              <a:rPr spc="-5" dirty="0"/>
              <a:t>de</a:t>
            </a:r>
            <a:r>
              <a:rPr spc="-95" dirty="0"/>
              <a:t> </a:t>
            </a:r>
            <a:r>
              <a:rPr dirty="0"/>
              <a:t>secours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8000" y="1276350"/>
            <a:ext cx="4638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Règle des trois </a:t>
            </a: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minutes pour</a:t>
            </a:r>
            <a:r>
              <a:rPr sz="1800" b="1" spc="-75" dirty="0">
                <a:solidFill>
                  <a:srgbClr val="E622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redescendre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99100" y="1714500"/>
            <a:ext cx="3873500" cy="102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37200" y="1739900"/>
            <a:ext cx="3797300" cy="952500"/>
          </a:xfrm>
          <a:prstGeom prst="rect">
            <a:avLst/>
          </a:prstGeom>
          <a:solidFill>
            <a:srgbClr val="EBEBEB"/>
          </a:solidFill>
        </p:spPr>
        <p:txBody>
          <a:bodyPr vert="horz" wrap="square" lIns="0" tIns="88900" rIns="0" bIns="0" rtlCol="0">
            <a:spAutoFit/>
          </a:bodyPr>
          <a:lstStyle/>
          <a:p>
            <a:pPr algn="ctr">
              <a:lnSpc>
                <a:spcPts val="2080"/>
              </a:lnSpc>
              <a:spcBef>
                <a:spcPts val="700"/>
              </a:spcBef>
            </a:pPr>
            <a:r>
              <a:rPr sz="1800" dirty="0">
                <a:latin typeface="Comic Sans MS"/>
                <a:cs typeface="Comic Sans MS"/>
              </a:rPr>
              <a:t>le plongeur </a:t>
            </a:r>
            <a:r>
              <a:rPr sz="1800" spc="-5" dirty="0">
                <a:latin typeface="Comic Sans MS"/>
                <a:cs typeface="Comic Sans MS"/>
              </a:rPr>
              <a:t>dispose</a:t>
            </a:r>
            <a:r>
              <a:rPr sz="1800" spc="-3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de</a:t>
            </a:r>
            <a:endParaRPr sz="1800">
              <a:latin typeface="Comic Sans MS"/>
              <a:cs typeface="Comic Sans MS"/>
            </a:endParaRPr>
          </a:p>
          <a:p>
            <a:pPr algn="ctr">
              <a:lnSpc>
                <a:spcPts val="2000"/>
              </a:lnSpc>
            </a:pPr>
            <a:r>
              <a:rPr sz="1800" b="1" spc="-5" dirty="0">
                <a:solidFill>
                  <a:srgbClr val="FF2800"/>
                </a:solidFill>
                <a:latin typeface="Comic Sans MS"/>
                <a:cs typeface="Comic Sans MS"/>
              </a:rPr>
              <a:t>trois</a:t>
            </a:r>
            <a:r>
              <a:rPr sz="1800" b="1" spc="-10" dirty="0">
                <a:solidFill>
                  <a:srgbClr val="FF28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2800"/>
                </a:solidFill>
                <a:latin typeface="Comic Sans MS"/>
                <a:cs typeface="Comic Sans MS"/>
              </a:rPr>
              <a:t>minutes</a:t>
            </a:r>
            <a:endParaRPr sz="1800">
              <a:latin typeface="Comic Sans MS"/>
              <a:cs typeface="Comic Sans MS"/>
            </a:endParaRPr>
          </a:p>
          <a:p>
            <a:pPr marL="635" algn="ctr">
              <a:lnSpc>
                <a:spcPts val="2080"/>
              </a:lnSpc>
            </a:pPr>
            <a:r>
              <a:rPr sz="1800" dirty="0">
                <a:latin typeface="Comic Sans MS"/>
                <a:cs typeface="Comic Sans MS"/>
              </a:rPr>
              <a:t>pour </a:t>
            </a:r>
            <a:r>
              <a:rPr sz="1800" spc="-5" dirty="0">
                <a:latin typeface="Comic Sans MS"/>
                <a:cs typeface="Comic Sans MS"/>
              </a:rPr>
              <a:t>redescendre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2800"/>
                </a:solidFill>
                <a:latin typeface="Comic Sans MS"/>
                <a:cs typeface="Comic Sans MS"/>
              </a:rPr>
              <a:t>accompagné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84700" y="22098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50800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93359" y="2103120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60" h="213360">
                <a:moveTo>
                  <a:pt x="0" y="0"/>
                </a:moveTo>
                <a:lnTo>
                  <a:pt x="53339" y="106679"/>
                </a:lnTo>
                <a:lnTo>
                  <a:pt x="0" y="213359"/>
                </a:lnTo>
                <a:lnTo>
                  <a:pt x="213360" y="106679"/>
                </a:lnTo>
                <a:lnTo>
                  <a:pt x="0" y="0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9300" y="1714500"/>
            <a:ext cx="3873500" cy="102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400" y="1739900"/>
            <a:ext cx="3797300" cy="952500"/>
          </a:xfrm>
          <a:prstGeom prst="rect">
            <a:avLst/>
          </a:prstGeom>
          <a:solidFill>
            <a:srgbClr val="EBEBEB"/>
          </a:solidFill>
        </p:spPr>
        <p:txBody>
          <a:bodyPr vert="horz" wrap="square" lIns="0" tIns="88900" rIns="0" bIns="0" rtlCol="0">
            <a:spAutoFit/>
          </a:bodyPr>
          <a:lstStyle/>
          <a:p>
            <a:pPr algn="ctr">
              <a:lnSpc>
                <a:spcPts val="2080"/>
              </a:lnSpc>
              <a:spcBef>
                <a:spcPts val="700"/>
              </a:spcBef>
            </a:pPr>
            <a:r>
              <a:rPr sz="1800" b="1" spc="-5" dirty="0">
                <a:solidFill>
                  <a:srgbClr val="FF2800"/>
                </a:solidFill>
                <a:latin typeface="Comic Sans MS"/>
                <a:cs typeface="Comic Sans MS"/>
              </a:rPr>
              <a:t>Interruption de</a:t>
            </a:r>
            <a:r>
              <a:rPr sz="1800" b="1" spc="-25" dirty="0">
                <a:solidFill>
                  <a:srgbClr val="FF28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2800"/>
                </a:solidFill>
                <a:latin typeface="Comic Sans MS"/>
                <a:cs typeface="Comic Sans MS"/>
              </a:rPr>
              <a:t>palier</a:t>
            </a:r>
            <a:endParaRPr sz="1800">
              <a:latin typeface="Comic Sans MS"/>
              <a:cs typeface="Comic Sans MS"/>
            </a:endParaRPr>
          </a:p>
          <a:p>
            <a:pPr algn="ctr">
              <a:lnSpc>
                <a:spcPts val="2000"/>
              </a:lnSpc>
            </a:pPr>
            <a:r>
              <a:rPr sz="1800" dirty="0">
                <a:latin typeface="Comic Sans MS"/>
                <a:cs typeface="Comic Sans MS"/>
              </a:rPr>
              <a:t>ou</a:t>
            </a:r>
            <a:endParaRPr sz="1800">
              <a:latin typeface="Comic Sans MS"/>
              <a:cs typeface="Comic Sans MS"/>
            </a:endParaRPr>
          </a:p>
          <a:p>
            <a:pPr algn="ctr">
              <a:lnSpc>
                <a:spcPts val="2080"/>
              </a:lnSpc>
            </a:pPr>
            <a:r>
              <a:rPr sz="1800" b="1" spc="-5" dirty="0">
                <a:solidFill>
                  <a:srgbClr val="FF2800"/>
                </a:solidFill>
                <a:latin typeface="Comic Sans MS"/>
                <a:cs typeface="Comic Sans MS"/>
              </a:rPr>
              <a:t>remontée</a:t>
            </a:r>
            <a:r>
              <a:rPr sz="1800" b="1" spc="-15" dirty="0">
                <a:solidFill>
                  <a:srgbClr val="FF28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2800"/>
                </a:solidFill>
                <a:latin typeface="Comic Sans MS"/>
                <a:cs typeface="Comic Sans MS"/>
              </a:rPr>
              <a:t>rapide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508000" y="2832100"/>
            <a:ext cx="8979535" cy="4116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omic Sans MS"/>
                <a:cs typeface="Comic Sans MS"/>
              </a:rPr>
              <a:t>Passé ce </a:t>
            </a:r>
            <a:r>
              <a:rPr sz="1400" spc="-5" dirty="0">
                <a:latin typeface="Comic Sans MS"/>
                <a:cs typeface="Comic Sans MS"/>
              </a:rPr>
              <a:t>délai, </a:t>
            </a:r>
            <a:r>
              <a:rPr sz="1400" dirty="0">
                <a:latin typeface="Comic Sans MS"/>
                <a:cs typeface="Comic Sans MS"/>
              </a:rPr>
              <a:t>les </a:t>
            </a:r>
            <a:r>
              <a:rPr sz="1400" spc="-5" dirty="0">
                <a:latin typeface="Comic Sans MS"/>
                <a:cs typeface="Comic Sans MS"/>
              </a:rPr>
              <a:t>risques d’accidents </a:t>
            </a:r>
            <a:r>
              <a:rPr sz="1400" dirty="0">
                <a:latin typeface="Comic Sans MS"/>
                <a:cs typeface="Comic Sans MS"/>
              </a:rPr>
              <a:t>sont </a:t>
            </a:r>
            <a:r>
              <a:rPr sz="1400" spc="-5" dirty="0">
                <a:latin typeface="Comic Sans MS"/>
                <a:cs typeface="Comic Sans MS"/>
              </a:rPr>
              <a:t>trop importants </a:t>
            </a:r>
            <a:r>
              <a:rPr sz="1400" dirty="0">
                <a:latin typeface="Comic Sans MS"/>
                <a:cs typeface="Comic Sans MS"/>
              </a:rPr>
              <a:t>pour </a:t>
            </a:r>
            <a:r>
              <a:rPr sz="1400" spc="-5" dirty="0">
                <a:latin typeface="Comic Sans MS"/>
                <a:cs typeface="Comic Sans MS"/>
              </a:rPr>
              <a:t>tenter une</a:t>
            </a:r>
            <a:r>
              <a:rPr sz="1400" spc="-2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ré-immersion.</a:t>
            </a:r>
            <a:endParaRPr sz="1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149225" marR="5080" indent="-136525">
              <a:lnSpc>
                <a:spcPct val="115700"/>
              </a:lnSpc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Dans ces situations, le plongeur est </a:t>
            </a:r>
            <a:r>
              <a:rPr sz="1800" b="1" dirty="0">
                <a:solidFill>
                  <a:srgbClr val="FF2800"/>
                </a:solidFill>
                <a:latin typeface="Comic Sans MS"/>
                <a:cs typeface="Comic Sans MS"/>
              </a:rPr>
              <a:t>au-delà </a:t>
            </a:r>
            <a:r>
              <a:rPr sz="1800" b="1" spc="-5" dirty="0">
                <a:solidFill>
                  <a:srgbClr val="FF2800"/>
                </a:solidFill>
                <a:latin typeface="Comic Sans MS"/>
                <a:cs typeface="Comic Sans MS"/>
              </a:rPr>
              <a:t>des </a:t>
            </a:r>
            <a:r>
              <a:rPr sz="1800" b="1" dirty="0">
                <a:solidFill>
                  <a:srgbClr val="FF2800"/>
                </a:solidFill>
                <a:latin typeface="Comic Sans MS"/>
                <a:cs typeface="Comic Sans MS"/>
              </a:rPr>
              <a:t>seuils </a:t>
            </a:r>
            <a:r>
              <a:rPr sz="1800" b="1" spc="-5" dirty="0">
                <a:solidFill>
                  <a:srgbClr val="FF2800"/>
                </a:solidFill>
                <a:latin typeface="Comic Sans MS"/>
                <a:cs typeface="Comic Sans MS"/>
              </a:rPr>
              <a:t>de </a:t>
            </a:r>
            <a:r>
              <a:rPr sz="1800" b="1" dirty="0">
                <a:solidFill>
                  <a:srgbClr val="FF2800"/>
                </a:solidFill>
                <a:latin typeface="Comic Sans MS"/>
                <a:cs typeface="Comic Sans MS"/>
              </a:rPr>
              <a:t>sursaturation critique</a:t>
            </a:r>
            <a:r>
              <a:rPr sz="1800" b="1" spc="-385" dirty="0">
                <a:solidFill>
                  <a:srgbClr val="FF2800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:  </a:t>
            </a:r>
            <a:r>
              <a:rPr sz="1800" spc="-5" dirty="0">
                <a:latin typeface="Comic Sans MS"/>
                <a:cs typeface="Comic Sans MS"/>
              </a:rPr>
              <a:t>un </a:t>
            </a:r>
            <a:r>
              <a:rPr sz="1800" b="1" spc="-5" dirty="0">
                <a:latin typeface="Comic Sans MS"/>
                <a:cs typeface="Comic Sans MS"/>
              </a:rPr>
              <a:t>excès de </a:t>
            </a:r>
            <a:r>
              <a:rPr sz="1800" b="1" dirty="0">
                <a:latin typeface="Comic Sans MS"/>
                <a:cs typeface="Comic Sans MS"/>
              </a:rPr>
              <a:t>micro-bulles </a:t>
            </a:r>
            <a:r>
              <a:rPr sz="1800" dirty="0">
                <a:latin typeface="Comic Sans MS"/>
                <a:cs typeface="Comic Sans MS"/>
              </a:rPr>
              <a:t>s’est </a:t>
            </a:r>
            <a:r>
              <a:rPr sz="1800" spc="-5" dirty="0">
                <a:latin typeface="Comic Sans MS"/>
                <a:cs typeface="Comic Sans MS"/>
              </a:rPr>
              <a:t>formé dans </a:t>
            </a:r>
            <a:r>
              <a:rPr sz="1800" dirty="0">
                <a:latin typeface="Comic Sans MS"/>
                <a:cs typeface="Comic Sans MS"/>
              </a:rPr>
              <a:t>son</a:t>
            </a:r>
            <a:r>
              <a:rPr sz="1800" spc="-254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organisme.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14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De manière </a:t>
            </a:r>
            <a:r>
              <a:rPr sz="1800" b="1" spc="-5" dirty="0">
                <a:latin typeface="Comic Sans MS"/>
                <a:cs typeface="Comic Sans MS"/>
              </a:rPr>
              <a:t>très simpliste</a:t>
            </a:r>
            <a:r>
              <a:rPr sz="1800" spc="-5" dirty="0">
                <a:latin typeface="Comic Sans MS"/>
                <a:cs typeface="Comic Sans MS"/>
              </a:rPr>
              <a:t>, </a:t>
            </a:r>
            <a:r>
              <a:rPr sz="1800" dirty="0">
                <a:latin typeface="Comic Sans MS"/>
                <a:cs typeface="Comic Sans MS"/>
              </a:rPr>
              <a:t>on estime </a:t>
            </a:r>
            <a:r>
              <a:rPr sz="1800" spc="-5" dirty="0">
                <a:latin typeface="Comic Sans MS"/>
                <a:cs typeface="Comic Sans MS"/>
              </a:rPr>
              <a:t>que </a:t>
            </a:r>
            <a:r>
              <a:rPr sz="1800" dirty="0"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  <a:p>
            <a:pPr marL="285750" marR="1219835" lvl="1" indent="-136525">
              <a:lnSpc>
                <a:spcPct val="115700"/>
              </a:lnSpc>
              <a:spcBef>
                <a:spcPts val="5"/>
              </a:spcBef>
              <a:buFont typeface="Comic Sans MS"/>
              <a:buChar char="–"/>
              <a:tabLst>
                <a:tab pos="318770" algn="l"/>
              </a:tabLst>
            </a:pPr>
            <a:r>
              <a:rPr dirty="0"/>
              <a:t>	</a:t>
            </a:r>
            <a:r>
              <a:rPr sz="1800" dirty="0">
                <a:latin typeface="Comic Sans MS"/>
                <a:cs typeface="Comic Sans MS"/>
              </a:rPr>
              <a:t>le sang met 3 minutes pour « </a:t>
            </a:r>
            <a:r>
              <a:rPr sz="1800" spc="-5" dirty="0">
                <a:latin typeface="Comic Sans MS"/>
                <a:cs typeface="Comic Sans MS"/>
              </a:rPr>
              <a:t>faire un tour </a:t>
            </a:r>
            <a:r>
              <a:rPr sz="1800" dirty="0">
                <a:latin typeface="Comic Sans MS"/>
                <a:cs typeface="Comic Sans MS"/>
              </a:rPr>
              <a:t>complet » </a:t>
            </a:r>
            <a:r>
              <a:rPr sz="1800" spc="-5" dirty="0">
                <a:latin typeface="Comic Sans MS"/>
                <a:cs typeface="Comic Sans MS"/>
              </a:rPr>
              <a:t>dans </a:t>
            </a:r>
            <a:r>
              <a:rPr sz="1800" dirty="0">
                <a:latin typeface="Comic Sans MS"/>
                <a:cs typeface="Comic Sans MS"/>
              </a:rPr>
              <a:t>l’organisme,  </a:t>
            </a:r>
            <a:r>
              <a:rPr sz="1800" spc="-5" dirty="0">
                <a:latin typeface="Comic Sans MS"/>
                <a:cs typeface="Comic Sans MS"/>
              </a:rPr>
              <a:t>donc </a:t>
            </a:r>
            <a:r>
              <a:rPr sz="1800" dirty="0">
                <a:latin typeface="Comic Sans MS"/>
                <a:cs typeface="Comic Sans MS"/>
              </a:rPr>
              <a:t>met 3 minutes pour se charger complètement en</a:t>
            </a:r>
            <a:r>
              <a:rPr sz="1800" spc="-6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micro-bulles</a:t>
            </a:r>
            <a:endParaRPr sz="1800">
              <a:latin typeface="Comic Sans MS"/>
              <a:cs typeface="Comic Sans MS"/>
            </a:endParaRPr>
          </a:p>
          <a:p>
            <a:pPr marL="285750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latin typeface="Comic Sans MS"/>
                <a:cs typeface="Comic Sans MS"/>
              </a:rPr>
              <a:t>et encombrer ainsi le </a:t>
            </a:r>
            <a:r>
              <a:rPr sz="1800" spc="-5" dirty="0">
                <a:latin typeface="Comic Sans MS"/>
                <a:cs typeface="Comic Sans MS"/>
              </a:rPr>
              <a:t>filtre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pulmonaire.</a:t>
            </a:r>
            <a:endParaRPr sz="1800">
              <a:latin typeface="Comic Sans MS"/>
              <a:cs typeface="Comic Sans MS"/>
            </a:endParaRPr>
          </a:p>
          <a:p>
            <a:pPr marL="318135" lvl="1" indent="-168910">
              <a:lnSpc>
                <a:spcPct val="100000"/>
              </a:lnSpc>
              <a:spcBef>
                <a:spcPts val="340"/>
              </a:spcBef>
              <a:buChar char="–"/>
              <a:tabLst>
                <a:tab pos="318770" algn="l"/>
              </a:tabLst>
            </a:pPr>
            <a:r>
              <a:rPr sz="1800" dirty="0">
                <a:latin typeface="Comic Sans MS"/>
                <a:cs typeface="Comic Sans MS"/>
              </a:rPr>
              <a:t>au-delà </a:t>
            </a:r>
            <a:r>
              <a:rPr sz="1800" spc="-5" dirty="0">
                <a:latin typeface="Comic Sans MS"/>
                <a:cs typeface="Comic Sans MS"/>
              </a:rPr>
              <a:t>de </a:t>
            </a:r>
            <a:r>
              <a:rPr sz="1800" dirty="0">
                <a:latin typeface="Comic Sans MS"/>
                <a:cs typeface="Comic Sans MS"/>
              </a:rPr>
              <a:t>3 minutes, les micro-bulles sont entourées </a:t>
            </a:r>
            <a:r>
              <a:rPr sz="1800" spc="-5" dirty="0">
                <a:latin typeface="Comic Sans MS"/>
                <a:cs typeface="Comic Sans MS"/>
              </a:rPr>
              <a:t>d’un </a:t>
            </a:r>
            <a:r>
              <a:rPr sz="1800" dirty="0">
                <a:latin typeface="Comic Sans MS"/>
                <a:cs typeface="Comic Sans MS"/>
              </a:rPr>
              <a:t>caillot</a:t>
            </a:r>
            <a:r>
              <a:rPr sz="1800" spc="-4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sanguin.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1540"/>
              </a:spcBef>
              <a:buChar char="•"/>
              <a:tabLst>
                <a:tab pos="169545" algn="l"/>
              </a:tabLst>
            </a:pPr>
            <a:r>
              <a:rPr sz="1800" spc="-5" dirty="0">
                <a:latin typeface="Comic Sans MS"/>
                <a:cs typeface="Comic Sans MS"/>
              </a:rPr>
              <a:t>Il </a:t>
            </a:r>
            <a:r>
              <a:rPr sz="1800" dirty="0">
                <a:latin typeface="Comic Sans MS"/>
                <a:cs typeface="Comic Sans MS"/>
              </a:rPr>
              <a:t>y a </a:t>
            </a:r>
            <a:r>
              <a:rPr sz="1800" spc="-5" dirty="0">
                <a:latin typeface="Comic Sans MS"/>
                <a:cs typeface="Comic Sans MS"/>
              </a:rPr>
              <a:t>donc un </a:t>
            </a:r>
            <a:r>
              <a:rPr sz="1800" b="1" spc="-5" dirty="0">
                <a:latin typeface="Comic Sans MS"/>
                <a:cs typeface="Comic Sans MS"/>
              </a:rPr>
              <a:t>délai de répit </a:t>
            </a:r>
            <a:r>
              <a:rPr sz="1800" spc="-5" dirty="0">
                <a:latin typeface="Comic Sans MS"/>
                <a:cs typeface="Comic Sans MS"/>
              </a:rPr>
              <a:t>de </a:t>
            </a:r>
            <a:r>
              <a:rPr sz="1800" dirty="0">
                <a:latin typeface="Comic Sans MS"/>
                <a:cs typeface="Comic Sans MS"/>
              </a:rPr>
              <a:t>3</a:t>
            </a:r>
            <a:r>
              <a:rPr sz="1800" spc="-23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minutes</a:t>
            </a:r>
            <a:endParaRPr sz="1800">
              <a:latin typeface="Comic Sans MS"/>
              <a:cs typeface="Comic Sans MS"/>
            </a:endParaRPr>
          </a:p>
          <a:p>
            <a:pPr marL="149225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latin typeface="Comic Sans MS"/>
                <a:cs typeface="Comic Sans MS"/>
              </a:rPr>
              <a:t>avant </a:t>
            </a:r>
            <a:r>
              <a:rPr sz="1800" spc="-5" dirty="0">
                <a:latin typeface="Comic Sans MS"/>
                <a:cs typeface="Comic Sans MS"/>
              </a:rPr>
              <a:t>d’encourir </a:t>
            </a:r>
            <a:r>
              <a:rPr sz="1800" dirty="0">
                <a:latin typeface="Comic Sans MS"/>
                <a:cs typeface="Comic Sans MS"/>
              </a:rPr>
              <a:t>les conséquences </a:t>
            </a:r>
            <a:r>
              <a:rPr sz="1800" spc="-5" dirty="0">
                <a:latin typeface="Comic Sans MS"/>
                <a:cs typeface="Comic Sans MS"/>
              </a:rPr>
              <a:t>de </a:t>
            </a:r>
            <a:r>
              <a:rPr sz="1800" dirty="0">
                <a:latin typeface="Comic Sans MS"/>
                <a:cs typeface="Comic Sans MS"/>
              </a:rPr>
              <a:t>la sursaturation</a:t>
            </a:r>
            <a:r>
              <a:rPr sz="1800" spc="-2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critique.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1740"/>
              </a:spcBef>
              <a:buChar char="•"/>
              <a:tabLst>
                <a:tab pos="169545" algn="l"/>
              </a:tabLst>
            </a:pPr>
            <a:r>
              <a:rPr sz="1800" dirty="0">
                <a:solidFill>
                  <a:srgbClr val="0A31FF"/>
                </a:solidFill>
                <a:latin typeface="Comic Sans MS"/>
                <a:cs typeface="Comic Sans MS"/>
              </a:rPr>
              <a:t>En </a:t>
            </a:r>
            <a:r>
              <a:rPr sz="1800" spc="-5" dirty="0">
                <a:solidFill>
                  <a:srgbClr val="0A31FF"/>
                </a:solidFill>
                <a:latin typeface="Comic Sans MS"/>
                <a:cs typeface="Comic Sans MS"/>
              </a:rPr>
              <a:t>réalité, </a:t>
            </a:r>
            <a:r>
              <a:rPr sz="1800" dirty="0">
                <a:solidFill>
                  <a:srgbClr val="0A31FF"/>
                </a:solidFill>
                <a:latin typeface="Comic Sans MS"/>
                <a:cs typeface="Comic Sans MS"/>
              </a:rPr>
              <a:t>la procédure est </a:t>
            </a:r>
            <a:r>
              <a:rPr sz="1800" spc="-5" dirty="0">
                <a:solidFill>
                  <a:srgbClr val="0A31FF"/>
                </a:solidFill>
                <a:latin typeface="Comic Sans MS"/>
                <a:cs typeface="Comic Sans MS"/>
              </a:rPr>
              <a:t>validée </a:t>
            </a:r>
            <a:r>
              <a:rPr sz="1800" dirty="0">
                <a:solidFill>
                  <a:srgbClr val="0A31FF"/>
                </a:solidFill>
                <a:latin typeface="Comic Sans MS"/>
                <a:cs typeface="Comic Sans MS"/>
              </a:rPr>
              <a:t>par</a:t>
            </a:r>
            <a:r>
              <a:rPr sz="1800" spc="-15" dirty="0">
                <a:solidFill>
                  <a:srgbClr val="0A31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A31FF"/>
                </a:solidFill>
                <a:latin typeface="Comic Sans MS"/>
                <a:cs typeface="Comic Sans MS"/>
              </a:rPr>
              <a:t>l’expérimentation.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77400" y="4994635"/>
            <a:ext cx="224154" cy="25082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dirty="0">
                <a:solidFill>
                  <a:srgbClr val="929292"/>
                </a:solidFill>
                <a:latin typeface="Arial"/>
                <a:cs typeface="Arial"/>
              </a:rPr>
              <a:t>Thierry </a:t>
            </a:r>
            <a:r>
              <a:rPr sz="1400" spc="-5" dirty="0">
                <a:solidFill>
                  <a:srgbClr val="929292"/>
                </a:solidFill>
                <a:latin typeface="Arial"/>
                <a:cs typeface="Arial"/>
              </a:rPr>
              <a:t>Hocquet </a:t>
            </a:r>
            <a:r>
              <a:rPr sz="1400" dirty="0">
                <a:solidFill>
                  <a:srgbClr val="929292"/>
                </a:solidFill>
                <a:latin typeface="Arial"/>
                <a:cs typeface="Arial"/>
              </a:rPr>
              <a:t>– MF2 </a:t>
            </a:r>
            <a:r>
              <a:rPr sz="1400" spc="-5" dirty="0">
                <a:solidFill>
                  <a:srgbClr val="929292"/>
                </a:solidFill>
                <a:latin typeface="Arial"/>
                <a:cs typeface="Arial"/>
              </a:rPr>
              <a:t>n°</a:t>
            </a:r>
            <a:r>
              <a:rPr sz="1400" spc="-95" dirty="0">
                <a:solidFill>
                  <a:srgbClr val="92929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929292"/>
                </a:solidFill>
                <a:latin typeface="Arial"/>
                <a:cs typeface="Arial"/>
              </a:rPr>
              <a:t>1461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000" y="1276350"/>
            <a:ext cx="4436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Règle des </a:t>
            </a: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cinq minutes à</a:t>
            </a:r>
            <a:r>
              <a:rPr sz="1800" b="1" spc="-85" dirty="0">
                <a:solidFill>
                  <a:srgbClr val="E622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mi-profondeur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/>
              <a:t>Procédures </a:t>
            </a:r>
            <a:r>
              <a:rPr spc="-5" dirty="0"/>
              <a:t>de</a:t>
            </a:r>
            <a:r>
              <a:rPr spc="-95" dirty="0"/>
              <a:t> </a:t>
            </a:r>
            <a:r>
              <a:rPr dirty="0"/>
              <a:t>secours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8000" y="6280150"/>
            <a:ext cx="8639175" cy="795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Par simplicité et sécurité, on adopte la </a:t>
            </a:r>
            <a:r>
              <a:rPr sz="1800" b="1" dirty="0">
                <a:latin typeface="Comic Sans MS"/>
                <a:cs typeface="Comic Sans MS"/>
              </a:rPr>
              <a:t>mi-profondeur </a:t>
            </a:r>
            <a:r>
              <a:rPr sz="1800" dirty="0">
                <a:latin typeface="Comic Sans MS"/>
                <a:cs typeface="Comic Sans MS"/>
              </a:rPr>
              <a:t>plutôt </a:t>
            </a:r>
            <a:r>
              <a:rPr sz="1800" spc="-5" dirty="0">
                <a:latin typeface="Comic Sans MS"/>
                <a:cs typeface="Comic Sans MS"/>
              </a:rPr>
              <a:t>que </a:t>
            </a:r>
            <a:r>
              <a:rPr sz="1800" dirty="0">
                <a:latin typeface="Comic Sans MS"/>
                <a:cs typeface="Comic Sans MS"/>
              </a:rPr>
              <a:t>la</a:t>
            </a:r>
            <a:r>
              <a:rPr sz="1800" spc="-37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mi-pression.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1739"/>
              </a:spcBef>
              <a:buChar char="•"/>
              <a:tabLst>
                <a:tab pos="169545" algn="l"/>
              </a:tabLst>
            </a:pPr>
            <a:r>
              <a:rPr sz="1800" dirty="0">
                <a:solidFill>
                  <a:srgbClr val="0A31FF"/>
                </a:solidFill>
                <a:latin typeface="Comic Sans MS"/>
                <a:cs typeface="Comic Sans MS"/>
              </a:rPr>
              <a:t>En </a:t>
            </a:r>
            <a:r>
              <a:rPr sz="1800" spc="-5" dirty="0">
                <a:solidFill>
                  <a:srgbClr val="0A31FF"/>
                </a:solidFill>
                <a:latin typeface="Comic Sans MS"/>
                <a:cs typeface="Comic Sans MS"/>
              </a:rPr>
              <a:t>réalité, </a:t>
            </a:r>
            <a:r>
              <a:rPr sz="1800" dirty="0">
                <a:solidFill>
                  <a:srgbClr val="0A31FF"/>
                </a:solidFill>
                <a:latin typeface="Comic Sans MS"/>
                <a:cs typeface="Comic Sans MS"/>
              </a:rPr>
              <a:t>la procédure est </a:t>
            </a:r>
            <a:r>
              <a:rPr sz="1800" spc="-5" dirty="0">
                <a:solidFill>
                  <a:srgbClr val="0A31FF"/>
                </a:solidFill>
                <a:latin typeface="Comic Sans MS"/>
                <a:cs typeface="Comic Sans MS"/>
              </a:rPr>
              <a:t>validée </a:t>
            </a:r>
            <a:r>
              <a:rPr sz="1800" dirty="0">
                <a:solidFill>
                  <a:srgbClr val="0A31FF"/>
                </a:solidFill>
                <a:latin typeface="Comic Sans MS"/>
                <a:cs typeface="Comic Sans MS"/>
              </a:rPr>
              <a:t>par</a:t>
            </a:r>
            <a:r>
              <a:rPr sz="1800" spc="-20" dirty="0">
                <a:solidFill>
                  <a:srgbClr val="0A31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A31FF"/>
                </a:solidFill>
                <a:latin typeface="Comic Sans MS"/>
                <a:cs typeface="Comic Sans MS"/>
              </a:rPr>
              <a:t>l’expérimentation.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000" y="2998470"/>
            <a:ext cx="9215120" cy="25273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49225" indent="-136525">
              <a:lnSpc>
                <a:spcPct val="100000"/>
              </a:lnSpc>
              <a:spcBef>
                <a:spcPts val="439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De manière </a:t>
            </a:r>
            <a:r>
              <a:rPr sz="1800" spc="-5" dirty="0">
                <a:latin typeface="Comic Sans MS"/>
                <a:cs typeface="Comic Sans MS"/>
              </a:rPr>
              <a:t>très </a:t>
            </a:r>
            <a:r>
              <a:rPr sz="1800" dirty="0">
                <a:latin typeface="Comic Sans MS"/>
                <a:cs typeface="Comic Sans MS"/>
              </a:rPr>
              <a:t>simpliste, on estime </a:t>
            </a:r>
            <a:r>
              <a:rPr sz="1800" spc="-5" dirty="0">
                <a:latin typeface="Comic Sans MS"/>
                <a:cs typeface="Comic Sans MS"/>
              </a:rPr>
              <a:t>que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  <a:p>
            <a:pPr marL="149225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latin typeface="Comic Sans MS"/>
                <a:cs typeface="Comic Sans MS"/>
              </a:rPr>
              <a:t>le </a:t>
            </a:r>
            <a:r>
              <a:rPr sz="1800" spc="-5" dirty="0">
                <a:latin typeface="Comic Sans MS"/>
                <a:cs typeface="Comic Sans MS"/>
              </a:rPr>
              <a:t>filtre </a:t>
            </a:r>
            <a:r>
              <a:rPr sz="1800" dirty="0">
                <a:latin typeface="Comic Sans MS"/>
                <a:cs typeface="Comic Sans MS"/>
              </a:rPr>
              <a:t>pulmonaire met 5 minutes pour </a:t>
            </a:r>
            <a:r>
              <a:rPr sz="1800" b="1" spc="-5" dirty="0">
                <a:latin typeface="Comic Sans MS"/>
                <a:cs typeface="Comic Sans MS"/>
              </a:rPr>
              <a:t>évacuer </a:t>
            </a:r>
            <a:r>
              <a:rPr sz="1800" b="1" dirty="0">
                <a:latin typeface="Comic Sans MS"/>
                <a:cs typeface="Comic Sans MS"/>
              </a:rPr>
              <a:t>le surplus </a:t>
            </a:r>
            <a:r>
              <a:rPr sz="1800" spc="-5" dirty="0">
                <a:latin typeface="Comic Sans MS"/>
                <a:cs typeface="Comic Sans MS"/>
              </a:rPr>
              <a:t>de</a:t>
            </a:r>
            <a:r>
              <a:rPr sz="1800" spc="-3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micro-bulles.</a:t>
            </a:r>
            <a:endParaRPr sz="1800">
              <a:latin typeface="Comic Sans MS"/>
              <a:cs typeface="Comic Sans MS"/>
            </a:endParaRPr>
          </a:p>
          <a:p>
            <a:pPr marL="149225" marR="5080" indent="-136525">
              <a:lnSpc>
                <a:spcPct val="115700"/>
              </a:lnSpc>
              <a:spcBef>
                <a:spcPts val="140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Par sécurité, on suppose </a:t>
            </a:r>
            <a:r>
              <a:rPr sz="1800" spc="-5" dirty="0">
                <a:latin typeface="Comic Sans MS"/>
                <a:cs typeface="Comic Sans MS"/>
              </a:rPr>
              <a:t>qu’à </a:t>
            </a:r>
            <a:r>
              <a:rPr sz="1800" dirty="0">
                <a:latin typeface="Comic Sans MS"/>
                <a:cs typeface="Comic Sans MS"/>
              </a:rPr>
              <a:t>la </a:t>
            </a:r>
            <a:r>
              <a:rPr sz="1800" b="1" dirty="0">
                <a:latin typeface="Comic Sans MS"/>
                <a:cs typeface="Comic Sans MS"/>
              </a:rPr>
              <a:t>profondeur maximale atteinte </a:t>
            </a:r>
            <a:r>
              <a:rPr sz="1800" spc="-5" dirty="0">
                <a:latin typeface="Comic Sans MS"/>
                <a:cs typeface="Comic Sans MS"/>
              </a:rPr>
              <a:t>(pression totale </a:t>
            </a:r>
            <a:r>
              <a:rPr sz="1800" i="1" spc="25" dirty="0">
                <a:latin typeface="Book Antiqua"/>
                <a:cs typeface="Book Antiqua"/>
              </a:rPr>
              <a:t>P</a:t>
            </a:r>
            <a:r>
              <a:rPr sz="1800" spc="37" baseline="-6944" dirty="0">
                <a:latin typeface="Cambria"/>
                <a:cs typeface="Cambria"/>
              </a:rPr>
              <a:t>m</a:t>
            </a:r>
            <a:r>
              <a:rPr sz="1800" spc="25" dirty="0">
                <a:latin typeface="Comic Sans MS"/>
                <a:cs typeface="Comic Sans MS"/>
              </a:rPr>
              <a:t>),  </a:t>
            </a:r>
            <a:r>
              <a:rPr sz="1800" spc="-5" dirty="0">
                <a:latin typeface="Comic Sans MS"/>
                <a:cs typeface="Comic Sans MS"/>
              </a:rPr>
              <a:t>tous </a:t>
            </a:r>
            <a:r>
              <a:rPr sz="1800" dirty="0">
                <a:latin typeface="Comic Sans MS"/>
                <a:cs typeface="Comic Sans MS"/>
              </a:rPr>
              <a:t>les compartiments étaient </a:t>
            </a:r>
            <a:r>
              <a:rPr sz="1800" b="1" dirty="0">
                <a:latin typeface="Comic Sans MS"/>
                <a:cs typeface="Comic Sans MS"/>
              </a:rPr>
              <a:t>saturés </a:t>
            </a:r>
            <a:r>
              <a:rPr sz="1800" spc="85" dirty="0">
                <a:latin typeface="Comic Sans MS"/>
                <a:cs typeface="Comic Sans MS"/>
              </a:rPr>
              <a:t>(</a:t>
            </a:r>
            <a:r>
              <a:rPr sz="1800" i="1" spc="85" dirty="0">
                <a:latin typeface="Book Antiqua"/>
                <a:cs typeface="Book Antiqua"/>
              </a:rPr>
              <a:t>T</a:t>
            </a:r>
            <a:r>
              <a:rPr sz="1800" spc="127" baseline="-6944" dirty="0">
                <a:latin typeface="Cambria"/>
                <a:cs typeface="Cambria"/>
              </a:rPr>
              <a:t>N </a:t>
            </a:r>
            <a:r>
              <a:rPr sz="1800" spc="400" dirty="0">
                <a:latin typeface="Cambria"/>
                <a:cs typeface="Cambria"/>
              </a:rPr>
              <a:t>= </a:t>
            </a:r>
            <a:r>
              <a:rPr sz="1800" spc="-25" dirty="0">
                <a:latin typeface="Cambria"/>
                <a:cs typeface="Cambria"/>
              </a:rPr>
              <a:t>0,8 </a:t>
            </a:r>
            <a:r>
              <a:rPr sz="1800" i="1" spc="25" dirty="0">
                <a:latin typeface="Book Antiqua"/>
                <a:cs typeface="Book Antiqua"/>
              </a:rPr>
              <a:t>P</a:t>
            </a:r>
            <a:r>
              <a:rPr sz="1800" spc="37" baseline="-6944" dirty="0">
                <a:latin typeface="Cambria"/>
                <a:cs typeface="Cambria"/>
              </a:rPr>
              <a:t>m</a:t>
            </a:r>
            <a:r>
              <a:rPr sz="1800" spc="25" dirty="0">
                <a:latin typeface="Comic Sans MS"/>
                <a:cs typeface="Comic Sans MS"/>
              </a:rPr>
              <a:t>), </a:t>
            </a:r>
            <a:r>
              <a:rPr sz="1800" dirty="0">
                <a:latin typeface="Comic Sans MS"/>
                <a:cs typeface="Comic Sans MS"/>
              </a:rPr>
              <a:t>et le sont </a:t>
            </a:r>
            <a:r>
              <a:rPr sz="1800" spc="-5" dirty="0">
                <a:latin typeface="Comic Sans MS"/>
                <a:cs typeface="Comic Sans MS"/>
              </a:rPr>
              <a:t>toujours </a:t>
            </a:r>
            <a:r>
              <a:rPr sz="1800" dirty="0">
                <a:latin typeface="Comic Sans MS"/>
                <a:cs typeface="Comic Sans MS"/>
              </a:rPr>
              <a:t>en</a:t>
            </a:r>
            <a:r>
              <a:rPr sz="1800" spc="-6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surface.</a:t>
            </a:r>
            <a:endParaRPr sz="1800">
              <a:latin typeface="Comic Sans MS"/>
              <a:cs typeface="Comic Sans MS"/>
            </a:endParaRPr>
          </a:p>
          <a:p>
            <a:pPr marL="149225">
              <a:lnSpc>
                <a:spcPct val="100000"/>
              </a:lnSpc>
              <a:spcBef>
                <a:spcPts val="1140"/>
              </a:spcBef>
            </a:pPr>
            <a:r>
              <a:rPr sz="1800" spc="-5" dirty="0">
                <a:latin typeface="Comic Sans MS"/>
                <a:cs typeface="Comic Sans MS"/>
              </a:rPr>
              <a:t>Il faut </a:t>
            </a:r>
            <a:r>
              <a:rPr sz="1800" dirty="0">
                <a:latin typeface="Comic Sans MS"/>
                <a:cs typeface="Comic Sans MS"/>
              </a:rPr>
              <a:t>alors </a:t>
            </a:r>
            <a:r>
              <a:rPr sz="1800" spc="-5" dirty="0">
                <a:latin typeface="Comic Sans MS"/>
                <a:cs typeface="Comic Sans MS"/>
              </a:rPr>
              <a:t>redescendre </a:t>
            </a:r>
            <a:r>
              <a:rPr sz="1800" dirty="0">
                <a:latin typeface="Comic Sans MS"/>
                <a:cs typeface="Comic Sans MS"/>
              </a:rPr>
              <a:t>à la </a:t>
            </a:r>
            <a:r>
              <a:rPr sz="1800" b="1" dirty="0">
                <a:latin typeface="Comic Sans MS"/>
                <a:cs typeface="Comic Sans MS"/>
              </a:rPr>
              <a:t>profondeur plafond </a:t>
            </a:r>
            <a:r>
              <a:rPr sz="1800" spc="-5" dirty="0">
                <a:latin typeface="Comic Sans MS"/>
                <a:cs typeface="Comic Sans MS"/>
              </a:rPr>
              <a:t>(pression</a:t>
            </a:r>
            <a:r>
              <a:rPr sz="1800" spc="-260" dirty="0">
                <a:latin typeface="Comic Sans MS"/>
                <a:cs typeface="Comic Sans MS"/>
              </a:rPr>
              <a:t> </a:t>
            </a:r>
            <a:r>
              <a:rPr sz="1800" i="1" spc="35" dirty="0">
                <a:latin typeface="Book Antiqua"/>
                <a:cs typeface="Book Antiqua"/>
              </a:rPr>
              <a:t>P</a:t>
            </a:r>
            <a:r>
              <a:rPr sz="1800" spc="35" dirty="0">
                <a:latin typeface="Comic Sans MS"/>
                <a:cs typeface="Comic Sans MS"/>
              </a:rPr>
              <a:t>),</a:t>
            </a:r>
            <a:endParaRPr sz="1800">
              <a:latin typeface="Comic Sans MS"/>
              <a:cs typeface="Comic Sans MS"/>
            </a:endParaRPr>
          </a:p>
          <a:p>
            <a:pPr marL="149225" marR="1555115">
              <a:lnSpc>
                <a:spcPct val="115700"/>
              </a:lnSpc>
            </a:pPr>
            <a:r>
              <a:rPr sz="1800" dirty="0">
                <a:latin typeface="Comic Sans MS"/>
                <a:cs typeface="Comic Sans MS"/>
              </a:rPr>
              <a:t>c’est à </a:t>
            </a:r>
            <a:r>
              <a:rPr sz="1800" spc="-5" dirty="0">
                <a:latin typeface="Comic Sans MS"/>
                <a:cs typeface="Comic Sans MS"/>
              </a:rPr>
              <a:t>dire </a:t>
            </a:r>
            <a:r>
              <a:rPr sz="1800" dirty="0">
                <a:latin typeface="Comic Sans MS"/>
                <a:cs typeface="Comic Sans MS"/>
              </a:rPr>
              <a:t>la profondeur </a:t>
            </a:r>
            <a:r>
              <a:rPr sz="1800" spc="-5" dirty="0">
                <a:latin typeface="Comic Sans MS"/>
                <a:cs typeface="Comic Sans MS"/>
              </a:rPr>
              <a:t>telle que </a:t>
            </a:r>
            <a:r>
              <a:rPr sz="1800" dirty="0">
                <a:latin typeface="Comic Sans MS"/>
                <a:cs typeface="Comic Sans MS"/>
              </a:rPr>
              <a:t>soit </a:t>
            </a:r>
            <a:r>
              <a:rPr sz="1800" spc="-5" dirty="0">
                <a:latin typeface="Comic Sans MS"/>
                <a:cs typeface="Comic Sans MS"/>
              </a:rPr>
              <a:t>respecté </a:t>
            </a:r>
            <a:r>
              <a:rPr sz="1800" dirty="0">
                <a:latin typeface="Comic Sans MS"/>
                <a:cs typeface="Comic Sans MS"/>
              </a:rPr>
              <a:t>le critère </a:t>
            </a:r>
            <a:r>
              <a:rPr sz="1800" spc="-5" dirty="0">
                <a:latin typeface="Comic Sans MS"/>
                <a:cs typeface="Comic Sans MS"/>
              </a:rPr>
              <a:t>de Haldane  </a:t>
            </a:r>
            <a:r>
              <a:rPr sz="1800" dirty="0">
                <a:latin typeface="Comic Sans MS"/>
                <a:cs typeface="Comic Sans MS"/>
              </a:rPr>
              <a:t>avec le plus petit coefficient </a:t>
            </a:r>
            <a:r>
              <a:rPr sz="1800" spc="-5" dirty="0">
                <a:latin typeface="Comic Sans MS"/>
                <a:cs typeface="Comic Sans MS"/>
              </a:rPr>
              <a:t>de </a:t>
            </a:r>
            <a:r>
              <a:rPr sz="1800" dirty="0">
                <a:latin typeface="Comic Sans MS"/>
                <a:cs typeface="Comic Sans MS"/>
              </a:rPr>
              <a:t>sursaturation critique</a:t>
            </a:r>
            <a:r>
              <a:rPr sz="1800" spc="-2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2400" y="5767953"/>
            <a:ext cx="41910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i="1" spc="195" dirty="0">
                <a:latin typeface="Times New Roman"/>
                <a:cs typeface="Times New Roman"/>
              </a:rPr>
              <a:t>S</a:t>
            </a:r>
            <a:r>
              <a:rPr sz="1800" i="1" spc="70" dirty="0">
                <a:latin typeface="Times New Roman"/>
                <a:cs typeface="Times New Roman"/>
              </a:rPr>
              <a:t> </a:t>
            </a:r>
            <a:r>
              <a:rPr sz="1800" spc="300" dirty="0">
                <a:latin typeface="Book Antiqua"/>
                <a:cs typeface="Book Antiqua"/>
              </a:rPr>
              <a:t>=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18863" y="5951463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8914" y="0"/>
                </a:lnTo>
              </a:path>
            </a:pathLst>
          </a:custGeom>
          <a:ln w="90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06163" y="5613877"/>
            <a:ext cx="128778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49605" algn="l"/>
              </a:tabLst>
            </a:pPr>
            <a:r>
              <a:rPr sz="1800" i="1" spc="30" dirty="0">
                <a:latin typeface="Times New Roman"/>
                <a:cs typeface="Times New Roman"/>
              </a:rPr>
              <a:t>T</a:t>
            </a:r>
            <a:r>
              <a:rPr sz="1875" spc="44" baseline="-11111" dirty="0">
                <a:latin typeface="Palatino Linotype"/>
                <a:cs typeface="Palatino Linotype"/>
              </a:rPr>
              <a:t>N	</a:t>
            </a:r>
            <a:r>
              <a:rPr sz="1800" spc="10" dirty="0">
                <a:latin typeface="Book Antiqua"/>
                <a:cs typeface="Book Antiqua"/>
              </a:rPr>
              <a:t>0,8</a:t>
            </a:r>
            <a:r>
              <a:rPr sz="1800" spc="-220" dirty="0">
                <a:latin typeface="Book Antiqua"/>
                <a:cs typeface="Book Antiqua"/>
              </a:rPr>
              <a:t> </a:t>
            </a:r>
            <a:r>
              <a:rPr sz="1800" i="1" spc="60" dirty="0">
                <a:latin typeface="Times New Roman"/>
                <a:cs typeface="Times New Roman"/>
              </a:rPr>
              <a:t>P</a:t>
            </a:r>
            <a:r>
              <a:rPr sz="1875" spc="89" baseline="-11111" dirty="0">
                <a:latin typeface="Palatino Linotype"/>
                <a:cs typeface="Palatino Linotype"/>
              </a:rPr>
              <a:t>m</a:t>
            </a:r>
            <a:endParaRPr sz="1875" baseline="-11111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56085" y="5951463"/>
            <a:ext cx="636270" cy="0"/>
          </a:xfrm>
          <a:custGeom>
            <a:avLst/>
            <a:gdLst/>
            <a:ahLst/>
            <a:cxnLst/>
            <a:rect l="l" t="t" r="r" b="b"/>
            <a:pathLst>
              <a:path w="636269">
                <a:moveTo>
                  <a:pt x="0" y="0"/>
                </a:moveTo>
                <a:lnTo>
                  <a:pt x="636194" y="0"/>
                </a:lnTo>
              </a:path>
            </a:pathLst>
          </a:custGeom>
          <a:ln w="90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56706" y="5924179"/>
            <a:ext cx="98806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28040" algn="l"/>
              </a:tabLst>
            </a:pPr>
            <a:r>
              <a:rPr sz="1800" i="1" spc="50" dirty="0">
                <a:latin typeface="Times New Roman"/>
                <a:cs typeface="Times New Roman"/>
              </a:rPr>
              <a:t>P	P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75672" y="5767953"/>
            <a:ext cx="4636135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007110" algn="l"/>
                <a:tab pos="3546475" algn="l"/>
                <a:tab pos="4204335" algn="l"/>
              </a:tabLst>
            </a:pPr>
            <a:r>
              <a:rPr sz="1800" spc="300" dirty="0">
                <a:latin typeface="Book Antiqua"/>
                <a:cs typeface="Book Antiqua"/>
              </a:rPr>
              <a:t>=	</a:t>
            </a:r>
            <a:r>
              <a:rPr sz="1800" i="1" spc="180" dirty="0">
                <a:latin typeface="Times New Roman"/>
                <a:cs typeface="Times New Roman"/>
              </a:rPr>
              <a:t>&lt; </a:t>
            </a:r>
            <a:r>
              <a:rPr sz="1800" i="1" spc="165" dirty="0">
                <a:latin typeface="Times New Roman"/>
                <a:cs typeface="Times New Roman"/>
              </a:rPr>
              <a:t>S</a:t>
            </a:r>
            <a:r>
              <a:rPr sz="1875" spc="247" baseline="-11111" dirty="0">
                <a:latin typeface="Palatino Linotype"/>
                <a:cs typeface="Palatino Linotype"/>
              </a:rPr>
              <a:t>C </a:t>
            </a:r>
            <a:r>
              <a:rPr sz="1800" spc="-80" dirty="0">
                <a:latin typeface="Book Antiqua"/>
                <a:cs typeface="Book Antiqua"/>
              </a:rPr>
              <a:t>minimum</a:t>
            </a:r>
            <a:r>
              <a:rPr sz="1800" spc="145" dirty="0">
                <a:latin typeface="Book Antiqua"/>
                <a:cs typeface="Book Antiqua"/>
              </a:rPr>
              <a:t> </a:t>
            </a:r>
            <a:r>
              <a:rPr sz="1800" spc="300" dirty="0">
                <a:latin typeface="Book Antiqua"/>
                <a:cs typeface="Book Antiqua"/>
              </a:rPr>
              <a:t>=</a:t>
            </a:r>
            <a:r>
              <a:rPr sz="1800" spc="50" dirty="0">
                <a:latin typeface="Book Antiqua"/>
                <a:cs typeface="Book Antiqua"/>
              </a:rPr>
              <a:t> </a:t>
            </a:r>
            <a:r>
              <a:rPr sz="1800" spc="5" dirty="0">
                <a:latin typeface="Book Antiqua"/>
                <a:cs typeface="Book Antiqua"/>
              </a:rPr>
              <a:t>1,54	</a:t>
            </a:r>
            <a:r>
              <a:rPr sz="1800" spc="50" dirty="0">
                <a:latin typeface="Book Antiqua"/>
                <a:cs typeface="Book Antiqua"/>
              </a:rPr>
              <a:t>=</a:t>
            </a:r>
            <a:r>
              <a:rPr sz="1800" spc="50" dirty="0">
                <a:latin typeface="Lucida Sans Unicode"/>
                <a:cs typeface="Lucida Sans Unicode"/>
              </a:rPr>
              <a:t>⇒	</a:t>
            </a:r>
            <a:r>
              <a:rPr sz="1800" i="1" spc="50" dirty="0">
                <a:latin typeface="Times New Roman"/>
                <a:cs typeface="Times New Roman"/>
              </a:rPr>
              <a:t>P</a:t>
            </a:r>
            <a:r>
              <a:rPr sz="1800" i="1" spc="210" dirty="0">
                <a:latin typeface="Times New Roman"/>
                <a:cs typeface="Times New Roman"/>
              </a:rPr>
              <a:t> </a:t>
            </a:r>
            <a:r>
              <a:rPr sz="1800" i="1" spc="180" dirty="0">
                <a:latin typeface="Times New Roman"/>
                <a:cs typeface="Times New Roman"/>
              </a:rPr>
              <a:t>&gt;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89164" y="5951463"/>
            <a:ext cx="636270" cy="0"/>
          </a:xfrm>
          <a:custGeom>
            <a:avLst/>
            <a:gdLst/>
            <a:ahLst/>
            <a:cxnLst/>
            <a:rect l="l" t="t" r="r" b="b"/>
            <a:pathLst>
              <a:path w="636270">
                <a:moveTo>
                  <a:pt x="0" y="0"/>
                </a:moveTo>
                <a:lnTo>
                  <a:pt x="636194" y="0"/>
                </a:lnTo>
              </a:path>
            </a:pathLst>
          </a:custGeom>
          <a:ln w="90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976465" y="5576880"/>
            <a:ext cx="650240" cy="64643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sz="1800" spc="10" dirty="0">
                <a:latin typeface="Book Antiqua"/>
                <a:cs typeface="Book Antiqua"/>
              </a:rPr>
              <a:t>0,8</a:t>
            </a:r>
            <a:r>
              <a:rPr sz="1800" spc="-220" dirty="0">
                <a:latin typeface="Book Antiqua"/>
                <a:cs typeface="Book Antiqua"/>
              </a:rPr>
              <a:t> </a:t>
            </a:r>
            <a:r>
              <a:rPr sz="1800" i="1" spc="60" dirty="0">
                <a:latin typeface="Times New Roman"/>
                <a:cs typeface="Times New Roman"/>
              </a:rPr>
              <a:t>P</a:t>
            </a:r>
            <a:r>
              <a:rPr sz="1875" spc="89" baseline="-11111" dirty="0">
                <a:latin typeface="Palatino Linotype"/>
                <a:cs typeface="Palatino Linotype"/>
              </a:rPr>
              <a:t>m</a:t>
            </a:r>
            <a:endParaRPr sz="1875" baseline="-11111">
              <a:latin typeface="Palatino Linotype"/>
              <a:cs typeface="Palatino Linotype"/>
            </a:endParaRPr>
          </a:p>
          <a:p>
            <a:pPr marL="11430" algn="ctr">
              <a:lnSpc>
                <a:spcPct val="100000"/>
              </a:lnSpc>
              <a:spcBef>
                <a:spcPts val="280"/>
              </a:spcBef>
            </a:pPr>
            <a:r>
              <a:rPr sz="1800" spc="5" dirty="0">
                <a:latin typeface="Book Antiqua"/>
                <a:cs typeface="Book Antiqua"/>
              </a:rPr>
              <a:t>1,54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03253" y="5767953"/>
            <a:ext cx="1004569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300" dirty="0">
                <a:latin typeface="Book Antiqua"/>
                <a:cs typeface="Book Antiqua"/>
              </a:rPr>
              <a:t>=</a:t>
            </a:r>
            <a:r>
              <a:rPr sz="1800" spc="-180" dirty="0">
                <a:latin typeface="Book Antiqua"/>
                <a:cs typeface="Book Antiqua"/>
              </a:rPr>
              <a:t> </a:t>
            </a:r>
            <a:r>
              <a:rPr sz="1800" spc="5" dirty="0">
                <a:latin typeface="Book Antiqua"/>
                <a:cs typeface="Book Antiqua"/>
              </a:rPr>
              <a:t>0,52 </a:t>
            </a:r>
            <a:r>
              <a:rPr sz="1800" i="1" spc="60" dirty="0">
                <a:latin typeface="Times New Roman"/>
                <a:cs typeface="Times New Roman"/>
              </a:rPr>
              <a:t>P</a:t>
            </a:r>
            <a:r>
              <a:rPr sz="1875" spc="89" baseline="-11111" dirty="0">
                <a:latin typeface="Palatino Linotype"/>
                <a:cs typeface="Palatino Linotype"/>
              </a:rPr>
              <a:t>m</a:t>
            </a:r>
            <a:endParaRPr sz="1875" baseline="-11111">
              <a:latin typeface="Palatino Linotype"/>
              <a:cs typeface="Palatino Linotyp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99100" y="1714500"/>
            <a:ext cx="3873500" cy="102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537200" y="1739900"/>
            <a:ext cx="3797300" cy="952500"/>
          </a:xfrm>
          <a:prstGeom prst="rect">
            <a:avLst/>
          </a:prstGeom>
          <a:solidFill>
            <a:srgbClr val="EBEBEB"/>
          </a:solidFill>
        </p:spPr>
        <p:txBody>
          <a:bodyPr vert="horz" wrap="square" lIns="0" tIns="114300" rIns="0" bIns="0" rtlCol="0">
            <a:spAutoFit/>
          </a:bodyPr>
          <a:lstStyle/>
          <a:p>
            <a:pPr marL="338455" marR="330835" algn="ctr">
              <a:lnSpc>
                <a:spcPts val="2000"/>
              </a:lnSpc>
              <a:spcBef>
                <a:spcPts val="900"/>
              </a:spcBef>
            </a:pPr>
            <a:r>
              <a:rPr sz="1800" dirty="0">
                <a:latin typeface="Comic Sans MS"/>
                <a:cs typeface="Comic Sans MS"/>
              </a:rPr>
              <a:t>Le plongeur </a:t>
            </a:r>
            <a:r>
              <a:rPr sz="1800" spc="-5" dirty="0">
                <a:latin typeface="Comic Sans MS"/>
                <a:cs typeface="Comic Sans MS"/>
              </a:rPr>
              <a:t>doit</a:t>
            </a:r>
            <a:r>
              <a:rPr sz="1800" spc="-1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redescendre  </a:t>
            </a:r>
            <a:r>
              <a:rPr sz="1800" dirty="0">
                <a:latin typeface="Comic Sans MS"/>
                <a:cs typeface="Comic Sans MS"/>
              </a:rPr>
              <a:t>à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2800"/>
                </a:solidFill>
                <a:latin typeface="Comic Sans MS"/>
                <a:cs typeface="Comic Sans MS"/>
              </a:rPr>
              <a:t>mi-profondeur</a:t>
            </a:r>
            <a:endParaRPr sz="1800">
              <a:latin typeface="Comic Sans MS"/>
              <a:cs typeface="Comic Sans MS"/>
            </a:endParaRPr>
          </a:p>
          <a:p>
            <a:pPr marL="635" algn="ctr">
              <a:lnSpc>
                <a:spcPts val="1960"/>
              </a:lnSpc>
            </a:pPr>
            <a:r>
              <a:rPr sz="1800" dirty="0">
                <a:latin typeface="Comic Sans MS"/>
                <a:cs typeface="Comic Sans MS"/>
              </a:rPr>
              <a:t>et y </a:t>
            </a:r>
            <a:r>
              <a:rPr sz="1800" spc="-5" dirty="0">
                <a:latin typeface="Comic Sans MS"/>
                <a:cs typeface="Comic Sans MS"/>
              </a:rPr>
              <a:t>rester </a:t>
            </a:r>
            <a:r>
              <a:rPr sz="1800" b="1" dirty="0">
                <a:solidFill>
                  <a:srgbClr val="FF2800"/>
                </a:solidFill>
                <a:latin typeface="Comic Sans MS"/>
                <a:cs typeface="Comic Sans MS"/>
              </a:rPr>
              <a:t>cinq</a:t>
            </a:r>
            <a:r>
              <a:rPr sz="1800" b="1" spc="-25" dirty="0">
                <a:solidFill>
                  <a:srgbClr val="FF28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2800"/>
                </a:solidFill>
                <a:latin typeface="Comic Sans MS"/>
                <a:cs typeface="Comic Sans MS"/>
              </a:rPr>
              <a:t>minutes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84700" y="22098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50800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93359" y="2103120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60" h="213360">
                <a:moveTo>
                  <a:pt x="0" y="0"/>
                </a:moveTo>
                <a:lnTo>
                  <a:pt x="53339" y="106679"/>
                </a:lnTo>
                <a:lnTo>
                  <a:pt x="0" y="213359"/>
                </a:lnTo>
                <a:lnTo>
                  <a:pt x="213360" y="106679"/>
                </a:lnTo>
                <a:lnTo>
                  <a:pt x="0" y="0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9300" y="1714500"/>
            <a:ext cx="3873500" cy="102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87400" y="1739900"/>
            <a:ext cx="3797300" cy="952500"/>
          </a:xfrm>
          <a:prstGeom prst="rect">
            <a:avLst/>
          </a:prstGeom>
          <a:solidFill>
            <a:srgbClr val="EBEBEB"/>
          </a:solidFill>
        </p:spPr>
        <p:txBody>
          <a:bodyPr vert="horz" wrap="square" lIns="0" tIns="1905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sz="1800" b="1" spc="-5" dirty="0">
                <a:solidFill>
                  <a:srgbClr val="FF2800"/>
                </a:solidFill>
                <a:latin typeface="Comic Sans MS"/>
                <a:cs typeface="Comic Sans MS"/>
              </a:rPr>
              <a:t>Remontée</a:t>
            </a:r>
            <a:r>
              <a:rPr sz="1800" b="1" spc="-10" dirty="0">
                <a:solidFill>
                  <a:srgbClr val="FF28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2800"/>
                </a:solidFill>
                <a:latin typeface="Comic Sans MS"/>
                <a:cs typeface="Comic Sans MS"/>
              </a:rPr>
              <a:t>rapide</a:t>
            </a:r>
            <a:r>
              <a:rPr sz="1800" spc="-5" dirty="0">
                <a:solidFill>
                  <a:srgbClr val="FF2800"/>
                </a:solidFill>
                <a:latin typeface="Comic Sans MS"/>
                <a:cs typeface="Comic Sans MS"/>
              </a:rPr>
              <a:t>,</a:t>
            </a:r>
            <a:endParaRPr sz="18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1800" spc="-5" dirty="0">
                <a:latin typeface="Comic Sans MS"/>
                <a:cs typeface="Comic Sans MS"/>
              </a:rPr>
              <a:t>(avant </a:t>
            </a:r>
            <a:r>
              <a:rPr sz="1800" dirty="0">
                <a:latin typeface="Comic Sans MS"/>
                <a:cs typeface="Comic Sans MS"/>
              </a:rPr>
              <a:t>le </a:t>
            </a:r>
            <a:r>
              <a:rPr sz="1800" spc="-5" dirty="0">
                <a:latin typeface="Comic Sans MS"/>
                <a:cs typeface="Comic Sans MS"/>
              </a:rPr>
              <a:t>délai de trois</a:t>
            </a:r>
            <a:r>
              <a:rPr sz="1800" spc="-5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minutes)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977" y="1270000"/>
            <a:ext cx="924294" cy="5981860"/>
          </a:xfrm>
          <a:custGeom>
            <a:avLst/>
            <a:gdLst/>
            <a:ahLst/>
            <a:cxnLst/>
            <a:rect l="l" t="t" r="r" b="b"/>
            <a:pathLst>
              <a:path w="972819" h="5745480">
                <a:moveTo>
                  <a:pt x="972311" y="5745467"/>
                </a:moveTo>
                <a:lnTo>
                  <a:pt x="972311" y="0"/>
                </a:lnTo>
                <a:lnTo>
                  <a:pt x="0" y="0"/>
                </a:lnTo>
              </a:path>
            </a:pathLst>
          </a:custGeom>
          <a:ln w="24384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4891" y="1270000"/>
            <a:ext cx="7764195" cy="0"/>
          </a:xfrm>
          <a:custGeom>
            <a:avLst/>
            <a:gdLst/>
            <a:ahLst/>
            <a:cxnLst/>
            <a:rect l="l" t="t" r="r" b="b"/>
            <a:pathLst>
              <a:path w="8171815">
                <a:moveTo>
                  <a:pt x="0" y="0"/>
                </a:moveTo>
                <a:lnTo>
                  <a:pt x="8171688" y="0"/>
                </a:lnTo>
              </a:path>
            </a:pathLst>
          </a:custGeom>
          <a:ln w="24384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0375" y="650031"/>
            <a:ext cx="470661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chemeClr val="tx1"/>
                </a:solidFill>
              </a:rPr>
              <a:t>Application</a:t>
            </a:r>
            <a:r>
              <a:rPr sz="3600" spc="-35" dirty="0">
                <a:solidFill>
                  <a:schemeClr val="tx1"/>
                </a:solidFill>
              </a:rPr>
              <a:t> </a:t>
            </a:r>
            <a:r>
              <a:rPr lang="fr-FR" sz="3600" spc="-35" dirty="0" smtClean="0">
                <a:solidFill>
                  <a:schemeClr val="tx1"/>
                </a:solidFill>
              </a:rPr>
              <a:t> 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8124" y="1335429"/>
            <a:ext cx="70376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Arial"/>
                <a:cs typeface="Arial"/>
              </a:rPr>
              <a:t>Soit les </a:t>
            </a:r>
            <a:r>
              <a:rPr sz="2400" spc="-5" dirty="0">
                <a:latin typeface="Arial"/>
                <a:cs typeface="Arial"/>
              </a:rPr>
              <a:t>3 profils </a:t>
            </a:r>
            <a:r>
              <a:rPr sz="2400" dirty="0">
                <a:latin typeface="Arial"/>
                <a:cs typeface="Arial"/>
              </a:rPr>
              <a:t>de </a:t>
            </a:r>
            <a:r>
              <a:rPr sz="2400" spc="-5" dirty="0">
                <a:latin typeface="Arial"/>
                <a:cs typeface="Arial"/>
              </a:rPr>
              <a:t>plongée suivants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</p:txBody>
      </p:sp>
      <p:sp>
        <p:nvSpPr>
          <p:cNvPr id="6" name="object 6"/>
          <p:cNvSpPr/>
          <p:nvPr/>
        </p:nvSpPr>
        <p:spPr>
          <a:xfrm>
            <a:off x="2093780" y="2503814"/>
            <a:ext cx="2105606" cy="2564504"/>
          </a:xfrm>
          <a:custGeom>
            <a:avLst/>
            <a:gdLst/>
            <a:ahLst/>
            <a:cxnLst/>
            <a:rect l="l" t="t" r="r" b="b"/>
            <a:pathLst>
              <a:path w="2216150" h="2463165">
                <a:moveTo>
                  <a:pt x="0" y="2462784"/>
                </a:moveTo>
                <a:lnTo>
                  <a:pt x="2215883" y="2462784"/>
                </a:lnTo>
                <a:lnTo>
                  <a:pt x="2215883" y="0"/>
                </a:lnTo>
                <a:lnTo>
                  <a:pt x="0" y="0"/>
                </a:lnTo>
                <a:lnTo>
                  <a:pt x="0" y="2462784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04868" y="2064459"/>
            <a:ext cx="891003" cy="28405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800" b="1" spc="5" dirty="0">
                <a:latin typeface="Arial"/>
                <a:cs typeface="Arial"/>
              </a:rPr>
              <a:t>Profil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1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15" dirty="0">
                <a:latin typeface="Arial"/>
                <a:cs typeface="Arial"/>
              </a:rPr>
              <a:t>Profondeur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99818" y="1879601"/>
            <a:ext cx="884982" cy="28405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800" b="1" spc="5" dirty="0">
                <a:latin typeface="Arial"/>
                <a:cs typeface="Arial"/>
              </a:rPr>
              <a:t>Profil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2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15" dirty="0">
                <a:latin typeface="Arial"/>
                <a:cs typeface="Arial"/>
              </a:rPr>
              <a:t>Profondeur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94778" y="1879601"/>
            <a:ext cx="928422" cy="28405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800" b="1" spc="5" dirty="0">
                <a:latin typeface="Arial"/>
                <a:cs typeface="Arial"/>
              </a:rPr>
              <a:t>Profil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3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15" dirty="0">
                <a:latin typeface="Arial"/>
                <a:cs typeface="Arial"/>
              </a:rPr>
              <a:t>Profondeur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15082" y="2352323"/>
            <a:ext cx="78432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10043" y="2352323"/>
            <a:ext cx="78432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05003" y="2352323"/>
            <a:ext cx="78432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62956" y="2780718"/>
            <a:ext cx="128508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57916" y="2780718"/>
            <a:ext cx="128508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52877" y="2780718"/>
            <a:ext cx="128508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62956" y="3196420"/>
            <a:ext cx="128508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57916" y="3196420"/>
            <a:ext cx="128508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52877" y="3196420"/>
            <a:ext cx="128508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62956" y="3624829"/>
            <a:ext cx="128508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latin typeface="Arial"/>
                <a:cs typeface="Arial"/>
              </a:rPr>
              <a:t>30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57916" y="3624829"/>
            <a:ext cx="128508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latin typeface="Arial"/>
                <a:cs typeface="Arial"/>
              </a:rPr>
              <a:t>30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52877" y="3624829"/>
            <a:ext cx="128508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latin typeface="Arial"/>
                <a:cs typeface="Arial"/>
              </a:rPr>
              <a:t>30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62956" y="4050053"/>
            <a:ext cx="128508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latin typeface="Arial"/>
                <a:cs typeface="Arial"/>
              </a:rPr>
              <a:t>40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57916" y="4050053"/>
            <a:ext cx="128508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latin typeface="Arial"/>
                <a:cs typeface="Arial"/>
              </a:rPr>
              <a:t>40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52877" y="4050053"/>
            <a:ext cx="128508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latin typeface="Arial"/>
                <a:cs typeface="Arial"/>
              </a:rPr>
              <a:t>40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62956" y="4484795"/>
            <a:ext cx="128508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latin typeface="Arial"/>
                <a:cs typeface="Arial"/>
              </a:rPr>
              <a:t>50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57916" y="4484795"/>
            <a:ext cx="128508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latin typeface="Arial"/>
                <a:cs typeface="Arial"/>
              </a:rPr>
              <a:t>50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52877" y="4484795"/>
            <a:ext cx="128508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latin typeface="Arial"/>
                <a:cs typeface="Arial"/>
              </a:rPr>
              <a:t>50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099566" y="2364184"/>
            <a:ext cx="0" cy="146109"/>
          </a:xfrm>
          <a:custGeom>
            <a:avLst/>
            <a:gdLst/>
            <a:ahLst/>
            <a:cxnLst/>
            <a:rect l="l" t="t" r="r" b="b"/>
            <a:pathLst>
              <a:path h="140335">
                <a:moveTo>
                  <a:pt x="0" y="0"/>
                </a:moveTo>
                <a:lnTo>
                  <a:pt x="0" y="140208"/>
                </a:lnTo>
              </a:path>
            </a:pathLst>
          </a:custGeom>
          <a:ln w="2437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09889" y="2502821"/>
            <a:ext cx="2088109" cy="0"/>
          </a:xfrm>
          <a:custGeom>
            <a:avLst/>
            <a:gdLst/>
            <a:ahLst/>
            <a:cxnLst/>
            <a:rect l="l" t="t" r="r" b="b"/>
            <a:pathLst>
              <a:path w="2197735">
                <a:moveTo>
                  <a:pt x="0" y="0"/>
                </a:moveTo>
                <a:lnTo>
                  <a:pt x="2197608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4482948" y="2364184"/>
          <a:ext cx="2098967" cy="26989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895"/>
                <a:gridCol w="597895"/>
                <a:gridCol w="903177"/>
              </a:tblGrid>
              <a:tr h="141513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FF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721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613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681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2857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4239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2857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7318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FF"/>
                      </a:solidFill>
                      <a:prstDash val="solid"/>
                    </a:lnL>
                    <a:lnT w="28575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6042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FF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6877910" y="2364183"/>
          <a:ext cx="2360209" cy="2698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895"/>
                <a:gridCol w="702271"/>
                <a:gridCol w="1060043"/>
              </a:tblGrid>
              <a:tr h="141513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FF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721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5632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73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FF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524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FF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426022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FF"/>
                      </a:solidFill>
                      <a:prstDash val="soli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6042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FF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2" name="object 32"/>
          <p:cNvSpPr/>
          <p:nvPr/>
        </p:nvSpPr>
        <p:spPr>
          <a:xfrm>
            <a:off x="2111157" y="2503813"/>
            <a:ext cx="2087976" cy="6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09889" y="2928850"/>
            <a:ext cx="2088109" cy="0"/>
          </a:xfrm>
          <a:custGeom>
            <a:avLst/>
            <a:gdLst/>
            <a:ahLst/>
            <a:cxnLst/>
            <a:rect l="l" t="t" r="r" b="b"/>
            <a:pathLst>
              <a:path w="2197735">
                <a:moveTo>
                  <a:pt x="0" y="0"/>
                </a:moveTo>
                <a:lnTo>
                  <a:pt x="2197608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11157" y="2929049"/>
            <a:ext cx="2087976" cy="9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99566" y="2510160"/>
            <a:ext cx="0" cy="838307"/>
          </a:xfrm>
          <a:custGeom>
            <a:avLst/>
            <a:gdLst/>
            <a:ahLst/>
            <a:cxnLst/>
            <a:rect l="l" t="t" r="r" b="b"/>
            <a:pathLst>
              <a:path h="805180">
                <a:moveTo>
                  <a:pt x="0" y="0"/>
                </a:moveTo>
                <a:lnTo>
                  <a:pt x="0" y="804672"/>
                </a:lnTo>
              </a:path>
            </a:pathLst>
          </a:custGeom>
          <a:ln w="243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11157" y="3359051"/>
            <a:ext cx="298646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31" y="0"/>
                </a:lnTo>
              </a:path>
            </a:pathLst>
          </a:custGeom>
          <a:ln w="213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09259" y="3354879"/>
            <a:ext cx="1175278" cy="0"/>
          </a:xfrm>
          <a:custGeom>
            <a:avLst/>
            <a:gdLst/>
            <a:ahLst/>
            <a:cxnLst/>
            <a:rect l="l" t="t" r="r" b="b"/>
            <a:pathLst>
              <a:path w="1236979">
                <a:moveTo>
                  <a:pt x="0" y="0"/>
                </a:moveTo>
                <a:lnTo>
                  <a:pt x="1236726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09440" y="3354284"/>
            <a:ext cx="1175748" cy="9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05472" y="3359051"/>
            <a:ext cx="292613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848" y="0"/>
                </a:lnTo>
              </a:path>
            </a:pathLst>
          </a:custGeom>
          <a:ln w="213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98508" y="3354879"/>
            <a:ext cx="299853" cy="0"/>
          </a:xfrm>
          <a:custGeom>
            <a:avLst/>
            <a:gdLst/>
            <a:ahLst/>
            <a:cxnLst/>
            <a:rect l="l" t="t" r="r" b="b"/>
            <a:pathLst>
              <a:path w="315595">
                <a:moveTo>
                  <a:pt x="0" y="0"/>
                </a:moveTo>
                <a:lnTo>
                  <a:pt x="315087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97965" y="3354284"/>
            <a:ext cx="301168" cy="9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09889" y="3780921"/>
            <a:ext cx="276926" cy="0"/>
          </a:xfrm>
          <a:custGeom>
            <a:avLst/>
            <a:gdLst/>
            <a:ahLst/>
            <a:cxnLst/>
            <a:rect l="l" t="t" r="r" b="b"/>
            <a:pathLst>
              <a:path w="291464">
                <a:moveTo>
                  <a:pt x="0" y="0"/>
                </a:moveTo>
                <a:lnTo>
                  <a:pt x="291465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11156" y="3779533"/>
            <a:ext cx="275116" cy="95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09440" y="3785867"/>
            <a:ext cx="298646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31" y="0"/>
                </a:lnTo>
              </a:path>
            </a:pathLst>
          </a:custGeom>
          <a:ln w="2438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08629" y="3780921"/>
            <a:ext cx="576779" cy="0"/>
          </a:xfrm>
          <a:custGeom>
            <a:avLst/>
            <a:gdLst/>
            <a:ahLst/>
            <a:cxnLst/>
            <a:rect l="l" t="t" r="r" b="b"/>
            <a:pathLst>
              <a:path w="607060">
                <a:moveTo>
                  <a:pt x="0" y="0"/>
                </a:moveTo>
                <a:lnTo>
                  <a:pt x="606552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07724" y="3779533"/>
            <a:ext cx="576296" cy="95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07188" y="3785867"/>
            <a:ext cx="298646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31" y="0"/>
                </a:lnTo>
              </a:path>
            </a:pathLst>
          </a:custGeom>
          <a:ln w="2438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06739" y="3780921"/>
            <a:ext cx="591259" cy="0"/>
          </a:xfrm>
          <a:custGeom>
            <a:avLst/>
            <a:gdLst/>
            <a:ahLst/>
            <a:cxnLst/>
            <a:rect l="l" t="t" r="r" b="b"/>
            <a:pathLst>
              <a:path w="622300">
                <a:moveTo>
                  <a:pt x="0" y="0"/>
                </a:moveTo>
                <a:lnTo>
                  <a:pt x="622173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05472" y="3779533"/>
            <a:ext cx="593660" cy="95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09889" y="4206937"/>
            <a:ext cx="576779" cy="0"/>
          </a:xfrm>
          <a:custGeom>
            <a:avLst/>
            <a:gdLst/>
            <a:ahLst/>
            <a:cxnLst/>
            <a:rect l="l" t="t" r="r" b="b"/>
            <a:pathLst>
              <a:path w="607060">
                <a:moveTo>
                  <a:pt x="0" y="0"/>
                </a:moveTo>
                <a:lnTo>
                  <a:pt x="606552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11157" y="4207929"/>
            <a:ext cx="576295" cy="63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07724" y="4211109"/>
            <a:ext cx="599705" cy="0"/>
          </a:xfrm>
          <a:custGeom>
            <a:avLst/>
            <a:gdLst/>
            <a:ahLst/>
            <a:cxnLst/>
            <a:rect l="l" t="t" r="r" b="b"/>
            <a:pathLst>
              <a:path w="631189">
                <a:moveTo>
                  <a:pt x="0" y="0"/>
                </a:moveTo>
                <a:lnTo>
                  <a:pt x="630935" y="0"/>
                </a:lnTo>
              </a:path>
            </a:pathLst>
          </a:custGeom>
          <a:ln w="243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07369" y="4206937"/>
            <a:ext cx="890508" cy="0"/>
          </a:xfrm>
          <a:custGeom>
            <a:avLst/>
            <a:gdLst/>
            <a:ahLst/>
            <a:cxnLst/>
            <a:rect l="l" t="t" r="r" b="b"/>
            <a:pathLst>
              <a:path w="937260">
                <a:moveTo>
                  <a:pt x="0" y="0"/>
                </a:moveTo>
                <a:lnTo>
                  <a:pt x="937259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07188" y="4207929"/>
            <a:ext cx="891944" cy="63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09889" y="4633165"/>
            <a:ext cx="2088109" cy="0"/>
          </a:xfrm>
          <a:custGeom>
            <a:avLst/>
            <a:gdLst/>
            <a:ahLst/>
            <a:cxnLst/>
            <a:rect l="l" t="t" r="r" b="b"/>
            <a:pathLst>
              <a:path w="2197735">
                <a:moveTo>
                  <a:pt x="0" y="0"/>
                </a:moveTo>
                <a:lnTo>
                  <a:pt x="2197608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11157" y="4633178"/>
            <a:ext cx="2087976" cy="95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11157" y="5063173"/>
            <a:ext cx="2088109" cy="0"/>
          </a:xfrm>
          <a:custGeom>
            <a:avLst/>
            <a:gdLst/>
            <a:ahLst/>
            <a:cxnLst/>
            <a:rect l="l" t="t" r="r" b="b"/>
            <a:pathLst>
              <a:path w="2197735">
                <a:moveTo>
                  <a:pt x="0" y="0"/>
                </a:moveTo>
                <a:lnTo>
                  <a:pt x="2197595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99566" y="3347950"/>
            <a:ext cx="0" cy="1726859"/>
          </a:xfrm>
          <a:custGeom>
            <a:avLst/>
            <a:gdLst/>
            <a:ahLst/>
            <a:cxnLst/>
            <a:rect l="l" t="t" r="r" b="b"/>
            <a:pathLst>
              <a:path h="1658620">
                <a:moveTo>
                  <a:pt x="0" y="0"/>
                </a:moveTo>
                <a:lnTo>
                  <a:pt x="0" y="1658112"/>
                </a:lnTo>
              </a:path>
            </a:pathLst>
          </a:custGeom>
          <a:ln w="2437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95336" y="3347950"/>
            <a:ext cx="0" cy="450887"/>
          </a:xfrm>
          <a:custGeom>
            <a:avLst/>
            <a:gdLst/>
            <a:ahLst/>
            <a:cxnLst/>
            <a:rect l="l" t="t" r="r" b="b"/>
            <a:pathLst>
              <a:path h="433070">
                <a:moveTo>
                  <a:pt x="0" y="0"/>
                </a:moveTo>
                <a:lnTo>
                  <a:pt x="0" y="432803"/>
                </a:lnTo>
              </a:path>
            </a:pathLst>
          </a:custGeom>
          <a:ln w="21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97850" y="3370151"/>
            <a:ext cx="0" cy="428409"/>
          </a:xfrm>
          <a:custGeom>
            <a:avLst/>
            <a:gdLst/>
            <a:ahLst/>
            <a:cxnLst/>
            <a:rect l="l" t="t" r="r" b="b"/>
            <a:pathLst>
              <a:path h="411479">
                <a:moveTo>
                  <a:pt x="0" y="0"/>
                </a:moveTo>
                <a:lnTo>
                  <a:pt x="0" y="411479"/>
                </a:lnTo>
              </a:path>
            </a:pathLst>
          </a:custGeom>
          <a:ln w="243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95604" y="3773186"/>
            <a:ext cx="0" cy="450887"/>
          </a:xfrm>
          <a:custGeom>
            <a:avLst/>
            <a:gdLst/>
            <a:ahLst/>
            <a:cxnLst/>
            <a:rect l="l" t="t" r="r" b="b"/>
            <a:pathLst>
              <a:path h="433070">
                <a:moveTo>
                  <a:pt x="0" y="0"/>
                </a:moveTo>
                <a:lnTo>
                  <a:pt x="0" y="432803"/>
                </a:lnTo>
              </a:path>
            </a:pathLst>
          </a:custGeom>
          <a:ln w="2438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97582" y="3798573"/>
            <a:ext cx="0" cy="425765"/>
          </a:xfrm>
          <a:custGeom>
            <a:avLst/>
            <a:gdLst/>
            <a:ahLst/>
            <a:cxnLst/>
            <a:rect l="l" t="t" r="r" b="b"/>
            <a:pathLst>
              <a:path h="408939">
                <a:moveTo>
                  <a:pt x="0" y="0"/>
                </a:moveTo>
                <a:lnTo>
                  <a:pt x="0" y="408419"/>
                </a:lnTo>
              </a:path>
            </a:pathLst>
          </a:custGeom>
          <a:ln w="213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800806" y="5103146"/>
            <a:ext cx="7432366" cy="2104422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554990">
              <a:lnSpc>
                <a:spcPct val="100000"/>
              </a:lnSpc>
              <a:spcBef>
                <a:spcPts val="250"/>
              </a:spcBef>
              <a:tabLst>
                <a:tab pos="814069" algn="l"/>
                <a:tab pos="1127760" algn="l"/>
                <a:tab pos="1444625" algn="l"/>
                <a:tab pos="1758950" algn="l"/>
                <a:tab pos="2072639" algn="l"/>
                <a:tab pos="3075305" algn="l"/>
                <a:tab pos="3334385" algn="l"/>
                <a:tab pos="3648710" algn="l"/>
                <a:tab pos="3965575" algn="l"/>
                <a:tab pos="4279265" algn="l"/>
                <a:tab pos="4593590" algn="l"/>
                <a:tab pos="5596255" algn="l"/>
                <a:tab pos="5855335" algn="l"/>
                <a:tab pos="6224270" algn="l"/>
                <a:tab pos="6595745" algn="l"/>
                <a:tab pos="6964680" algn="l"/>
                <a:tab pos="7336790" algn="l"/>
              </a:tabLst>
            </a:pPr>
            <a:r>
              <a:rPr sz="800" dirty="0">
                <a:latin typeface="Arial"/>
                <a:cs typeface="Arial"/>
              </a:rPr>
              <a:t>5	</a:t>
            </a:r>
            <a:r>
              <a:rPr sz="800" spc="-10" dirty="0">
                <a:latin typeface="Arial"/>
                <a:cs typeface="Arial"/>
              </a:rPr>
              <a:t>10	15	20	25	</a:t>
            </a:r>
            <a:r>
              <a:rPr sz="800" spc="-5" dirty="0">
                <a:latin typeface="Arial"/>
                <a:cs typeface="Arial"/>
              </a:rPr>
              <a:t>30Temps	</a:t>
            </a:r>
            <a:r>
              <a:rPr sz="800" dirty="0">
                <a:latin typeface="Arial"/>
                <a:cs typeface="Arial"/>
              </a:rPr>
              <a:t>5	</a:t>
            </a:r>
            <a:r>
              <a:rPr sz="800" spc="-10" dirty="0">
                <a:latin typeface="Arial"/>
                <a:cs typeface="Arial"/>
              </a:rPr>
              <a:t>10	15	20	25	</a:t>
            </a:r>
            <a:r>
              <a:rPr sz="800" spc="-5" dirty="0">
                <a:latin typeface="Arial"/>
                <a:cs typeface="Arial"/>
              </a:rPr>
              <a:t>30Temps	</a:t>
            </a:r>
            <a:r>
              <a:rPr sz="800" dirty="0">
                <a:latin typeface="Arial"/>
                <a:cs typeface="Arial"/>
              </a:rPr>
              <a:t>5	</a:t>
            </a:r>
            <a:r>
              <a:rPr sz="800" spc="-10" dirty="0">
                <a:latin typeface="Arial"/>
                <a:cs typeface="Arial"/>
              </a:rPr>
              <a:t>10	15	20	25	30</a:t>
            </a:r>
            <a:r>
              <a:rPr sz="800" spc="2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Temps</a:t>
            </a:r>
            <a:endParaRPr sz="800" dirty="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440"/>
              </a:spcBef>
              <a:buChar char="•"/>
              <a:tabLst>
                <a:tab pos="356235" algn="l"/>
                <a:tab pos="357505" algn="l"/>
              </a:tabLst>
            </a:pPr>
            <a:r>
              <a:rPr sz="2000" dirty="0">
                <a:latin typeface="Arial"/>
                <a:cs typeface="Arial"/>
              </a:rPr>
              <a:t>Pour </a:t>
            </a:r>
            <a:r>
              <a:rPr sz="2000" spc="-5" dirty="0">
                <a:latin typeface="Arial"/>
                <a:cs typeface="Arial"/>
              </a:rPr>
              <a:t>chaque profil, répondre </a:t>
            </a:r>
            <a:r>
              <a:rPr sz="2000" dirty="0">
                <a:latin typeface="Arial"/>
                <a:cs typeface="Arial"/>
              </a:rPr>
              <a:t>aux </a:t>
            </a:r>
            <a:r>
              <a:rPr sz="2000" spc="-5" dirty="0">
                <a:latin typeface="Arial"/>
                <a:cs typeface="Arial"/>
              </a:rPr>
              <a:t>question suivantes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</a:p>
          <a:p>
            <a:pPr marL="756285" lvl="1" indent="-286385">
              <a:lnSpc>
                <a:spcPct val="100000"/>
              </a:lnSpc>
              <a:spcBef>
                <a:spcPts val="103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i="1" dirty="0">
                <a:latin typeface="Arial"/>
                <a:cs typeface="Arial"/>
              </a:rPr>
              <a:t>Quels </a:t>
            </a:r>
            <a:r>
              <a:rPr sz="1800" i="1" spc="-10" dirty="0">
                <a:latin typeface="Arial"/>
                <a:cs typeface="Arial"/>
              </a:rPr>
              <a:t>sont </a:t>
            </a:r>
            <a:r>
              <a:rPr sz="1800" i="1" dirty="0">
                <a:latin typeface="Arial"/>
                <a:cs typeface="Arial"/>
              </a:rPr>
              <a:t>les </a:t>
            </a:r>
            <a:r>
              <a:rPr sz="1800" i="1" spc="-5" dirty="0">
                <a:latin typeface="Arial"/>
                <a:cs typeface="Arial"/>
              </a:rPr>
              <a:t>paramètres </a:t>
            </a:r>
            <a:r>
              <a:rPr sz="1800" i="1" dirty="0">
                <a:latin typeface="Arial"/>
                <a:cs typeface="Arial"/>
              </a:rPr>
              <a:t>de </a:t>
            </a:r>
            <a:r>
              <a:rPr sz="1800" i="1" spc="-5" dirty="0">
                <a:latin typeface="Arial"/>
                <a:cs typeface="Arial"/>
              </a:rPr>
              <a:t>plongées (temps, </a:t>
            </a:r>
            <a:r>
              <a:rPr sz="1800" i="1" spc="-10" dirty="0">
                <a:latin typeface="Arial"/>
                <a:cs typeface="Arial"/>
              </a:rPr>
              <a:t>profondeur)</a:t>
            </a:r>
            <a:r>
              <a:rPr sz="1800" i="1" spc="4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?</a:t>
            </a:r>
            <a:endParaRPr sz="18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88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i="1" spc="-5" dirty="0">
                <a:latin typeface="Arial"/>
                <a:cs typeface="Arial"/>
              </a:rPr>
              <a:t>Combien </a:t>
            </a:r>
            <a:r>
              <a:rPr sz="1800" i="1" dirty="0">
                <a:latin typeface="Arial"/>
                <a:cs typeface="Arial"/>
              </a:rPr>
              <a:t>de </a:t>
            </a:r>
            <a:r>
              <a:rPr sz="1800" i="1" spc="-5" dirty="0">
                <a:latin typeface="Arial"/>
                <a:cs typeface="Arial"/>
              </a:rPr>
              <a:t>temps </a:t>
            </a:r>
            <a:r>
              <a:rPr sz="1800" i="1" spc="-15" dirty="0">
                <a:latin typeface="Arial"/>
                <a:cs typeface="Arial"/>
              </a:rPr>
              <a:t>les </a:t>
            </a:r>
            <a:r>
              <a:rPr sz="1800" i="1" spc="-5" dirty="0">
                <a:latin typeface="Arial"/>
                <a:cs typeface="Arial"/>
              </a:rPr>
              <a:t>plongeurs </a:t>
            </a:r>
            <a:r>
              <a:rPr sz="1800" i="1" dirty="0">
                <a:latin typeface="Arial"/>
                <a:cs typeface="Arial"/>
              </a:rPr>
              <a:t>auront </a:t>
            </a:r>
            <a:r>
              <a:rPr sz="1800" i="1" spc="-5" dirty="0">
                <a:latin typeface="Arial"/>
                <a:cs typeface="Arial"/>
              </a:rPr>
              <a:t>passé à </a:t>
            </a:r>
            <a:r>
              <a:rPr sz="1800" i="1" dirty="0">
                <a:latin typeface="Arial"/>
                <a:cs typeface="Arial"/>
              </a:rPr>
              <a:t>20m? </a:t>
            </a:r>
            <a:r>
              <a:rPr sz="1800" i="1" spc="-10" dirty="0">
                <a:latin typeface="Arial"/>
                <a:cs typeface="Arial"/>
              </a:rPr>
              <a:t>30m?</a:t>
            </a:r>
            <a:r>
              <a:rPr sz="1800" i="1" spc="5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40m?</a:t>
            </a:r>
            <a:endParaRPr sz="18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86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i="1" dirty="0">
                <a:latin typeface="Arial"/>
                <a:cs typeface="Arial"/>
              </a:rPr>
              <a:t>Calculer la </a:t>
            </a:r>
            <a:r>
              <a:rPr sz="1800" i="1" spc="-10" dirty="0">
                <a:latin typeface="Arial"/>
                <a:cs typeface="Arial"/>
              </a:rPr>
              <a:t>saturation </a:t>
            </a:r>
            <a:r>
              <a:rPr sz="1800" i="1" dirty="0">
                <a:latin typeface="Arial"/>
                <a:cs typeface="Arial"/>
              </a:rPr>
              <a:t>du </a:t>
            </a:r>
            <a:r>
              <a:rPr sz="1800" i="1" spc="-5" dirty="0">
                <a:latin typeface="Arial"/>
                <a:cs typeface="Arial"/>
              </a:rPr>
              <a:t>compartiments </a:t>
            </a:r>
            <a:r>
              <a:rPr sz="1800" i="1" dirty="0">
                <a:latin typeface="Arial"/>
                <a:cs typeface="Arial"/>
              </a:rPr>
              <a:t>C5 </a:t>
            </a:r>
            <a:r>
              <a:rPr sz="1800" i="1" spc="-5" dirty="0">
                <a:latin typeface="Arial"/>
                <a:cs typeface="Arial"/>
              </a:rPr>
              <a:t>à </a:t>
            </a:r>
            <a:r>
              <a:rPr sz="1800" i="1" dirty="0">
                <a:latin typeface="Arial"/>
                <a:cs typeface="Arial"/>
              </a:rPr>
              <a:t>la fin de la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plongée.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127095" y="7204670"/>
            <a:ext cx="23408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9"/>
              </a:lnSpc>
            </a:pPr>
            <a:r>
              <a:rPr sz="1400" b="1" spc="-5" dirty="0">
                <a:solidFill>
                  <a:srgbClr val="0000CC"/>
                </a:solidFill>
                <a:latin typeface="Arial"/>
                <a:cs typeface="Arial"/>
              </a:rPr>
              <a:t>18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57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5574" y="1523245"/>
            <a:ext cx="924294" cy="5981860"/>
          </a:xfrm>
          <a:custGeom>
            <a:avLst/>
            <a:gdLst/>
            <a:ahLst/>
            <a:cxnLst/>
            <a:rect l="l" t="t" r="r" b="b"/>
            <a:pathLst>
              <a:path w="972819" h="5745480">
                <a:moveTo>
                  <a:pt x="972311" y="5745467"/>
                </a:moveTo>
                <a:lnTo>
                  <a:pt x="972311" y="0"/>
                </a:lnTo>
                <a:lnTo>
                  <a:pt x="0" y="0"/>
                </a:lnTo>
              </a:path>
            </a:pathLst>
          </a:custGeom>
          <a:ln w="24384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59387" y="1535926"/>
            <a:ext cx="7764195" cy="0"/>
          </a:xfrm>
          <a:custGeom>
            <a:avLst/>
            <a:gdLst/>
            <a:ahLst/>
            <a:cxnLst/>
            <a:rect l="l" t="t" r="r" b="b"/>
            <a:pathLst>
              <a:path w="8171815">
                <a:moveTo>
                  <a:pt x="0" y="0"/>
                </a:moveTo>
                <a:lnTo>
                  <a:pt x="8171688" y="0"/>
                </a:lnTo>
              </a:path>
            </a:pathLst>
          </a:custGeom>
          <a:ln w="24384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0374" y="650031"/>
            <a:ext cx="473110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chemeClr val="tx1"/>
                </a:solidFill>
              </a:rPr>
              <a:t>Application</a:t>
            </a:r>
            <a:r>
              <a:rPr sz="3600" spc="-35" dirty="0">
                <a:solidFill>
                  <a:schemeClr val="tx1"/>
                </a:solidFill>
              </a:rPr>
              <a:t> </a:t>
            </a:r>
            <a:r>
              <a:rPr sz="3600" spc="-5" dirty="0">
                <a:solidFill>
                  <a:schemeClr val="tx1"/>
                </a:solidFill>
              </a:rPr>
              <a:t>3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27095" y="7204670"/>
            <a:ext cx="23408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9"/>
              </a:lnSpc>
            </a:pPr>
            <a:r>
              <a:rPr sz="1400" b="1" spc="-5" dirty="0">
                <a:solidFill>
                  <a:srgbClr val="0000CC"/>
                </a:solidFill>
                <a:latin typeface="Arial"/>
                <a:cs typeface="Arial"/>
              </a:rPr>
              <a:t>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7579" y="1435778"/>
            <a:ext cx="7620602" cy="3721532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60"/>
              </a:spcBef>
              <a:buChar char="•"/>
              <a:tabLst>
                <a:tab pos="356235" algn="l"/>
                <a:tab pos="357505" algn="l"/>
              </a:tabLst>
            </a:pPr>
            <a:r>
              <a:rPr sz="2400" spc="-5" dirty="0">
                <a:latin typeface="Arial"/>
                <a:cs typeface="Arial"/>
              </a:rPr>
              <a:t>Mêmes paramètres </a:t>
            </a:r>
            <a:r>
              <a:rPr sz="2400" spc="-10" dirty="0">
                <a:latin typeface="Arial"/>
                <a:cs typeface="Arial"/>
              </a:rPr>
              <a:t>de </a:t>
            </a:r>
            <a:r>
              <a:rPr sz="2400" spc="-5" dirty="0">
                <a:latin typeface="Arial"/>
                <a:cs typeface="Arial"/>
              </a:rPr>
              <a:t>plongée </a:t>
            </a:r>
            <a:r>
              <a:rPr sz="2400" spc="-10" dirty="0">
                <a:latin typeface="Arial"/>
                <a:cs typeface="Arial"/>
              </a:rPr>
              <a:t>pour les </a:t>
            </a:r>
            <a:r>
              <a:rPr sz="2400" spc="-5" dirty="0">
                <a:latin typeface="Arial"/>
                <a:cs typeface="Arial"/>
              </a:rPr>
              <a:t>3 profils : </a:t>
            </a:r>
            <a:r>
              <a:rPr sz="2400" spc="-10" dirty="0">
                <a:latin typeface="Arial"/>
                <a:cs typeface="Arial"/>
              </a:rPr>
              <a:t>40 </a:t>
            </a:r>
            <a:r>
              <a:rPr sz="2400" spc="15" dirty="0">
                <a:latin typeface="Arial"/>
                <a:cs typeface="Arial"/>
              </a:rPr>
              <a:t>m, </a:t>
            </a:r>
            <a:r>
              <a:rPr sz="2400" spc="-10" dirty="0">
                <a:latin typeface="Arial"/>
                <a:cs typeface="Arial"/>
              </a:rPr>
              <a:t>30 mn.</a:t>
            </a:r>
            <a:endParaRPr sz="2400" dirty="0">
              <a:latin typeface="Arial"/>
              <a:cs typeface="Arial"/>
            </a:endParaRPr>
          </a:p>
          <a:p>
            <a:pPr marL="356870" marR="5080" indent="-344170">
              <a:lnSpc>
                <a:spcPct val="100000"/>
              </a:lnSpc>
              <a:spcBef>
                <a:spcPts val="960"/>
              </a:spcBef>
              <a:buChar char="•"/>
              <a:tabLst>
                <a:tab pos="356235" algn="l"/>
                <a:tab pos="357505" algn="l"/>
              </a:tabLst>
            </a:pPr>
            <a:r>
              <a:rPr sz="2400" spc="-5" dirty="0">
                <a:latin typeface="Arial"/>
                <a:cs typeface="Arial"/>
              </a:rPr>
              <a:t>Mêmes </a:t>
            </a:r>
            <a:r>
              <a:rPr sz="2400" spc="-10" dirty="0">
                <a:latin typeface="Arial"/>
                <a:cs typeface="Arial"/>
              </a:rPr>
              <a:t>durées </a:t>
            </a:r>
            <a:r>
              <a:rPr sz="2400" spc="-5" dirty="0">
                <a:latin typeface="Arial"/>
                <a:cs typeface="Arial"/>
              </a:rPr>
              <a:t>d’exploration </a:t>
            </a:r>
            <a:r>
              <a:rPr sz="2400" spc="-10" dirty="0">
                <a:latin typeface="Arial"/>
                <a:cs typeface="Arial"/>
              </a:rPr>
              <a:t>pour les </a:t>
            </a:r>
            <a:r>
              <a:rPr sz="2400" spc="-5" dirty="0">
                <a:latin typeface="Arial"/>
                <a:cs typeface="Arial"/>
              </a:rPr>
              <a:t>3 profils : </a:t>
            </a:r>
            <a:r>
              <a:rPr sz="2400" spc="-10" dirty="0">
                <a:latin typeface="Arial"/>
                <a:cs typeface="Arial"/>
              </a:rPr>
              <a:t>10 </a:t>
            </a:r>
            <a:r>
              <a:rPr sz="2400" spc="25" dirty="0">
                <a:latin typeface="Arial"/>
                <a:cs typeface="Arial"/>
              </a:rPr>
              <a:t>mn </a:t>
            </a:r>
            <a:r>
              <a:rPr sz="2400" spc="-5" dirty="0">
                <a:latin typeface="Arial"/>
                <a:cs typeface="Arial"/>
              </a:rPr>
              <a:t>à </a:t>
            </a:r>
            <a:r>
              <a:rPr sz="2400" dirty="0">
                <a:latin typeface="Arial"/>
                <a:cs typeface="Arial"/>
              </a:rPr>
              <a:t>20m, </a:t>
            </a:r>
            <a:r>
              <a:rPr sz="2400" spc="-10" dirty="0">
                <a:latin typeface="Arial"/>
                <a:cs typeface="Arial"/>
              </a:rPr>
              <a:t>10 </a:t>
            </a:r>
            <a:r>
              <a:rPr sz="2400" spc="-15" dirty="0">
                <a:latin typeface="Arial"/>
                <a:cs typeface="Arial"/>
              </a:rPr>
              <a:t>mn  </a:t>
            </a:r>
            <a:r>
              <a:rPr sz="2400" spc="-5" dirty="0">
                <a:latin typeface="Arial"/>
                <a:cs typeface="Arial"/>
              </a:rPr>
              <a:t>à </a:t>
            </a:r>
            <a:r>
              <a:rPr sz="2400" dirty="0">
                <a:latin typeface="Arial"/>
                <a:cs typeface="Arial"/>
              </a:rPr>
              <a:t>30m, </a:t>
            </a:r>
            <a:r>
              <a:rPr sz="2400" spc="-10" dirty="0">
                <a:latin typeface="Arial"/>
                <a:cs typeface="Arial"/>
              </a:rPr>
              <a:t>10 </a:t>
            </a:r>
            <a:r>
              <a:rPr sz="2400" spc="15" dirty="0">
                <a:latin typeface="Arial"/>
                <a:cs typeface="Arial"/>
              </a:rPr>
              <a:t>mn </a:t>
            </a:r>
            <a:r>
              <a:rPr sz="2400" spc="-5" dirty="0">
                <a:latin typeface="Arial"/>
                <a:cs typeface="Arial"/>
              </a:rPr>
              <a:t>à </a:t>
            </a:r>
            <a:r>
              <a:rPr sz="2400" spc="-10" dirty="0">
                <a:latin typeface="Arial"/>
                <a:cs typeface="Arial"/>
              </a:rPr>
              <a:t>40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m.</a:t>
            </a:r>
            <a:endParaRPr sz="2400" dirty="0">
              <a:latin typeface="Arial"/>
              <a:cs typeface="Arial"/>
            </a:endParaRPr>
          </a:p>
          <a:p>
            <a:pPr marL="356870" marR="341630" indent="-344170">
              <a:lnSpc>
                <a:spcPts val="2380"/>
              </a:lnSpc>
              <a:spcBef>
                <a:spcPts val="1055"/>
              </a:spcBef>
              <a:buChar char="•"/>
              <a:tabLst>
                <a:tab pos="356235" algn="l"/>
                <a:tab pos="357505" algn="l"/>
              </a:tabLst>
            </a:pPr>
            <a:r>
              <a:rPr sz="2400" spc="-10" dirty="0">
                <a:latin typeface="Arial"/>
                <a:cs typeface="Arial"/>
              </a:rPr>
              <a:t>Les </a:t>
            </a:r>
            <a:r>
              <a:rPr sz="2400" spc="-5" dirty="0">
                <a:latin typeface="Arial"/>
                <a:cs typeface="Arial"/>
              </a:rPr>
              <a:t>plongeurs </a:t>
            </a:r>
            <a:r>
              <a:rPr sz="2400" spc="-10" dirty="0">
                <a:latin typeface="Arial"/>
                <a:cs typeface="Arial"/>
              </a:rPr>
              <a:t>ont </a:t>
            </a:r>
            <a:r>
              <a:rPr sz="2400" dirty="0">
                <a:latin typeface="Arial"/>
                <a:cs typeface="Arial"/>
              </a:rPr>
              <a:t>donc </a:t>
            </a:r>
            <a:r>
              <a:rPr sz="2400" spc="-10" dirty="0">
                <a:latin typeface="Arial"/>
                <a:cs typeface="Arial"/>
              </a:rPr>
              <a:t>vu </a:t>
            </a:r>
            <a:r>
              <a:rPr sz="2400" spc="-5" dirty="0">
                <a:latin typeface="Arial"/>
                <a:cs typeface="Arial"/>
              </a:rPr>
              <a:t>a priori </a:t>
            </a:r>
            <a:r>
              <a:rPr sz="2400" dirty="0">
                <a:latin typeface="Arial"/>
                <a:cs typeface="Arial"/>
              </a:rPr>
              <a:t>les mêmes </a:t>
            </a:r>
            <a:r>
              <a:rPr sz="2400" spc="-5" dirty="0">
                <a:latin typeface="Arial"/>
                <a:cs typeface="Arial"/>
              </a:rPr>
              <a:t>choses, </a:t>
            </a:r>
            <a:r>
              <a:rPr sz="2400" spc="-10" dirty="0">
                <a:latin typeface="Arial"/>
                <a:cs typeface="Arial"/>
              </a:rPr>
              <a:t>pendant la  </a:t>
            </a:r>
            <a:r>
              <a:rPr sz="2400" dirty="0">
                <a:latin typeface="Arial"/>
                <a:cs typeface="Arial"/>
              </a:rPr>
              <a:t>même </a:t>
            </a:r>
            <a:r>
              <a:rPr sz="2400" spc="-10" dirty="0">
                <a:latin typeface="Arial"/>
                <a:cs typeface="Arial"/>
              </a:rPr>
              <a:t>durée aussi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longtemps.</a:t>
            </a:r>
            <a:endParaRPr sz="2400" dirty="0">
              <a:latin typeface="Arial"/>
              <a:cs typeface="Arial"/>
            </a:endParaRPr>
          </a:p>
          <a:p>
            <a:pPr marL="356870" marR="1057910" indent="-344170">
              <a:lnSpc>
                <a:spcPct val="100000"/>
              </a:lnSpc>
              <a:spcBef>
                <a:spcPts val="880"/>
              </a:spcBef>
              <a:buChar char="•"/>
              <a:tabLst>
                <a:tab pos="356235" algn="l"/>
                <a:tab pos="357505" algn="l"/>
              </a:tabLst>
            </a:pPr>
            <a:r>
              <a:rPr sz="2400" spc="-10" dirty="0">
                <a:latin typeface="Arial"/>
                <a:cs typeface="Arial"/>
              </a:rPr>
              <a:t>Le </a:t>
            </a:r>
            <a:r>
              <a:rPr sz="2400" spc="-5" dirty="0">
                <a:latin typeface="Arial"/>
                <a:cs typeface="Arial"/>
              </a:rPr>
              <a:t>plaisir </a:t>
            </a:r>
            <a:r>
              <a:rPr sz="2400" spc="-10" dirty="0">
                <a:latin typeface="Arial"/>
                <a:cs typeface="Arial"/>
              </a:rPr>
              <a:t>des </a:t>
            </a:r>
            <a:r>
              <a:rPr sz="2400" dirty="0">
                <a:latin typeface="Arial"/>
                <a:cs typeface="Arial"/>
              </a:rPr>
              <a:t>plongeurs </a:t>
            </a:r>
            <a:r>
              <a:rPr sz="2400" spc="-5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donc </a:t>
            </a:r>
            <a:r>
              <a:rPr sz="2400" spc="-10" dirty="0">
                <a:latin typeface="Arial"/>
                <a:cs typeface="Arial"/>
              </a:rPr>
              <a:t>été </a:t>
            </a:r>
            <a:r>
              <a:rPr sz="2400" spc="-5" dirty="0">
                <a:latin typeface="Arial"/>
                <a:cs typeface="Arial"/>
              </a:rPr>
              <a:t>satisfaites </a:t>
            </a:r>
            <a:r>
              <a:rPr sz="2400" spc="-10" dirty="0">
                <a:latin typeface="Arial"/>
                <a:cs typeface="Arial"/>
              </a:rPr>
              <a:t>de </a:t>
            </a:r>
            <a:r>
              <a:rPr sz="2400" spc="-5" dirty="0">
                <a:latin typeface="Arial"/>
                <a:cs typeface="Arial"/>
              </a:rPr>
              <a:t>manières  équivalentes </a:t>
            </a:r>
            <a:r>
              <a:rPr sz="2400" dirty="0">
                <a:latin typeface="Arial"/>
                <a:cs typeface="Arial"/>
              </a:rPr>
              <a:t>sur </a:t>
            </a:r>
            <a:r>
              <a:rPr sz="2400" spc="-10" dirty="0">
                <a:latin typeface="Arial"/>
                <a:cs typeface="Arial"/>
              </a:rPr>
              <a:t>ces </a:t>
            </a:r>
            <a:r>
              <a:rPr sz="2400" spc="-5" dirty="0">
                <a:latin typeface="Arial"/>
                <a:cs typeface="Arial"/>
              </a:rPr>
              <a:t>3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plongées.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827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0374" y="650031"/>
            <a:ext cx="45744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Application</a:t>
            </a:r>
            <a:r>
              <a:rPr sz="3600" spc="-35" dirty="0"/>
              <a:t> </a:t>
            </a:r>
            <a:r>
              <a:rPr lang="fr-FR" sz="3600" spc="-5" dirty="0" smtClean="0"/>
              <a:t> 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3003113" y="4572870"/>
            <a:ext cx="1957791" cy="1190025"/>
          </a:xfrm>
          <a:custGeom>
            <a:avLst/>
            <a:gdLst/>
            <a:ahLst/>
            <a:cxnLst/>
            <a:rect l="l" t="t" r="r" b="b"/>
            <a:pathLst>
              <a:path w="2060575" h="1143000">
                <a:moveTo>
                  <a:pt x="0" y="1143000"/>
                </a:moveTo>
                <a:lnTo>
                  <a:pt x="2060435" y="1143000"/>
                </a:lnTo>
                <a:lnTo>
                  <a:pt x="2060435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6002" y="4442774"/>
            <a:ext cx="0" cy="136853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0"/>
                </a:moveTo>
                <a:lnTo>
                  <a:pt x="0" y="131064"/>
                </a:lnTo>
              </a:path>
            </a:pathLst>
          </a:custGeom>
          <a:ln w="2437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16326" y="4571481"/>
            <a:ext cx="1945724" cy="0"/>
          </a:xfrm>
          <a:custGeom>
            <a:avLst/>
            <a:gdLst/>
            <a:ahLst/>
            <a:cxnLst/>
            <a:rect l="l" t="t" r="r" b="b"/>
            <a:pathLst>
              <a:path w="2047875">
                <a:moveTo>
                  <a:pt x="0" y="0"/>
                </a:moveTo>
                <a:lnTo>
                  <a:pt x="2047684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224315" y="4442774"/>
          <a:ext cx="1955979" cy="13153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1591"/>
                <a:gridCol w="651591"/>
                <a:gridCol w="652797"/>
              </a:tblGrid>
              <a:tr h="131788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FF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68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6942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794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2857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195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2857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685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FF"/>
                      </a:solidFill>
                      <a:prstDash val="solid"/>
                    </a:lnL>
                    <a:lnT w="2857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9038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FF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FF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994425" y="6035809"/>
          <a:ext cx="1951755" cy="11773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192"/>
                <a:gridCol w="324588"/>
                <a:gridCol w="324589"/>
                <a:gridCol w="325796"/>
                <a:gridCol w="324589"/>
                <a:gridCol w="327001"/>
              </a:tblGrid>
              <a:tr h="194476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15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40" dirty="0">
                          <a:latin typeface="Arial"/>
                          <a:cs typeface="Arial"/>
                        </a:rPr>
                        <a:t>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25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30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5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123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30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12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12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40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12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30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12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12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5" dirty="0">
                          <a:latin typeface="Arial"/>
                          <a:cs typeface="Arial"/>
                        </a:rPr>
                        <a:t>2,4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3,2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3,2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5" dirty="0">
                          <a:latin typeface="Arial"/>
                          <a:cs typeface="Arial"/>
                        </a:rPr>
                        <a:t>2,4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949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5" dirty="0">
                          <a:latin typeface="Arial"/>
                          <a:cs typeface="Arial"/>
                        </a:rPr>
                        <a:t>0,8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10" dirty="0">
                          <a:latin typeface="Arial"/>
                          <a:cs typeface="Arial"/>
                        </a:rPr>
                        <a:t>2,4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3,2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3,6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5" dirty="0">
                          <a:latin typeface="Arial"/>
                          <a:cs typeface="Arial"/>
                        </a:rPr>
                        <a:t>3,4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942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5" dirty="0">
                          <a:latin typeface="Arial"/>
                          <a:cs typeface="Arial"/>
                        </a:rPr>
                        <a:t>1,6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10" dirty="0">
                          <a:latin typeface="Arial"/>
                          <a:cs typeface="Arial"/>
                        </a:rPr>
                        <a:t>1,6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0,8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-0,4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-1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576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5" dirty="0">
                          <a:latin typeface="Arial"/>
                          <a:cs typeface="Arial"/>
                        </a:rPr>
                        <a:t>1,6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478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47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10" dirty="0">
                          <a:latin typeface="Arial"/>
                          <a:cs typeface="Arial"/>
                        </a:rPr>
                        <a:t>3,2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47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3,6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47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3,4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47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b="1" spc="5" dirty="0">
                          <a:latin typeface="Arial"/>
                          <a:cs typeface="Arial"/>
                        </a:rPr>
                        <a:t>2,9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78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224315" y="6035809"/>
          <a:ext cx="1954170" cy="11773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192"/>
                <a:gridCol w="326399"/>
                <a:gridCol w="325192"/>
                <a:gridCol w="325192"/>
                <a:gridCol w="326399"/>
                <a:gridCol w="325796"/>
              </a:tblGrid>
              <a:tr h="194476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35" dirty="0">
                          <a:latin typeface="Arial"/>
                          <a:cs typeface="Arial"/>
                        </a:rPr>
                        <a:t>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15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40" dirty="0">
                          <a:latin typeface="Arial"/>
                          <a:cs typeface="Arial"/>
                        </a:rPr>
                        <a:t>25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30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535"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123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35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12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30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12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30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12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40" dirty="0">
                          <a:latin typeface="Arial"/>
                          <a:cs typeface="Arial"/>
                        </a:rPr>
                        <a:t>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12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12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10" dirty="0">
                          <a:latin typeface="Arial"/>
                          <a:cs typeface="Arial"/>
                        </a:rPr>
                        <a:t>3,2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5" dirty="0">
                          <a:latin typeface="Arial"/>
                          <a:cs typeface="Arial"/>
                        </a:rPr>
                        <a:t>3,2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10" dirty="0">
                          <a:latin typeface="Arial"/>
                          <a:cs typeface="Arial"/>
                        </a:rPr>
                        <a:t>2,4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949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10" dirty="0">
                          <a:latin typeface="Arial"/>
                          <a:cs typeface="Arial"/>
                        </a:rPr>
                        <a:t>0,8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10" dirty="0">
                          <a:latin typeface="Arial"/>
                          <a:cs typeface="Arial"/>
                        </a:rPr>
                        <a:t>3,2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5" dirty="0">
                          <a:latin typeface="Arial"/>
                          <a:cs typeface="Arial"/>
                        </a:rPr>
                        <a:t>3,2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3,2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10" dirty="0">
                          <a:latin typeface="Arial"/>
                          <a:cs typeface="Arial"/>
                        </a:rPr>
                        <a:t>2,8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942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10" dirty="0">
                          <a:latin typeface="Arial"/>
                          <a:cs typeface="Arial"/>
                        </a:rPr>
                        <a:t>3,2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-0,8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-0,4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576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10" dirty="0">
                          <a:latin typeface="Arial"/>
                          <a:cs typeface="Arial"/>
                        </a:rPr>
                        <a:t>2,4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478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47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10" dirty="0">
                          <a:latin typeface="Arial"/>
                          <a:cs typeface="Arial"/>
                        </a:rPr>
                        <a:t>3,2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47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5" dirty="0">
                          <a:latin typeface="Arial"/>
                          <a:cs typeface="Arial"/>
                        </a:rPr>
                        <a:t>3,2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47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47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b="1" spc="10" dirty="0">
                          <a:latin typeface="Arial"/>
                          <a:cs typeface="Arial"/>
                        </a:rPr>
                        <a:t>2,6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78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454207" y="4442774"/>
          <a:ext cx="1956584" cy="13153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1591"/>
                <a:gridCol w="650385"/>
                <a:gridCol w="654608"/>
              </a:tblGrid>
              <a:tr h="131788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FF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68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6942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79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FF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59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FF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19685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FF"/>
                      </a:solidFill>
                      <a:prstDash val="soli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9038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FF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FF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454206" y="6035809"/>
          <a:ext cx="1949342" cy="11773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589"/>
                <a:gridCol w="326399"/>
                <a:gridCol w="325192"/>
                <a:gridCol w="325192"/>
                <a:gridCol w="326398"/>
                <a:gridCol w="321572"/>
              </a:tblGrid>
              <a:tr h="194476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9855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35" dirty="0">
                          <a:latin typeface="Arial"/>
                          <a:cs typeface="Arial"/>
                        </a:rPr>
                        <a:t>25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30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53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123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12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9855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30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12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30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12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35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12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12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10" dirty="0">
                          <a:latin typeface="Arial"/>
                          <a:cs typeface="Arial"/>
                        </a:rPr>
                        <a:t>2,4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5" dirty="0">
                          <a:latin typeface="Arial"/>
                          <a:cs typeface="Arial"/>
                        </a:rPr>
                        <a:t>2,4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10" dirty="0">
                          <a:latin typeface="Arial"/>
                          <a:cs typeface="Arial"/>
                        </a:rPr>
                        <a:t>3,2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949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10" dirty="0">
                          <a:latin typeface="Arial"/>
                          <a:cs typeface="Arial"/>
                        </a:rPr>
                        <a:t>0,8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5" dirty="0">
                          <a:latin typeface="Arial"/>
                          <a:cs typeface="Arial"/>
                        </a:rPr>
                        <a:t>1,6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10" dirty="0">
                          <a:latin typeface="Arial"/>
                          <a:cs typeface="Arial"/>
                        </a:rPr>
                        <a:t>2,6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,9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3,45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942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10" dirty="0">
                          <a:latin typeface="Arial"/>
                          <a:cs typeface="Arial"/>
                        </a:rPr>
                        <a:t>1,6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5" dirty="0">
                          <a:latin typeface="Arial"/>
                          <a:cs typeface="Arial"/>
                        </a:rPr>
                        <a:t>0,8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,2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10" dirty="0">
                          <a:latin typeface="Arial"/>
                          <a:cs typeface="Arial"/>
                        </a:rPr>
                        <a:t>0,6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,1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0,55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576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10" dirty="0">
                          <a:latin typeface="Arial"/>
                          <a:cs typeface="Arial"/>
                        </a:rPr>
                        <a:t>1,6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478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47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47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10" dirty="0">
                          <a:latin typeface="Arial"/>
                          <a:cs typeface="Arial"/>
                        </a:rPr>
                        <a:t>2,9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47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-3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8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45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478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3,725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7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3017593" y="4572883"/>
            <a:ext cx="1943178" cy="6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16326" y="4768443"/>
            <a:ext cx="1945724" cy="0"/>
          </a:xfrm>
          <a:custGeom>
            <a:avLst/>
            <a:gdLst/>
            <a:ahLst/>
            <a:cxnLst/>
            <a:rect l="l" t="t" r="r" b="b"/>
            <a:pathLst>
              <a:path w="2047875">
                <a:moveTo>
                  <a:pt x="0" y="0"/>
                </a:moveTo>
                <a:lnTo>
                  <a:pt x="2047684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17593" y="4769621"/>
            <a:ext cx="1943178" cy="63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06002" y="4579229"/>
            <a:ext cx="0" cy="378164"/>
          </a:xfrm>
          <a:custGeom>
            <a:avLst/>
            <a:gdLst/>
            <a:ahLst/>
            <a:cxnLst/>
            <a:rect l="l" t="t" r="r" b="b"/>
            <a:pathLst>
              <a:path h="363220">
                <a:moveTo>
                  <a:pt x="0" y="0"/>
                </a:moveTo>
                <a:lnTo>
                  <a:pt x="0" y="362712"/>
                </a:lnTo>
              </a:path>
            </a:pathLst>
          </a:custGeom>
          <a:ln w="243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17592" y="4969551"/>
            <a:ext cx="324589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376" y="0"/>
                </a:lnTo>
              </a:path>
            </a:pathLst>
          </a:custGeom>
          <a:ln w="243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41759" y="4965578"/>
            <a:ext cx="1281463" cy="0"/>
          </a:xfrm>
          <a:custGeom>
            <a:avLst/>
            <a:gdLst/>
            <a:ahLst/>
            <a:cxnLst/>
            <a:rect l="l" t="t" r="r" b="b"/>
            <a:pathLst>
              <a:path w="1348739">
                <a:moveTo>
                  <a:pt x="0" y="0"/>
                </a:moveTo>
                <a:lnTo>
                  <a:pt x="1348168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41940" y="4966372"/>
            <a:ext cx="1280003" cy="63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2227" y="4969551"/>
            <a:ext cx="318556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67" y="0"/>
                </a:lnTo>
              </a:path>
            </a:pathLst>
          </a:custGeom>
          <a:ln w="243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16326" y="5162726"/>
            <a:ext cx="304679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611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17592" y="5163123"/>
            <a:ext cx="304076" cy="63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41939" y="5166302"/>
            <a:ext cx="324589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363" y="0"/>
                </a:lnTo>
              </a:path>
            </a:pathLst>
          </a:custGeom>
          <a:ln w="243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67193" y="5162726"/>
            <a:ext cx="630475" cy="0"/>
          </a:xfrm>
          <a:custGeom>
            <a:avLst/>
            <a:gdLst/>
            <a:ahLst/>
            <a:cxnLst/>
            <a:rect l="l" t="t" r="r" b="b"/>
            <a:pathLst>
              <a:path w="663575">
                <a:moveTo>
                  <a:pt x="0" y="0"/>
                </a:moveTo>
                <a:lnTo>
                  <a:pt x="66313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66288" y="5163123"/>
            <a:ext cx="631307" cy="63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17878" y="5166302"/>
            <a:ext cx="324589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363" y="0"/>
                </a:lnTo>
              </a:path>
            </a:pathLst>
          </a:custGeom>
          <a:ln w="243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43312" y="5162726"/>
            <a:ext cx="318556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79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42228" y="5163123"/>
            <a:ext cx="318543" cy="63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16325" y="5359873"/>
            <a:ext cx="630475" cy="0"/>
          </a:xfrm>
          <a:custGeom>
            <a:avLst/>
            <a:gdLst/>
            <a:ahLst/>
            <a:cxnLst/>
            <a:rect l="l" t="t" r="r" b="b"/>
            <a:pathLst>
              <a:path w="663575">
                <a:moveTo>
                  <a:pt x="0" y="0"/>
                </a:moveTo>
                <a:lnTo>
                  <a:pt x="663117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17592" y="5359874"/>
            <a:ext cx="628424" cy="63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66287" y="5364646"/>
            <a:ext cx="651591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21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17878" y="5359873"/>
            <a:ext cx="644352" cy="0"/>
          </a:xfrm>
          <a:custGeom>
            <a:avLst/>
            <a:gdLst/>
            <a:ahLst/>
            <a:cxnLst/>
            <a:rect l="l" t="t" r="r" b="b"/>
            <a:pathLst>
              <a:path w="678179">
                <a:moveTo>
                  <a:pt x="0" y="0"/>
                </a:moveTo>
                <a:lnTo>
                  <a:pt x="677799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17879" y="5359874"/>
            <a:ext cx="642891" cy="63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16326" y="5556836"/>
            <a:ext cx="1945724" cy="0"/>
          </a:xfrm>
          <a:custGeom>
            <a:avLst/>
            <a:gdLst/>
            <a:ahLst/>
            <a:cxnLst/>
            <a:rect l="l" t="t" r="r" b="b"/>
            <a:pathLst>
              <a:path w="2047875">
                <a:moveTo>
                  <a:pt x="0" y="0"/>
                </a:moveTo>
                <a:lnTo>
                  <a:pt x="2047684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17593" y="5556625"/>
            <a:ext cx="1943178" cy="63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17593" y="5758148"/>
            <a:ext cx="1943311" cy="0"/>
          </a:xfrm>
          <a:custGeom>
            <a:avLst/>
            <a:gdLst/>
            <a:ahLst/>
            <a:cxnLst/>
            <a:rect l="l" t="t" r="r" b="b"/>
            <a:pathLst>
              <a:path w="2045335">
                <a:moveTo>
                  <a:pt x="0" y="0"/>
                </a:moveTo>
                <a:lnTo>
                  <a:pt x="2045195" y="0"/>
                </a:lnTo>
              </a:path>
            </a:pathLst>
          </a:custGeom>
          <a:ln w="2133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06002" y="4956878"/>
            <a:ext cx="0" cy="812523"/>
          </a:xfrm>
          <a:custGeom>
            <a:avLst/>
            <a:gdLst/>
            <a:ahLst/>
            <a:cxnLst/>
            <a:rect l="l" t="t" r="r" b="b"/>
            <a:pathLst>
              <a:path h="780414">
                <a:moveTo>
                  <a:pt x="0" y="0"/>
                </a:moveTo>
                <a:lnTo>
                  <a:pt x="0" y="780275"/>
                </a:lnTo>
              </a:path>
            </a:pathLst>
          </a:custGeom>
          <a:ln w="2437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31803" y="4982252"/>
            <a:ext cx="0" cy="197015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963"/>
                </a:lnTo>
              </a:path>
            </a:pathLst>
          </a:custGeom>
          <a:ln w="21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56152" y="5179002"/>
            <a:ext cx="0" cy="197015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975"/>
                </a:lnTo>
              </a:path>
            </a:pathLst>
          </a:custGeom>
          <a:ln w="21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07743" y="5153615"/>
            <a:ext cx="0" cy="222138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60"/>
                </a:lnTo>
              </a:path>
            </a:pathLst>
          </a:custGeom>
          <a:ln w="21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32091" y="4956864"/>
            <a:ext cx="0" cy="222138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47"/>
                </a:lnTo>
              </a:path>
            </a:pathLst>
          </a:custGeom>
          <a:ln w="21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0" name="object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050832"/>
              </p:ext>
            </p:extLst>
          </p:nvPr>
        </p:nvGraphicFramePr>
        <p:xfrm>
          <a:off x="458949" y="1457043"/>
          <a:ext cx="8687283" cy="62451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7251"/>
                <a:gridCol w="1106138"/>
                <a:gridCol w="6169002"/>
                <a:gridCol w="215387"/>
                <a:gridCol w="309505"/>
              </a:tblGrid>
              <a:tr h="4716964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CC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365760" indent="-344805">
                        <a:lnSpc>
                          <a:spcPct val="100000"/>
                        </a:lnSpc>
                        <a:spcBef>
                          <a:spcPts val="335"/>
                        </a:spcBef>
                        <a:buChar char="•"/>
                        <a:tabLst>
                          <a:tab pos="365125" algn="l"/>
                          <a:tab pos="365760" algn="l"/>
                        </a:tabLst>
                      </a:pPr>
                      <a:r>
                        <a:rPr sz="19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Tension du C5 en fin de plongées </a:t>
                      </a:r>
                      <a:r>
                        <a:rPr sz="19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différents</a:t>
                      </a:r>
                      <a:r>
                        <a:rPr sz="1900" spc="-1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</a:t>
                      </a:r>
                    </a:p>
                    <a:p>
                      <a:pPr marL="764540" lvl="1" indent="-286385">
                        <a:lnSpc>
                          <a:spcPct val="100000"/>
                        </a:lnSpc>
                        <a:spcBef>
                          <a:spcPts val="760"/>
                        </a:spcBef>
                        <a:buFont typeface="Arial"/>
                        <a:buChar char="–"/>
                        <a:tabLst>
                          <a:tab pos="764540" algn="l"/>
                          <a:tab pos="765175" algn="l"/>
                          <a:tab pos="2764155" algn="l"/>
                          <a:tab pos="4592955" algn="l"/>
                        </a:tabLst>
                      </a:pPr>
                      <a:r>
                        <a:rPr sz="150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Profil </a:t>
                      </a:r>
                      <a:r>
                        <a:rPr sz="150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:</a:t>
                      </a:r>
                      <a:r>
                        <a:rPr sz="1500" i="1" spc="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2.9</a:t>
                      </a:r>
                      <a:r>
                        <a:rPr sz="1500" i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bar	Profil </a:t>
                      </a:r>
                      <a:r>
                        <a:rPr sz="150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 :</a:t>
                      </a:r>
                      <a:r>
                        <a:rPr sz="1500" i="1" spc="4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2.6</a:t>
                      </a:r>
                      <a:r>
                        <a:rPr sz="150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bar	Profil </a:t>
                      </a:r>
                      <a:r>
                        <a:rPr sz="150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: </a:t>
                      </a:r>
                      <a:r>
                        <a:rPr sz="150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3.725</a:t>
                      </a:r>
                      <a:r>
                        <a:rPr sz="1500" i="1" spc="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bar</a:t>
                      </a:r>
                      <a:endParaRPr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365760" marR="74295" indent="-344805">
                        <a:lnSpc>
                          <a:spcPct val="100000"/>
                        </a:lnSpc>
                        <a:spcBef>
                          <a:spcPts val="775"/>
                        </a:spcBef>
                        <a:buChar char="•"/>
                        <a:tabLst>
                          <a:tab pos="365125" algn="l"/>
                          <a:tab pos="365760" algn="l"/>
                        </a:tabLst>
                      </a:pPr>
                      <a:r>
                        <a:rPr sz="19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9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tension </a:t>
                      </a:r>
                      <a:r>
                        <a:rPr sz="19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du C5 en </a:t>
                      </a:r>
                      <a:r>
                        <a:rPr sz="1900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fin </a:t>
                      </a:r>
                      <a:r>
                        <a:rPr sz="19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est </a:t>
                      </a:r>
                      <a:r>
                        <a:rPr sz="19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~30% </a:t>
                      </a:r>
                      <a:r>
                        <a:rPr sz="19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plus </a:t>
                      </a:r>
                      <a:r>
                        <a:rPr sz="19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forte </a:t>
                      </a:r>
                      <a:r>
                        <a:rPr sz="19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dans </a:t>
                      </a:r>
                      <a:r>
                        <a:rPr sz="19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 </a:t>
                      </a:r>
                      <a:r>
                        <a:rPr sz="19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profil 3 </a:t>
                      </a:r>
                      <a:r>
                        <a:rPr sz="1900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que </a:t>
                      </a:r>
                      <a:r>
                        <a:rPr sz="19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dans le  profil 1. Le </a:t>
                      </a:r>
                      <a:r>
                        <a:rPr sz="19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profil 3 a donc </a:t>
                      </a:r>
                      <a:r>
                        <a:rPr sz="19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 </a:t>
                      </a:r>
                      <a:r>
                        <a:rPr sz="19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inconvénients </a:t>
                      </a:r>
                      <a:r>
                        <a:rPr sz="19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suivants</a:t>
                      </a:r>
                      <a:r>
                        <a:rPr sz="19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</a:t>
                      </a:r>
                    </a:p>
                    <a:p>
                      <a:pPr marL="764540" lvl="1" indent="-286385">
                        <a:lnSpc>
                          <a:spcPct val="100000"/>
                        </a:lnSpc>
                        <a:spcBef>
                          <a:spcPts val="760"/>
                        </a:spcBef>
                        <a:buFont typeface="Arial"/>
                        <a:buChar char="–"/>
                        <a:tabLst>
                          <a:tab pos="764540" algn="l"/>
                          <a:tab pos="765175" algn="l"/>
                        </a:tabLst>
                      </a:pPr>
                      <a:r>
                        <a:rPr sz="150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50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l’ordinateur , </a:t>
                      </a:r>
                      <a:r>
                        <a:rPr sz="150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des </a:t>
                      </a:r>
                      <a:r>
                        <a:rPr sz="150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temps </a:t>
                      </a:r>
                      <a:r>
                        <a:rPr sz="150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50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paliers</a:t>
                      </a:r>
                      <a:r>
                        <a:rPr sz="150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accrus</a:t>
                      </a:r>
                      <a:endParaRPr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764540" lvl="1" indent="-286385">
                        <a:lnSpc>
                          <a:spcPct val="100000"/>
                        </a:lnSpc>
                        <a:spcBef>
                          <a:spcPts val="670"/>
                        </a:spcBef>
                        <a:buFont typeface="Arial"/>
                        <a:buChar char="–"/>
                        <a:tabLst>
                          <a:tab pos="764540" algn="l"/>
                          <a:tab pos="765175" algn="l"/>
                        </a:tabLst>
                      </a:pPr>
                      <a:r>
                        <a:rPr sz="150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Aux </a:t>
                      </a:r>
                      <a:r>
                        <a:rPr sz="150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tables, une marge </a:t>
                      </a:r>
                      <a:r>
                        <a:rPr sz="150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50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sécurité </a:t>
                      </a:r>
                      <a:r>
                        <a:rPr sz="150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qui</a:t>
                      </a:r>
                      <a:r>
                        <a:rPr sz="1500" i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diminue.</a:t>
                      </a:r>
                      <a:endParaRPr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764540" lvl="1" indent="-286385">
                        <a:lnSpc>
                          <a:spcPct val="100000"/>
                        </a:lnSpc>
                        <a:spcBef>
                          <a:spcPts val="675"/>
                        </a:spcBef>
                        <a:buFont typeface="Arial"/>
                        <a:buChar char="–"/>
                        <a:tabLst>
                          <a:tab pos="764540" algn="l"/>
                          <a:tab pos="765175" algn="l"/>
                        </a:tabLst>
                      </a:pPr>
                      <a:r>
                        <a:rPr sz="1500" i="1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Un </a:t>
                      </a:r>
                      <a:r>
                        <a:rPr sz="150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risque d’accident de désaturation </a:t>
                      </a:r>
                      <a:r>
                        <a:rPr sz="1500" i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plus</a:t>
                      </a:r>
                      <a:r>
                        <a:rPr sz="1500" i="1" spc="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i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important</a:t>
                      </a:r>
                      <a:endParaRPr sz="15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3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206625">
                        <a:lnSpc>
                          <a:spcPct val="100000"/>
                        </a:lnSpc>
                        <a:tabLst>
                          <a:tab pos="4553585" algn="l"/>
                          <a:tab pos="6900545" algn="l"/>
                        </a:tabLst>
                      </a:pPr>
                      <a:r>
                        <a:rPr sz="1100" b="1" spc="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Profil</a:t>
                      </a:r>
                      <a:r>
                        <a:rPr sz="1100" b="1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	Profil</a:t>
                      </a:r>
                      <a:r>
                        <a:rPr sz="11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	Profil</a:t>
                      </a:r>
                      <a:r>
                        <a:rPr sz="1100" b="1" spc="-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1435100">
                        <a:lnSpc>
                          <a:spcPct val="100000"/>
                        </a:lnSpc>
                        <a:spcBef>
                          <a:spcPts val="25"/>
                        </a:spcBef>
                        <a:tabLst>
                          <a:tab pos="3782060" algn="l"/>
                          <a:tab pos="6129020" algn="l"/>
                        </a:tabLst>
                      </a:pPr>
                      <a:r>
                        <a:rPr sz="800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Profondeur	</a:t>
                      </a:r>
                      <a:r>
                        <a:rPr sz="8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Profondeur	</a:t>
                      </a:r>
                      <a:r>
                        <a:rPr sz="8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Profondeur</a:t>
                      </a:r>
                      <a:endParaRPr sz="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1346835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3693795" algn="l"/>
                          <a:tab pos="6040755" algn="l"/>
                        </a:tabLst>
                      </a:pPr>
                      <a:r>
                        <a:rPr sz="8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	0	0</a:t>
                      </a:r>
                      <a:endParaRPr sz="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1297940">
                        <a:lnSpc>
                          <a:spcPct val="100000"/>
                        </a:lnSpc>
                        <a:spcBef>
                          <a:spcPts val="585"/>
                        </a:spcBef>
                        <a:tabLst>
                          <a:tab pos="3641725" algn="l"/>
                          <a:tab pos="5988685" algn="l"/>
                        </a:tabLst>
                      </a:pPr>
                      <a:r>
                        <a:rPr sz="8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	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	</a:t>
                      </a:r>
                      <a:r>
                        <a:rPr sz="800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1297940">
                        <a:lnSpc>
                          <a:spcPct val="100000"/>
                        </a:lnSpc>
                        <a:spcBef>
                          <a:spcPts val="540"/>
                        </a:spcBef>
                        <a:tabLst>
                          <a:tab pos="3641725" algn="l"/>
                          <a:tab pos="5988685" algn="l"/>
                        </a:tabLst>
                      </a:pPr>
                      <a:r>
                        <a:rPr sz="8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	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	</a:t>
                      </a:r>
                      <a:r>
                        <a:rPr sz="800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1297940">
                        <a:lnSpc>
                          <a:spcPct val="100000"/>
                        </a:lnSpc>
                        <a:spcBef>
                          <a:spcPts val="590"/>
                        </a:spcBef>
                        <a:tabLst>
                          <a:tab pos="3641725" algn="l"/>
                          <a:tab pos="5988685" algn="l"/>
                        </a:tabLst>
                      </a:pPr>
                      <a:r>
                        <a:rPr sz="8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30	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30	</a:t>
                      </a:r>
                      <a:r>
                        <a:rPr sz="800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1297940">
                        <a:lnSpc>
                          <a:spcPct val="100000"/>
                        </a:lnSpc>
                        <a:spcBef>
                          <a:spcPts val="585"/>
                        </a:spcBef>
                        <a:tabLst>
                          <a:tab pos="3641725" algn="l"/>
                          <a:tab pos="5988685" algn="l"/>
                        </a:tabLst>
                      </a:pPr>
                      <a:r>
                        <a:rPr sz="8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	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	</a:t>
                      </a:r>
                      <a:r>
                        <a:rPr sz="800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1297940">
                        <a:lnSpc>
                          <a:spcPct val="100000"/>
                        </a:lnSpc>
                        <a:spcBef>
                          <a:spcPts val="660"/>
                        </a:spcBef>
                        <a:tabLst>
                          <a:tab pos="3641725" algn="l"/>
                          <a:tab pos="5988685" algn="l"/>
                        </a:tabLst>
                      </a:pPr>
                      <a:r>
                        <a:rPr sz="8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50	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50	</a:t>
                      </a:r>
                      <a:r>
                        <a:rPr sz="800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691639">
                        <a:lnSpc>
                          <a:spcPct val="100000"/>
                        </a:lnSpc>
                        <a:tabLst>
                          <a:tab pos="1980564" algn="l"/>
                          <a:tab pos="2325370" algn="l"/>
                          <a:tab pos="2666365" algn="l"/>
                          <a:tab pos="3007995" algn="l"/>
                          <a:tab pos="3352165" algn="l"/>
                          <a:tab pos="4035425" algn="l"/>
                          <a:tab pos="4327525" algn="l"/>
                          <a:tab pos="4669155" algn="l"/>
                          <a:tab pos="5013325" algn="l"/>
                          <a:tab pos="5354955" algn="l"/>
                          <a:tab pos="5699125" algn="l"/>
                          <a:tab pos="6381750" algn="l"/>
                          <a:tab pos="6674484" algn="l"/>
                          <a:tab pos="7016115" algn="l"/>
                          <a:tab pos="7360284" algn="l"/>
                        </a:tabLst>
                      </a:pPr>
                      <a:r>
                        <a:rPr sz="8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	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	</a:t>
                      </a:r>
                      <a:r>
                        <a:rPr sz="8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	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	25	30	</a:t>
                      </a:r>
                      <a:r>
                        <a:rPr sz="8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	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	15	20	25	</a:t>
                      </a:r>
                      <a:r>
                        <a:rPr sz="8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30	</a:t>
                      </a:r>
                      <a:r>
                        <a:rPr sz="8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	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	15	</a:t>
                      </a:r>
                      <a:r>
                        <a:rPr sz="800" spc="-4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4295" marB="0">
                    <a:lnT w="28575">
                      <a:solidFill>
                        <a:srgbClr val="0000CC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25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30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CC"/>
                      </a:solidFill>
                      <a:prstDash val="solid"/>
                    </a:lnT>
                  </a:tcPr>
                </a:tc>
              </a:tr>
              <a:tr h="1944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00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30" dirty="0">
                          <a:latin typeface="Arial"/>
                          <a:cs typeface="Arial"/>
                        </a:rPr>
                        <a:t>Durée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19050">
                      <a:solidFill>
                        <a:srgbClr val="0000CC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85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00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Prodondeur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123" marB="0">
                    <a:lnL w="19050">
                      <a:solidFill>
                        <a:srgbClr val="0000CC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6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00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Pression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partielle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PN2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19050">
                      <a:solidFill>
                        <a:srgbClr val="0000CC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69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00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Tension début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période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19050">
                      <a:solidFill>
                        <a:srgbClr val="0000CC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694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00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Ecart</a:t>
                      </a:r>
                      <a:r>
                        <a:rPr sz="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PN2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139" marB="0">
                    <a:lnL w="19050">
                      <a:solidFill>
                        <a:srgbClr val="0000CC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35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00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spc="-15" dirty="0">
                          <a:latin typeface="Arial"/>
                          <a:cs typeface="Arial"/>
                        </a:rPr>
                        <a:t>Tension 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fin de</a:t>
                      </a:r>
                      <a:r>
                        <a:rPr sz="8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période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478" marB="0">
                    <a:lnL w="19050">
                      <a:solidFill>
                        <a:srgbClr val="0000CC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084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00CC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90805">
                        <a:lnSpc>
                          <a:spcPts val="1490"/>
                        </a:lnSpc>
                      </a:pPr>
                      <a:r>
                        <a:rPr lang="fr-FR" sz="1500" b="1" spc="-10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CC"/>
                      </a:solidFill>
                      <a:prstDash val="solid"/>
                    </a:lnL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490"/>
                        </a:lnSpc>
                      </a:pPr>
                      <a:r>
                        <a:rPr sz="1500" b="1" spc="-1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1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77400" y="4994635"/>
            <a:ext cx="224154" cy="25082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dirty="0">
                <a:solidFill>
                  <a:srgbClr val="929292"/>
                </a:solidFill>
                <a:latin typeface="Arial"/>
                <a:cs typeface="Arial"/>
              </a:rPr>
              <a:t>Thierry </a:t>
            </a:r>
            <a:r>
              <a:rPr sz="1400" spc="-5" dirty="0">
                <a:solidFill>
                  <a:srgbClr val="929292"/>
                </a:solidFill>
                <a:latin typeface="Arial"/>
                <a:cs typeface="Arial"/>
              </a:rPr>
              <a:t>Hocquet </a:t>
            </a:r>
            <a:r>
              <a:rPr sz="1400" dirty="0">
                <a:solidFill>
                  <a:srgbClr val="929292"/>
                </a:solidFill>
                <a:latin typeface="Arial"/>
                <a:cs typeface="Arial"/>
              </a:rPr>
              <a:t>– MF2 </a:t>
            </a:r>
            <a:r>
              <a:rPr sz="1400" spc="-5" dirty="0">
                <a:solidFill>
                  <a:srgbClr val="929292"/>
                </a:solidFill>
                <a:latin typeface="Arial"/>
                <a:cs typeface="Arial"/>
              </a:rPr>
              <a:t>n°</a:t>
            </a:r>
            <a:r>
              <a:rPr sz="1400" spc="-95" dirty="0">
                <a:solidFill>
                  <a:srgbClr val="92929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929292"/>
                </a:solidFill>
                <a:latin typeface="Arial"/>
                <a:cs typeface="Arial"/>
              </a:rPr>
              <a:t>1461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37000" y="393700"/>
            <a:ext cx="1487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Conclusion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8000" y="1537969"/>
            <a:ext cx="8752840" cy="21971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Une procédure </a:t>
            </a: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de décompression, table </a:t>
            </a: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ou ordinateur, </a:t>
            </a: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est (en </a:t>
            </a: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principe)</a:t>
            </a:r>
            <a:r>
              <a:rPr sz="1800" b="1" spc="-425" dirty="0">
                <a:solidFill>
                  <a:srgbClr val="E622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Conçue et adapté pour </a:t>
            </a:r>
            <a:r>
              <a:rPr sz="1800" spc="-5" dirty="0">
                <a:latin typeface="Comic Sans MS"/>
                <a:cs typeface="Comic Sans MS"/>
              </a:rPr>
              <a:t>une </a:t>
            </a:r>
            <a:r>
              <a:rPr sz="1800" b="1" dirty="0">
                <a:latin typeface="Comic Sans MS"/>
                <a:cs typeface="Comic Sans MS"/>
              </a:rPr>
              <a:t>population </a:t>
            </a:r>
            <a:r>
              <a:rPr sz="1800" b="1" spc="-5" dirty="0">
                <a:latin typeface="Comic Sans MS"/>
                <a:cs typeface="Comic Sans MS"/>
              </a:rPr>
              <a:t>de </a:t>
            </a:r>
            <a:r>
              <a:rPr sz="1800" b="1" dirty="0">
                <a:latin typeface="Comic Sans MS"/>
                <a:cs typeface="Comic Sans MS"/>
              </a:rPr>
              <a:t>plongeurs </a:t>
            </a:r>
            <a:r>
              <a:rPr sz="1800" dirty="0">
                <a:latin typeface="Comic Sans MS"/>
                <a:cs typeface="Comic Sans MS"/>
              </a:rPr>
              <a:t>et </a:t>
            </a:r>
            <a:r>
              <a:rPr sz="1800" spc="-5" dirty="0">
                <a:latin typeface="Comic Sans MS"/>
                <a:cs typeface="Comic Sans MS"/>
              </a:rPr>
              <a:t>un </a:t>
            </a:r>
            <a:r>
              <a:rPr sz="1800" b="1" spc="-5" dirty="0">
                <a:latin typeface="Comic Sans MS"/>
                <a:cs typeface="Comic Sans MS"/>
              </a:rPr>
              <a:t>type de</a:t>
            </a:r>
            <a:r>
              <a:rPr sz="1800" b="1" spc="-32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plongée</a:t>
            </a:r>
            <a:r>
              <a:rPr sz="1800" dirty="0">
                <a:latin typeface="Comic Sans MS"/>
                <a:cs typeface="Comic Sans MS"/>
              </a:rPr>
              <a:t>,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Publiée après </a:t>
            </a:r>
            <a:r>
              <a:rPr sz="1800" spc="-5" dirty="0">
                <a:latin typeface="Comic Sans MS"/>
                <a:cs typeface="Comic Sans MS"/>
              </a:rPr>
              <a:t>une </a:t>
            </a:r>
            <a:r>
              <a:rPr sz="1800" b="1" spc="-5" dirty="0">
                <a:latin typeface="Comic Sans MS"/>
                <a:cs typeface="Comic Sans MS"/>
              </a:rPr>
              <a:t>expérimentation </a:t>
            </a:r>
            <a:r>
              <a:rPr sz="1800" spc="-5" dirty="0">
                <a:latin typeface="Comic Sans MS"/>
                <a:cs typeface="Comic Sans MS"/>
              </a:rPr>
              <a:t>qu’aucun </a:t>
            </a:r>
            <a:r>
              <a:rPr sz="1800" dirty="0">
                <a:latin typeface="Comic Sans MS"/>
                <a:cs typeface="Comic Sans MS"/>
              </a:rPr>
              <a:t>modèle </a:t>
            </a:r>
            <a:r>
              <a:rPr sz="1800" spc="-5" dirty="0">
                <a:latin typeface="Comic Sans MS"/>
                <a:cs typeface="Comic Sans MS"/>
              </a:rPr>
              <a:t>ne </a:t>
            </a:r>
            <a:r>
              <a:rPr sz="1800" dirty="0">
                <a:latin typeface="Comic Sans MS"/>
                <a:cs typeface="Comic Sans MS"/>
              </a:rPr>
              <a:t>peut</a:t>
            </a:r>
            <a:r>
              <a:rPr sz="1800" spc="-28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remplacer.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omic Sans MS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Il faut donc </a:t>
            </a: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absolument</a:t>
            </a:r>
            <a:r>
              <a:rPr sz="1800" b="1" spc="-390" dirty="0">
                <a:solidFill>
                  <a:srgbClr val="E622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Connaître les limites </a:t>
            </a:r>
            <a:r>
              <a:rPr sz="1800" spc="-5" dirty="0">
                <a:latin typeface="Comic Sans MS"/>
                <a:cs typeface="Comic Sans MS"/>
              </a:rPr>
              <a:t>intrinsèques de </a:t>
            </a:r>
            <a:r>
              <a:rPr sz="1800" dirty="0">
                <a:latin typeface="Comic Sans MS"/>
                <a:cs typeface="Comic Sans MS"/>
              </a:rPr>
              <a:t>sa </a:t>
            </a:r>
            <a:r>
              <a:rPr sz="1800" b="1" spc="-5" dirty="0">
                <a:latin typeface="Comic Sans MS"/>
                <a:cs typeface="Comic Sans MS"/>
              </a:rPr>
              <a:t>table </a:t>
            </a:r>
            <a:r>
              <a:rPr sz="1800" dirty="0">
                <a:latin typeface="Comic Sans MS"/>
                <a:cs typeface="Comic Sans MS"/>
              </a:rPr>
              <a:t>ou </a:t>
            </a:r>
            <a:r>
              <a:rPr sz="1800" spc="-5" dirty="0">
                <a:latin typeface="Comic Sans MS"/>
                <a:cs typeface="Comic Sans MS"/>
              </a:rPr>
              <a:t>de </a:t>
            </a:r>
            <a:r>
              <a:rPr sz="1800" dirty="0">
                <a:latin typeface="Comic Sans MS"/>
                <a:cs typeface="Comic Sans MS"/>
              </a:rPr>
              <a:t>son </a:t>
            </a:r>
            <a:r>
              <a:rPr sz="1800" b="1" dirty="0">
                <a:latin typeface="Comic Sans MS"/>
                <a:cs typeface="Comic Sans MS"/>
              </a:rPr>
              <a:t>ordinateur </a:t>
            </a:r>
            <a:r>
              <a:rPr sz="1800" b="1" spc="-5" dirty="0">
                <a:latin typeface="Comic Sans MS"/>
                <a:cs typeface="Comic Sans MS"/>
              </a:rPr>
              <a:t>de</a:t>
            </a:r>
            <a:r>
              <a:rPr sz="1800" b="1" spc="-29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plongée</a:t>
            </a:r>
            <a:r>
              <a:rPr sz="1800" spc="-5" dirty="0">
                <a:latin typeface="Comic Sans MS"/>
                <a:cs typeface="Comic Sans MS"/>
              </a:rPr>
              <a:t>,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Ne pas extrapoler </a:t>
            </a:r>
            <a:r>
              <a:rPr sz="1800" spc="-5" dirty="0">
                <a:latin typeface="Comic Sans MS"/>
                <a:cs typeface="Comic Sans MS"/>
              </a:rPr>
              <a:t>une table </a:t>
            </a:r>
            <a:r>
              <a:rPr sz="1800" dirty="0">
                <a:latin typeface="Comic Sans MS"/>
                <a:cs typeface="Comic Sans MS"/>
              </a:rPr>
              <a:t>en prolongeant son modèle là où </a:t>
            </a:r>
            <a:r>
              <a:rPr sz="1800" spc="-5" dirty="0">
                <a:latin typeface="Comic Sans MS"/>
                <a:cs typeface="Comic Sans MS"/>
              </a:rPr>
              <a:t>il n'a </a:t>
            </a:r>
            <a:r>
              <a:rPr sz="1800" dirty="0">
                <a:latin typeface="Comic Sans MS"/>
                <a:cs typeface="Comic Sans MS"/>
              </a:rPr>
              <a:t>pas été</a:t>
            </a:r>
            <a:r>
              <a:rPr sz="1800" spc="-7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validé.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5500" y="4025900"/>
            <a:ext cx="4242741" cy="279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28203" y="4326090"/>
            <a:ext cx="2057400" cy="2393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203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08252" y="393700"/>
            <a:ext cx="1118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Rappels</a:t>
            </a:r>
          </a:p>
        </p:txBody>
      </p:sp>
      <p:sp>
        <p:nvSpPr>
          <p:cNvPr id="4" name="object 4"/>
          <p:cNvSpPr/>
          <p:nvPr/>
        </p:nvSpPr>
        <p:spPr>
          <a:xfrm>
            <a:off x="4495800" y="5664200"/>
            <a:ext cx="8255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3100" y="5092700"/>
            <a:ext cx="838200" cy="1193800"/>
          </a:xfrm>
          <a:custGeom>
            <a:avLst/>
            <a:gdLst/>
            <a:ahLst/>
            <a:cxnLst/>
            <a:rect l="l" t="t" r="r" b="b"/>
            <a:pathLst>
              <a:path w="838200" h="1193800">
                <a:moveTo>
                  <a:pt x="0" y="0"/>
                </a:moveTo>
                <a:lnTo>
                  <a:pt x="0" y="1193800"/>
                </a:lnTo>
                <a:lnTo>
                  <a:pt x="838200" y="1193800"/>
                </a:lnTo>
                <a:lnTo>
                  <a:pt x="8382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62500" y="5822950"/>
            <a:ext cx="303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185" dirty="0">
                <a:latin typeface="Book Antiqua"/>
                <a:cs typeface="Book Antiqua"/>
              </a:rPr>
              <a:t>T</a:t>
            </a:r>
            <a:r>
              <a:rPr sz="1800" spc="120" baseline="-6944" dirty="0">
                <a:latin typeface="Cambria"/>
                <a:cs typeface="Cambria"/>
              </a:rPr>
              <a:t>N</a:t>
            </a:r>
            <a:endParaRPr sz="1800" baseline="-6944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71823" y="6369050"/>
            <a:ext cx="2054225" cy="7823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480059" marR="471805" algn="ctr">
              <a:lnSpc>
                <a:spcPts val="2000"/>
              </a:lnSpc>
              <a:spcBef>
                <a:spcPts val="300"/>
              </a:spcBef>
            </a:pPr>
            <a:r>
              <a:rPr sz="1800" dirty="0">
                <a:latin typeface="Comic Sans MS"/>
                <a:cs typeface="Comic Sans MS"/>
              </a:rPr>
              <a:t>Équilibre  </a:t>
            </a:r>
            <a:r>
              <a:rPr sz="1800" dirty="0">
                <a:solidFill>
                  <a:srgbClr val="FF2800"/>
                </a:solidFill>
                <a:latin typeface="Comic Sans MS"/>
                <a:cs typeface="Comic Sans MS"/>
              </a:rPr>
              <a:t>saturation</a:t>
            </a:r>
            <a:endParaRPr sz="1800">
              <a:latin typeface="Comic Sans MS"/>
              <a:cs typeface="Comic Sans MS"/>
            </a:endParaRPr>
          </a:p>
          <a:p>
            <a:pPr algn="ctr">
              <a:lnSpc>
                <a:spcPts val="1760"/>
              </a:lnSpc>
              <a:tabLst>
                <a:tab pos="1029335" algn="l"/>
                <a:tab pos="1410335" algn="l"/>
              </a:tabLst>
            </a:pPr>
            <a:r>
              <a:rPr sz="1800" i="1" spc="135" dirty="0">
                <a:latin typeface="Book Antiqua"/>
                <a:cs typeface="Book Antiqua"/>
              </a:rPr>
              <a:t>T</a:t>
            </a:r>
            <a:r>
              <a:rPr sz="1800" spc="202" baseline="-6944" dirty="0">
                <a:latin typeface="Cambria"/>
                <a:cs typeface="Cambria"/>
              </a:rPr>
              <a:t>N</a:t>
            </a:r>
            <a:r>
              <a:rPr sz="1800" spc="502" baseline="-6944" dirty="0">
                <a:latin typeface="Cambria"/>
                <a:cs typeface="Cambria"/>
              </a:rPr>
              <a:t> </a:t>
            </a:r>
            <a:r>
              <a:rPr sz="1800" spc="400" dirty="0">
                <a:latin typeface="Cambria"/>
                <a:cs typeface="Cambria"/>
              </a:rPr>
              <a:t>=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i="1" spc="100" dirty="0">
                <a:latin typeface="Book Antiqua"/>
                <a:cs typeface="Book Antiqua"/>
              </a:rPr>
              <a:t>P</a:t>
            </a:r>
            <a:r>
              <a:rPr sz="1800" spc="150" baseline="-6944" dirty="0">
                <a:latin typeface="Cambria"/>
                <a:cs typeface="Cambria"/>
              </a:rPr>
              <a:t>N	</a:t>
            </a:r>
            <a:r>
              <a:rPr sz="1800" spc="105" dirty="0">
                <a:latin typeface="Lucida Sans Unicode"/>
                <a:cs typeface="Lucida Sans Unicode"/>
              </a:rPr>
              <a:t>⇒	</a:t>
            </a:r>
            <a:r>
              <a:rPr sz="1800" i="1" spc="65" dirty="0">
                <a:latin typeface="Book Antiqua"/>
                <a:cs typeface="Book Antiqua"/>
              </a:rPr>
              <a:t>G </a:t>
            </a:r>
            <a:r>
              <a:rPr sz="1800" spc="400" dirty="0">
                <a:latin typeface="Cambria"/>
                <a:cs typeface="Cambria"/>
              </a:rPr>
              <a:t>=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-100" dirty="0">
                <a:latin typeface="Cambria"/>
                <a:cs typeface="Cambria"/>
              </a:rPr>
              <a:t>0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35851" y="5105172"/>
            <a:ext cx="131445" cy="187325"/>
          </a:xfrm>
          <a:custGeom>
            <a:avLst/>
            <a:gdLst/>
            <a:ahLst/>
            <a:cxnLst/>
            <a:rect l="l" t="t" r="r" b="b"/>
            <a:pathLst>
              <a:path w="131444" h="187325">
                <a:moveTo>
                  <a:pt x="130916" y="0"/>
                </a:moveTo>
                <a:lnTo>
                  <a:pt x="0" y="18696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24631" y="5058357"/>
            <a:ext cx="74930" cy="84455"/>
          </a:xfrm>
          <a:custGeom>
            <a:avLst/>
            <a:gdLst/>
            <a:ahLst/>
            <a:cxnLst/>
            <a:rect l="l" t="t" r="r" b="b"/>
            <a:pathLst>
              <a:path w="74930" h="84454">
                <a:moveTo>
                  <a:pt x="74916" y="0"/>
                </a:moveTo>
                <a:lnTo>
                  <a:pt x="0" y="40566"/>
                </a:lnTo>
                <a:lnTo>
                  <a:pt x="42136" y="46814"/>
                </a:lnTo>
                <a:lnTo>
                  <a:pt x="62419" y="84273"/>
                </a:lnTo>
                <a:lnTo>
                  <a:pt x="749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8100" y="5664200"/>
            <a:ext cx="8255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5400" y="5092700"/>
            <a:ext cx="838200" cy="1193800"/>
          </a:xfrm>
          <a:custGeom>
            <a:avLst/>
            <a:gdLst/>
            <a:ahLst/>
            <a:cxnLst/>
            <a:rect l="l" t="t" r="r" b="b"/>
            <a:pathLst>
              <a:path w="838200" h="1193800">
                <a:moveTo>
                  <a:pt x="0" y="0"/>
                </a:moveTo>
                <a:lnTo>
                  <a:pt x="0" y="1193800"/>
                </a:lnTo>
                <a:lnTo>
                  <a:pt x="838200" y="1193800"/>
                </a:lnTo>
                <a:lnTo>
                  <a:pt x="8382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74800" y="5822950"/>
            <a:ext cx="303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185" dirty="0">
                <a:latin typeface="Book Antiqua"/>
                <a:cs typeface="Book Antiqua"/>
              </a:rPr>
              <a:t>T</a:t>
            </a:r>
            <a:r>
              <a:rPr sz="1800" spc="120" baseline="-6944" dirty="0">
                <a:latin typeface="Cambria"/>
                <a:cs typeface="Cambria"/>
              </a:rPr>
              <a:t>N</a:t>
            </a:r>
            <a:endParaRPr sz="1800" baseline="-6944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4122" y="6299200"/>
            <a:ext cx="2054225" cy="807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80"/>
              </a:lnSpc>
              <a:spcBef>
                <a:spcPts val="100"/>
              </a:spcBef>
              <a:tabLst>
                <a:tab pos="1042035" algn="l"/>
                <a:tab pos="1423035" algn="l"/>
              </a:tabLst>
            </a:pPr>
            <a:r>
              <a:rPr sz="1800" i="1" spc="100" dirty="0">
                <a:latin typeface="Book Antiqua"/>
                <a:cs typeface="Book Antiqua"/>
              </a:rPr>
              <a:t>P</a:t>
            </a:r>
            <a:r>
              <a:rPr sz="1800" spc="150" baseline="-6944" dirty="0">
                <a:latin typeface="Cambria"/>
                <a:cs typeface="Cambria"/>
              </a:rPr>
              <a:t>N</a:t>
            </a:r>
            <a:r>
              <a:rPr sz="1800" spc="502" baseline="-6944" dirty="0">
                <a:latin typeface="Cambria"/>
                <a:cs typeface="Cambria"/>
              </a:rPr>
              <a:t> </a:t>
            </a:r>
            <a:r>
              <a:rPr sz="1800" spc="400" dirty="0">
                <a:latin typeface="Cambria"/>
                <a:cs typeface="Cambria"/>
              </a:rPr>
              <a:t>&gt;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i="1" spc="135" dirty="0">
                <a:latin typeface="Book Antiqua"/>
                <a:cs typeface="Book Antiqua"/>
              </a:rPr>
              <a:t>T</a:t>
            </a:r>
            <a:r>
              <a:rPr sz="1800" spc="202" baseline="-6944" dirty="0">
                <a:latin typeface="Cambria"/>
                <a:cs typeface="Cambria"/>
              </a:rPr>
              <a:t>N	</a:t>
            </a:r>
            <a:r>
              <a:rPr sz="1800" spc="105" dirty="0">
                <a:latin typeface="Lucida Sans Unicode"/>
                <a:cs typeface="Lucida Sans Unicode"/>
              </a:rPr>
              <a:t>⇒	</a:t>
            </a:r>
            <a:r>
              <a:rPr sz="1800" i="1" spc="65" dirty="0">
                <a:latin typeface="Book Antiqua"/>
                <a:cs typeface="Book Antiqua"/>
              </a:rPr>
              <a:t>G </a:t>
            </a:r>
            <a:r>
              <a:rPr sz="1800" spc="400" dirty="0">
                <a:latin typeface="Cambria"/>
                <a:cs typeface="Cambria"/>
              </a:rPr>
              <a:t>&gt;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-100" dirty="0">
                <a:latin typeface="Cambria"/>
                <a:cs typeface="Cambria"/>
              </a:rPr>
              <a:t>0</a:t>
            </a:r>
            <a:endParaRPr sz="1800">
              <a:latin typeface="Cambria"/>
              <a:cs typeface="Cambria"/>
            </a:endParaRPr>
          </a:p>
          <a:p>
            <a:pPr marL="107950" marR="100330" indent="635" algn="ctr">
              <a:lnSpc>
                <a:spcPts val="2000"/>
              </a:lnSpc>
              <a:spcBef>
                <a:spcPts val="120"/>
              </a:spcBef>
            </a:pPr>
            <a:r>
              <a:rPr sz="1800" dirty="0">
                <a:solidFill>
                  <a:srgbClr val="FF2800"/>
                </a:solidFill>
                <a:latin typeface="Comic Sans MS"/>
                <a:cs typeface="Comic Sans MS"/>
              </a:rPr>
              <a:t>sous-saturation  </a:t>
            </a:r>
            <a:r>
              <a:rPr sz="1800" dirty="0">
                <a:latin typeface="Comic Sans MS"/>
                <a:cs typeface="Comic Sans MS"/>
              </a:rPr>
              <a:t>l’azote se</a:t>
            </a:r>
            <a:r>
              <a:rPr sz="1800" spc="-10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dissout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43100" y="5462587"/>
            <a:ext cx="93662" cy="384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17637" y="5424487"/>
            <a:ext cx="93662" cy="384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95437" y="5475287"/>
            <a:ext cx="93662" cy="384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65300" y="5437187"/>
            <a:ext cx="93662" cy="384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59700" y="5664200"/>
            <a:ext cx="8255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47000" y="5092700"/>
            <a:ext cx="838200" cy="1193800"/>
          </a:xfrm>
          <a:custGeom>
            <a:avLst/>
            <a:gdLst/>
            <a:ahLst/>
            <a:cxnLst/>
            <a:rect l="l" t="t" r="r" b="b"/>
            <a:pathLst>
              <a:path w="838200" h="1193800">
                <a:moveTo>
                  <a:pt x="0" y="0"/>
                </a:moveTo>
                <a:lnTo>
                  <a:pt x="0" y="1193800"/>
                </a:lnTo>
                <a:lnTo>
                  <a:pt x="838200" y="1193800"/>
                </a:lnTo>
                <a:lnTo>
                  <a:pt x="8382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73200" y="4984750"/>
            <a:ext cx="6746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01365" algn="l"/>
                <a:tab pos="6463665" algn="l"/>
              </a:tabLst>
            </a:pPr>
            <a:r>
              <a:rPr sz="1800" i="1" spc="120" dirty="0">
                <a:latin typeface="Book Antiqua"/>
                <a:cs typeface="Book Antiqua"/>
              </a:rPr>
              <a:t>P</a:t>
            </a:r>
            <a:r>
              <a:rPr sz="1800" spc="120" baseline="-6944" dirty="0">
                <a:latin typeface="Cambria"/>
                <a:cs typeface="Cambria"/>
              </a:rPr>
              <a:t>N	</a:t>
            </a:r>
            <a:r>
              <a:rPr sz="1800" i="1" spc="120" dirty="0">
                <a:latin typeface="Book Antiqua"/>
                <a:cs typeface="Book Antiqua"/>
              </a:rPr>
              <a:t>P</a:t>
            </a:r>
            <a:r>
              <a:rPr sz="1800" spc="120" baseline="-6944" dirty="0">
                <a:latin typeface="Cambria"/>
                <a:cs typeface="Cambria"/>
              </a:rPr>
              <a:t>N	</a:t>
            </a:r>
            <a:r>
              <a:rPr sz="1800" i="1" spc="120" dirty="0">
                <a:latin typeface="Book Antiqua"/>
                <a:cs typeface="Book Antiqua"/>
              </a:rPr>
              <a:t>P</a:t>
            </a:r>
            <a:r>
              <a:rPr sz="1800" spc="120" baseline="-6944" dirty="0">
                <a:latin typeface="Cambria"/>
                <a:cs typeface="Cambria"/>
              </a:rPr>
              <a:t>N</a:t>
            </a:r>
            <a:endParaRPr sz="1800" baseline="-6944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35722" y="6299200"/>
            <a:ext cx="2054225" cy="807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80"/>
              </a:lnSpc>
              <a:spcBef>
                <a:spcPts val="100"/>
              </a:spcBef>
              <a:tabLst>
                <a:tab pos="1042035" algn="l"/>
                <a:tab pos="1423035" algn="l"/>
              </a:tabLst>
            </a:pPr>
            <a:r>
              <a:rPr sz="1800" i="1" spc="100" dirty="0">
                <a:latin typeface="Book Antiqua"/>
                <a:cs typeface="Book Antiqua"/>
              </a:rPr>
              <a:t>P</a:t>
            </a:r>
            <a:r>
              <a:rPr sz="1800" spc="150" baseline="-6944" dirty="0">
                <a:latin typeface="Cambria"/>
                <a:cs typeface="Cambria"/>
              </a:rPr>
              <a:t>N</a:t>
            </a:r>
            <a:r>
              <a:rPr sz="1800" spc="502" baseline="-6944" dirty="0">
                <a:latin typeface="Cambria"/>
                <a:cs typeface="Cambria"/>
              </a:rPr>
              <a:t> </a:t>
            </a:r>
            <a:r>
              <a:rPr sz="1800" spc="400" dirty="0">
                <a:latin typeface="Cambria"/>
                <a:cs typeface="Cambria"/>
              </a:rPr>
              <a:t>&lt;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i="1" spc="135" dirty="0">
                <a:latin typeface="Book Antiqua"/>
                <a:cs typeface="Book Antiqua"/>
              </a:rPr>
              <a:t>T</a:t>
            </a:r>
            <a:r>
              <a:rPr sz="1800" spc="202" baseline="-6944" dirty="0">
                <a:latin typeface="Cambria"/>
                <a:cs typeface="Cambria"/>
              </a:rPr>
              <a:t>N	</a:t>
            </a:r>
            <a:r>
              <a:rPr sz="1800" spc="105" dirty="0">
                <a:latin typeface="Lucida Sans Unicode"/>
                <a:cs typeface="Lucida Sans Unicode"/>
              </a:rPr>
              <a:t>⇒	</a:t>
            </a:r>
            <a:r>
              <a:rPr sz="1800" i="1" spc="65" dirty="0">
                <a:latin typeface="Book Antiqua"/>
                <a:cs typeface="Book Antiqua"/>
              </a:rPr>
              <a:t>G </a:t>
            </a:r>
            <a:r>
              <a:rPr sz="1800" spc="400" dirty="0">
                <a:latin typeface="Cambria"/>
                <a:cs typeface="Cambria"/>
              </a:rPr>
              <a:t>&lt;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-100" dirty="0">
                <a:latin typeface="Cambria"/>
                <a:cs typeface="Cambria"/>
              </a:rPr>
              <a:t>0</a:t>
            </a:r>
            <a:endParaRPr sz="1800">
              <a:latin typeface="Cambria"/>
              <a:cs typeface="Cambria"/>
            </a:endParaRPr>
          </a:p>
          <a:p>
            <a:pPr marL="262255" marR="254000" algn="ctr">
              <a:lnSpc>
                <a:spcPts val="2000"/>
              </a:lnSpc>
              <a:spcBef>
                <a:spcPts val="120"/>
              </a:spcBef>
            </a:pPr>
            <a:r>
              <a:rPr sz="1800" dirty="0">
                <a:solidFill>
                  <a:srgbClr val="FF2800"/>
                </a:solidFill>
                <a:latin typeface="Comic Sans MS"/>
                <a:cs typeface="Comic Sans MS"/>
              </a:rPr>
              <a:t>sur-saturation  </a:t>
            </a:r>
            <a:r>
              <a:rPr sz="1800" dirty="0">
                <a:latin typeface="Comic Sans MS"/>
                <a:cs typeface="Comic Sans MS"/>
              </a:rPr>
              <a:t>l’azote</a:t>
            </a:r>
            <a:r>
              <a:rPr sz="1800" spc="-8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dégaze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87450" y="5058357"/>
            <a:ext cx="131445" cy="187325"/>
          </a:xfrm>
          <a:custGeom>
            <a:avLst/>
            <a:gdLst/>
            <a:ahLst/>
            <a:cxnLst/>
            <a:rect l="l" t="t" r="r" b="b"/>
            <a:pathLst>
              <a:path w="131445" h="187325">
                <a:moveTo>
                  <a:pt x="130916" y="18696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76231" y="5207868"/>
            <a:ext cx="74930" cy="84455"/>
          </a:xfrm>
          <a:custGeom>
            <a:avLst/>
            <a:gdLst/>
            <a:ahLst/>
            <a:cxnLst/>
            <a:rect l="l" t="t" r="r" b="b"/>
            <a:pathLst>
              <a:path w="74929" h="84454">
                <a:moveTo>
                  <a:pt x="62419" y="0"/>
                </a:moveTo>
                <a:lnTo>
                  <a:pt x="42136" y="37458"/>
                </a:lnTo>
                <a:lnTo>
                  <a:pt x="0" y="43707"/>
                </a:lnTo>
                <a:lnTo>
                  <a:pt x="74916" y="84273"/>
                </a:lnTo>
                <a:lnTo>
                  <a:pt x="62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30639" y="5722439"/>
            <a:ext cx="35921" cy="359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59239" y="5697039"/>
            <a:ext cx="35921" cy="359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51339" y="5849439"/>
            <a:ext cx="35921" cy="359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68739" y="6039939"/>
            <a:ext cx="35921" cy="359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71939" y="6141539"/>
            <a:ext cx="35921" cy="359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40239" y="6078039"/>
            <a:ext cx="35921" cy="359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03739" y="5709739"/>
            <a:ext cx="35921" cy="359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08439" y="5811339"/>
            <a:ext cx="35921" cy="359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30639" y="5874839"/>
            <a:ext cx="35921" cy="359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25939" y="5697039"/>
            <a:ext cx="35921" cy="359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89439" y="6205039"/>
            <a:ext cx="35921" cy="359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43339" y="6179639"/>
            <a:ext cx="35921" cy="359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491039" y="5951039"/>
            <a:ext cx="35921" cy="359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70339" y="5938339"/>
            <a:ext cx="35921" cy="359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49739" y="6065339"/>
            <a:ext cx="35921" cy="359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98939" y="6230439"/>
            <a:ext cx="35921" cy="359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00539" y="5938339"/>
            <a:ext cx="35921" cy="359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86239" y="5785939"/>
            <a:ext cx="35921" cy="359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026400" y="5822950"/>
            <a:ext cx="303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185" dirty="0">
                <a:latin typeface="Book Antiqua"/>
                <a:cs typeface="Book Antiqua"/>
              </a:rPr>
              <a:t>T</a:t>
            </a:r>
            <a:r>
              <a:rPr sz="1800" spc="120" baseline="-6944" dirty="0">
                <a:latin typeface="Cambria"/>
                <a:cs typeface="Cambria"/>
              </a:rPr>
              <a:t>N</a:t>
            </a:r>
            <a:endParaRPr sz="1800" baseline="-6944">
              <a:latin typeface="Cambria"/>
              <a:cs typeface="Cambri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404225" y="5487987"/>
            <a:ext cx="96837" cy="3841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81937" y="5449887"/>
            <a:ext cx="96837" cy="3841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59737" y="5500687"/>
            <a:ext cx="96837" cy="3841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26425" y="5462587"/>
            <a:ext cx="96837" cy="3841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5600" y="4191000"/>
            <a:ext cx="9588500" cy="685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08000" y="1093469"/>
            <a:ext cx="8891905" cy="30988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Mélange </a:t>
            </a: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de </a:t>
            </a: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gaz : pression partielle </a:t>
            </a: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en </a:t>
            </a: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azote,</a:t>
            </a:r>
            <a:r>
              <a:rPr sz="1800" b="1" spc="-55" dirty="0">
                <a:solidFill>
                  <a:srgbClr val="E62200"/>
                </a:solidFill>
                <a:latin typeface="Comic Sans MS"/>
                <a:cs typeface="Comic Sans MS"/>
              </a:rPr>
              <a:t> </a:t>
            </a:r>
            <a:r>
              <a:rPr sz="1800" i="1" spc="100" dirty="0">
                <a:solidFill>
                  <a:srgbClr val="E62200"/>
                </a:solidFill>
                <a:latin typeface="Book Antiqua"/>
                <a:cs typeface="Book Antiqua"/>
              </a:rPr>
              <a:t>P</a:t>
            </a:r>
            <a:r>
              <a:rPr sz="1800" b="1" spc="150" baseline="-6944" dirty="0">
                <a:solidFill>
                  <a:srgbClr val="E62200"/>
                </a:solidFill>
                <a:latin typeface="Book Antiqua"/>
                <a:cs typeface="Book Antiqua"/>
              </a:rPr>
              <a:t>N</a:t>
            </a:r>
            <a:endParaRPr sz="1800" baseline="-6944">
              <a:latin typeface="Book Antiqua"/>
              <a:cs typeface="Book Antiqua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La pression partielle </a:t>
            </a:r>
            <a:r>
              <a:rPr sz="1800" i="1" spc="100" dirty="0">
                <a:latin typeface="Book Antiqua"/>
                <a:cs typeface="Book Antiqua"/>
              </a:rPr>
              <a:t>P</a:t>
            </a:r>
            <a:r>
              <a:rPr sz="1800" spc="150" baseline="-6944" dirty="0">
                <a:latin typeface="Cambria"/>
                <a:cs typeface="Cambria"/>
              </a:rPr>
              <a:t>N </a:t>
            </a:r>
            <a:r>
              <a:rPr sz="1800" dirty="0">
                <a:latin typeface="Comic Sans MS"/>
                <a:cs typeface="Comic Sans MS"/>
              </a:rPr>
              <a:t>est la </a:t>
            </a:r>
            <a:r>
              <a:rPr sz="1800" spc="-5" dirty="0">
                <a:latin typeface="Comic Sans MS"/>
                <a:cs typeface="Comic Sans MS"/>
              </a:rPr>
              <a:t>fraction due </a:t>
            </a:r>
            <a:r>
              <a:rPr sz="1800" dirty="0">
                <a:latin typeface="Comic Sans MS"/>
                <a:cs typeface="Comic Sans MS"/>
              </a:rPr>
              <a:t>à l’azote </a:t>
            </a:r>
            <a:r>
              <a:rPr sz="1800" spc="-5" dirty="0">
                <a:latin typeface="Comic Sans MS"/>
                <a:cs typeface="Comic Sans MS"/>
              </a:rPr>
              <a:t>de </a:t>
            </a:r>
            <a:r>
              <a:rPr sz="1800" dirty="0">
                <a:latin typeface="Comic Sans MS"/>
                <a:cs typeface="Comic Sans MS"/>
              </a:rPr>
              <a:t>la pression </a:t>
            </a:r>
            <a:r>
              <a:rPr sz="1800" spc="-5" dirty="0">
                <a:latin typeface="Comic Sans MS"/>
                <a:cs typeface="Comic Sans MS"/>
              </a:rPr>
              <a:t>totale</a:t>
            </a:r>
            <a:r>
              <a:rPr sz="1800" spc="-265" dirty="0">
                <a:latin typeface="Comic Sans MS"/>
                <a:cs typeface="Comic Sans MS"/>
              </a:rPr>
              <a:t> </a:t>
            </a:r>
            <a:r>
              <a:rPr sz="1800" i="1" spc="60" dirty="0">
                <a:latin typeface="Book Antiqua"/>
                <a:cs typeface="Book Antiqua"/>
              </a:rPr>
              <a:t>P</a:t>
            </a:r>
            <a:r>
              <a:rPr sz="1800" spc="60" dirty="0">
                <a:latin typeface="Comic Sans MS"/>
                <a:cs typeface="Comic Sans MS"/>
              </a:rPr>
              <a:t>.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Font typeface="Comic Sans MS"/>
              <a:buChar char="•"/>
              <a:tabLst>
                <a:tab pos="169545" algn="l"/>
              </a:tabLst>
            </a:pPr>
            <a:r>
              <a:rPr sz="1800" b="1" dirty="0">
                <a:latin typeface="Comic Sans MS"/>
                <a:cs typeface="Comic Sans MS"/>
              </a:rPr>
              <a:t>Loi </a:t>
            </a:r>
            <a:r>
              <a:rPr sz="1800" b="1" spc="-5" dirty="0">
                <a:latin typeface="Comic Sans MS"/>
                <a:cs typeface="Comic Sans MS"/>
              </a:rPr>
              <a:t>de </a:t>
            </a:r>
            <a:r>
              <a:rPr sz="1800" b="1" dirty="0">
                <a:latin typeface="Comic Sans MS"/>
                <a:cs typeface="Comic Sans MS"/>
              </a:rPr>
              <a:t>Dalton </a:t>
            </a:r>
            <a:r>
              <a:rPr sz="1800" dirty="0">
                <a:latin typeface="Microsoft Sans Serif"/>
                <a:cs typeface="Microsoft Sans Serif"/>
              </a:rPr>
              <a:t>→ </a:t>
            </a:r>
            <a:r>
              <a:rPr sz="1800" i="1" spc="100" dirty="0">
                <a:latin typeface="Book Antiqua"/>
                <a:cs typeface="Book Antiqua"/>
              </a:rPr>
              <a:t>P</a:t>
            </a:r>
            <a:r>
              <a:rPr sz="1800" spc="150" baseline="-6944" dirty="0">
                <a:latin typeface="Cambria"/>
                <a:cs typeface="Cambria"/>
              </a:rPr>
              <a:t>N </a:t>
            </a:r>
            <a:r>
              <a:rPr sz="1800" spc="400" dirty="0">
                <a:latin typeface="Cambria"/>
                <a:cs typeface="Cambria"/>
              </a:rPr>
              <a:t>= </a:t>
            </a:r>
            <a:r>
              <a:rPr sz="1800" spc="-5" dirty="0">
                <a:latin typeface="Cambria"/>
                <a:cs typeface="Cambria"/>
              </a:rPr>
              <a:t>%(N</a:t>
            </a:r>
            <a:r>
              <a:rPr sz="1800" spc="-7" baseline="-6944" dirty="0">
                <a:latin typeface="Cambria"/>
                <a:cs typeface="Cambria"/>
              </a:rPr>
              <a:t>2</a:t>
            </a:r>
            <a:r>
              <a:rPr sz="1800" spc="-5" dirty="0">
                <a:latin typeface="Cambria"/>
                <a:cs typeface="Cambria"/>
              </a:rPr>
              <a:t>) </a:t>
            </a:r>
            <a:r>
              <a:rPr sz="1800" spc="-35" dirty="0">
                <a:latin typeface="Lucida Sans Unicode"/>
                <a:cs typeface="Lucida Sans Unicode"/>
              </a:rPr>
              <a:t>×</a:t>
            </a:r>
            <a:r>
              <a:rPr sz="1800" spc="-305" dirty="0">
                <a:latin typeface="Lucida Sans Unicode"/>
                <a:cs typeface="Lucida Sans Unicode"/>
              </a:rPr>
              <a:t> </a:t>
            </a:r>
            <a:r>
              <a:rPr sz="1800" i="1" spc="60" dirty="0">
                <a:latin typeface="Book Antiqua"/>
                <a:cs typeface="Book Antiqua"/>
              </a:rPr>
              <a:t>P</a:t>
            </a:r>
            <a:r>
              <a:rPr sz="1800" spc="60" dirty="0">
                <a:latin typeface="Comic Sans MS"/>
                <a:cs typeface="Comic Sans MS"/>
              </a:rPr>
              <a:t>.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Exemples à l’air où </a:t>
            </a:r>
            <a:r>
              <a:rPr sz="1800" spc="-5" dirty="0">
                <a:latin typeface="Cambria"/>
                <a:cs typeface="Cambria"/>
              </a:rPr>
              <a:t>%(N</a:t>
            </a:r>
            <a:r>
              <a:rPr sz="1800" spc="-7" baseline="-6944" dirty="0">
                <a:latin typeface="Cambria"/>
                <a:cs typeface="Cambria"/>
              </a:rPr>
              <a:t>2</a:t>
            </a:r>
            <a:r>
              <a:rPr sz="1800" spc="-5" dirty="0">
                <a:latin typeface="Cambria"/>
                <a:cs typeface="Cambria"/>
              </a:rPr>
              <a:t>) </a:t>
            </a:r>
            <a:r>
              <a:rPr sz="1800" spc="400" dirty="0">
                <a:latin typeface="Cambria"/>
                <a:cs typeface="Cambria"/>
              </a:rPr>
              <a:t>= </a:t>
            </a:r>
            <a:r>
              <a:rPr sz="1800" spc="-25" dirty="0">
                <a:latin typeface="Cambria"/>
                <a:cs typeface="Cambria"/>
              </a:rPr>
              <a:t>0,8 </a:t>
            </a:r>
            <a:r>
              <a:rPr sz="1800" dirty="0">
                <a:latin typeface="Comic Sans MS"/>
                <a:cs typeface="Comic Sans MS"/>
              </a:rPr>
              <a:t>: – en surface </a:t>
            </a:r>
            <a:r>
              <a:rPr sz="1800" i="1" spc="100" dirty="0">
                <a:latin typeface="Book Antiqua"/>
                <a:cs typeface="Book Antiqua"/>
              </a:rPr>
              <a:t>P</a:t>
            </a:r>
            <a:r>
              <a:rPr sz="1800" spc="150" baseline="-6944" dirty="0">
                <a:latin typeface="Cambria"/>
                <a:cs typeface="Cambria"/>
              </a:rPr>
              <a:t>N </a:t>
            </a:r>
            <a:r>
              <a:rPr sz="1800" spc="400" dirty="0">
                <a:latin typeface="Cambria"/>
                <a:cs typeface="Cambria"/>
              </a:rPr>
              <a:t>= </a:t>
            </a:r>
            <a:r>
              <a:rPr sz="1800" spc="-25" dirty="0">
                <a:latin typeface="Cambria"/>
                <a:cs typeface="Cambria"/>
              </a:rPr>
              <a:t>0,8 </a:t>
            </a:r>
            <a:r>
              <a:rPr sz="1800" spc="-35" dirty="0">
                <a:latin typeface="Lucida Sans Unicode"/>
                <a:cs typeface="Lucida Sans Unicode"/>
              </a:rPr>
              <a:t>× </a:t>
            </a:r>
            <a:r>
              <a:rPr sz="1800" spc="-100" dirty="0">
                <a:latin typeface="Cambria"/>
                <a:cs typeface="Cambria"/>
              </a:rPr>
              <a:t>1 </a:t>
            </a:r>
            <a:r>
              <a:rPr sz="1800" spc="-5" dirty="0">
                <a:latin typeface="Cambria"/>
                <a:cs typeface="Cambria"/>
              </a:rPr>
              <a:t>bar </a:t>
            </a:r>
            <a:r>
              <a:rPr sz="1800" spc="400" dirty="0">
                <a:latin typeface="Cambria"/>
                <a:cs typeface="Cambria"/>
              </a:rPr>
              <a:t>= </a:t>
            </a:r>
            <a:r>
              <a:rPr sz="1800" spc="-25" dirty="0">
                <a:latin typeface="Cambria"/>
                <a:cs typeface="Cambria"/>
              </a:rPr>
              <a:t>0,8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30" dirty="0">
                <a:latin typeface="Cambria"/>
                <a:cs typeface="Cambria"/>
              </a:rPr>
              <a:t>bar,</a:t>
            </a:r>
            <a:endParaRPr sz="1800">
              <a:latin typeface="Cambria"/>
              <a:cs typeface="Cambria"/>
            </a:endParaRPr>
          </a:p>
          <a:p>
            <a:pPr marL="3657600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latin typeface="Comic Sans MS"/>
                <a:cs typeface="Comic Sans MS"/>
              </a:rPr>
              <a:t>– à </a:t>
            </a:r>
            <a:r>
              <a:rPr sz="1800" spc="-5" dirty="0">
                <a:latin typeface="Comic Sans MS"/>
                <a:cs typeface="Comic Sans MS"/>
              </a:rPr>
              <a:t>30 </a:t>
            </a:r>
            <a:r>
              <a:rPr sz="1800" dirty="0">
                <a:latin typeface="Comic Sans MS"/>
                <a:cs typeface="Comic Sans MS"/>
              </a:rPr>
              <a:t>m </a:t>
            </a:r>
            <a:r>
              <a:rPr sz="1800" spc="60" dirty="0">
                <a:latin typeface="Comic Sans MS"/>
                <a:cs typeface="Comic Sans MS"/>
              </a:rPr>
              <a:t>(</a:t>
            </a:r>
            <a:r>
              <a:rPr sz="1800" i="1" spc="60" dirty="0">
                <a:latin typeface="Book Antiqua"/>
                <a:cs typeface="Book Antiqua"/>
              </a:rPr>
              <a:t>P </a:t>
            </a:r>
            <a:r>
              <a:rPr sz="1800" spc="400" dirty="0">
                <a:latin typeface="Cambria"/>
                <a:cs typeface="Cambria"/>
              </a:rPr>
              <a:t>= </a:t>
            </a:r>
            <a:r>
              <a:rPr sz="1800" spc="-100" dirty="0">
                <a:latin typeface="Cambria"/>
                <a:cs typeface="Cambria"/>
              </a:rPr>
              <a:t>4 </a:t>
            </a:r>
            <a:r>
              <a:rPr sz="1800" spc="-5" dirty="0">
                <a:latin typeface="Cambria"/>
                <a:cs typeface="Cambria"/>
              </a:rPr>
              <a:t>bar</a:t>
            </a:r>
            <a:r>
              <a:rPr sz="1800" spc="-5" dirty="0">
                <a:latin typeface="Comic Sans MS"/>
                <a:cs typeface="Comic Sans MS"/>
              </a:rPr>
              <a:t>) </a:t>
            </a:r>
            <a:r>
              <a:rPr sz="1800" dirty="0">
                <a:latin typeface="Comic Sans MS"/>
                <a:cs typeface="Comic Sans MS"/>
              </a:rPr>
              <a:t>: </a:t>
            </a:r>
            <a:r>
              <a:rPr sz="1800" i="1" spc="100" dirty="0">
                <a:latin typeface="Book Antiqua"/>
                <a:cs typeface="Book Antiqua"/>
              </a:rPr>
              <a:t>P</a:t>
            </a:r>
            <a:r>
              <a:rPr sz="1800" spc="150" baseline="-6944" dirty="0">
                <a:latin typeface="Cambria"/>
                <a:cs typeface="Cambria"/>
              </a:rPr>
              <a:t>N </a:t>
            </a:r>
            <a:r>
              <a:rPr sz="1800" spc="400" dirty="0">
                <a:latin typeface="Cambria"/>
                <a:cs typeface="Cambria"/>
              </a:rPr>
              <a:t>= </a:t>
            </a:r>
            <a:r>
              <a:rPr sz="1800" spc="-25" dirty="0">
                <a:latin typeface="Cambria"/>
                <a:cs typeface="Cambria"/>
              </a:rPr>
              <a:t>0,8 </a:t>
            </a:r>
            <a:r>
              <a:rPr sz="1800" spc="-35" dirty="0">
                <a:latin typeface="Lucida Sans Unicode"/>
                <a:cs typeface="Lucida Sans Unicode"/>
              </a:rPr>
              <a:t>× </a:t>
            </a:r>
            <a:r>
              <a:rPr sz="1800" spc="-100" dirty="0">
                <a:latin typeface="Cambria"/>
                <a:cs typeface="Cambria"/>
              </a:rPr>
              <a:t>4 </a:t>
            </a:r>
            <a:r>
              <a:rPr sz="1800" spc="-5" dirty="0">
                <a:latin typeface="Cambria"/>
                <a:cs typeface="Cambria"/>
              </a:rPr>
              <a:t>bar </a:t>
            </a:r>
            <a:r>
              <a:rPr sz="1800" spc="400" dirty="0">
                <a:latin typeface="Cambria"/>
                <a:cs typeface="Cambria"/>
              </a:rPr>
              <a:t>= </a:t>
            </a:r>
            <a:r>
              <a:rPr sz="1800" spc="-25" dirty="0">
                <a:latin typeface="Cambria"/>
                <a:cs typeface="Cambria"/>
              </a:rPr>
              <a:t>3,2</a:t>
            </a:r>
            <a:r>
              <a:rPr sz="1800" spc="35" dirty="0">
                <a:latin typeface="Cambria"/>
                <a:cs typeface="Cambria"/>
              </a:rPr>
              <a:t> </a:t>
            </a:r>
            <a:r>
              <a:rPr sz="1800" spc="30" dirty="0">
                <a:latin typeface="Cambria"/>
                <a:cs typeface="Cambria"/>
              </a:rPr>
              <a:t>bar.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940"/>
              </a:spcBef>
            </a:pP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Dissolution </a:t>
            </a: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d’un </a:t>
            </a: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gaz </a:t>
            </a: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dans un </a:t>
            </a: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liquide : </a:t>
            </a: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tension en </a:t>
            </a: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azote,</a:t>
            </a:r>
            <a:r>
              <a:rPr sz="1800" b="1" spc="-20" dirty="0">
                <a:solidFill>
                  <a:srgbClr val="E62200"/>
                </a:solidFill>
                <a:latin typeface="Comic Sans MS"/>
                <a:cs typeface="Comic Sans MS"/>
              </a:rPr>
              <a:t> </a:t>
            </a:r>
            <a:r>
              <a:rPr sz="1800" i="1" spc="130" dirty="0">
                <a:solidFill>
                  <a:srgbClr val="E62200"/>
                </a:solidFill>
                <a:latin typeface="Book Antiqua"/>
                <a:cs typeface="Book Antiqua"/>
              </a:rPr>
              <a:t>T</a:t>
            </a:r>
            <a:r>
              <a:rPr sz="1800" b="1" spc="195" baseline="-6944" dirty="0">
                <a:solidFill>
                  <a:srgbClr val="E62200"/>
                </a:solidFill>
                <a:latin typeface="Book Antiqua"/>
                <a:cs typeface="Book Antiqua"/>
              </a:rPr>
              <a:t>N</a:t>
            </a:r>
            <a:endParaRPr sz="1800" baseline="-6944">
              <a:latin typeface="Book Antiqua"/>
              <a:cs typeface="Book Antiqua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La </a:t>
            </a:r>
            <a:r>
              <a:rPr sz="1800" spc="-5" dirty="0">
                <a:latin typeface="Comic Sans MS"/>
                <a:cs typeface="Comic Sans MS"/>
              </a:rPr>
              <a:t>tension </a:t>
            </a:r>
            <a:r>
              <a:rPr sz="1800" i="1" spc="135" dirty="0">
                <a:latin typeface="Book Antiqua"/>
                <a:cs typeface="Book Antiqua"/>
              </a:rPr>
              <a:t>T</a:t>
            </a:r>
            <a:r>
              <a:rPr sz="1800" spc="202" baseline="-6944" dirty="0">
                <a:latin typeface="Cambria"/>
                <a:cs typeface="Cambria"/>
              </a:rPr>
              <a:t>N </a:t>
            </a:r>
            <a:r>
              <a:rPr sz="1800" dirty="0">
                <a:latin typeface="Comic Sans MS"/>
                <a:cs typeface="Comic Sans MS"/>
              </a:rPr>
              <a:t>mesure la </a:t>
            </a:r>
            <a:r>
              <a:rPr sz="1800" spc="-5" dirty="0">
                <a:latin typeface="Comic Sans MS"/>
                <a:cs typeface="Comic Sans MS"/>
              </a:rPr>
              <a:t>quantité d’azote dissous dans </a:t>
            </a:r>
            <a:r>
              <a:rPr sz="1800" dirty="0">
                <a:latin typeface="Comic Sans MS"/>
                <a:cs typeface="Comic Sans MS"/>
              </a:rPr>
              <a:t>le</a:t>
            </a:r>
            <a:r>
              <a:rPr sz="1800" spc="-27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liquide.</a:t>
            </a:r>
            <a:endParaRPr sz="1800">
              <a:latin typeface="Comic Sans MS"/>
              <a:cs typeface="Comic Sans MS"/>
            </a:endParaRPr>
          </a:p>
          <a:p>
            <a:pPr marL="149225">
              <a:lnSpc>
                <a:spcPct val="100000"/>
              </a:lnSpc>
              <a:spcBef>
                <a:spcPts val="340"/>
              </a:spcBef>
            </a:pPr>
            <a:r>
              <a:rPr sz="1800" b="1" dirty="0">
                <a:latin typeface="Comic Sans MS"/>
                <a:cs typeface="Comic Sans MS"/>
              </a:rPr>
              <a:t>Loi </a:t>
            </a:r>
            <a:r>
              <a:rPr sz="1800" b="1" spc="-5" dirty="0">
                <a:latin typeface="Comic Sans MS"/>
                <a:cs typeface="Comic Sans MS"/>
              </a:rPr>
              <a:t>de Henry </a:t>
            </a:r>
            <a:r>
              <a:rPr sz="1800" dirty="0">
                <a:latin typeface="Microsoft Sans Serif"/>
                <a:cs typeface="Microsoft Sans Serif"/>
              </a:rPr>
              <a:t>→ </a:t>
            </a:r>
            <a:r>
              <a:rPr sz="1800" dirty="0">
                <a:latin typeface="Comic Sans MS"/>
                <a:cs typeface="Comic Sans MS"/>
              </a:rPr>
              <a:t>c’est la </a:t>
            </a:r>
            <a:r>
              <a:rPr sz="1800" spc="-5" dirty="0">
                <a:latin typeface="Comic Sans MS"/>
                <a:cs typeface="Comic Sans MS"/>
              </a:rPr>
              <a:t>valeur de </a:t>
            </a:r>
            <a:r>
              <a:rPr sz="1800" dirty="0">
                <a:latin typeface="Comic Sans MS"/>
                <a:cs typeface="Comic Sans MS"/>
              </a:rPr>
              <a:t>la pression partielle </a:t>
            </a:r>
            <a:r>
              <a:rPr sz="1800" i="1" spc="100" dirty="0">
                <a:latin typeface="Book Antiqua"/>
                <a:cs typeface="Book Antiqua"/>
              </a:rPr>
              <a:t>P</a:t>
            </a:r>
            <a:r>
              <a:rPr sz="1800" spc="150" baseline="-6944" dirty="0">
                <a:latin typeface="Cambria"/>
                <a:cs typeface="Cambria"/>
              </a:rPr>
              <a:t>N </a:t>
            </a:r>
            <a:r>
              <a:rPr sz="1800" spc="-5" dirty="0">
                <a:latin typeface="Comic Sans MS"/>
                <a:cs typeface="Comic Sans MS"/>
              </a:rPr>
              <a:t>dans </a:t>
            </a:r>
            <a:r>
              <a:rPr sz="1800" dirty="0">
                <a:latin typeface="Comic Sans MS"/>
                <a:cs typeface="Comic Sans MS"/>
              </a:rPr>
              <a:t>le gaz à</a:t>
            </a:r>
            <a:r>
              <a:rPr sz="1800" spc="-10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saturation.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439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En </a:t>
            </a:r>
            <a:r>
              <a:rPr sz="1800" spc="-5" dirty="0">
                <a:latin typeface="Comic Sans MS"/>
                <a:cs typeface="Comic Sans MS"/>
              </a:rPr>
              <a:t>dehors de </a:t>
            </a:r>
            <a:r>
              <a:rPr sz="1800" dirty="0">
                <a:latin typeface="Comic Sans MS"/>
                <a:cs typeface="Comic Sans MS"/>
              </a:rPr>
              <a:t>la saturation, on </a:t>
            </a:r>
            <a:r>
              <a:rPr sz="1800" spc="-5" dirty="0">
                <a:latin typeface="Comic Sans MS"/>
                <a:cs typeface="Comic Sans MS"/>
              </a:rPr>
              <a:t>définit </a:t>
            </a:r>
            <a:r>
              <a:rPr sz="1800" dirty="0">
                <a:latin typeface="Comic Sans MS"/>
                <a:cs typeface="Comic Sans MS"/>
              </a:rPr>
              <a:t>le </a:t>
            </a:r>
            <a:r>
              <a:rPr sz="1800" b="1" dirty="0">
                <a:latin typeface="Comic Sans MS"/>
                <a:cs typeface="Comic Sans MS"/>
              </a:rPr>
              <a:t>gradient</a:t>
            </a:r>
            <a:r>
              <a:rPr sz="1800" b="1" spc="-26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26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49" name="object 49"/>
          <p:cNvSpPr txBox="1"/>
          <p:nvPr/>
        </p:nvSpPr>
        <p:spPr>
          <a:xfrm>
            <a:off x="431800" y="4267200"/>
            <a:ext cx="9334500" cy="431800"/>
          </a:xfrm>
          <a:prstGeom prst="rect">
            <a:avLst/>
          </a:prstGeom>
          <a:solidFill>
            <a:srgbClr val="EBEBEB"/>
          </a:solidFill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2780"/>
              </a:lnSpc>
            </a:pPr>
            <a:r>
              <a:rPr sz="2400" i="1" spc="90" dirty="0">
                <a:latin typeface="Book Antiqua"/>
                <a:cs typeface="Book Antiqua"/>
              </a:rPr>
              <a:t>G </a:t>
            </a:r>
            <a:r>
              <a:rPr sz="2400" spc="535" dirty="0">
                <a:latin typeface="Cambria"/>
                <a:cs typeface="Cambria"/>
              </a:rPr>
              <a:t>= </a:t>
            </a:r>
            <a:r>
              <a:rPr sz="2400" i="1" spc="135" dirty="0">
                <a:latin typeface="Book Antiqua"/>
                <a:cs typeface="Book Antiqua"/>
              </a:rPr>
              <a:t>P</a:t>
            </a:r>
            <a:r>
              <a:rPr sz="2400" spc="202" baseline="-5208" dirty="0">
                <a:latin typeface="Cambria"/>
                <a:cs typeface="Cambria"/>
              </a:rPr>
              <a:t>N  </a:t>
            </a:r>
            <a:r>
              <a:rPr sz="2400" dirty="0">
                <a:latin typeface="Cambria"/>
                <a:cs typeface="Cambria"/>
              </a:rPr>
              <a:t>–</a:t>
            </a:r>
            <a:r>
              <a:rPr sz="2400" spc="-85" dirty="0">
                <a:latin typeface="Cambria"/>
                <a:cs typeface="Cambria"/>
              </a:rPr>
              <a:t> </a:t>
            </a:r>
            <a:r>
              <a:rPr sz="2400" i="1" spc="180" dirty="0">
                <a:latin typeface="Book Antiqua"/>
                <a:cs typeface="Book Antiqua"/>
              </a:rPr>
              <a:t>T</a:t>
            </a:r>
            <a:r>
              <a:rPr sz="2400" spc="270" baseline="-5208" dirty="0">
                <a:latin typeface="Cambria"/>
                <a:cs typeface="Cambria"/>
              </a:rPr>
              <a:t>N</a:t>
            </a:r>
            <a:endParaRPr sz="2400" baseline="-5208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2644" y="40391"/>
            <a:ext cx="4923915" cy="696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4631" y="843538"/>
            <a:ext cx="9220200" cy="6095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7118" y="5059774"/>
            <a:ext cx="1766711" cy="322228"/>
          </a:xfrm>
          <a:prstGeom prst="rect">
            <a:avLst/>
          </a:prstGeom>
        </p:spPr>
        <p:txBody>
          <a:bodyPr vert="horz" wrap="square" lIns="0" tIns="14312" rIns="0" bIns="0" rtlCol="0">
            <a:spAutoFit/>
          </a:bodyPr>
          <a:lstStyle/>
          <a:p>
            <a:pPr marL="14312">
              <a:spcBef>
                <a:spcPts val="113"/>
              </a:spcBef>
            </a:pPr>
            <a:r>
              <a:rPr sz="2000" spc="-11" dirty="0">
                <a:latin typeface="Calibri"/>
                <a:cs typeface="Calibri"/>
              </a:rPr>
              <a:t>PPO</a:t>
            </a:r>
            <a:r>
              <a:rPr sz="2000" spc="-17" baseline="-20833" dirty="0">
                <a:latin typeface="Calibri"/>
                <a:cs typeface="Calibri"/>
              </a:rPr>
              <a:t>2 </a:t>
            </a:r>
            <a:r>
              <a:rPr sz="2000" dirty="0">
                <a:latin typeface="Calibri"/>
                <a:cs typeface="Calibri"/>
              </a:rPr>
              <a:t>= 0,060</a:t>
            </a:r>
            <a:r>
              <a:rPr sz="2000" spc="-203" dirty="0">
                <a:latin typeface="Calibri"/>
                <a:cs typeface="Calibri"/>
              </a:rPr>
              <a:t> </a:t>
            </a:r>
            <a:r>
              <a:rPr sz="2000" spc="-6" dirty="0">
                <a:latin typeface="Calibri"/>
                <a:cs typeface="Calibri"/>
              </a:rPr>
              <a:t>bar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96559" y="5464533"/>
            <a:ext cx="1767417" cy="322228"/>
          </a:xfrm>
          <a:prstGeom prst="rect">
            <a:avLst/>
          </a:prstGeom>
        </p:spPr>
        <p:txBody>
          <a:bodyPr vert="horz" wrap="square" lIns="0" tIns="14312" rIns="0" bIns="0" rtlCol="0">
            <a:spAutoFit/>
          </a:bodyPr>
          <a:lstStyle/>
          <a:p>
            <a:pPr marL="14312">
              <a:spcBef>
                <a:spcPts val="113"/>
              </a:spcBef>
            </a:pPr>
            <a:r>
              <a:rPr sz="2000" spc="-11" dirty="0">
                <a:latin typeface="Calibri"/>
                <a:cs typeface="Calibri"/>
              </a:rPr>
              <a:t>PPO</a:t>
            </a:r>
            <a:r>
              <a:rPr sz="2000" spc="-17" baseline="-20833" dirty="0">
                <a:latin typeface="Calibri"/>
                <a:cs typeface="Calibri"/>
              </a:rPr>
              <a:t>2 </a:t>
            </a:r>
            <a:r>
              <a:rPr sz="2000" dirty="0">
                <a:latin typeface="Calibri"/>
                <a:cs typeface="Calibri"/>
              </a:rPr>
              <a:t>= 0,125</a:t>
            </a:r>
            <a:r>
              <a:rPr sz="2000" spc="-203" dirty="0">
                <a:latin typeface="Calibri"/>
                <a:cs typeface="Calibri"/>
              </a:rPr>
              <a:t> </a:t>
            </a:r>
            <a:r>
              <a:rPr sz="2000" spc="-6" dirty="0">
                <a:latin typeface="Calibri"/>
                <a:cs typeface="Calibri"/>
              </a:rPr>
              <a:t>bar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29142" y="1869059"/>
            <a:ext cx="1767417" cy="322228"/>
          </a:xfrm>
          <a:prstGeom prst="rect">
            <a:avLst/>
          </a:prstGeom>
        </p:spPr>
        <p:txBody>
          <a:bodyPr vert="horz" wrap="square" lIns="0" tIns="14312" rIns="0" bIns="0" rtlCol="0">
            <a:spAutoFit/>
          </a:bodyPr>
          <a:lstStyle/>
          <a:p>
            <a:pPr marL="14312">
              <a:spcBef>
                <a:spcPts val="113"/>
              </a:spcBef>
            </a:pPr>
            <a:r>
              <a:rPr sz="2000" spc="-11" dirty="0">
                <a:latin typeface="Calibri"/>
                <a:cs typeface="Calibri"/>
              </a:rPr>
              <a:t>PPO</a:t>
            </a:r>
            <a:r>
              <a:rPr sz="2000" spc="-17" baseline="-20833" dirty="0">
                <a:latin typeface="Calibri"/>
                <a:cs typeface="Calibri"/>
              </a:rPr>
              <a:t>2 </a:t>
            </a:r>
            <a:r>
              <a:rPr sz="2000" dirty="0">
                <a:latin typeface="Calibri"/>
                <a:cs typeface="Calibri"/>
              </a:rPr>
              <a:t>= 0,209</a:t>
            </a:r>
            <a:r>
              <a:rPr sz="2000" spc="-203" dirty="0">
                <a:latin typeface="Calibri"/>
                <a:cs typeface="Calibri"/>
              </a:rPr>
              <a:t> </a:t>
            </a:r>
            <a:r>
              <a:rPr sz="2000" spc="-6" dirty="0">
                <a:latin typeface="Calibri"/>
                <a:cs typeface="Calibri"/>
              </a:rPr>
              <a:t>bar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64576" y="3594766"/>
            <a:ext cx="791633" cy="592737"/>
          </a:xfrm>
          <a:prstGeom prst="rect">
            <a:avLst/>
          </a:prstGeom>
        </p:spPr>
        <p:txBody>
          <a:bodyPr vert="horz" wrap="square" lIns="0" tIns="50091" rIns="0" bIns="0" rtlCol="0">
            <a:spAutoFit/>
          </a:bodyPr>
          <a:lstStyle/>
          <a:p>
            <a:pPr marL="14312">
              <a:spcBef>
                <a:spcPts val="394"/>
              </a:spcBef>
            </a:pPr>
            <a:r>
              <a:rPr sz="1600" spc="-6" dirty="0">
                <a:latin typeface="Calibri"/>
                <a:cs typeface="Calibri"/>
              </a:rPr>
              <a:t>PPO</a:t>
            </a:r>
            <a:r>
              <a:rPr sz="1500" spc="-8" baseline="-21604" dirty="0">
                <a:latin typeface="Calibri"/>
                <a:cs typeface="Calibri"/>
              </a:rPr>
              <a:t>2</a:t>
            </a:r>
            <a:r>
              <a:rPr sz="1500" spc="177" baseline="-2160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=</a:t>
            </a:r>
          </a:p>
          <a:p>
            <a:pPr marL="14312">
              <a:spcBef>
                <a:spcPts val="282"/>
              </a:spcBef>
            </a:pPr>
            <a:r>
              <a:rPr sz="1600" spc="-6" dirty="0">
                <a:latin typeface="Calibri"/>
                <a:cs typeface="Calibri"/>
              </a:rPr>
              <a:t>0,135</a:t>
            </a:r>
            <a:r>
              <a:rPr sz="1600" spc="-51" dirty="0">
                <a:latin typeface="Calibri"/>
                <a:cs typeface="Calibri"/>
              </a:rPr>
              <a:t> </a:t>
            </a:r>
            <a:r>
              <a:rPr sz="1600" spc="-6" dirty="0">
                <a:latin typeface="Calibri"/>
                <a:cs typeface="Calibri"/>
              </a:rPr>
              <a:t>bar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944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9560" y="538931"/>
            <a:ext cx="4494107" cy="8031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490" y="1353173"/>
            <a:ext cx="8957732" cy="2997224"/>
          </a:xfrm>
          <a:prstGeom prst="rect">
            <a:avLst/>
          </a:prstGeom>
        </p:spPr>
        <p:txBody>
          <a:bodyPr vert="horz" wrap="square" lIns="0" tIns="13596" rIns="0" bIns="0" rtlCol="0">
            <a:spAutoFit/>
          </a:bodyPr>
          <a:lstStyle/>
          <a:p>
            <a:pPr marL="400726" marR="5725" indent="-386414" algn="just">
              <a:spcBef>
                <a:spcPts val="107"/>
              </a:spcBef>
            </a:pPr>
            <a:r>
              <a:rPr sz="1400" dirty="0">
                <a:solidFill>
                  <a:srgbClr val="F4680A"/>
                </a:solidFill>
                <a:latin typeface="Wingdings"/>
                <a:cs typeface="Wingdings"/>
              </a:rPr>
              <a:t></a:t>
            </a:r>
            <a:r>
              <a:rPr sz="1400" dirty="0">
                <a:solidFill>
                  <a:srgbClr val="F4680A"/>
                </a:solidFill>
                <a:latin typeface="Times New Roman"/>
                <a:cs typeface="Times New Roman"/>
              </a:rPr>
              <a:t>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Le sang contient de l’hémoglobine </a:t>
            </a:r>
            <a:r>
              <a:rPr spc="-11" dirty="0">
                <a:solidFill>
                  <a:srgbClr val="545449"/>
                </a:solidFill>
                <a:latin typeface="Franklin Gothic Book"/>
                <a:cs typeface="Franklin Gothic Book"/>
              </a:rPr>
              <a:t>qui va </a:t>
            </a:r>
            <a:r>
              <a:rPr dirty="0">
                <a:solidFill>
                  <a:srgbClr val="545449"/>
                </a:solidFill>
                <a:latin typeface="Franklin Gothic Book"/>
                <a:cs typeface="Franklin Gothic Book"/>
              </a:rPr>
              <a:t>transporter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la quasi-totalité de </a:t>
            </a:r>
            <a:r>
              <a:rPr spc="-11" dirty="0">
                <a:solidFill>
                  <a:srgbClr val="545449"/>
                </a:solidFill>
                <a:latin typeface="Franklin Gothic Book"/>
                <a:cs typeface="Franklin Gothic Book"/>
              </a:rPr>
              <a:t>l’oxygène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dissous  dans le sang </a:t>
            </a:r>
            <a:r>
              <a:rPr spc="-28" dirty="0">
                <a:solidFill>
                  <a:srgbClr val="545449"/>
                </a:solidFill>
                <a:latin typeface="Franklin Gothic Book"/>
                <a:cs typeface="Franklin Gothic Book"/>
              </a:rPr>
              <a:t>(97%).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Quand </a:t>
            </a:r>
            <a:r>
              <a:rPr spc="-11" dirty="0">
                <a:solidFill>
                  <a:srgbClr val="545449"/>
                </a:solidFill>
                <a:latin typeface="Franklin Gothic Book"/>
                <a:cs typeface="Franklin Gothic Book"/>
              </a:rPr>
              <a:t>l’oxygène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est lié à l’hémoglobine, </a:t>
            </a:r>
            <a:r>
              <a:rPr dirty="0">
                <a:solidFill>
                  <a:srgbClr val="545449"/>
                </a:solidFill>
                <a:latin typeface="Franklin Gothic Book"/>
                <a:cs typeface="Franklin Gothic Book"/>
              </a:rPr>
              <a:t>celui-ci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n’est </a:t>
            </a:r>
            <a:r>
              <a:rPr spc="-11" dirty="0">
                <a:solidFill>
                  <a:srgbClr val="545449"/>
                </a:solidFill>
                <a:latin typeface="Franklin Gothic Book"/>
                <a:cs typeface="Franklin Gothic Book"/>
              </a:rPr>
              <a:t>plus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dissout en  solution </a:t>
            </a:r>
            <a:r>
              <a:rPr spc="-17" dirty="0">
                <a:solidFill>
                  <a:srgbClr val="545449"/>
                </a:solidFill>
                <a:latin typeface="Franklin Gothic Book"/>
                <a:cs typeface="Franklin Gothic Book"/>
              </a:rPr>
              <a:t>et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ne contribue donc </a:t>
            </a:r>
            <a:r>
              <a:rPr spc="-11" dirty="0">
                <a:solidFill>
                  <a:srgbClr val="545449"/>
                </a:solidFill>
                <a:latin typeface="Franklin Gothic Book"/>
                <a:cs typeface="Franklin Gothic Book"/>
              </a:rPr>
              <a:t>plus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à </a:t>
            </a:r>
            <a:r>
              <a:rPr dirty="0">
                <a:solidFill>
                  <a:srgbClr val="545449"/>
                </a:solidFill>
                <a:latin typeface="Franklin Gothic Book"/>
                <a:cs typeface="Franklin Gothic Book"/>
              </a:rPr>
              <a:t>la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pression</a:t>
            </a:r>
            <a:r>
              <a:rPr spc="6" dirty="0">
                <a:solidFill>
                  <a:srgbClr val="545449"/>
                </a:solidFill>
                <a:latin typeface="Franklin Gothic Book"/>
                <a:cs typeface="Franklin Gothic Book"/>
              </a:rPr>
              <a:t> </a:t>
            </a:r>
            <a:r>
              <a:rPr dirty="0">
                <a:solidFill>
                  <a:srgbClr val="545449"/>
                </a:solidFill>
                <a:latin typeface="Franklin Gothic Book"/>
                <a:cs typeface="Franklin Gothic Book"/>
              </a:rPr>
              <a:t>partielle.</a:t>
            </a:r>
            <a:endParaRPr dirty="0">
              <a:latin typeface="Franklin Gothic Book"/>
              <a:cs typeface="Franklin Gothic Book"/>
            </a:endParaRPr>
          </a:p>
          <a:p>
            <a:pPr marL="400726" marR="143832" indent="-386414">
              <a:spcBef>
                <a:spcPts val="434"/>
              </a:spcBef>
              <a:tabLst>
                <a:tab pos="400010" algn="l"/>
              </a:tabLst>
            </a:pPr>
            <a:r>
              <a:rPr sz="1400" dirty="0">
                <a:solidFill>
                  <a:srgbClr val="F4680A"/>
                </a:solidFill>
                <a:latin typeface="Wingdings"/>
                <a:cs typeface="Wingdings"/>
              </a:rPr>
              <a:t></a:t>
            </a:r>
            <a:r>
              <a:rPr sz="1400" dirty="0">
                <a:solidFill>
                  <a:srgbClr val="F4680A"/>
                </a:solidFill>
                <a:latin typeface="Times New Roman"/>
                <a:cs typeface="Times New Roman"/>
              </a:rPr>
              <a:t>	</a:t>
            </a:r>
            <a:r>
              <a:rPr spc="-51" dirty="0">
                <a:solidFill>
                  <a:srgbClr val="545449"/>
                </a:solidFill>
                <a:latin typeface="Franklin Gothic Book"/>
                <a:cs typeface="Franklin Gothic Book"/>
              </a:rPr>
              <a:t>L’air </a:t>
            </a:r>
            <a:r>
              <a:rPr spc="-11" dirty="0">
                <a:solidFill>
                  <a:srgbClr val="545449"/>
                </a:solidFill>
                <a:latin typeface="Franklin Gothic Book"/>
                <a:cs typeface="Franklin Gothic Book"/>
              </a:rPr>
              <a:t>que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l’on respire a une </a:t>
            </a:r>
            <a:r>
              <a:rPr spc="-11" dirty="0">
                <a:solidFill>
                  <a:srgbClr val="545449"/>
                </a:solidFill>
                <a:latin typeface="Franklin Gothic Book"/>
                <a:cs typeface="Franklin Gothic Book"/>
              </a:rPr>
              <a:t>PPO2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de </a:t>
            </a:r>
            <a:r>
              <a:rPr spc="-11" dirty="0">
                <a:solidFill>
                  <a:srgbClr val="545449"/>
                </a:solidFill>
                <a:latin typeface="Franklin Gothic Book"/>
                <a:cs typeface="Franklin Gothic Book"/>
              </a:rPr>
              <a:t>0,209 </a:t>
            </a:r>
            <a:r>
              <a:rPr spc="-34" dirty="0">
                <a:solidFill>
                  <a:srgbClr val="545449"/>
                </a:solidFill>
                <a:latin typeface="Franklin Gothic Book"/>
                <a:cs typeface="Franklin Gothic Book"/>
              </a:rPr>
              <a:t>bar.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Dans l’alvéole, </a:t>
            </a:r>
            <a:r>
              <a:rPr spc="-17" dirty="0">
                <a:solidFill>
                  <a:srgbClr val="545449"/>
                </a:solidFill>
                <a:latin typeface="Franklin Gothic Book"/>
                <a:cs typeface="Franklin Gothic Book"/>
              </a:rPr>
              <a:t>cette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pression </a:t>
            </a:r>
            <a:r>
              <a:rPr dirty="0">
                <a:solidFill>
                  <a:srgbClr val="545449"/>
                </a:solidFill>
                <a:latin typeface="Franklin Gothic Book"/>
                <a:cs typeface="Franklin Gothic Book"/>
              </a:rPr>
              <a:t>partielle </a:t>
            </a:r>
            <a:r>
              <a:rPr spc="-11" dirty="0">
                <a:solidFill>
                  <a:srgbClr val="545449"/>
                </a:solidFill>
                <a:latin typeface="Franklin Gothic Book"/>
                <a:cs typeface="Franklin Gothic Book"/>
              </a:rPr>
              <a:t>va 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diminuer à </a:t>
            </a:r>
            <a:r>
              <a:rPr spc="-23" dirty="0">
                <a:solidFill>
                  <a:srgbClr val="545449"/>
                </a:solidFill>
                <a:latin typeface="Franklin Gothic Book"/>
                <a:cs typeface="Franklin Gothic Book"/>
              </a:rPr>
              <a:t>0,135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bar à cause du </a:t>
            </a:r>
            <a:r>
              <a:rPr spc="-11" dirty="0">
                <a:solidFill>
                  <a:srgbClr val="545449"/>
                </a:solidFill>
                <a:latin typeface="Franklin Gothic Book"/>
                <a:cs typeface="Franklin Gothic Book"/>
              </a:rPr>
              <a:t>CO2 </a:t>
            </a:r>
            <a:r>
              <a:rPr spc="-17" dirty="0">
                <a:solidFill>
                  <a:srgbClr val="545449"/>
                </a:solidFill>
                <a:latin typeface="Franklin Gothic Book"/>
                <a:cs typeface="Franklin Gothic Book"/>
              </a:rPr>
              <a:t>et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de la </a:t>
            </a:r>
            <a:r>
              <a:rPr spc="-11" dirty="0">
                <a:solidFill>
                  <a:srgbClr val="545449"/>
                </a:solidFill>
                <a:latin typeface="Franklin Gothic Book"/>
                <a:cs typeface="Franklin Gothic Book"/>
              </a:rPr>
              <a:t>vapeur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d’eau </a:t>
            </a:r>
            <a:r>
              <a:rPr spc="-11" dirty="0">
                <a:solidFill>
                  <a:srgbClr val="545449"/>
                </a:solidFill>
                <a:latin typeface="Franklin Gothic Book"/>
                <a:cs typeface="Franklin Gothic Book"/>
              </a:rPr>
              <a:t>présente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dans</a:t>
            </a:r>
            <a:r>
              <a:rPr spc="197" dirty="0">
                <a:solidFill>
                  <a:srgbClr val="545449"/>
                </a:solidFill>
                <a:latin typeface="Franklin Gothic Book"/>
                <a:cs typeface="Franklin Gothic Book"/>
              </a:rPr>
              <a:t> </a:t>
            </a:r>
            <a:r>
              <a:rPr dirty="0">
                <a:solidFill>
                  <a:srgbClr val="545449"/>
                </a:solidFill>
                <a:latin typeface="Franklin Gothic Book"/>
                <a:cs typeface="Franklin Gothic Book"/>
              </a:rPr>
              <a:t>celle-ci.</a:t>
            </a:r>
            <a:endParaRPr dirty="0">
              <a:latin typeface="Franklin Gothic Book"/>
              <a:cs typeface="Franklin Gothic Book"/>
            </a:endParaRPr>
          </a:p>
          <a:p>
            <a:pPr marL="400726" marR="45082" indent="-386414">
              <a:spcBef>
                <a:spcPts val="434"/>
              </a:spcBef>
              <a:tabLst>
                <a:tab pos="400010" algn="l"/>
              </a:tabLst>
            </a:pPr>
            <a:r>
              <a:rPr sz="1400" dirty="0">
                <a:solidFill>
                  <a:srgbClr val="F4680A"/>
                </a:solidFill>
                <a:latin typeface="Wingdings"/>
                <a:cs typeface="Wingdings"/>
              </a:rPr>
              <a:t></a:t>
            </a:r>
            <a:r>
              <a:rPr sz="1400" dirty="0">
                <a:solidFill>
                  <a:srgbClr val="F4680A"/>
                </a:solidFill>
                <a:latin typeface="Times New Roman"/>
                <a:cs typeface="Times New Roman"/>
              </a:rPr>
              <a:t>	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A cause de ra résistance </a:t>
            </a:r>
            <a:r>
              <a:rPr dirty="0">
                <a:solidFill>
                  <a:srgbClr val="545449"/>
                </a:solidFill>
                <a:latin typeface="Franklin Gothic Book"/>
                <a:cs typeface="Franklin Gothic Book"/>
              </a:rPr>
              <a:t>de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la </a:t>
            </a:r>
            <a:r>
              <a:rPr spc="-11" dirty="0">
                <a:solidFill>
                  <a:srgbClr val="545449"/>
                </a:solidFill>
                <a:latin typeface="Franklin Gothic Book"/>
                <a:cs typeface="Franklin Gothic Book"/>
              </a:rPr>
              <a:t>paroi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alvéolaire, la </a:t>
            </a:r>
            <a:r>
              <a:rPr spc="-11" dirty="0">
                <a:solidFill>
                  <a:srgbClr val="545449"/>
                </a:solidFill>
                <a:latin typeface="Franklin Gothic Book"/>
                <a:cs typeface="Franklin Gothic Book"/>
              </a:rPr>
              <a:t>PPO2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se </a:t>
            </a:r>
            <a:r>
              <a:rPr spc="-11" dirty="0">
                <a:solidFill>
                  <a:srgbClr val="545449"/>
                </a:solidFill>
                <a:latin typeface="Franklin Gothic Book"/>
                <a:cs typeface="Franklin Gothic Book"/>
              </a:rPr>
              <a:t>retrouvant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dans le sang  (circulation </a:t>
            </a:r>
            <a:r>
              <a:rPr dirty="0">
                <a:solidFill>
                  <a:srgbClr val="545449"/>
                </a:solidFill>
                <a:latin typeface="Franklin Gothic Book"/>
                <a:cs typeface="Franklin Gothic Book"/>
              </a:rPr>
              <a:t>aortique)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ne sera plus </a:t>
            </a:r>
            <a:r>
              <a:rPr spc="-11" dirty="0">
                <a:solidFill>
                  <a:srgbClr val="545449"/>
                </a:solidFill>
                <a:latin typeface="Franklin Gothic Book"/>
                <a:cs typeface="Franklin Gothic Book"/>
              </a:rPr>
              <a:t>que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de </a:t>
            </a:r>
            <a:r>
              <a:rPr spc="-23" dirty="0">
                <a:solidFill>
                  <a:srgbClr val="545449"/>
                </a:solidFill>
                <a:latin typeface="Franklin Gothic Book"/>
                <a:cs typeface="Franklin Gothic Book"/>
              </a:rPr>
              <a:t>0,125 </a:t>
            </a:r>
            <a:r>
              <a:rPr spc="-11" dirty="0">
                <a:solidFill>
                  <a:srgbClr val="545449"/>
                </a:solidFill>
                <a:latin typeface="Franklin Gothic Book"/>
                <a:cs typeface="Franklin Gothic Book"/>
              </a:rPr>
              <a:t>bar (au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mieux, chez un individu en bonne  santé).</a:t>
            </a:r>
            <a:endParaRPr dirty="0">
              <a:latin typeface="Franklin Gothic Book"/>
              <a:cs typeface="Franklin Gothic Book"/>
            </a:endParaRPr>
          </a:p>
          <a:p>
            <a:pPr marL="400726" marR="374965" indent="-386414">
              <a:spcBef>
                <a:spcPts val="434"/>
              </a:spcBef>
              <a:tabLst>
                <a:tab pos="400010" algn="l"/>
              </a:tabLst>
            </a:pPr>
            <a:r>
              <a:rPr sz="1400" dirty="0">
                <a:solidFill>
                  <a:srgbClr val="F4680A"/>
                </a:solidFill>
                <a:latin typeface="Wingdings"/>
                <a:cs typeface="Wingdings"/>
              </a:rPr>
              <a:t></a:t>
            </a:r>
            <a:r>
              <a:rPr sz="1400" dirty="0">
                <a:solidFill>
                  <a:srgbClr val="F4680A"/>
                </a:solidFill>
                <a:latin typeface="Times New Roman"/>
                <a:cs typeface="Times New Roman"/>
              </a:rPr>
              <a:t>	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Les </a:t>
            </a:r>
            <a:r>
              <a:rPr dirty="0">
                <a:solidFill>
                  <a:srgbClr val="545449"/>
                </a:solidFill>
                <a:latin typeface="Franklin Gothic Book"/>
                <a:cs typeface="Franklin Gothic Book"/>
              </a:rPr>
              <a:t>tissus </a:t>
            </a:r>
            <a:r>
              <a:rPr spc="-11" dirty="0">
                <a:solidFill>
                  <a:srgbClr val="545449"/>
                </a:solidFill>
                <a:latin typeface="Franklin Gothic Book"/>
                <a:cs typeface="Franklin Gothic Book"/>
              </a:rPr>
              <a:t>vont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consommer une </a:t>
            </a:r>
            <a:r>
              <a:rPr dirty="0">
                <a:solidFill>
                  <a:srgbClr val="545449"/>
                </a:solidFill>
                <a:latin typeface="Franklin Gothic Book"/>
                <a:cs typeface="Franklin Gothic Book"/>
              </a:rPr>
              <a:t>partie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de </a:t>
            </a:r>
            <a:r>
              <a:rPr spc="-11" dirty="0">
                <a:solidFill>
                  <a:srgbClr val="545449"/>
                </a:solidFill>
                <a:latin typeface="Franklin Gothic Book"/>
                <a:cs typeface="Franklin Gothic Book"/>
              </a:rPr>
              <a:t>l’oxygène, </a:t>
            </a:r>
            <a:r>
              <a:rPr spc="-17" dirty="0">
                <a:solidFill>
                  <a:srgbClr val="545449"/>
                </a:solidFill>
                <a:latin typeface="Franklin Gothic Book"/>
                <a:cs typeface="Franklin Gothic Book"/>
              </a:rPr>
              <a:t>et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on aura, in </a:t>
            </a:r>
            <a:r>
              <a:rPr dirty="0">
                <a:solidFill>
                  <a:srgbClr val="545449"/>
                </a:solidFill>
                <a:latin typeface="Franklin Gothic Book"/>
                <a:cs typeface="Franklin Gothic Book"/>
              </a:rPr>
              <a:t>fine,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un </a:t>
            </a:r>
            <a:r>
              <a:rPr spc="-11" dirty="0">
                <a:solidFill>
                  <a:srgbClr val="545449"/>
                </a:solidFill>
                <a:latin typeface="Franklin Gothic Book"/>
                <a:cs typeface="Franklin Gothic Book"/>
              </a:rPr>
              <a:t>retour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via la  circulation veineuse de sang </a:t>
            </a:r>
            <a:r>
              <a:rPr spc="-23" dirty="0">
                <a:solidFill>
                  <a:srgbClr val="545449"/>
                </a:solidFill>
                <a:latin typeface="Franklin Gothic Book"/>
                <a:cs typeface="Franklin Gothic Book"/>
              </a:rPr>
              <a:t>avec </a:t>
            </a:r>
            <a:r>
              <a:rPr spc="-6" dirty="0">
                <a:solidFill>
                  <a:srgbClr val="545449"/>
                </a:solidFill>
                <a:latin typeface="Franklin Gothic Book"/>
                <a:cs typeface="Franklin Gothic Book"/>
              </a:rPr>
              <a:t>une </a:t>
            </a:r>
            <a:r>
              <a:rPr spc="-11" dirty="0">
                <a:solidFill>
                  <a:srgbClr val="545449"/>
                </a:solidFill>
                <a:latin typeface="Franklin Gothic Book"/>
                <a:cs typeface="Franklin Gothic Book"/>
              </a:rPr>
              <a:t>PPO2 d’environ 0,060</a:t>
            </a:r>
            <a:r>
              <a:rPr spc="146" dirty="0">
                <a:solidFill>
                  <a:srgbClr val="545449"/>
                </a:solidFill>
                <a:latin typeface="Franklin Gothic Book"/>
                <a:cs typeface="Franklin Gothic Book"/>
              </a:rPr>
              <a:t> </a:t>
            </a:r>
            <a:r>
              <a:rPr spc="-34" dirty="0">
                <a:solidFill>
                  <a:srgbClr val="545449"/>
                </a:solidFill>
                <a:latin typeface="Franklin Gothic Book"/>
                <a:cs typeface="Franklin Gothic Book"/>
              </a:rPr>
              <a:t>bar.</a:t>
            </a:r>
            <a:endParaRPr dirty="0">
              <a:latin typeface="Franklin Gothic Book"/>
              <a:cs typeface="Franklin Gothic Book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042292"/>
              </p:ext>
            </p:extLst>
          </p:nvPr>
        </p:nvGraphicFramePr>
        <p:xfrm>
          <a:off x="956168" y="4622800"/>
          <a:ext cx="8240889" cy="22322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8178"/>
                <a:gridCol w="1648178"/>
                <a:gridCol w="1648177"/>
                <a:gridCol w="1648178"/>
                <a:gridCol w="1648178"/>
              </a:tblGrid>
              <a:tr h="6819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68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600" spc="1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PPO</a:t>
                      </a:r>
                      <a:r>
                        <a:rPr sz="1600" spc="15" baseline="-21604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2</a:t>
                      </a:r>
                      <a:r>
                        <a:rPr sz="1600" spc="135" baseline="-21604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inspiré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08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680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600" spc="1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PPO</a:t>
                      </a:r>
                      <a:r>
                        <a:rPr sz="1600" spc="15" baseline="-21604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2</a:t>
                      </a:r>
                      <a:r>
                        <a:rPr sz="1600" spc="135" baseline="-21604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dans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l’alvéole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78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68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600" spc="1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PPO</a:t>
                      </a:r>
                      <a:r>
                        <a:rPr sz="1600" spc="15" baseline="-21604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2</a:t>
                      </a:r>
                      <a:r>
                        <a:rPr sz="1600" spc="127" baseline="-21604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artérielle</a:t>
                      </a:r>
                      <a:endParaRPr sz="16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08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680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600" spc="1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PPO</a:t>
                      </a:r>
                      <a:r>
                        <a:rPr sz="1600" spc="15" baseline="-21604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2</a:t>
                      </a:r>
                      <a:r>
                        <a:rPr sz="1600" spc="120" baseline="-21604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veineuse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08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680A"/>
                    </a:solidFill>
                  </a:tcPr>
                </a:tc>
              </a:tr>
              <a:tr h="43413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600" spc="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Air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à 1</a:t>
                      </a:r>
                      <a:r>
                        <a:rPr sz="1600" spc="-6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bar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530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68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600" dirty="0">
                          <a:latin typeface="Franklin Gothic Book"/>
                          <a:cs typeface="Franklin Gothic Book"/>
                        </a:rPr>
                        <a:t>0,209</a:t>
                      </a:r>
                      <a:r>
                        <a:rPr sz="16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600" spc="-5" dirty="0">
                          <a:latin typeface="Franklin Gothic Book"/>
                          <a:cs typeface="Franklin Gothic Book"/>
                        </a:rPr>
                        <a:t>bar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530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600" spc="-15" dirty="0">
                          <a:latin typeface="Franklin Gothic Book"/>
                          <a:cs typeface="Franklin Gothic Book"/>
                        </a:rPr>
                        <a:t>0,135</a:t>
                      </a:r>
                      <a:r>
                        <a:rPr sz="1600" spc="-1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600" spc="-5" dirty="0">
                          <a:latin typeface="Franklin Gothic Book"/>
                          <a:cs typeface="Franklin Gothic Book"/>
                        </a:rPr>
                        <a:t>bar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530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600" spc="-15" dirty="0">
                          <a:latin typeface="Franklin Gothic Book"/>
                          <a:cs typeface="Franklin Gothic Book"/>
                        </a:rPr>
                        <a:t>0,125</a:t>
                      </a:r>
                      <a:r>
                        <a:rPr sz="1600" spc="-1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600" spc="-5" dirty="0">
                          <a:latin typeface="Franklin Gothic Book"/>
                          <a:cs typeface="Franklin Gothic Book"/>
                        </a:rPr>
                        <a:t>bar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530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600" dirty="0">
                          <a:latin typeface="Franklin Gothic Book"/>
                          <a:cs typeface="Franklin Gothic Book"/>
                        </a:rPr>
                        <a:t>0,060</a:t>
                      </a:r>
                      <a:r>
                        <a:rPr sz="16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600" spc="-5" dirty="0">
                          <a:latin typeface="Franklin Gothic Book"/>
                          <a:cs typeface="Franklin Gothic Book"/>
                        </a:rPr>
                        <a:t>bar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530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3CC"/>
                    </a:solidFill>
                  </a:tcPr>
                </a:tc>
              </a:tr>
              <a:tr h="43409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spc="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O2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pur à 1</a:t>
                      </a:r>
                      <a:r>
                        <a:rPr sz="1600" spc="-8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bar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45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68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dirty="0"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sz="1600" spc="-1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600" spc="-5" dirty="0">
                          <a:latin typeface="Franklin Gothic Book"/>
                          <a:cs typeface="Franklin Gothic Book"/>
                        </a:rPr>
                        <a:t>bar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45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dirty="0">
                          <a:latin typeface="Franklin Gothic Book"/>
                          <a:cs typeface="Franklin Gothic Book"/>
                        </a:rPr>
                        <a:t>0,886</a:t>
                      </a:r>
                      <a:r>
                        <a:rPr sz="16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600" spc="-5" dirty="0">
                          <a:latin typeface="Franklin Gothic Book"/>
                          <a:cs typeface="Franklin Gothic Book"/>
                        </a:rPr>
                        <a:t>bar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45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dirty="0">
                          <a:latin typeface="Franklin Gothic Book"/>
                          <a:cs typeface="Franklin Gothic Book"/>
                        </a:rPr>
                        <a:t>0,658</a:t>
                      </a:r>
                      <a:r>
                        <a:rPr sz="16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600" spc="-5" dirty="0">
                          <a:latin typeface="Franklin Gothic Book"/>
                          <a:cs typeface="Franklin Gothic Book"/>
                        </a:rPr>
                        <a:t>bar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45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spc="-20" dirty="0">
                          <a:latin typeface="Franklin Gothic Book"/>
                          <a:cs typeface="Franklin Gothic Book"/>
                        </a:rPr>
                        <a:t>0,075</a:t>
                      </a:r>
                      <a:r>
                        <a:rPr sz="1600" spc="-5" dirty="0">
                          <a:latin typeface="Franklin Gothic Book"/>
                          <a:cs typeface="Franklin Gothic Book"/>
                        </a:rPr>
                        <a:t> bar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45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BE7"/>
                    </a:solidFill>
                  </a:tcPr>
                </a:tc>
              </a:tr>
              <a:tr h="68203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600" spc="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O2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pur à 1,6</a:t>
                      </a:r>
                      <a:r>
                        <a:rPr sz="1600" spc="-10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bar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09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68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600" spc="-5" dirty="0">
                          <a:latin typeface="Franklin Gothic Book"/>
                          <a:cs typeface="Franklin Gothic Book"/>
                        </a:rPr>
                        <a:t>1,6</a:t>
                      </a:r>
                      <a:r>
                        <a:rPr sz="1600" spc="-1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600" spc="-5" dirty="0">
                          <a:latin typeface="Franklin Gothic Book"/>
                          <a:cs typeface="Franklin Gothic Book"/>
                        </a:rPr>
                        <a:t>bar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09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600" dirty="0">
                          <a:latin typeface="Franklin Gothic Book"/>
                          <a:cs typeface="Franklin Gothic Book"/>
                        </a:rPr>
                        <a:t>1,486</a:t>
                      </a:r>
                      <a:r>
                        <a:rPr sz="16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600" spc="-5" dirty="0">
                          <a:latin typeface="Franklin Gothic Book"/>
                          <a:cs typeface="Franklin Gothic Book"/>
                        </a:rPr>
                        <a:t>bar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09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600" spc="-20" dirty="0">
                          <a:latin typeface="Franklin Gothic Book"/>
                          <a:cs typeface="Franklin Gothic Book"/>
                        </a:rPr>
                        <a:t>1,150</a:t>
                      </a:r>
                      <a:r>
                        <a:rPr sz="1600" spc="-5" dirty="0">
                          <a:latin typeface="Franklin Gothic Book"/>
                          <a:cs typeface="Franklin Gothic Book"/>
                        </a:rPr>
                        <a:t> bar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09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3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600" spc="-20" dirty="0">
                          <a:latin typeface="Franklin Gothic Book"/>
                          <a:cs typeface="Franklin Gothic Book"/>
                        </a:rPr>
                        <a:t>0,075</a:t>
                      </a:r>
                      <a:r>
                        <a:rPr sz="1600" spc="-5" dirty="0">
                          <a:latin typeface="Franklin Gothic Book"/>
                          <a:cs typeface="Franklin Gothic Book"/>
                        </a:rPr>
                        <a:t> bar</a:t>
                      </a:r>
                      <a:endParaRPr sz="16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09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3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2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131" y="393700"/>
            <a:ext cx="7996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96310" algn="l"/>
              </a:tabLst>
            </a:pPr>
            <a:r>
              <a:rPr dirty="0"/>
              <a:t>Variation </a:t>
            </a:r>
            <a:r>
              <a:rPr spc="-5" dirty="0"/>
              <a:t>de</a:t>
            </a:r>
            <a:r>
              <a:rPr dirty="0"/>
              <a:t> la </a:t>
            </a:r>
            <a:r>
              <a:rPr spc="-5" dirty="0"/>
              <a:t>tension	d’azote </a:t>
            </a:r>
            <a:r>
              <a:rPr dirty="0"/>
              <a:t>au cours </a:t>
            </a:r>
            <a:r>
              <a:rPr spc="-5" dirty="0"/>
              <a:t>d’une</a:t>
            </a:r>
            <a:r>
              <a:rPr spc="-90" dirty="0"/>
              <a:t> </a:t>
            </a:r>
            <a:r>
              <a:rPr dirty="0"/>
              <a:t>plongée</a:t>
            </a:r>
          </a:p>
        </p:txBody>
      </p:sp>
      <p:sp>
        <p:nvSpPr>
          <p:cNvPr id="4" name="object 4"/>
          <p:cNvSpPr/>
          <p:nvPr/>
        </p:nvSpPr>
        <p:spPr>
          <a:xfrm>
            <a:off x="1003300" y="1075131"/>
            <a:ext cx="8138159" cy="3306445"/>
          </a:xfrm>
          <a:custGeom>
            <a:avLst/>
            <a:gdLst/>
            <a:ahLst/>
            <a:cxnLst/>
            <a:rect l="l" t="t" r="r" b="b"/>
            <a:pathLst>
              <a:path w="8138159" h="3306445">
                <a:moveTo>
                  <a:pt x="0" y="0"/>
                </a:moveTo>
                <a:lnTo>
                  <a:pt x="8138147" y="0"/>
                </a:lnTo>
                <a:lnTo>
                  <a:pt x="8138147" y="3306368"/>
                </a:lnTo>
                <a:lnTo>
                  <a:pt x="0" y="3306368"/>
                </a:lnTo>
                <a:lnTo>
                  <a:pt x="0" y="0"/>
                </a:lnTo>
                <a:close/>
              </a:path>
            </a:pathLst>
          </a:custGeom>
          <a:solidFill>
            <a:srgbClr val="C7D6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3300" y="1075131"/>
            <a:ext cx="8138147" cy="3306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4455" y="1181887"/>
            <a:ext cx="172720" cy="371475"/>
          </a:xfrm>
          <a:custGeom>
            <a:avLst/>
            <a:gdLst/>
            <a:ahLst/>
            <a:cxnLst/>
            <a:rect l="l" t="t" r="r" b="b"/>
            <a:pathLst>
              <a:path w="172719" h="371475">
                <a:moveTo>
                  <a:pt x="148236" y="309130"/>
                </a:moveTo>
                <a:lnTo>
                  <a:pt x="107949" y="309130"/>
                </a:lnTo>
                <a:lnTo>
                  <a:pt x="106956" y="310751"/>
                </a:lnTo>
                <a:lnTo>
                  <a:pt x="104757" y="315845"/>
                </a:lnTo>
                <a:lnTo>
                  <a:pt x="102522" y="324764"/>
                </a:lnTo>
                <a:lnTo>
                  <a:pt x="101422" y="337858"/>
                </a:lnTo>
                <a:lnTo>
                  <a:pt x="102059" y="342449"/>
                </a:lnTo>
                <a:lnTo>
                  <a:pt x="103852" y="349046"/>
                </a:lnTo>
                <a:lnTo>
                  <a:pt x="106567" y="356310"/>
                </a:lnTo>
                <a:lnTo>
                  <a:pt x="109969" y="362902"/>
                </a:lnTo>
                <a:lnTo>
                  <a:pt x="120625" y="371431"/>
                </a:lnTo>
                <a:lnTo>
                  <a:pt x="132181" y="371336"/>
                </a:lnTo>
                <a:lnTo>
                  <a:pt x="155679" y="343279"/>
                </a:lnTo>
                <a:lnTo>
                  <a:pt x="155193" y="335838"/>
                </a:lnTo>
                <a:lnTo>
                  <a:pt x="150948" y="323909"/>
                </a:lnTo>
                <a:lnTo>
                  <a:pt x="146127" y="316017"/>
                </a:lnTo>
                <a:lnTo>
                  <a:pt x="142176" y="311653"/>
                </a:lnTo>
                <a:lnTo>
                  <a:pt x="140538" y="310311"/>
                </a:lnTo>
                <a:lnTo>
                  <a:pt x="143190" y="310115"/>
                </a:lnTo>
                <a:lnTo>
                  <a:pt x="148236" y="309130"/>
                </a:lnTo>
                <a:close/>
              </a:path>
              <a:path w="172719" h="371475">
                <a:moveTo>
                  <a:pt x="17818" y="44450"/>
                </a:moveTo>
                <a:lnTo>
                  <a:pt x="0" y="62928"/>
                </a:lnTo>
                <a:lnTo>
                  <a:pt x="30771" y="69608"/>
                </a:lnTo>
                <a:lnTo>
                  <a:pt x="30616" y="77636"/>
                </a:lnTo>
                <a:lnTo>
                  <a:pt x="30073" y="82469"/>
                </a:lnTo>
                <a:lnTo>
                  <a:pt x="29739" y="87351"/>
                </a:lnTo>
                <a:lnTo>
                  <a:pt x="29969" y="91325"/>
                </a:lnTo>
                <a:lnTo>
                  <a:pt x="30093" y="102019"/>
                </a:lnTo>
                <a:lnTo>
                  <a:pt x="30016" y="106231"/>
                </a:lnTo>
                <a:lnTo>
                  <a:pt x="28943" y="116852"/>
                </a:lnTo>
                <a:lnTo>
                  <a:pt x="29556" y="127854"/>
                </a:lnTo>
                <a:lnTo>
                  <a:pt x="52227" y="161062"/>
                </a:lnTo>
                <a:lnTo>
                  <a:pt x="81525" y="181530"/>
                </a:lnTo>
                <a:lnTo>
                  <a:pt x="88085" y="185385"/>
                </a:lnTo>
                <a:lnTo>
                  <a:pt x="93586" y="192189"/>
                </a:lnTo>
                <a:lnTo>
                  <a:pt x="96868" y="199497"/>
                </a:lnTo>
                <a:lnTo>
                  <a:pt x="96854" y="203223"/>
                </a:lnTo>
                <a:lnTo>
                  <a:pt x="95523" y="207871"/>
                </a:lnTo>
                <a:lnTo>
                  <a:pt x="94856" y="217944"/>
                </a:lnTo>
                <a:lnTo>
                  <a:pt x="93498" y="233238"/>
                </a:lnTo>
                <a:lnTo>
                  <a:pt x="91147" y="249969"/>
                </a:lnTo>
                <a:lnTo>
                  <a:pt x="91330" y="267274"/>
                </a:lnTo>
                <a:lnTo>
                  <a:pt x="97573" y="284289"/>
                </a:lnTo>
                <a:lnTo>
                  <a:pt x="94217" y="284477"/>
                </a:lnTo>
                <a:lnTo>
                  <a:pt x="84634" y="286056"/>
                </a:lnTo>
                <a:lnTo>
                  <a:pt x="39744" y="307924"/>
                </a:lnTo>
                <a:lnTo>
                  <a:pt x="35877" y="331586"/>
                </a:lnTo>
                <a:lnTo>
                  <a:pt x="36385" y="342658"/>
                </a:lnTo>
                <a:lnTo>
                  <a:pt x="39556" y="354595"/>
                </a:lnTo>
                <a:lnTo>
                  <a:pt x="46105" y="361321"/>
                </a:lnTo>
                <a:lnTo>
                  <a:pt x="51842" y="362075"/>
                </a:lnTo>
                <a:lnTo>
                  <a:pt x="52577" y="356095"/>
                </a:lnTo>
                <a:lnTo>
                  <a:pt x="50183" y="347257"/>
                </a:lnTo>
                <a:lnTo>
                  <a:pt x="49623" y="339361"/>
                </a:lnTo>
                <a:lnTo>
                  <a:pt x="51376" y="331586"/>
                </a:lnTo>
                <a:lnTo>
                  <a:pt x="55917" y="323113"/>
                </a:lnTo>
                <a:lnTo>
                  <a:pt x="60944" y="318058"/>
                </a:lnTo>
                <a:lnTo>
                  <a:pt x="66487" y="316617"/>
                </a:lnTo>
                <a:lnTo>
                  <a:pt x="82363" y="316617"/>
                </a:lnTo>
                <a:lnTo>
                  <a:pt x="92369" y="314817"/>
                </a:lnTo>
                <a:lnTo>
                  <a:pt x="100514" y="312226"/>
                </a:lnTo>
                <a:lnTo>
                  <a:pt x="107949" y="309130"/>
                </a:lnTo>
                <a:lnTo>
                  <a:pt x="148236" y="309130"/>
                </a:lnTo>
                <a:lnTo>
                  <a:pt x="150944" y="308602"/>
                </a:lnTo>
                <a:lnTo>
                  <a:pt x="159524" y="304866"/>
                </a:lnTo>
                <a:lnTo>
                  <a:pt x="164655" y="298005"/>
                </a:lnTo>
                <a:lnTo>
                  <a:pt x="167578" y="289234"/>
                </a:lnTo>
                <a:lnTo>
                  <a:pt x="170679" y="281165"/>
                </a:lnTo>
                <a:lnTo>
                  <a:pt x="172311" y="270762"/>
                </a:lnTo>
                <a:lnTo>
                  <a:pt x="170827" y="254990"/>
                </a:lnTo>
                <a:lnTo>
                  <a:pt x="166738" y="202564"/>
                </a:lnTo>
                <a:lnTo>
                  <a:pt x="151802" y="201828"/>
                </a:lnTo>
                <a:lnTo>
                  <a:pt x="151523" y="192189"/>
                </a:lnTo>
                <a:lnTo>
                  <a:pt x="151669" y="183237"/>
                </a:lnTo>
                <a:lnTo>
                  <a:pt x="150206" y="174116"/>
                </a:lnTo>
                <a:lnTo>
                  <a:pt x="144969" y="161062"/>
                </a:lnTo>
                <a:lnTo>
                  <a:pt x="143181" y="155447"/>
                </a:lnTo>
                <a:lnTo>
                  <a:pt x="102026" y="155447"/>
                </a:lnTo>
                <a:lnTo>
                  <a:pt x="83205" y="147877"/>
                </a:lnTo>
                <a:lnTo>
                  <a:pt x="63558" y="135123"/>
                </a:lnTo>
                <a:lnTo>
                  <a:pt x="52539" y="122491"/>
                </a:lnTo>
                <a:lnTo>
                  <a:pt x="50559" y="108374"/>
                </a:lnTo>
                <a:lnTo>
                  <a:pt x="51511" y="91325"/>
                </a:lnTo>
                <a:lnTo>
                  <a:pt x="52248" y="76267"/>
                </a:lnTo>
                <a:lnTo>
                  <a:pt x="50075" y="58864"/>
                </a:lnTo>
                <a:lnTo>
                  <a:pt x="17818" y="44450"/>
                </a:lnTo>
                <a:close/>
              </a:path>
              <a:path w="172719" h="371475">
                <a:moveTo>
                  <a:pt x="82363" y="316617"/>
                </a:moveTo>
                <a:lnTo>
                  <a:pt x="66487" y="316617"/>
                </a:lnTo>
                <a:lnTo>
                  <a:pt x="73330" y="316805"/>
                </a:lnTo>
                <a:lnTo>
                  <a:pt x="82257" y="316636"/>
                </a:lnTo>
                <a:close/>
              </a:path>
              <a:path w="172719" h="371475">
                <a:moveTo>
                  <a:pt x="127368" y="0"/>
                </a:moveTo>
                <a:lnTo>
                  <a:pt x="104914" y="1130"/>
                </a:lnTo>
                <a:lnTo>
                  <a:pt x="106298" y="3970"/>
                </a:lnTo>
                <a:lnTo>
                  <a:pt x="109242" y="11439"/>
                </a:lnTo>
                <a:lnTo>
                  <a:pt x="111933" y="21961"/>
                </a:lnTo>
                <a:lnTo>
                  <a:pt x="112559" y="33959"/>
                </a:lnTo>
                <a:lnTo>
                  <a:pt x="111423" y="45716"/>
                </a:lnTo>
                <a:lnTo>
                  <a:pt x="110046" y="60613"/>
                </a:lnTo>
                <a:lnTo>
                  <a:pt x="109210" y="76267"/>
                </a:lnTo>
                <a:lnTo>
                  <a:pt x="109638" y="91325"/>
                </a:lnTo>
                <a:lnTo>
                  <a:pt x="110474" y="103672"/>
                </a:lnTo>
                <a:lnTo>
                  <a:pt x="110826" y="116852"/>
                </a:lnTo>
                <a:lnTo>
                  <a:pt x="110795" y="139700"/>
                </a:lnTo>
                <a:lnTo>
                  <a:pt x="110566" y="152526"/>
                </a:lnTo>
                <a:lnTo>
                  <a:pt x="102026" y="155447"/>
                </a:lnTo>
                <a:lnTo>
                  <a:pt x="143181" y="155447"/>
                </a:lnTo>
                <a:lnTo>
                  <a:pt x="140471" y="146931"/>
                </a:lnTo>
                <a:lnTo>
                  <a:pt x="140331" y="133718"/>
                </a:lnTo>
                <a:lnTo>
                  <a:pt x="141892" y="119456"/>
                </a:lnTo>
                <a:lnTo>
                  <a:pt x="142443" y="102019"/>
                </a:lnTo>
                <a:lnTo>
                  <a:pt x="139321" y="79905"/>
                </a:lnTo>
                <a:lnTo>
                  <a:pt x="133568" y="56922"/>
                </a:lnTo>
                <a:lnTo>
                  <a:pt x="128030" y="38877"/>
                </a:lnTo>
                <a:lnTo>
                  <a:pt x="125552" y="31572"/>
                </a:lnTo>
                <a:lnTo>
                  <a:pt x="1273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2989" y="3578403"/>
            <a:ext cx="371475" cy="186055"/>
          </a:xfrm>
          <a:custGeom>
            <a:avLst/>
            <a:gdLst/>
            <a:ahLst/>
            <a:cxnLst/>
            <a:rect l="l" t="t" r="r" b="b"/>
            <a:pathLst>
              <a:path w="371475" h="186054">
                <a:moveTo>
                  <a:pt x="313528" y="69430"/>
                </a:moveTo>
                <a:lnTo>
                  <a:pt x="153314" y="69430"/>
                </a:lnTo>
                <a:lnTo>
                  <a:pt x="156788" y="77765"/>
                </a:lnTo>
                <a:lnTo>
                  <a:pt x="150475" y="97048"/>
                </a:lnTo>
                <a:lnTo>
                  <a:pt x="139048" y="117495"/>
                </a:lnTo>
                <a:lnTo>
                  <a:pt x="127177" y="129323"/>
                </a:lnTo>
                <a:lnTo>
                  <a:pt x="113226" y="132228"/>
                </a:lnTo>
                <a:lnTo>
                  <a:pt x="81084" y="132665"/>
                </a:lnTo>
                <a:lnTo>
                  <a:pt x="63868" y="135991"/>
                </a:lnTo>
                <a:lnTo>
                  <a:pt x="51612" y="169125"/>
                </a:lnTo>
                <a:lnTo>
                  <a:pt x="71208" y="185660"/>
                </a:lnTo>
                <a:lnTo>
                  <a:pt x="75844" y="154533"/>
                </a:lnTo>
                <a:lnTo>
                  <a:pt x="83858" y="154159"/>
                </a:lnTo>
                <a:lnTo>
                  <a:pt x="95429" y="154159"/>
                </a:lnTo>
                <a:lnTo>
                  <a:pt x="101739" y="153364"/>
                </a:lnTo>
                <a:lnTo>
                  <a:pt x="112436" y="152868"/>
                </a:lnTo>
                <a:lnTo>
                  <a:pt x="126130" y="152868"/>
                </a:lnTo>
                <a:lnTo>
                  <a:pt x="134038" y="151898"/>
                </a:lnTo>
                <a:lnTo>
                  <a:pt x="165674" y="127078"/>
                </a:lnTo>
                <a:lnTo>
                  <a:pt x="184164" y="96492"/>
                </a:lnTo>
                <a:lnTo>
                  <a:pt x="187577" y="89695"/>
                </a:lnTo>
                <a:lnTo>
                  <a:pt x="194017" y="83768"/>
                </a:lnTo>
                <a:lnTo>
                  <a:pt x="201081" y="79996"/>
                </a:lnTo>
                <a:lnTo>
                  <a:pt x="204793" y="79757"/>
                </a:lnTo>
                <a:lnTo>
                  <a:pt x="271947" y="79757"/>
                </a:lnTo>
                <a:lnTo>
                  <a:pt x="285648" y="73672"/>
                </a:lnTo>
                <a:lnTo>
                  <a:pt x="315194" y="73672"/>
                </a:lnTo>
                <a:lnTo>
                  <a:pt x="313528" y="69430"/>
                </a:lnTo>
                <a:close/>
              </a:path>
              <a:path w="371475" h="186054">
                <a:moveTo>
                  <a:pt x="95429" y="154159"/>
                </a:moveTo>
                <a:lnTo>
                  <a:pt x="83858" y="154159"/>
                </a:lnTo>
                <a:lnTo>
                  <a:pt x="88715" y="154382"/>
                </a:lnTo>
                <a:lnTo>
                  <a:pt x="93659" y="154382"/>
                </a:lnTo>
                <a:lnTo>
                  <a:pt x="95429" y="154159"/>
                </a:lnTo>
                <a:close/>
              </a:path>
              <a:path w="371475" h="186054">
                <a:moveTo>
                  <a:pt x="126130" y="152868"/>
                </a:moveTo>
                <a:lnTo>
                  <a:pt x="112436" y="152868"/>
                </a:lnTo>
                <a:lnTo>
                  <a:pt x="123102" y="153239"/>
                </a:lnTo>
                <a:lnTo>
                  <a:pt x="126130" y="152868"/>
                </a:lnTo>
                <a:close/>
              </a:path>
              <a:path w="371475" h="186054">
                <a:moveTo>
                  <a:pt x="315194" y="73672"/>
                </a:moveTo>
                <a:lnTo>
                  <a:pt x="285648" y="73672"/>
                </a:lnTo>
                <a:lnTo>
                  <a:pt x="286056" y="77013"/>
                </a:lnTo>
                <a:lnTo>
                  <a:pt x="303974" y="120421"/>
                </a:lnTo>
                <a:lnTo>
                  <a:pt x="323480" y="132867"/>
                </a:lnTo>
                <a:lnTo>
                  <a:pt x="335144" y="132308"/>
                </a:lnTo>
                <a:lnTo>
                  <a:pt x="347929" y="130873"/>
                </a:lnTo>
                <a:lnTo>
                  <a:pt x="359628" y="126915"/>
                </a:lnTo>
                <a:lnTo>
                  <a:pt x="365906" y="119936"/>
                </a:lnTo>
                <a:lnTo>
                  <a:pt x="366038" y="117881"/>
                </a:lnTo>
                <a:lnTo>
                  <a:pt x="343760" y="117881"/>
                </a:lnTo>
                <a:lnTo>
                  <a:pt x="335886" y="116647"/>
                </a:lnTo>
                <a:lnTo>
                  <a:pt x="327126" y="112674"/>
                </a:lnTo>
                <a:lnTo>
                  <a:pt x="321758" y="107985"/>
                </a:lnTo>
                <a:lnTo>
                  <a:pt x="319959" y="102552"/>
                </a:lnTo>
                <a:lnTo>
                  <a:pt x="319695" y="95718"/>
                </a:lnTo>
                <a:lnTo>
                  <a:pt x="318935" y="86829"/>
                </a:lnTo>
                <a:lnTo>
                  <a:pt x="316484" y="77013"/>
                </a:lnTo>
                <a:lnTo>
                  <a:pt x="316387" y="76709"/>
                </a:lnTo>
                <a:lnTo>
                  <a:pt x="315194" y="73672"/>
                </a:lnTo>
                <a:close/>
              </a:path>
              <a:path w="371475" h="186054">
                <a:moveTo>
                  <a:pt x="360260" y="113829"/>
                </a:moveTo>
                <a:lnTo>
                  <a:pt x="351601" y="116799"/>
                </a:lnTo>
                <a:lnTo>
                  <a:pt x="343760" y="117881"/>
                </a:lnTo>
                <a:lnTo>
                  <a:pt x="366038" y="117881"/>
                </a:lnTo>
                <a:lnTo>
                  <a:pt x="366277" y="114165"/>
                </a:lnTo>
                <a:lnTo>
                  <a:pt x="360260" y="113829"/>
                </a:lnTo>
                <a:close/>
              </a:path>
              <a:path w="371475" h="186054">
                <a:moveTo>
                  <a:pt x="118225" y="40364"/>
                </a:moveTo>
                <a:lnTo>
                  <a:pt x="78943" y="45542"/>
                </a:lnTo>
                <a:lnTo>
                  <a:pt x="38749" y="59525"/>
                </a:lnTo>
                <a:lnTo>
                  <a:pt x="31622" y="62483"/>
                </a:lnTo>
                <a:lnTo>
                  <a:pt x="0" y="62750"/>
                </a:lnTo>
                <a:lnTo>
                  <a:pt x="2616" y="85089"/>
                </a:lnTo>
                <a:lnTo>
                  <a:pt x="5357" y="83521"/>
                </a:lnTo>
                <a:lnTo>
                  <a:pt x="12614" y="80092"/>
                </a:lnTo>
                <a:lnTo>
                  <a:pt x="22933" y="76709"/>
                </a:lnTo>
                <a:lnTo>
                  <a:pt x="34861" y="75285"/>
                </a:lnTo>
                <a:lnTo>
                  <a:pt x="83192" y="75285"/>
                </a:lnTo>
                <a:lnTo>
                  <a:pt x="92290" y="74408"/>
                </a:lnTo>
                <a:lnTo>
                  <a:pt x="104565" y="72754"/>
                </a:lnTo>
                <a:lnTo>
                  <a:pt x="119297" y="71381"/>
                </a:lnTo>
                <a:lnTo>
                  <a:pt x="135782" y="70278"/>
                </a:lnTo>
                <a:lnTo>
                  <a:pt x="153314" y="69430"/>
                </a:lnTo>
                <a:lnTo>
                  <a:pt x="313528" y="69430"/>
                </a:lnTo>
                <a:lnTo>
                  <a:pt x="313320" y="68900"/>
                </a:lnTo>
                <a:lnTo>
                  <a:pt x="309752" y="61696"/>
                </a:lnTo>
                <a:lnTo>
                  <a:pt x="353028" y="61696"/>
                </a:lnTo>
                <a:lnTo>
                  <a:pt x="356900" y="59948"/>
                </a:lnTo>
                <a:lnTo>
                  <a:pt x="363245" y="56120"/>
                </a:lnTo>
                <a:lnTo>
                  <a:pt x="371057" y="44920"/>
                </a:lnTo>
                <a:lnTo>
                  <a:pt x="370765" y="40979"/>
                </a:lnTo>
                <a:lnTo>
                  <a:pt x="132556" y="40979"/>
                </a:lnTo>
                <a:lnTo>
                  <a:pt x="118225" y="40364"/>
                </a:lnTo>
                <a:close/>
              </a:path>
              <a:path w="371475" h="186054">
                <a:moveTo>
                  <a:pt x="271947" y="79757"/>
                </a:moveTo>
                <a:lnTo>
                  <a:pt x="204793" y="79757"/>
                </a:lnTo>
                <a:lnTo>
                  <a:pt x="209516" y="80777"/>
                </a:lnTo>
                <a:lnTo>
                  <a:pt x="219608" y="80784"/>
                </a:lnTo>
                <a:lnTo>
                  <a:pt x="234956" y="81123"/>
                </a:lnTo>
                <a:lnTo>
                  <a:pt x="251809" y="82362"/>
                </a:lnTo>
                <a:lnTo>
                  <a:pt x="269071" y="81034"/>
                </a:lnTo>
                <a:lnTo>
                  <a:pt x="271947" y="79757"/>
                </a:lnTo>
                <a:close/>
              </a:path>
              <a:path w="371475" h="186054">
                <a:moveTo>
                  <a:pt x="83192" y="75285"/>
                </a:moveTo>
                <a:lnTo>
                  <a:pt x="34861" y="75285"/>
                </a:lnTo>
                <a:lnTo>
                  <a:pt x="61623" y="76028"/>
                </a:lnTo>
                <a:lnTo>
                  <a:pt x="77556" y="75828"/>
                </a:lnTo>
                <a:lnTo>
                  <a:pt x="83192" y="75285"/>
                </a:lnTo>
                <a:close/>
              </a:path>
              <a:path w="371475" h="186054">
                <a:moveTo>
                  <a:pt x="353028" y="61696"/>
                </a:moveTo>
                <a:lnTo>
                  <a:pt x="309752" y="61696"/>
                </a:lnTo>
                <a:lnTo>
                  <a:pt x="311434" y="62579"/>
                </a:lnTo>
                <a:lnTo>
                  <a:pt x="316660" y="64434"/>
                </a:lnTo>
                <a:lnTo>
                  <a:pt x="325703" y="66073"/>
                </a:lnTo>
                <a:lnTo>
                  <a:pt x="338835" y="66306"/>
                </a:lnTo>
                <a:lnTo>
                  <a:pt x="343373" y="65364"/>
                </a:lnTo>
                <a:lnTo>
                  <a:pt x="349835" y="63137"/>
                </a:lnTo>
                <a:lnTo>
                  <a:pt x="353028" y="61696"/>
                </a:lnTo>
                <a:close/>
              </a:path>
              <a:path w="371475" h="186054">
                <a:moveTo>
                  <a:pt x="267208" y="0"/>
                </a:moveTo>
                <a:lnTo>
                  <a:pt x="251574" y="2514"/>
                </a:lnTo>
                <a:lnTo>
                  <a:pt x="199504" y="10083"/>
                </a:lnTo>
                <a:lnTo>
                  <a:pt x="199783" y="25044"/>
                </a:lnTo>
                <a:lnTo>
                  <a:pt x="189495" y="26007"/>
                </a:lnTo>
                <a:lnTo>
                  <a:pt x="181228" y="26382"/>
                </a:lnTo>
                <a:lnTo>
                  <a:pt x="172219" y="28449"/>
                </a:lnTo>
                <a:lnTo>
                  <a:pt x="159702" y="34492"/>
                </a:lnTo>
                <a:lnTo>
                  <a:pt x="145734" y="39969"/>
                </a:lnTo>
                <a:lnTo>
                  <a:pt x="132556" y="40979"/>
                </a:lnTo>
                <a:lnTo>
                  <a:pt x="370765" y="40979"/>
                </a:lnTo>
                <a:lnTo>
                  <a:pt x="370203" y="33392"/>
                </a:lnTo>
                <a:lnTo>
                  <a:pt x="368140" y="29095"/>
                </a:lnTo>
                <a:lnTo>
                  <a:pt x="308762" y="29095"/>
                </a:lnTo>
                <a:lnTo>
                  <a:pt x="308386" y="26464"/>
                </a:lnTo>
                <a:lnTo>
                  <a:pt x="306366" y="18827"/>
                </a:lnTo>
                <a:lnTo>
                  <a:pt x="302077" y="10514"/>
                </a:lnTo>
                <a:lnTo>
                  <a:pt x="294894" y="5854"/>
                </a:lnTo>
                <a:lnTo>
                  <a:pt x="285946" y="3510"/>
                </a:lnTo>
                <a:lnTo>
                  <a:pt x="277691" y="945"/>
                </a:lnTo>
                <a:lnTo>
                  <a:pt x="267208" y="0"/>
                </a:lnTo>
                <a:close/>
              </a:path>
              <a:path w="371475" h="186054">
                <a:moveTo>
                  <a:pt x="340653" y="11809"/>
                </a:moveTo>
                <a:lnTo>
                  <a:pt x="308762" y="29095"/>
                </a:lnTo>
                <a:lnTo>
                  <a:pt x="368140" y="29095"/>
                </a:lnTo>
                <a:lnTo>
                  <a:pt x="340653" y="1180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08444" y="3578403"/>
            <a:ext cx="371475" cy="186055"/>
          </a:xfrm>
          <a:custGeom>
            <a:avLst/>
            <a:gdLst/>
            <a:ahLst/>
            <a:cxnLst/>
            <a:rect l="l" t="t" r="r" b="b"/>
            <a:pathLst>
              <a:path w="371475" h="186054">
                <a:moveTo>
                  <a:pt x="313534" y="69430"/>
                </a:moveTo>
                <a:lnTo>
                  <a:pt x="153288" y="69430"/>
                </a:lnTo>
                <a:lnTo>
                  <a:pt x="156777" y="77765"/>
                </a:lnTo>
                <a:lnTo>
                  <a:pt x="150472" y="97048"/>
                </a:lnTo>
                <a:lnTo>
                  <a:pt x="139047" y="117495"/>
                </a:lnTo>
                <a:lnTo>
                  <a:pt x="127177" y="129323"/>
                </a:lnTo>
                <a:lnTo>
                  <a:pt x="113226" y="132228"/>
                </a:lnTo>
                <a:lnTo>
                  <a:pt x="81079" y="132665"/>
                </a:lnTo>
                <a:lnTo>
                  <a:pt x="63855" y="135991"/>
                </a:lnTo>
                <a:lnTo>
                  <a:pt x="51612" y="169125"/>
                </a:lnTo>
                <a:lnTo>
                  <a:pt x="71221" y="185660"/>
                </a:lnTo>
                <a:lnTo>
                  <a:pt x="75831" y="154533"/>
                </a:lnTo>
                <a:lnTo>
                  <a:pt x="83853" y="154159"/>
                </a:lnTo>
                <a:lnTo>
                  <a:pt x="95429" y="154159"/>
                </a:lnTo>
                <a:lnTo>
                  <a:pt x="101739" y="153364"/>
                </a:lnTo>
                <a:lnTo>
                  <a:pt x="112438" y="152868"/>
                </a:lnTo>
                <a:lnTo>
                  <a:pt x="126138" y="152868"/>
                </a:lnTo>
                <a:lnTo>
                  <a:pt x="134049" y="151898"/>
                </a:lnTo>
                <a:lnTo>
                  <a:pt x="165681" y="127078"/>
                </a:lnTo>
                <a:lnTo>
                  <a:pt x="184172" y="96492"/>
                </a:lnTo>
                <a:lnTo>
                  <a:pt x="187578" y="89695"/>
                </a:lnTo>
                <a:lnTo>
                  <a:pt x="194005" y="83768"/>
                </a:lnTo>
                <a:lnTo>
                  <a:pt x="201081" y="79996"/>
                </a:lnTo>
                <a:lnTo>
                  <a:pt x="204797" y="79757"/>
                </a:lnTo>
                <a:lnTo>
                  <a:pt x="271945" y="79757"/>
                </a:lnTo>
                <a:lnTo>
                  <a:pt x="285635" y="73672"/>
                </a:lnTo>
                <a:lnTo>
                  <a:pt x="315201" y="73672"/>
                </a:lnTo>
                <a:lnTo>
                  <a:pt x="313534" y="69430"/>
                </a:lnTo>
                <a:close/>
              </a:path>
              <a:path w="371475" h="186054">
                <a:moveTo>
                  <a:pt x="95429" y="154159"/>
                </a:moveTo>
                <a:lnTo>
                  <a:pt x="83853" y="154159"/>
                </a:lnTo>
                <a:lnTo>
                  <a:pt x="88714" y="154382"/>
                </a:lnTo>
                <a:lnTo>
                  <a:pt x="93659" y="154382"/>
                </a:lnTo>
                <a:lnTo>
                  <a:pt x="95429" y="154159"/>
                </a:lnTo>
                <a:close/>
              </a:path>
              <a:path w="371475" h="186054">
                <a:moveTo>
                  <a:pt x="126138" y="152868"/>
                </a:moveTo>
                <a:lnTo>
                  <a:pt x="112438" y="152868"/>
                </a:lnTo>
                <a:lnTo>
                  <a:pt x="123109" y="153239"/>
                </a:lnTo>
                <a:lnTo>
                  <a:pt x="126138" y="152868"/>
                </a:lnTo>
                <a:close/>
              </a:path>
              <a:path w="371475" h="186054">
                <a:moveTo>
                  <a:pt x="315201" y="73672"/>
                </a:moveTo>
                <a:lnTo>
                  <a:pt x="285635" y="73672"/>
                </a:lnTo>
                <a:lnTo>
                  <a:pt x="286043" y="77013"/>
                </a:lnTo>
                <a:lnTo>
                  <a:pt x="303987" y="120421"/>
                </a:lnTo>
                <a:lnTo>
                  <a:pt x="323486" y="132867"/>
                </a:lnTo>
                <a:lnTo>
                  <a:pt x="335146" y="132308"/>
                </a:lnTo>
                <a:lnTo>
                  <a:pt x="347929" y="130873"/>
                </a:lnTo>
                <a:lnTo>
                  <a:pt x="359634" y="126915"/>
                </a:lnTo>
                <a:lnTo>
                  <a:pt x="365912" y="119936"/>
                </a:lnTo>
                <a:lnTo>
                  <a:pt x="366045" y="117881"/>
                </a:lnTo>
                <a:lnTo>
                  <a:pt x="343757" y="117881"/>
                </a:lnTo>
                <a:lnTo>
                  <a:pt x="335884" y="116647"/>
                </a:lnTo>
                <a:lnTo>
                  <a:pt x="327126" y="112674"/>
                </a:lnTo>
                <a:lnTo>
                  <a:pt x="321751" y="107985"/>
                </a:lnTo>
                <a:lnTo>
                  <a:pt x="319951" y="102552"/>
                </a:lnTo>
                <a:lnTo>
                  <a:pt x="319693" y="95718"/>
                </a:lnTo>
                <a:lnTo>
                  <a:pt x="318947" y="86829"/>
                </a:lnTo>
                <a:lnTo>
                  <a:pt x="316491" y="77013"/>
                </a:lnTo>
                <a:lnTo>
                  <a:pt x="316394" y="76709"/>
                </a:lnTo>
                <a:lnTo>
                  <a:pt x="315201" y="73672"/>
                </a:lnTo>
                <a:close/>
              </a:path>
              <a:path w="371475" h="186054">
                <a:moveTo>
                  <a:pt x="360273" y="113829"/>
                </a:moveTo>
                <a:lnTo>
                  <a:pt x="351601" y="116799"/>
                </a:lnTo>
                <a:lnTo>
                  <a:pt x="343757" y="117881"/>
                </a:lnTo>
                <a:lnTo>
                  <a:pt x="366045" y="117881"/>
                </a:lnTo>
                <a:lnTo>
                  <a:pt x="366285" y="114165"/>
                </a:lnTo>
                <a:lnTo>
                  <a:pt x="360273" y="113829"/>
                </a:lnTo>
                <a:close/>
              </a:path>
              <a:path w="371475" h="186054">
                <a:moveTo>
                  <a:pt x="118236" y="40364"/>
                </a:moveTo>
                <a:lnTo>
                  <a:pt x="78946" y="45542"/>
                </a:lnTo>
                <a:lnTo>
                  <a:pt x="38740" y="59525"/>
                </a:lnTo>
                <a:lnTo>
                  <a:pt x="31610" y="62483"/>
                </a:lnTo>
                <a:lnTo>
                  <a:pt x="0" y="62750"/>
                </a:lnTo>
                <a:lnTo>
                  <a:pt x="2616" y="85089"/>
                </a:lnTo>
                <a:lnTo>
                  <a:pt x="5357" y="83521"/>
                </a:lnTo>
                <a:lnTo>
                  <a:pt x="12614" y="80092"/>
                </a:lnTo>
                <a:lnTo>
                  <a:pt x="22933" y="76709"/>
                </a:lnTo>
                <a:lnTo>
                  <a:pt x="34861" y="75285"/>
                </a:lnTo>
                <a:lnTo>
                  <a:pt x="83194" y="75285"/>
                </a:lnTo>
                <a:lnTo>
                  <a:pt x="92290" y="74408"/>
                </a:lnTo>
                <a:lnTo>
                  <a:pt x="104563" y="72754"/>
                </a:lnTo>
                <a:lnTo>
                  <a:pt x="119289" y="71381"/>
                </a:lnTo>
                <a:lnTo>
                  <a:pt x="135765" y="70278"/>
                </a:lnTo>
                <a:lnTo>
                  <a:pt x="153288" y="69430"/>
                </a:lnTo>
                <a:lnTo>
                  <a:pt x="313534" y="69430"/>
                </a:lnTo>
                <a:lnTo>
                  <a:pt x="313326" y="68900"/>
                </a:lnTo>
                <a:lnTo>
                  <a:pt x="309752" y="61696"/>
                </a:lnTo>
                <a:lnTo>
                  <a:pt x="353026" y="61696"/>
                </a:lnTo>
                <a:lnTo>
                  <a:pt x="356895" y="59948"/>
                </a:lnTo>
                <a:lnTo>
                  <a:pt x="363232" y="56120"/>
                </a:lnTo>
                <a:lnTo>
                  <a:pt x="371054" y="44920"/>
                </a:lnTo>
                <a:lnTo>
                  <a:pt x="370765" y="40979"/>
                </a:lnTo>
                <a:lnTo>
                  <a:pt x="132565" y="40979"/>
                </a:lnTo>
                <a:lnTo>
                  <a:pt x="118236" y="40364"/>
                </a:lnTo>
                <a:close/>
              </a:path>
              <a:path w="371475" h="186054">
                <a:moveTo>
                  <a:pt x="271945" y="79757"/>
                </a:moveTo>
                <a:lnTo>
                  <a:pt x="204797" y="79757"/>
                </a:lnTo>
                <a:lnTo>
                  <a:pt x="209517" y="80777"/>
                </a:lnTo>
                <a:lnTo>
                  <a:pt x="219608" y="80784"/>
                </a:lnTo>
                <a:lnTo>
                  <a:pt x="234957" y="81123"/>
                </a:lnTo>
                <a:lnTo>
                  <a:pt x="251812" y="82362"/>
                </a:lnTo>
                <a:lnTo>
                  <a:pt x="269071" y="81034"/>
                </a:lnTo>
                <a:lnTo>
                  <a:pt x="271945" y="79757"/>
                </a:lnTo>
                <a:close/>
              </a:path>
              <a:path w="371475" h="186054">
                <a:moveTo>
                  <a:pt x="83194" y="75285"/>
                </a:moveTo>
                <a:lnTo>
                  <a:pt x="34861" y="75285"/>
                </a:lnTo>
                <a:lnTo>
                  <a:pt x="61628" y="76028"/>
                </a:lnTo>
                <a:lnTo>
                  <a:pt x="77557" y="75828"/>
                </a:lnTo>
                <a:lnTo>
                  <a:pt x="83194" y="75285"/>
                </a:lnTo>
                <a:close/>
              </a:path>
              <a:path w="371475" h="186054">
                <a:moveTo>
                  <a:pt x="353026" y="61696"/>
                </a:moveTo>
                <a:lnTo>
                  <a:pt x="309752" y="61696"/>
                </a:lnTo>
                <a:lnTo>
                  <a:pt x="311434" y="62579"/>
                </a:lnTo>
                <a:lnTo>
                  <a:pt x="316661" y="64434"/>
                </a:lnTo>
                <a:lnTo>
                  <a:pt x="325708" y="66073"/>
                </a:lnTo>
                <a:lnTo>
                  <a:pt x="338848" y="66306"/>
                </a:lnTo>
                <a:lnTo>
                  <a:pt x="343378" y="65364"/>
                </a:lnTo>
                <a:lnTo>
                  <a:pt x="349835" y="63137"/>
                </a:lnTo>
                <a:lnTo>
                  <a:pt x="353026" y="61696"/>
                </a:lnTo>
                <a:close/>
              </a:path>
              <a:path w="371475" h="186054">
                <a:moveTo>
                  <a:pt x="267204" y="0"/>
                </a:moveTo>
                <a:lnTo>
                  <a:pt x="251561" y="2514"/>
                </a:lnTo>
                <a:lnTo>
                  <a:pt x="199504" y="10083"/>
                </a:lnTo>
                <a:lnTo>
                  <a:pt x="199796" y="25044"/>
                </a:lnTo>
                <a:lnTo>
                  <a:pt x="189488" y="26007"/>
                </a:lnTo>
                <a:lnTo>
                  <a:pt x="181216" y="26382"/>
                </a:lnTo>
                <a:lnTo>
                  <a:pt x="172210" y="28449"/>
                </a:lnTo>
                <a:lnTo>
                  <a:pt x="159702" y="34492"/>
                </a:lnTo>
                <a:lnTo>
                  <a:pt x="145737" y="39969"/>
                </a:lnTo>
                <a:lnTo>
                  <a:pt x="132565" y="40979"/>
                </a:lnTo>
                <a:lnTo>
                  <a:pt x="370765" y="40979"/>
                </a:lnTo>
                <a:lnTo>
                  <a:pt x="370208" y="33392"/>
                </a:lnTo>
                <a:lnTo>
                  <a:pt x="368147" y="29095"/>
                </a:lnTo>
                <a:lnTo>
                  <a:pt x="308762" y="29095"/>
                </a:lnTo>
                <a:lnTo>
                  <a:pt x="308395" y="26464"/>
                </a:lnTo>
                <a:lnTo>
                  <a:pt x="306371" y="18827"/>
                </a:lnTo>
                <a:lnTo>
                  <a:pt x="302075" y="10514"/>
                </a:lnTo>
                <a:lnTo>
                  <a:pt x="294893" y="5854"/>
                </a:lnTo>
                <a:lnTo>
                  <a:pt x="285951" y="3510"/>
                </a:lnTo>
                <a:lnTo>
                  <a:pt x="277695" y="945"/>
                </a:lnTo>
                <a:lnTo>
                  <a:pt x="267204" y="0"/>
                </a:lnTo>
                <a:close/>
              </a:path>
              <a:path w="371475" h="186054">
                <a:moveTo>
                  <a:pt x="340654" y="11809"/>
                </a:moveTo>
                <a:lnTo>
                  <a:pt x="308762" y="29095"/>
                </a:lnTo>
                <a:lnTo>
                  <a:pt x="368147" y="29095"/>
                </a:lnTo>
                <a:lnTo>
                  <a:pt x="340654" y="1180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02397" y="1196101"/>
            <a:ext cx="202565" cy="358140"/>
          </a:xfrm>
          <a:custGeom>
            <a:avLst/>
            <a:gdLst/>
            <a:ahLst/>
            <a:cxnLst/>
            <a:rect l="l" t="t" r="r" b="b"/>
            <a:pathLst>
              <a:path w="202565" h="358140">
                <a:moveTo>
                  <a:pt x="81945" y="52722"/>
                </a:moveTo>
                <a:lnTo>
                  <a:pt x="72612" y="53342"/>
                </a:lnTo>
                <a:lnTo>
                  <a:pt x="65469" y="58073"/>
                </a:lnTo>
                <a:lnTo>
                  <a:pt x="59753" y="65344"/>
                </a:lnTo>
                <a:lnTo>
                  <a:pt x="54113" y="71888"/>
                </a:lnTo>
                <a:lnTo>
                  <a:pt x="49072" y="81123"/>
                </a:lnTo>
                <a:lnTo>
                  <a:pt x="45148" y="96466"/>
                </a:lnTo>
                <a:lnTo>
                  <a:pt x="31305" y="147215"/>
                </a:lnTo>
                <a:lnTo>
                  <a:pt x="45123" y="152930"/>
                </a:lnTo>
                <a:lnTo>
                  <a:pt x="41906" y="162759"/>
                </a:lnTo>
                <a:lnTo>
                  <a:pt x="38952" y="170487"/>
                </a:lnTo>
                <a:lnTo>
                  <a:pt x="37249" y="179569"/>
                </a:lnTo>
                <a:lnTo>
                  <a:pt x="37646" y="189914"/>
                </a:lnTo>
                <a:lnTo>
                  <a:pt x="37700" y="195757"/>
                </a:lnTo>
                <a:lnTo>
                  <a:pt x="37247" y="208447"/>
                </a:lnTo>
                <a:lnTo>
                  <a:pt x="32921" y="220929"/>
                </a:lnTo>
                <a:lnTo>
                  <a:pt x="26638" y="233825"/>
                </a:lnTo>
                <a:lnTo>
                  <a:pt x="20231" y="250059"/>
                </a:lnTo>
                <a:lnTo>
                  <a:pt x="15704" y="271919"/>
                </a:lnTo>
                <a:lnTo>
                  <a:pt x="13359" y="295494"/>
                </a:lnTo>
                <a:lnTo>
                  <a:pt x="12517" y="313524"/>
                </a:lnTo>
                <a:lnTo>
                  <a:pt x="12344" y="322068"/>
                </a:lnTo>
                <a:lnTo>
                  <a:pt x="0" y="351164"/>
                </a:lnTo>
                <a:lnTo>
                  <a:pt x="21526" y="357692"/>
                </a:lnTo>
                <a:lnTo>
                  <a:pt x="21183" y="354552"/>
                </a:lnTo>
                <a:lnTo>
                  <a:pt x="20952" y="346300"/>
                </a:lnTo>
                <a:lnTo>
                  <a:pt x="21939" y="335714"/>
                </a:lnTo>
                <a:lnTo>
                  <a:pt x="25374" y="324202"/>
                </a:lnTo>
                <a:lnTo>
                  <a:pt x="30431" y="313524"/>
                </a:lnTo>
                <a:lnTo>
                  <a:pt x="36763" y="299969"/>
                </a:lnTo>
                <a:lnTo>
                  <a:pt x="42937" y="285277"/>
                </a:lnTo>
                <a:lnTo>
                  <a:pt x="47523" y="271192"/>
                </a:lnTo>
                <a:lnTo>
                  <a:pt x="50898" y="259286"/>
                </a:lnTo>
                <a:lnTo>
                  <a:pt x="55514" y="245235"/>
                </a:lnTo>
                <a:lnTo>
                  <a:pt x="61078" y="229682"/>
                </a:lnTo>
                <a:lnTo>
                  <a:pt x="67297" y="213267"/>
                </a:lnTo>
                <a:lnTo>
                  <a:pt x="118745" y="213267"/>
                </a:lnTo>
                <a:lnTo>
                  <a:pt x="114731" y="206498"/>
                </a:lnTo>
                <a:lnTo>
                  <a:pt x="109932" y="200758"/>
                </a:lnTo>
                <a:lnTo>
                  <a:pt x="104417" y="195757"/>
                </a:lnTo>
                <a:lnTo>
                  <a:pt x="99538" y="189914"/>
                </a:lnTo>
                <a:lnTo>
                  <a:pt x="96647" y="181644"/>
                </a:lnTo>
                <a:lnTo>
                  <a:pt x="96028" y="173669"/>
                </a:lnTo>
                <a:lnTo>
                  <a:pt x="97301" y="170172"/>
                </a:lnTo>
                <a:lnTo>
                  <a:pt x="100126" y="166248"/>
                </a:lnTo>
                <a:lnTo>
                  <a:pt x="104165" y="156994"/>
                </a:lnTo>
                <a:lnTo>
                  <a:pt x="110600" y="143048"/>
                </a:lnTo>
                <a:lnTo>
                  <a:pt x="118453" y="128089"/>
                </a:lnTo>
                <a:lnTo>
                  <a:pt x="124114" y="111738"/>
                </a:lnTo>
                <a:lnTo>
                  <a:pt x="123977" y="93621"/>
                </a:lnTo>
                <a:lnTo>
                  <a:pt x="179052" y="93621"/>
                </a:lnTo>
                <a:lnTo>
                  <a:pt x="186394" y="90879"/>
                </a:lnTo>
                <a:lnTo>
                  <a:pt x="193355" y="82535"/>
                </a:lnTo>
                <a:lnTo>
                  <a:pt x="196519" y="74187"/>
                </a:lnTo>
                <a:lnTo>
                  <a:pt x="169848" y="74187"/>
                </a:lnTo>
                <a:lnTo>
                  <a:pt x="164145" y="73669"/>
                </a:lnTo>
                <a:lnTo>
                  <a:pt x="157773" y="71179"/>
                </a:lnTo>
                <a:lnTo>
                  <a:pt x="149326" y="68322"/>
                </a:lnTo>
                <a:lnTo>
                  <a:pt x="139739" y="66722"/>
                </a:lnTo>
                <a:lnTo>
                  <a:pt x="122619" y="66722"/>
                </a:lnTo>
                <a:lnTo>
                  <a:pt x="124100" y="65532"/>
                </a:lnTo>
                <a:lnTo>
                  <a:pt x="127886" y="61479"/>
                </a:lnTo>
                <a:lnTo>
                  <a:pt x="132468" y="54619"/>
                </a:lnTo>
                <a:lnTo>
                  <a:pt x="92316" y="54619"/>
                </a:lnTo>
                <a:lnTo>
                  <a:pt x="89752" y="53914"/>
                </a:lnTo>
                <a:lnTo>
                  <a:pt x="81945" y="52722"/>
                </a:lnTo>
                <a:close/>
              </a:path>
              <a:path w="202565" h="358140">
                <a:moveTo>
                  <a:pt x="118745" y="213267"/>
                </a:moveTo>
                <a:lnTo>
                  <a:pt x="67297" y="213267"/>
                </a:lnTo>
                <a:lnTo>
                  <a:pt x="76325" y="213401"/>
                </a:lnTo>
                <a:lnTo>
                  <a:pt x="91490" y="226879"/>
                </a:lnTo>
                <a:lnTo>
                  <a:pt x="105684" y="245514"/>
                </a:lnTo>
                <a:lnTo>
                  <a:pt x="111798" y="261121"/>
                </a:lnTo>
                <a:lnTo>
                  <a:pt x="108882" y="275073"/>
                </a:lnTo>
                <a:lnTo>
                  <a:pt x="102816" y="289364"/>
                </a:lnTo>
                <a:lnTo>
                  <a:pt x="96449" y="304710"/>
                </a:lnTo>
                <a:lnTo>
                  <a:pt x="92633" y="321827"/>
                </a:lnTo>
                <a:lnTo>
                  <a:pt x="118122" y="346300"/>
                </a:lnTo>
                <a:lnTo>
                  <a:pt x="141109" y="334921"/>
                </a:lnTo>
                <a:lnTo>
                  <a:pt x="114426" y="318246"/>
                </a:lnTo>
                <a:lnTo>
                  <a:pt x="117278" y="310743"/>
                </a:lnTo>
                <a:lnTo>
                  <a:pt x="119421" y="306374"/>
                </a:lnTo>
                <a:lnTo>
                  <a:pt x="121377" y="301886"/>
                </a:lnTo>
                <a:lnTo>
                  <a:pt x="123672" y="294027"/>
                </a:lnTo>
                <a:lnTo>
                  <a:pt x="127481" y="284025"/>
                </a:lnTo>
                <a:lnTo>
                  <a:pt x="132076" y="274393"/>
                </a:lnTo>
                <a:lnTo>
                  <a:pt x="135209" y="263827"/>
                </a:lnTo>
                <a:lnTo>
                  <a:pt x="134632" y="251025"/>
                </a:lnTo>
                <a:lnTo>
                  <a:pt x="130478" y="237240"/>
                </a:lnTo>
                <a:lnTo>
                  <a:pt x="125078" y="224909"/>
                </a:lnTo>
                <a:lnTo>
                  <a:pt x="119479" y="214504"/>
                </a:lnTo>
                <a:lnTo>
                  <a:pt x="118745" y="213267"/>
                </a:lnTo>
                <a:close/>
              </a:path>
              <a:path w="202565" h="358140">
                <a:moveTo>
                  <a:pt x="179052" y="93621"/>
                </a:moveTo>
                <a:lnTo>
                  <a:pt x="123977" y="93621"/>
                </a:lnTo>
                <a:lnTo>
                  <a:pt x="127202" y="94576"/>
                </a:lnTo>
                <a:lnTo>
                  <a:pt x="136760" y="96321"/>
                </a:lnTo>
                <a:lnTo>
                  <a:pt x="152470" y="97173"/>
                </a:lnTo>
                <a:lnTo>
                  <a:pt x="174155" y="95450"/>
                </a:lnTo>
                <a:lnTo>
                  <a:pt x="179052" y="93621"/>
                </a:lnTo>
                <a:close/>
              </a:path>
              <a:path w="202565" h="358140">
                <a:moveTo>
                  <a:pt x="193281" y="35824"/>
                </a:moveTo>
                <a:lnTo>
                  <a:pt x="190563" y="41208"/>
                </a:lnTo>
                <a:lnTo>
                  <a:pt x="189829" y="50335"/>
                </a:lnTo>
                <a:lnTo>
                  <a:pt x="187693" y="57954"/>
                </a:lnTo>
                <a:lnTo>
                  <a:pt x="183423" y="64680"/>
                </a:lnTo>
                <a:lnTo>
                  <a:pt x="176288" y="71129"/>
                </a:lnTo>
                <a:lnTo>
                  <a:pt x="169848" y="74187"/>
                </a:lnTo>
                <a:lnTo>
                  <a:pt x="196519" y="74187"/>
                </a:lnTo>
                <a:lnTo>
                  <a:pt x="197495" y="71613"/>
                </a:lnTo>
                <a:lnTo>
                  <a:pt x="201269" y="59305"/>
                </a:lnTo>
                <a:lnTo>
                  <a:pt x="202316" y="47001"/>
                </a:lnTo>
                <a:lnTo>
                  <a:pt x="198426" y="38465"/>
                </a:lnTo>
                <a:lnTo>
                  <a:pt x="193281" y="35824"/>
                </a:lnTo>
                <a:close/>
              </a:path>
              <a:path w="202565" h="358140">
                <a:moveTo>
                  <a:pt x="130643" y="66322"/>
                </a:moveTo>
                <a:lnTo>
                  <a:pt x="122619" y="66722"/>
                </a:lnTo>
                <a:lnTo>
                  <a:pt x="139739" y="66722"/>
                </a:lnTo>
                <a:lnTo>
                  <a:pt x="139183" y="66629"/>
                </a:lnTo>
                <a:lnTo>
                  <a:pt x="130643" y="66322"/>
                </a:lnTo>
                <a:close/>
              </a:path>
              <a:path w="202565" h="358140">
                <a:moveTo>
                  <a:pt x="120763" y="0"/>
                </a:moveTo>
                <a:lnTo>
                  <a:pt x="87134" y="25650"/>
                </a:lnTo>
                <a:lnTo>
                  <a:pt x="87140" y="38465"/>
                </a:lnTo>
                <a:lnTo>
                  <a:pt x="88982" y="47364"/>
                </a:lnTo>
                <a:lnTo>
                  <a:pt x="91228" y="52804"/>
                </a:lnTo>
                <a:lnTo>
                  <a:pt x="92316" y="54619"/>
                </a:lnTo>
                <a:lnTo>
                  <a:pt x="132468" y="54619"/>
                </a:lnTo>
                <a:lnTo>
                  <a:pt x="132991" y="53837"/>
                </a:lnTo>
                <a:lnTo>
                  <a:pt x="138429" y="41881"/>
                </a:lnTo>
                <a:lnTo>
                  <a:pt x="139382" y="37349"/>
                </a:lnTo>
                <a:lnTo>
                  <a:pt x="139919" y="30537"/>
                </a:lnTo>
                <a:lnTo>
                  <a:pt x="139812" y="22786"/>
                </a:lnTo>
                <a:lnTo>
                  <a:pt x="138836" y="15440"/>
                </a:lnTo>
                <a:lnTo>
                  <a:pt x="131675" y="3812"/>
                </a:lnTo>
                <a:lnTo>
                  <a:pt x="12076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92647" y="3358476"/>
            <a:ext cx="39687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75" dirty="0">
                <a:solidFill>
                  <a:srgbClr val="231F20"/>
                </a:solidFill>
                <a:latin typeface="Cambria"/>
                <a:cs typeface="Cambria"/>
              </a:rPr>
              <a:t>30</a:t>
            </a:r>
            <a:r>
              <a:rPr sz="1350" spc="7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350" dirty="0">
                <a:solidFill>
                  <a:srgbClr val="231F20"/>
                </a:solidFill>
                <a:latin typeface="Cambria"/>
                <a:cs typeface="Cambria"/>
              </a:rPr>
              <a:t>m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57843" y="1085176"/>
            <a:ext cx="5408295" cy="2433320"/>
          </a:xfrm>
          <a:custGeom>
            <a:avLst/>
            <a:gdLst/>
            <a:ahLst/>
            <a:cxnLst/>
            <a:rect l="l" t="t" r="r" b="b"/>
            <a:pathLst>
              <a:path w="5408295" h="2433320">
                <a:moveTo>
                  <a:pt x="0" y="11264"/>
                </a:moveTo>
                <a:lnTo>
                  <a:pt x="304800" y="2433243"/>
                </a:lnTo>
                <a:lnTo>
                  <a:pt x="4971122" y="2433243"/>
                </a:lnTo>
                <a:lnTo>
                  <a:pt x="5407736" y="0"/>
                </a:lnTo>
              </a:path>
            </a:pathLst>
          </a:custGeom>
          <a:ln w="190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97000" y="1275154"/>
            <a:ext cx="737870" cy="3550920"/>
          </a:xfrm>
          <a:custGeom>
            <a:avLst/>
            <a:gdLst/>
            <a:ahLst/>
            <a:cxnLst/>
            <a:rect l="l" t="t" r="r" b="b"/>
            <a:pathLst>
              <a:path w="737869" h="3550920">
                <a:moveTo>
                  <a:pt x="737671" y="0"/>
                </a:moveTo>
                <a:lnTo>
                  <a:pt x="0" y="355084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93493" y="1219200"/>
            <a:ext cx="74607" cy="82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9695" y="3885718"/>
            <a:ext cx="506730" cy="940435"/>
          </a:xfrm>
          <a:custGeom>
            <a:avLst/>
            <a:gdLst/>
            <a:ahLst/>
            <a:cxnLst/>
            <a:rect l="l" t="t" r="r" b="b"/>
            <a:pathLst>
              <a:path w="506729" h="940435">
                <a:moveTo>
                  <a:pt x="0" y="0"/>
                </a:moveTo>
                <a:lnTo>
                  <a:pt x="506304" y="9402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22600" y="3835400"/>
            <a:ext cx="69850" cy="85725"/>
          </a:xfrm>
          <a:custGeom>
            <a:avLst/>
            <a:gdLst/>
            <a:ahLst/>
            <a:cxnLst/>
            <a:rect l="l" t="t" r="r" b="b"/>
            <a:pathLst>
              <a:path w="69850" h="85725">
                <a:moveTo>
                  <a:pt x="0" y="0"/>
                </a:moveTo>
                <a:lnTo>
                  <a:pt x="2580" y="85154"/>
                </a:lnTo>
                <a:lnTo>
                  <a:pt x="27095" y="50318"/>
                </a:lnTo>
                <a:lnTo>
                  <a:pt x="69672" y="490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38900" y="3842411"/>
            <a:ext cx="765175" cy="983615"/>
          </a:xfrm>
          <a:custGeom>
            <a:avLst/>
            <a:gdLst/>
            <a:ahLst/>
            <a:cxnLst/>
            <a:rect l="l" t="t" r="r" b="b"/>
            <a:pathLst>
              <a:path w="765175" h="983614">
                <a:moveTo>
                  <a:pt x="765012" y="0"/>
                </a:moveTo>
                <a:lnTo>
                  <a:pt x="0" y="9835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62143" y="3797300"/>
            <a:ext cx="77470" cy="83820"/>
          </a:xfrm>
          <a:custGeom>
            <a:avLst/>
            <a:gdLst/>
            <a:ahLst/>
            <a:cxnLst/>
            <a:rect l="l" t="t" r="r" b="b"/>
            <a:pathLst>
              <a:path w="77470" h="83820">
                <a:moveTo>
                  <a:pt x="76856" y="0"/>
                </a:moveTo>
                <a:lnTo>
                  <a:pt x="0" y="36757"/>
                </a:lnTo>
                <a:lnTo>
                  <a:pt x="41769" y="45111"/>
                </a:lnTo>
                <a:lnTo>
                  <a:pt x="60148" y="83539"/>
                </a:lnTo>
                <a:lnTo>
                  <a:pt x="768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23943" y="1745324"/>
            <a:ext cx="561340" cy="3081020"/>
          </a:xfrm>
          <a:custGeom>
            <a:avLst/>
            <a:gdLst/>
            <a:ahLst/>
            <a:cxnLst/>
            <a:rect l="l" t="t" r="r" b="b"/>
            <a:pathLst>
              <a:path w="561340" h="3081020">
                <a:moveTo>
                  <a:pt x="0" y="0"/>
                </a:moveTo>
                <a:lnTo>
                  <a:pt x="561257" y="30806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89875" y="1689100"/>
            <a:ext cx="74966" cy="81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78090" y="6343650"/>
            <a:ext cx="5689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Cambria"/>
                <a:cs typeface="Cambria"/>
              </a:rPr>
              <a:t>0,8</a:t>
            </a:r>
            <a:r>
              <a:rPr sz="1400" spc="8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bar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92888" y="6472092"/>
            <a:ext cx="922655" cy="219710"/>
          </a:xfrm>
          <a:custGeom>
            <a:avLst/>
            <a:gdLst/>
            <a:ahLst/>
            <a:cxnLst/>
            <a:rect l="l" t="t" r="r" b="b"/>
            <a:pathLst>
              <a:path w="922655" h="219709">
                <a:moveTo>
                  <a:pt x="0" y="219539"/>
                </a:moveTo>
                <a:lnTo>
                  <a:pt x="922066" y="219539"/>
                </a:lnTo>
                <a:lnTo>
                  <a:pt x="922066" y="0"/>
                </a:lnTo>
                <a:lnTo>
                  <a:pt x="0" y="0"/>
                </a:lnTo>
                <a:lnTo>
                  <a:pt x="0" y="219539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26097" y="6472092"/>
            <a:ext cx="198120" cy="219710"/>
          </a:xfrm>
          <a:custGeom>
            <a:avLst/>
            <a:gdLst/>
            <a:ahLst/>
            <a:cxnLst/>
            <a:rect l="l" t="t" r="r" b="b"/>
            <a:pathLst>
              <a:path w="198119" h="219709">
                <a:moveTo>
                  <a:pt x="0" y="219539"/>
                </a:moveTo>
                <a:lnTo>
                  <a:pt x="197585" y="219539"/>
                </a:lnTo>
                <a:lnTo>
                  <a:pt x="197585" y="0"/>
                </a:lnTo>
                <a:lnTo>
                  <a:pt x="0" y="0"/>
                </a:lnTo>
                <a:lnTo>
                  <a:pt x="0" y="219539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888" y="5761332"/>
            <a:ext cx="922655" cy="930910"/>
          </a:xfrm>
          <a:custGeom>
            <a:avLst/>
            <a:gdLst/>
            <a:ahLst/>
            <a:cxnLst/>
            <a:rect l="l" t="t" r="r" b="b"/>
            <a:pathLst>
              <a:path w="922655" h="930909">
                <a:moveTo>
                  <a:pt x="922066" y="0"/>
                </a:moveTo>
                <a:lnTo>
                  <a:pt x="922066" y="930299"/>
                </a:lnTo>
                <a:lnTo>
                  <a:pt x="0" y="930299"/>
                </a:lnTo>
                <a:lnTo>
                  <a:pt x="0" y="0"/>
                </a:lnTo>
              </a:path>
            </a:pathLst>
          </a:custGeom>
          <a:ln w="109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24725" y="5761332"/>
            <a:ext cx="198120" cy="930910"/>
          </a:xfrm>
          <a:custGeom>
            <a:avLst/>
            <a:gdLst/>
            <a:ahLst/>
            <a:cxnLst/>
            <a:rect l="l" t="t" r="r" b="b"/>
            <a:pathLst>
              <a:path w="198119" h="930909">
                <a:moveTo>
                  <a:pt x="0" y="0"/>
                </a:moveTo>
                <a:lnTo>
                  <a:pt x="0" y="930299"/>
                </a:lnTo>
                <a:lnTo>
                  <a:pt x="197585" y="930299"/>
                </a:lnTo>
                <a:lnTo>
                  <a:pt x="197585" y="0"/>
                </a:lnTo>
              </a:path>
            </a:pathLst>
          </a:custGeom>
          <a:ln w="109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62775" y="4791709"/>
            <a:ext cx="1106170" cy="89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198755" indent="-5080">
              <a:lnSpc>
                <a:spcPct val="113100"/>
              </a:lnSpc>
              <a:spcBef>
                <a:spcPts val="100"/>
              </a:spcBef>
            </a:pPr>
            <a:r>
              <a:rPr sz="1400" spc="-5" dirty="0">
                <a:latin typeface="Comic Sans MS"/>
                <a:cs typeface="Comic Sans MS"/>
              </a:rPr>
              <a:t>Saturation  </a:t>
            </a:r>
            <a:r>
              <a:rPr sz="1400" dirty="0">
                <a:latin typeface="Comic Sans MS"/>
                <a:cs typeface="Comic Sans MS"/>
              </a:rPr>
              <a:t>en</a:t>
            </a:r>
            <a:r>
              <a:rPr sz="1400" spc="-9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surface</a:t>
            </a:r>
            <a:endParaRPr sz="1400">
              <a:latin typeface="Comic Sans MS"/>
              <a:cs typeface="Comic Sans MS"/>
            </a:endParaRPr>
          </a:p>
          <a:p>
            <a:pPr marL="179705">
              <a:lnSpc>
                <a:spcPct val="100000"/>
              </a:lnSpc>
              <a:spcBef>
                <a:spcPts val="920"/>
              </a:spcBef>
              <a:tabLst>
                <a:tab pos="814705" algn="l"/>
              </a:tabLst>
            </a:pPr>
            <a:r>
              <a:rPr sz="1800" i="1" spc="120" dirty="0">
                <a:latin typeface="Book Antiqua"/>
                <a:cs typeface="Book Antiqua"/>
              </a:rPr>
              <a:t>P</a:t>
            </a:r>
            <a:r>
              <a:rPr sz="1800" spc="120" baseline="-6944" dirty="0">
                <a:latin typeface="Cambria"/>
                <a:cs typeface="Cambria"/>
              </a:rPr>
              <a:t>N	</a:t>
            </a:r>
            <a:r>
              <a:rPr sz="1800" i="1" spc="185" dirty="0">
                <a:latin typeface="Book Antiqua"/>
                <a:cs typeface="Book Antiqua"/>
              </a:rPr>
              <a:t>T</a:t>
            </a:r>
            <a:r>
              <a:rPr sz="1800" spc="120" baseline="-6944" dirty="0">
                <a:latin typeface="Cambria"/>
                <a:cs typeface="Cambria"/>
              </a:rPr>
              <a:t>N</a:t>
            </a:r>
            <a:endParaRPr sz="1800" baseline="-6944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0600" y="6788150"/>
            <a:ext cx="849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90" dirty="0">
                <a:latin typeface="Book Antiqua"/>
                <a:cs typeface="Book Antiqua"/>
              </a:rPr>
              <a:t>G </a:t>
            </a:r>
            <a:r>
              <a:rPr sz="2400" spc="535" dirty="0">
                <a:latin typeface="Cambria"/>
                <a:cs typeface="Cambria"/>
              </a:rPr>
              <a:t>=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spc="-130" dirty="0">
                <a:latin typeface="Cambria"/>
                <a:cs typeface="Cambria"/>
              </a:rPr>
              <a:t>0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51074" y="5842759"/>
            <a:ext cx="922655" cy="848994"/>
          </a:xfrm>
          <a:custGeom>
            <a:avLst/>
            <a:gdLst/>
            <a:ahLst/>
            <a:cxnLst/>
            <a:rect l="l" t="t" r="r" b="b"/>
            <a:pathLst>
              <a:path w="922654" h="848995">
                <a:moveTo>
                  <a:pt x="0" y="848871"/>
                </a:moveTo>
                <a:lnTo>
                  <a:pt x="922066" y="848871"/>
                </a:lnTo>
                <a:lnTo>
                  <a:pt x="922066" y="0"/>
                </a:lnTo>
                <a:lnTo>
                  <a:pt x="0" y="0"/>
                </a:lnTo>
                <a:lnTo>
                  <a:pt x="0" y="848871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84283" y="6479424"/>
            <a:ext cx="198120" cy="212725"/>
          </a:xfrm>
          <a:custGeom>
            <a:avLst/>
            <a:gdLst/>
            <a:ahLst/>
            <a:cxnLst/>
            <a:rect l="l" t="t" r="r" b="b"/>
            <a:pathLst>
              <a:path w="198120" h="212725">
                <a:moveTo>
                  <a:pt x="0" y="212207"/>
                </a:moveTo>
                <a:lnTo>
                  <a:pt x="197585" y="212207"/>
                </a:lnTo>
                <a:lnTo>
                  <a:pt x="197585" y="0"/>
                </a:lnTo>
                <a:lnTo>
                  <a:pt x="0" y="0"/>
                </a:lnTo>
                <a:lnTo>
                  <a:pt x="0" y="212207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51074" y="5761332"/>
            <a:ext cx="922655" cy="930910"/>
          </a:xfrm>
          <a:custGeom>
            <a:avLst/>
            <a:gdLst/>
            <a:ahLst/>
            <a:cxnLst/>
            <a:rect l="l" t="t" r="r" b="b"/>
            <a:pathLst>
              <a:path w="922654" h="930909">
                <a:moveTo>
                  <a:pt x="922066" y="0"/>
                </a:moveTo>
                <a:lnTo>
                  <a:pt x="922066" y="930298"/>
                </a:lnTo>
                <a:lnTo>
                  <a:pt x="0" y="930298"/>
                </a:lnTo>
                <a:lnTo>
                  <a:pt x="0" y="0"/>
                </a:lnTo>
              </a:path>
            </a:pathLst>
          </a:custGeom>
          <a:ln w="109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82911" y="5761332"/>
            <a:ext cx="198120" cy="930910"/>
          </a:xfrm>
          <a:custGeom>
            <a:avLst/>
            <a:gdLst/>
            <a:ahLst/>
            <a:cxnLst/>
            <a:rect l="l" t="t" r="r" b="b"/>
            <a:pathLst>
              <a:path w="198120" h="930909">
                <a:moveTo>
                  <a:pt x="0" y="0"/>
                </a:moveTo>
                <a:lnTo>
                  <a:pt x="0" y="930298"/>
                </a:lnTo>
                <a:lnTo>
                  <a:pt x="197585" y="930298"/>
                </a:lnTo>
                <a:lnTo>
                  <a:pt x="197585" y="0"/>
                </a:lnTo>
              </a:path>
            </a:pathLst>
          </a:custGeom>
          <a:ln w="109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70636" y="5879334"/>
            <a:ext cx="603885" cy="523875"/>
          </a:xfrm>
          <a:custGeom>
            <a:avLst/>
            <a:gdLst/>
            <a:ahLst/>
            <a:cxnLst/>
            <a:rect l="l" t="t" r="r" b="b"/>
            <a:pathLst>
              <a:path w="603885" h="523875">
                <a:moveTo>
                  <a:pt x="0" y="0"/>
                </a:moveTo>
                <a:lnTo>
                  <a:pt x="60822" y="14244"/>
                </a:lnTo>
                <a:lnTo>
                  <a:pt x="131672" y="36565"/>
                </a:lnTo>
                <a:lnTo>
                  <a:pt x="169723" y="51142"/>
                </a:lnTo>
                <a:lnTo>
                  <a:pt x="208922" y="68204"/>
                </a:lnTo>
                <a:lnTo>
                  <a:pt x="248814" y="87906"/>
                </a:lnTo>
                <a:lnTo>
                  <a:pt x="288946" y="110403"/>
                </a:lnTo>
                <a:lnTo>
                  <a:pt x="328865" y="135851"/>
                </a:lnTo>
                <a:lnTo>
                  <a:pt x="368117" y="164404"/>
                </a:lnTo>
                <a:lnTo>
                  <a:pt x="406250" y="196218"/>
                </a:lnTo>
                <a:lnTo>
                  <a:pt x="442808" y="231447"/>
                </a:lnTo>
                <a:lnTo>
                  <a:pt x="477341" y="270248"/>
                </a:lnTo>
                <a:lnTo>
                  <a:pt x="509393" y="312775"/>
                </a:lnTo>
                <a:lnTo>
                  <a:pt x="538512" y="359184"/>
                </a:lnTo>
                <a:lnTo>
                  <a:pt x="564244" y="409629"/>
                </a:lnTo>
                <a:lnTo>
                  <a:pt x="586135" y="464266"/>
                </a:lnTo>
                <a:lnTo>
                  <a:pt x="603734" y="523250"/>
                </a:lnTo>
              </a:path>
            </a:pathLst>
          </a:custGeom>
          <a:ln w="109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43069" y="6377733"/>
            <a:ext cx="53975" cy="97155"/>
          </a:xfrm>
          <a:custGeom>
            <a:avLst/>
            <a:gdLst/>
            <a:ahLst/>
            <a:cxnLst/>
            <a:rect l="l" t="t" r="r" b="b"/>
            <a:pathLst>
              <a:path w="53975" h="97154">
                <a:moveTo>
                  <a:pt x="53727" y="0"/>
                </a:moveTo>
                <a:lnTo>
                  <a:pt x="0" y="13446"/>
                </a:lnTo>
                <a:lnTo>
                  <a:pt x="4339" y="19163"/>
                </a:lnTo>
                <a:lnTo>
                  <a:pt x="11062" y="28613"/>
                </a:lnTo>
                <a:lnTo>
                  <a:pt x="34033" y="65399"/>
                </a:lnTo>
                <a:lnTo>
                  <a:pt x="49396" y="96904"/>
                </a:lnTo>
                <a:lnTo>
                  <a:pt x="48558" y="87161"/>
                </a:lnTo>
                <a:lnTo>
                  <a:pt x="48197" y="77283"/>
                </a:lnTo>
                <a:lnTo>
                  <a:pt x="48137" y="61866"/>
                </a:lnTo>
                <a:lnTo>
                  <a:pt x="48625" y="47148"/>
                </a:lnTo>
                <a:lnTo>
                  <a:pt x="49501" y="33979"/>
                </a:lnTo>
                <a:lnTo>
                  <a:pt x="50710" y="22303"/>
                </a:lnTo>
                <a:lnTo>
                  <a:pt x="52152" y="11263"/>
                </a:lnTo>
                <a:lnTo>
                  <a:pt x="537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90266" y="5989104"/>
            <a:ext cx="0" cy="629920"/>
          </a:xfrm>
          <a:custGeom>
            <a:avLst/>
            <a:gdLst/>
            <a:ahLst/>
            <a:cxnLst/>
            <a:rect l="l" t="t" r="r" b="b"/>
            <a:pathLst>
              <a:path h="629920">
                <a:moveTo>
                  <a:pt x="0" y="629332"/>
                </a:moveTo>
                <a:lnTo>
                  <a:pt x="0" y="0"/>
                </a:lnTo>
              </a:path>
            </a:pathLst>
          </a:custGeom>
          <a:ln w="109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49831" y="5891084"/>
            <a:ext cx="80869" cy="133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981411" y="4791709"/>
            <a:ext cx="1344930" cy="89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 marR="5080" indent="-122555">
              <a:lnSpc>
                <a:spcPct val="113100"/>
              </a:lnSpc>
              <a:spcBef>
                <a:spcPts val="100"/>
              </a:spcBef>
            </a:pPr>
            <a:r>
              <a:rPr sz="1400" spc="-5" dirty="0">
                <a:latin typeface="Comic Sans MS"/>
                <a:cs typeface="Comic Sans MS"/>
              </a:rPr>
              <a:t>Sous-saturation  </a:t>
            </a:r>
            <a:r>
              <a:rPr sz="1400" dirty="0">
                <a:latin typeface="Comic Sans MS"/>
                <a:cs typeface="Comic Sans MS"/>
              </a:rPr>
              <a:t>en</a:t>
            </a:r>
            <a:r>
              <a:rPr sz="1400" spc="-3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immersion</a:t>
            </a:r>
            <a:endParaRPr sz="1400">
              <a:latin typeface="Comic Sans MS"/>
              <a:cs typeface="Comic Sans MS"/>
            </a:endParaRPr>
          </a:p>
          <a:p>
            <a:pPr marL="307340">
              <a:lnSpc>
                <a:spcPct val="100000"/>
              </a:lnSpc>
              <a:spcBef>
                <a:spcPts val="920"/>
              </a:spcBef>
              <a:tabLst>
                <a:tab pos="942340" algn="l"/>
              </a:tabLst>
            </a:pPr>
            <a:r>
              <a:rPr sz="1800" i="1" spc="100" dirty="0">
                <a:latin typeface="Book Antiqua"/>
                <a:cs typeface="Book Antiqua"/>
              </a:rPr>
              <a:t>P</a:t>
            </a:r>
            <a:r>
              <a:rPr sz="1800" spc="150" baseline="-6944" dirty="0">
                <a:latin typeface="Cambria"/>
                <a:cs typeface="Cambria"/>
              </a:rPr>
              <a:t>N	</a:t>
            </a:r>
            <a:r>
              <a:rPr sz="1800" i="1" spc="135" dirty="0">
                <a:latin typeface="Book Antiqua"/>
                <a:cs typeface="Book Antiqua"/>
              </a:rPr>
              <a:t>T</a:t>
            </a:r>
            <a:r>
              <a:rPr sz="1800" spc="202" baseline="-6944" dirty="0">
                <a:latin typeface="Cambria"/>
                <a:cs typeface="Cambria"/>
              </a:rPr>
              <a:t>N</a:t>
            </a:r>
            <a:endParaRPr sz="1800" baseline="-6944">
              <a:latin typeface="Cambria"/>
              <a:cs typeface="Cambr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98800" y="6788150"/>
            <a:ext cx="965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90" dirty="0">
                <a:latin typeface="Book Antiqua"/>
                <a:cs typeface="Book Antiqua"/>
              </a:rPr>
              <a:t>G </a:t>
            </a:r>
            <a:r>
              <a:rPr sz="2400" spc="55" dirty="0">
                <a:latin typeface="Cambria"/>
                <a:cs typeface="Cambria"/>
              </a:rPr>
              <a:t>&gt;&gt;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spc="-130" dirty="0">
                <a:latin typeface="Cambria"/>
                <a:cs typeface="Cambria"/>
              </a:rPr>
              <a:t>0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366290" y="6343650"/>
            <a:ext cx="5689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Cambria"/>
                <a:cs typeface="Cambria"/>
              </a:rPr>
              <a:t>0,8</a:t>
            </a:r>
            <a:r>
              <a:rPr sz="1400" spc="8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bar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982288" y="6472091"/>
            <a:ext cx="922655" cy="219710"/>
          </a:xfrm>
          <a:custGeom>
            <a:avLst/>
            <a:gdLst/>
            <a:ahLst/>
            <a:cxnLst/>
            <a:rect l="l" t="t" r="r" b="b"/>
            <a:pathLst>
              <a:path w="922654" h="219709">
                <a:moveTo>
                  <a:pt x="0" y="219539"/>
                </a:moveTo>
                <a:lnTo>
                  <a:pt x="922066" y="219539"/>
                </a:lnTo>
                <a:lnTo>
                  <a:pt x="922066" y="0"/>
                </a:lnTo>
                <a:lnTo>
                  <a:pt x="0" y="0"/>
                </a:lnTo>
                <a:lnTo>
                  <a:pt x="0" y="219539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015497" y="6011058"/>
            <a:ext cx="198120" cy="680720"/>
          </a:xfrm>
          <a:custGeom>
            <a:avLst/>
            <a:gdLst/>
            <a:ahLst/>
            <a:cxnLst/>
            <a:rect l="l" t="t" r="r" b="b"/>
            <a:pathLst>
              <a:path w="198120" h="680720">
                <a:moveTo>
                  <a:pt x="0" y="680572"/>
                </a:moveTo>
                <a:lnTo>
                  <a:pt x="197585" y="680572"/>
                </a:lnTo>
                <a:lnTo>
                  <a:pt x="197585" y="0"/>
                </a:lnTo>
                <a:lnTo>
                  <a:pt x="0" y="0"/>
                </a:lnTo>
                <a:lnTo>
                  <a:pt x="0" y="680572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82288" y="5761332"/>
            <a:ext cx="922655" cy="930910"/>
          </a:xfrm>
          <a:custGeom>
            <a:avLst/>
            <a:gdLst/>
            <a:ahLst/>
            <a:cxnLst/>
            <a:rect l="l" t="t" r="r" b="b"/>
            <a:pathLst>
              <a:path w="922654" h="930909">
                <a:moveTo>
                  <a:pt x="922066" y="0"/>
                </a:moveTo>
                <a:lnTo>
                  <a:pt x="922066" y="930298"/>
                </a:lnTo>
                <a:lnTo>
                  <a:pt x="0" y="930298"/>
                </a:lnTo>
                <a:lnTo>
                  <a:pt x="0" y="0"/>
                </a:lnTo>
              </a:path>
            </a:pathLst>
          </a:custGeom>
          <a:ln w="109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014124" y="5761332"/>
            <a:ext cx="198120" cy="930910"/>
          </a:xfrm>
          <a:custGeom>
            <a:avLst/>
            <a:gdLst/>
            <a:ahLst/>
            <a:cxnLst/>
            <a:rect l="l" t="t" r="r" b="b"/>
            <a:pathLst>
              <a:path w="198120" h="930909">
                <a:moveTo>
                  <a:pt x="0" y="0"/>
                </a:moveTo>
                <a:lnTo>
                  <a:pt x="0" y="930298"/>
                </a:lnTo>
                <a:lnTo>
                  <a:pt x="197585" y="930298"/>
                </a:lnTo>
                <a:lnTo>
                  <a:pt x="197585" y="0"/>
                </a:lnTo>
              </a:path>
            </a:pathLst>
          </a:custGeom>
          <a:ln w="109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505539" y="6010663"/>
            <a:ext cx="608330" cy="392430"/>
          </a:xfrm>
          <a:custGeom>
            <a:avLst/>
            <a:gdLst/>
            <a:ahLst/>
            <a:cxnLst/>
            <a:rect l="l" t="t" r="r" b="b"/>
            <a:pathLst>
              <a:path w="608329" h="392429">
                <a:moveTo>
                  <a:pt x="607791" y="0"/>
                </a:moveTo>
                <a:lnTo>
                  <a:pt x="567465" y="2803"/>
                </a:lnTo>
                <a:lnTo>
                  <a:pt x="524775" y="8871"/>
                </a:lnTo>
                <a:lnTo>
                  <a:pt x="480295" y="18123"/>
                </a:lnTo>
                <a:lnTo>
                  <a:pt x="434598" y="30480"/>
                </a:lnTo>
                <a:lnTo>
                  <a:pt x="388258" y="45861"/>
                </a:lnTo>
                <a:lnTo>
                  <a:pt x="341846" y="64188"/>
                </a:lnTo>
                <a:lnTo>
                  <a:pt x="295938" y="85381"/>
                </a:lnTo>
                <a:lnTo>
                  <a:pt x="251106" y="109360"/>
                </a:lnTo>
                <a:lnTo>
                  <a:pt x="207924" y="136044"/>
                </a:lnTo>
                <a:lnTo>
                  <a:pt x="166964" y="165356"/>
                </a:lnTo>
                <a:lnTo>
                  <a:pt x="128802" y="197214"/>
                </a:lnTo>
                <a:lnTo>
                  <a:pt x="94008" y="231540"/>
                </a:lnTo>
                <a:lnTo>
                  <a:pt x="63158" y="268253"/>
                </a:lnTo>
                <a:lnTo>
                  <a:pt x="36824" y="307274"/>
                </a:lnTo>
                <a:lnTo>
                  <a:pt x="15580" y="348524"/>
                </a:lnTo>
                <a:lnTo>
                  <a:pt x="0" y="391922"/>
                </a:lnTo>
              </a:path>
            </a:pathLst>
          </a:custGeom>
          <a:ln w="109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83113" y="6377733"/>
            <a:ext cx="53975" cy="97155"/>
          </a:xfrm>
          <a:custGeom>
            <a:avLst/>
            <a:gdLst/>
            <a:ahLst/>
            <a:cxnLst/>
            <a:rect l="l" t="t" r="r" b="b"/>
            <a:pathLst>
              <a:path w="53975" h="97154">
                <a:moveTo>
                  <a:pt x="0" y="0"/>
                </a:moveTo>
                <a:lnTo>
                  <a:pt x="5102" y="47148"/>
                </a:lnTo>
                <a:lnTo>
                  <a:pt x="5590" y="61866"/>
                </a:lnTo>
                <a:lnTo>
                  <a:pt x="5530" y="77283"/>
                </a:lnTo>
                <a:lnTo>
                  <a:pt x="5169" y="87161"/>
                </a:lnTo>
                <a:lnTo>
                  <a:pt x="4331" y="96904"/>
                </a:lnTo>
                <a:lnTo>
                  <a:pt x="8160" y="87910"/>
                </a:lnTo>
                <a:lnTo>
                  <a:pt x="27056" y="52636"/>
                </a:lnTo>
                <a:lnTo>
                  <a:pt x="49388" y="19163"/>
                </a:lnTo>
                <a:lnTo>
                  <a:pt x="53727" y="13446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314147" y="5884823"/>
            <a:ext cx="0" cy="629920"/>
          </a:xfrm>
          <a:custGeom>
            <a:avLst/>
            <a:gdLst/>
            <a:ahLst/>
            <a:cxnLst/>
            <a:rect l="l" t="t" r="r" b="b"/>
            <a:pathLst>
              <a:path h="629920">
                <a:moveTo>
                  <a:pt x="0" y="0"/>
                </a:moveTo>
                <a:lnTo>
                  <a:pt x="0" y="629332"/>
                </a:lnTo>
              </a:path>
            </a:pathLst>
          </a:custGeom>
          <a:ln w="109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273713" y="6478927"/>
            <a:ext cx="80895" cy="133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8045226" y="4791709"/>
            <a:ext cx="1250315" cy="89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5080" indent="-51435">
              <a:lnSpc>
                <a:spcPct val="113100"/>
              </a:lnSpc>
              <a:spcBef>
                <a:spcPts val="100"/>
              </a:spcBef>
            </a:pPr>
            <a:r>
              <a:rPr sz="1400" spc="-5" dirty="0">
                <a:latin typeface="Comic Sans MS"/>
                <a:cs typeface="Comic Sans MS"/>
              </a:rPr>
              <a:t>Sur-saturation  </a:t>
            </a:r>
            <a:r>
              <a:rPr sz="1400" dirty="0">
                <a:latin typeface="Comic Sans MS"/>
                <a:cs typeface="Comic Sans MS"/>
              </a:rPr>
              <a:t>à la</a:t>
            </a:r>
            <a:r>
              <a:rPr sz="1400" spc="-6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remontée</a:t>
            </a:r>
            <a:endParaRPr sz="1400">
              <a:latin typeface="Comic Sans MS"/>
              <a:cs typeface="Comic Sans MS"/>
            </a:endParaRPr>
          </a:p>
          <a:p>
            <a:pPr marL="273050">
              <a:lnSpc>
                <a:spcPct val="100000"/>
              </a:lnSpc>
              <a:spcBef>
                <a:spcPts val="920"/>
              </a:spcBef>
              <a:tabLst>
                <a:tab pos="908050" algn="l"/>
              </a:tabLst>
            </a:pPr>
            <a:r>
              <a:rPr sz="1800" i="1" spc="100" dirty="0">
                <a:latin typeface="Book Antiqua"/>
                <a:cs typeface="Book Antiqua"/>
              </a:rPr>
              <a:t>P</a:t>
            </a:r>
            <a:r>
              <a:rPr sz="1800" spc="150" baseline="-6944" dirty="0">
                <a:latin typeface="Cambria"/>
                <a:cs typeface="Cambria"/>
              </a:rPr>
              <a:t>N	</a:t>
            </a:r>
            <a:r>
              <a:rPr sz="1800" i="1" spc="135" dirty="0">
                <a:latin typeface="Book Antiqua"/>
                <a:cs typeface="Book Antiqua"/>
              </a:rPr>
              <a:t>T</a:t>
            </a:r>
            <a:r>
              <a:rPr sz="1800" spc="202" baseline="-6944" dirty="0">
                <a:latin typeface="Cambria"/>
                <a:cs typeface="Cambria"/>
              </a:rPr>
              <a:t>N</a:t>
            </a:r>
            <a:endParaRPr sz="1800" baseline="-6944">
              <a:latin typeface="Cambria"/>
              <a:cs typeface="Cambr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242300" y="6788150"/>
            <a:ext cx="849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90" dirty="0">
                <a:latin typeface="Book Antiqua"/>
                <a:cs typeface="Book Antiqua"/>
              </a:rPr>
              <a:t>G </a:t>
            </a:r>
            <a:r>
              <a:rPr sz="2400" spc="535" dirty="0">
                <a:latin typeface="Cambria"/>
                <a:cs typeface="Cambria"/>
              </a:rPr>
              <a:t>&lt;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spc="-130" dirty="0">
                <a:latin typeface="Cambria"/>
                <a:cs typeface="Cambria"/>
              </a:rPr>
              <a:t>0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827741" y="5842760"/>
            <a:ext cx="922655" cy="848994"/>
          </a:xfrm>
          <a:custGeom>
            <a:avLst/>
            <a:gdLst/>
            <a:ahLst/>
            <a:cxnLst/>
            <a:rect l="l" t="t" r="r" b="b"/>
            <a:pathLst>
              <a:path w="922654" h="848995">
                <a:moveTo>
                  <a:pt x="0" y="848872"/>
                </a:moveTo>
                <a:lnTo>
                  <a:pt x="922066" y="848872"/>
                </a:lnTo>
                <a:lnTo>
                  <a:pt x="922066" y="0"/>
                </a:lnTo>
                <a:lnTo>
                  <a:pt x="0" y="0"/>
                </a:lnTo>
                <a:lnTo>
                  <a:pt x="0" y="848872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60950" y="6011059"/>
            <a:ext cx="198120" cy="680720"/>
          </a:xfrm>
          <a:custGeom>
            <a:avLst/>
            <a:gdLst/>
            <a:ahLst/>
            <a:cxnLst/>
            <a:rect l="l" t="t" r="r" b="b"/>
            <a:pathLst>
              <a:path w="198120" h="680720">
                <a:moveTo>
                  <a:pt x="0" y="680573"/>
                </a:moveTo>
                <a:lnTo>
                  <a:pt x="197585" y="680573"/>
                </a:lnTo>
                <a:lnTo>
                  <a:pt x="197585" y="0"/>
                </a:lnTo>
                <a:lnTo>
                  <a:pt x="0" y="0"/>
                </a:lnTo>
                <a:lnTo>
                  <a:pt x="0" y="680573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27741" y="5761332"/>
            <a:ext cx="922655" cy="930910"/>
          </a:xfrm>
          <a:custGeom>
            <a:avLst/>
            <a:gdLst/>
            <a:ahLst/>
            <a:cxnLst/>
            <a:rect l="l" t="t" r="r" b="b"/>
            <a:pathLst>
              <a:path w="922654" h="930909">
                <a:moveTo>
                  <a:pt x="922066" y="0"/>
                </a:moveTo>
                <a:lnTo>
                  <a:pt x="922066" y="930299"/>
                </a:lnTo>
                <a:lnTo>
                  <a:pt x="0" y="930299"/>
                </a:lnTo>
                <a:lnTo>
                  <a:pt x="0" y="0"/>
                </a:lnTo>
              </a:path>
            </a:pathLst>
          </a:custGeom>
          <a:ln w="109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59577" y="5761332"/>
            <a:ext cx="198120" cy="930910"/>
          </a:xfrm>
          <a:custGeom>
            <a:avLst/>
            <a:gdLst/>
            <a:ahLst/>
            <a:cxnLst/>
            <a:rect l="l" t="t" r="r" b="b"/>
            <a:pathLst>
              <a:path w="198120" h="930909">
                <a:moveTo>
                  <a:pt x="0" y="0"/>
                </a:moveTo>
                <a:lnTo>
                  <a:pt x="0" y="930299"/>
                </a:lnTo>
                <a:lnTo>
                  <a:pt x="197585" y="930299"/>
                </a:lnTo>
                <a:lnTo>
                  <a:pt x="197585" y="0"/>
                </a:lnTo>
              </a:path>
            </a:pathLst>
          </a:custGeom>
          <a:ln w="1097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532368" y="4791709"/>
            <a:ext cx="1833245" cy="89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8595">
              <a:lnSpc>
                <a:spcPct val="113100"/>
              </a:lnSpc>
              <a:spcBef>
                <a:spcPts val="100"/>
              </a:spcBef>
            </a:pPr>
            <a:r>
              <a:rPr sz="1400" dirty="0">
                <a:latin typeface="Comic Sans MS"/>
                <a:cs typeface="Comic Sans MS"/>
              </a:rPr>
              <a:t>Dissolution </a:t>
            </a:r>
            <a:r>
              <a:rPr sz="1400" spc="-5" dirty="0">
                <a:latin typeface="Comic Sans MS"/>
                <a:cs typeface="Comic Sans MS"/>
              </a:rPr>
              <a:t>de </a:t>
            </a:r>
            <a:r>
              <a:rPr sz="1400" spc="5" dirty="0">
                <a:latin typeface="Comic Sans MS"/>
                <a:cs typeface="Comic Sans MS"/>
              </a:rPr>
              <a:t>N</a:t>
            </a:r>
            <a:r>
              <a:rPr sz="1350" spc="7" baseline="-9259" dirty="0">
                <a:latin typeface="Comic Sans MS"/>
                <a:cs typeface="Comic Sans MS"/>
              </a:rPr>
              <a:t>2  </a:t>
            </a:r>
            <a:r>
              <a:rPr sz="1400" dirty="0">
                <a:latin typeface="Comic Sans MS"/>
                <a:cs typeface="Comic Sans MS"/>
              </a:rPr>
              <a:t>au cours </a:t>
            </a:r>
            <a:r>
              <a:rPr sz="1400" spc="-5" dirty="0">
                <a:latin typeface="Comic Sans MS"/>
                <a:cs typeface="Comic Sans MS"/>
              </a:rPr>
              <a:t>de </a:t>
            </a:r>
            <a:r>
              <a:rPr sz="1400" dirty="0">
                <a:latin typeface="Comic Sans MS"/>
                <a:cs typeface="Comic Sans MS"/>
              </a:rPr>
              <a:t>la</a:t>
            </a:r>
            <a:r>
              <a:rPr sz="1400" spc="-9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plongée</a:t>
            </a:r>
            <a:endParaRPr sz="1400">
              <a:latin typeface="Comic Sans MS"/>
              <a:cs typeface="Comic Sans MS"/>
            </a:endParaRPr>
          </a:p>
          <a:p>
            <a:pPr marL="639445">
              <a:lnSpc>
                <a:spcPct val="100000"/>
              </a:lnSpc>
              <a:spcBef>
                <a:spcPts val="920"/>
              </a:spcBef>
              <a:tabLst>
                <a:tab pos="1274445" algn="l"/>
              </a:tabLst>
            </a:pPr>
            <a:r>
              <a:rPr sz="1800" i="1" spc="100" dirty="0">
                <a:latin typeface="Book Antiqua"/>
                <a:cs typeface="Book Antiqua"/>
              </a:rPr>
              <a:t>P</a:t>
            </a:r>
            <a:r>
              <a:rPr sz="1800" spc="150" baseline="-6944" dirty="0">
                <a:latin typeface="Cambria"/>
                <a:cs typeface="Cambria"/>
              </a:rPr>
              <a:t>N	</a:t>
            </a:r>
            <a:r>
              <a:rPr sz="1800" i="1" spc="135" dirty="0">
                <a:latin typeface="Book Antiqua"/>
                <a:cs typeface="Book Antiqua"/>
              </a:rPr>
              <a:t>T</a:t>
            </a:r>
            <a:r>
              <a:rPr sz="1800" spc="202" baseline="-6944" dirty="0">
                <a:latin typeface="Cambria"/>
                <a:cs typeface="Cambria"/>
              </a:rPr>
              <a:t>N</a:t>
            </a:r>
            <a:endParaRPr sz="1800" baseline="-6944">
              <a:latin typeface="Cambria"/>
              <a:cs typeface="Cambria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26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53" name="object 53"/>
          <p:cNvSpPr txBox="1"/>
          <p:nvPr/>
        </p:nvSpPr>
        <p:spPr>
          <a:xfrm>
            <a:off x="6019800" y="6788150"/>
            <a:ext cx="815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90" dirty="0">
                <a:latin typeface="Book Antiqua"/>
                <a:cs typeface="Book Antiqua"/>
              </a:rPr>
              <a:t>G </a:t>
            </a:r>
            <a:r>
              <a:rPr sz="3600" spc="802" baseline="4629" dirty="0">
                <a:latin typeface="Cambria"/>
                <a:cs typeface="Cambria"/>
              </a:rPr>
              <a:t>&gt;</a:t>
            </a:r>
            <a:r>
              <a:rPr sz="3600" spc="30" baseline="4629" dirty="0">
                <a:latin typeface="Cambria"/>
                <a:cs typeface="Cambria"/>
              </a:rPr>
              <a:t> </a:t>
            </a:r>
            <a:r>
              <a:rPr sz="2400" spc="-130" dirty="0">
                <a:latin typeface="Cambria"/>
                <a:cs typeface="Cambria"/>
              </a:rPr>
              <a:t>0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4" name="object 54"/>
          <p:cNvSpPr txBox="1"/>
          <p:nvPr/>
        </p:nvSpPr>
        <p:spPr>
          <a:xfrm rot="20880000">
            <a:off x="6301084" y="6967969"/>
            <a:ext cx="374992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spc="-30" dirty="0">
                <a:latin typeface="Cambria"/>
                <a:cs typeface="Cambria"/>
              </a:rPr>
              <a:t>~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28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26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3380" y="393700"/>
            <a:ext cx="5113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 mécanisme </a:t>
            </a:r>
            <a:r>
              <a:rPr spc="-5" dirty="0"/>
              <a:t>de </a:t>
            </a:r>
            <a:r>
              <a:rPr dirty="0"/>
              <a:t>la</a:t>
            </a:r>
            <a:r>
              <a:rPr spc="-95" dirty="0"/>
              <a:t> </a:t>
            </a:r>
            <a:r>
              <a:rPr spc="-5" dirty="0"/>
              <a:t>décompression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8000" y="1296669"/>
            <a:ext cx="7773670" cy="55626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En </a:t>
            </a: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immersion </a:t>
            </a: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: </a:t>
            </a: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dissolution de</a:t>
            </a:r>
            <a:r>
              <a:rPr sz="1800" b="1" spc="-15" dirty="0">
                <a:solidFill>
                  <a:srgbClr val="E622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l’azote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spc="-5" dirty="0">
                <a:latin typeface="Comic Sans MS"/>
                <a:cs typeface="Comic Sans MS"/>
              </a:rPr>
              <a:t>Respiration d’un </a:t>
            </a:r>
            <a:r>
              <a:rPr sz="1800" dirty="0">
                <a:latin typeface="Comic Sans MS"/>
                <a:cs typeface="Comic Sans MS"/>
              </a:rPr>
              <a:t>air sous la pression</a:t>
            </a:r>
            <a:r>
              <a:rPr sz="1800" spc="-1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environnante.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L’azote passe </a:t>
            </a:r>
            <a:r>
              <a:rPr sz="1800" spc="-5" dirty="0">
                <a:latin typeface="Comic Sans MS"/>
                <a:cs typeface="Comic Sans MS"/>
              </a:rPr>
              <a:t>dans </a:t>
            </a:r>
            <a:r>
              <a:rPr sz="1800" dirty="0">
                <a:latin typeface="Comic Sans MS"/>
                <a:cs typeface="Comic Sans MS"/>
              </a:rPr>
              <a:t>le sang, puis </a:t>
            </a:r>
            <a:r>
              <a:rPr sz="1800" spc="-5" dirty="0">
                <a:latin typeface="Comic Sans MS"/>
                <a:cs typeface="Comic Sans MS"/>
              </a:rPr>
              <a:t>dans </a:t>
            </a:r>
            <a:r>
              <a:rPr sz="1800" dirty="0">
                <a:latin typeface="Comic Sans MS"/>
                <a:cs typeface="Comic Sans MS"/>
              </a:rPr>
              <a:t>les </a:t>
            </a:r>
            <a:r>
              <a:rPr sz="1800" spc="-5" dirty="0">
                <a:latin typeface="Comic Sans MS"/>
                <a:cs typeface="Comic Sans MS"/>
              </a:rPr>
              <a:t>tissus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sous-saturés.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Dissolution </a:t>
            </a:r>
            <a:r>
              <a:rPr sz="1800" spc="-5" dirty="0">
                <a:latin typeface="Comic Sans MS"/>
                <a:cs typeface="Comic Sans MS"/>
              </a:rPr>
              <a:t>de </a:t>
            </a:r>
            <a:r>
              <a:rPr sz="1800" dirty="0">
                <a:latin typeface="Comic Sans MS"/>
                <a:cs typeface="Comic Sans MS"/>
              </a:rPr>
              <a:t>l’azote </a:t>
            </a:r>
            <a:r>
              <a:rPr sz="1800" spc="-5" dirty="0">
                <a:latin typeface="Comic Sans MS"/>
                <a:cs typeface="Comic Sans MS"/>
              </a:rPr>
              <a:t>dans </a:t>
            </a:r>
            <a:r>
              <a:rPr sz="1800" dirty="0">
                <a:latin typeface="Comic Sans MS"/>
                <a:cs typeface="Comic Sans MS"/>
              </a:rPr>
              <a:t>les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tissus.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140"/>
              </a:spcBef>
            </a:pP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À la </a:t>
            </a: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remontée </a:t>
            </a: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: </a:t>
            </a:r>
            <a:r>
              <a:rPr sz="1800" b="1" spc="-5" dirty="0">
                <a:solidFill>
                  <a:srgbClr val="E62200"/>
                </a:solidFill>
                <a:latin typeface="Comic Sans MS"/>
                <a:cs typeface="Comic Sans MS"/>
              </a:rPr>
              <a:t>élimination de</a:t>
            </a:r>
            <a:r>
              <a:rPr sz="1800" b="1" spc="-20" dirty="0">
                <a:solidFill>
                  <a:srgbClr val="E622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E62200"/>
                </a:solidFill>
                <a:latin typeface="Comic Sans MS"/>
                <a:cs typeface="Comic Sans MS"/>
              </a:rPr>
              <a:t>l’azote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Les </a:t>
            </a:r>
            <a:r>
              <a:rPr sz="1800" spc="-5" dirty="0">
                <a:latin typeface="Comic Sans MS"/>
                <a:cs typeface="Comic Sans MS"/>
              </a:rPr>
              <a:t>tissus </a:t>
            </a:r>
            <a:r>
              <a:rPr sz="1800" dirty="0">
                <a:latin typeface="Comic Sans MS"/>
                <a:cs typeface="Comic Sans MS"/>
              </a:rPr>
              <a:t>sont </a:t>
            </a:r>
            <a:r>
              <a:rPr sz="1800" b="1" dirty="0">
                <a:latin typeface="Comic Sans MS"/>
                <a:cs typeface="Comic Sans MS"/>
              </a:rPr>
              <a:t>sur-saturés </a:t>
            </a:r>
            <a:r>
              <a:rPr sz="1800" dirty="0">
                <a:latin typeface="Comic Sans MS"/>
                <a:cs typeface="Comic Sans MS"/>
              </a:rPr>
              <a:t>: l’azote </a:t>
            </a:r>
            <a:r>
              <a:rPr sz="1800" spc="-5" dirty="0">
                <a:latin typeface="Comic Sans MS"/>
                <a:cs typeface="Comic Sans MS"/>
              </a:rPr>
              <a:t>doit</a:t>
            </a:r>
            <a:r>
              <a:rPr sz="1800" spc="-28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dégazer.</a:t>
            </a:r>
            <a:endParaRPr sz="1800">
              <a:latin typeface="Comic Sans MS"/>
              <a:cs typeface="Comic Sans MS"/>
            </a:endParaRPr>
          </a:p>
          <a:p>
            <a:pPr marL="149225">
              <a:lnSpc>
                <a:spcPct val="100000"/>
              </a:lnSpc>
              <a:spcBef>
                <a:spcPts val="1140"/>
              </a:spcBef>
            </a:pPr>
            <a:r>
              <a:rPr sz="1800" b="1" dirty="0">
                <a:solidFill>
                  <a:srgbClr val="0A31FF"/>
                </a:solidFill>
                <a:latin typeface="Comic Sans MS"/>
                <a:cs typeface="Comic Sans MS"/>
              </a:rPr>
              <a:t>Décompression</a:t>
            </a:r>
            <a:r>
              <a:rPr sz="1800" b="1" spc="-5" dirty="0">
                <a:solidFill>
                  <a:srgbClr val="0A31FF"/>
                </a:solidFill>
                <a:latin typeface="Comic Sans MS"/>
                <a:cs typeface="Comic Sans MS"/>
              </a:rPr>
              <a:t> normale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L’azote passe </a:t>
            </a:r>
            <a:r>
              <a:rPr sz="1800" spc="-5" dirty="0">
                <a:latin typeface="Comic Sans MS"/>
                <a:cs typeface="Comic Sans MS"/>
              </a:rPr>
              <a:t>des tissus </a:t>
            </a:r>
            <a:r>
              <a:rPr sz="1800" dirty="0">
                <a:latin typeface="Comic Sans MS"/>
                <a:cs typeface="Comic Sans MS"/>
              </a:rPr>
              <a:t>au sang : présence </a:t>
            </a:r>
            <a:r>
              <a:rPr sz="1800" spc="-5" dirty="0">
                <a:latin typeface="Comic Sans MS"/>
                <a:cs typeface="Comic Sans MS"/>
              </a:rPr>
              <a:t>de </a:t>
            </a:r>
            <a:r>
              <a:rPr sz="1800" b="1" dirty="0">
                <a:latin typeface="Comic Sans MS"/>
                <a:cs typeface="Comic Sans MS"/>
              </a:rPr>
              <a:t>micro-bulles</a:t>
            </a:r>
            <a:r>
              <a:rPr sz="1800" b="1" spc="-35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circulantes.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Puis l’azote est éliminé au </a:t>
            </a:r>
            <a:r>
              <a:rPr sz="1800" spc="-5" dirty="0">
                <a:latin typeface="Comic Sans MS"/>
                <a:cs typeface="Comic Sans MS"/>
              </a:rPr>
              <a:t>niveau des </a:t>
            </a:r>
            <a:r>
              <a:rPr sz="1800" dirty="0">
                <a:latin typeface="Comic Sans MS"/>
                <a:cs typeface="Comic Sans MS"/>
              </a:rPr>
              <a:t>poumons </a:t>
            </a:r>
            <a:r>
              <a:rPr sz="1800" spc="-40" dirty="0">
                <a:latin typeface="Comic Sans MS"/>
                <a:cs typeface="Comic Sans MS"/>
              </a:rPr>
              <a:t>(filtre </a:t>
            </a:r>
            <a:r>
              <a:rPr sz="1800" dirty="0">
                <a:latin typeface="Comic Sans MS"/>
                <a:cs typeface="Comic Sans MS"/>
              </a:rPr>
              <a:t>pulmonaire).</a:t>
            </a:r>
            <a:endParaRPr sz="1800">
              <a:latin typeface="Comic Sans MS"/>
              <a:cs typeface="Comic Sans MS"/>
            </a:endParaRPr>
          </a:p>
          <a:p>
            <a:pPr marL="149225">
              <a:lnSpc>
                <a:spcPct val="100000"/>
              </a:lnSpc>
              <a:spcBef>
                <a:spcPts val="1340"/>
              </a:spcBef>
            </a:pPr>
            <a:r>
              <a:rPr sz="1800" b="1" dirty="0">
                <a:solidFill>
                  <a:srgbClr val="0A31FF"/>
                </a:solidFill>
                <a:latin typeface="Comic Sans MS"/>
                <a:cs typeface="Comic Sans MS"/>
              </a:rPr>
              <a:t>Décompression</a:t>
            </a:r>
            <a:r>
              <a:rPr sz="1800" b="1" spc="-5" dirty="0">
                <a:solidFill>
                  <a:srgbClr val="0A31FF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0A31FF"/>
                </a:solidFill>
                <a:latin typeface="Comic Sans MS"/>
                <a:cs typeface="Comic Sans MS"/>
              </a:rPr>
              <a:t>pathogène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spc="-5" dirty="0">
                <a:latin typeface="Comic Sans MS"/>
                <a:cs typeface="Comic Sans MS"/>
              </a:rPr>
              <a:t>Apparition de bulles </a:t>
            </a:r>
            <a:r>
              <a:rPr sz="1800" dirty="0">
                <a:latin typeface="Comic Sans MS"/>
                <a:cs typeface="Comic Sans MS"/>
              </a:rPr>
              <a:t>stationnaires </a:t>
            </a:r>
            <a:r>
              <a:rPr sz="1800" spc="-5" dirty="0">
                <a:latin typeface="Comic Sans MS"/>
                <a:cs typeface="Comic Sans MS"/>
              </a:rPr>
              <a:t>(non </a:t>
            </a:r>
            <a:r>
              <a:rPr sz="1800" dirty="0">
                <a:latin typeface="Comic Sans MS"/>
                <a:cs typeface="Comic Sans MS"/>
              </a:rPr>
              <a:t>évacuées) </a:t>
            </a:r>
            <a:r>
              <a:rPr sz="1800" spc="-5" dirty="0">
                <a:latin typeface="Comic Sans MS"/>
                <a:cs typeface="Comic Sans MS"/>
              </a:rPr>
              <a:t>dans </a:t>
            </a:r>
            <a:r>
              <a:rPr sz="1800" dirty="0">
                <a:latin typeface="Comic Sans MS"/>
                <a:cs typeface="Comic Sans MS"/>
              </a:rPr>
              <a:t>les </a:t>
            </a:r>
            <a:r>
              <a:rPr sz="1800" spc="-5" dirty="0">
                <a:latin typeface="Comic Sans MS"/>
                <a:cs typeface="Comic Sans MS"/>
              </a:rPr>
              <a:t>tissus</a:t>
            </a:r>
            <a:r>
              <a:rPr sz="1800" spc="-4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  <a:p>
            <a:pPr marL="229235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latin typeface="Microsoft Sans Serif"/>
                <a:cs typeface="Microsoft Sans Serif"/>
              </a:rPr>
              <a:t>→ </a:t>
            </a:r>
            <a:r>
              <a:rPr sz="1800" spc="-5" dirty="0">
                <a:latin typeface="Comic Sans MS"/>
                <a:cs typeface="Comic Sans MS"/>
              </a:rPr>
              <a:t>ADD de type</a:t>
            </a:r>
            <a:r>
              <a:rPr sz="1800" spc="5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I.</a:t>
            </a:r>
            <a:endParaRPr sz="1800">
              <a:latin typeface="Comic Sans MS"/>
              <a:cs typeface="Comic Sans MS"/>
            </a:endParaRPr>
          </a:p>
          <a:p>
            <a:pPr marL="168910" indent="-156210">
              <a:lnSpc>
                <a:spcPct val="100000"/>
              </a:lnSpc>
              <a:spcBef>
                <a:spcPts val="340"/>
              </a:spcBef>
              <a:buChar char="•"/>
              <a:tabLst>
                <a:tab pos="169545" algn="l"/>
              </a:tabLst>
            </a:pPr>
            <a:r>
              <a:rPr sz="1800" dirty="0">
                <a:latin typeface="Comic Sans MS"/>
                <a:cs typeface="Comic Sans MS"/>
              </a:rPr>
              <a:t>Trop </a:t>
            </a:r>
            <a:r>
              <a:rPr sz="1800" spc="-5" dirty="0">
                <a:latin typeface="Comic Sans MS"/>
                <a:cs typeface="Comic Sans MS"/>
              </a:rPr>
              <a:t>de bulles dans </a:t>
            </a:r>
            <a:r>
              <a:rPr sz="1800" dirty="0">
                <a:latin typeface="Comic Sans MS"/>
                <a:cs typeface="Comic Sans MS"/>
              </a:rPr>
              <a:t>le sang</a:t>
            </a:r>
            <a:r>
              <a:rPr sz="1800" spc="-1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  <a:p>
            <a:pPr marL="229235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latin typeface="Microsoft Sans Serif"/>
                <a:cs typeface="Microsoft Sans Serif"/>
              </a:rPr>
              <a:t>→ </a:t>
            </a:r>
            <a:r>
              <a:rPr sz="1800" dirty="0">
                <a:latin typeface="Comic Sans MS"/>
                <a:cs typeface="Comic Sans MS"/>
              </a:rPr>
              <a:t>encombrement </a:t>
            </a:r>
            <a:r>
              <a:rPr sz="1800" spc="-5" dirty="0">
                <a:latin typeface="Comic Sans MS"/>
                <a:cs typeface="Comic Sans MS"/>
              </a:rPr>
              <a:t>du </a:t>
            </a:r>
            <a:r>
              <a:rPr sz="1800" spc="-40" dirty="0">
                <a:latin typeface="Comic Sans MS"/>
                <a:cs typeface="Comic Sans MS"/>
              </a:rPr>
              <a:t>filtre</a:t>
            </a:r>
            <a:r>
              <a:rPr sz="1800" spc="50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pulmonaire,</a:t>
            </a:r>
            <a:endParaRPr sz="1800">
              <a:latin typeface="Comic Sans MS"/>
              <a:cs typeface="Comic Sans MS"/>
            </a:endParaRPr>
          </a:p>
          <a:p>
            <a:pPr marL="229235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latin typeface="Microsoft Sans Serif"/>
                <a:cs typeface="Microsoft Sans Serif"/>
              </a:rPr>
              <a:t>→ </a:t>
            </a:r>
            <a:r>
              <a:rPr sz="1800" spc="-5" dirty="0">
                <a:latin typeface="Comic Sans MS"/>
                <a:cs typeface="Comic Sans MS"/>
              </a:rPr>
              <a:t>des bulles repassent dans </a:t>
            </a:r>
            <a:r>
              <a:rPr sz="1800" dirty="0">
                <a:latin typeface="Comic Sans MS"/>
                <a:cs typeface="Comic Sans MS"/>
              </a:rPr>
              <a:t>la grande</a:t>
            </a:r>
            <a:r>
              <a:rPr sz="1800" spc="4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circulation,</a:t>
            </a:r>
            <a:endParaRPr sz="1800">
              <a:latin typeface="Comic Sans MS"/>
              <a:cs typeface="Comic Sans MS"/>
            </a:endParaRPr>
          </a:p>
          <a:p>
            <a:pPr marL="229235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latin typeface="Microsoft Sans Serif"/>
                <a:cs typeface="Microsoft Sans Serif"/>
              </a:rPr>
              <a:t>→ </a:t>
            </a:r>
            <a:r>
              <a:rPr sz="1800" spc="-5" dirty="0">
                <a:latin typeface="Comic Sans MS"/>
                <a:cs typeface="Comic Sans MS"/>
              </a:rPr>
              <a:t>ADD de type</a:t>
            </a:r>
            <a:r>
              <a:rPr sz="1800" spc="5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II.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1515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3629</Words>
  <Application>Microsoft Office PowerPoint</Application>
  <PresentationFormat>Personnalisé</PresentationFormat>
  <Paragraphs>1065</Paragraphs>
  <Slides>38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Office Theme</vt:lpstr>
      <vt:lpstr>Élaboration d’un moyen de décompression – Le cas des tables MN 90 –</vt:lpstr>
      <vt:lpstr>Élaboration d’un moyen de décompression – Le cas des tables MN 90 –</vt:lpstr>
      <vt:lpstr>Historique</vt:lpstr>
      <vt:lpstr>Rappels</vt:lpstr>
      <vt:lpstr>Présentation PowerPoint</vt:lpstr>
      <vt:lpstr>Présentation PowerPoint</vt:lpstr>
      <vt:lpstr>Variation de la tension d’azote au cours d’une plongée</vt:lpstr>
      <vt:lpstr>Présentation PowerPoint</vt:lpstr>
      <vt:lpstr>Le mécanisme de la décompression</vt:lpstr>
      <vt:lpstr>Méthode d’élaboration d’un moyen de décompression</vt:lpstr>
      <vt:lpstr>Méthode d’élaboration d’un moyen de décompression</vt:lpstr>
      <vt:lpstr>Variation de la tension d’azote dans un tissu</vt:lpstr>
      <vt:lpstr>Présentation PowerPoint</vt:lpstr>
      <vt:lpstr>Les compartiments</vt:lpstr>
      <vt:lpstr>Calcul de la tension d’azote dans un compartiment</vt:lpstr>
      <vt:lpstr>Calcul de la tension d’azote dans un compartiment</vt:lpstr>
      <vt:lpstr>Présentation PowerPoint</vt:lpstr>
      <vt:lpstr>Calcul de la tension d’azote dans un compartiment</vt:lpstr>
      <vt:lpstr>   FORMULE DE CALCUL (periodes)</vt:lpstr>
      <vt:lpstr>Exemples</vt:lpstr>
      <vt:lpstr>Présentation PowerPoint</vt:lpstr>
      <vt:lpstr>Exemples</vt:lpstr>
      <vt:lpstr>Notion de profondeur plafond</vt:lpstr>
      <vt:lpstr>Éléments de calcul des tables MN 90</vt:lpstr>
      <vt:lpstr>Éléments de calcul des tables MN 90</vt:lpstr>
      <vt:lpstr>Notion de compartiment directeur</vt:lpstr>
      <vt:lpstr>Exemples</vt:lpstr>
      <vt:lpstr>Le compartiment directeur peut changer au cours d’une plongée.</vt:lpstr>
      <vt:lpstr>La courbe de sécurité</vt:lpstr>
      <vt:lpstr>Exercice</vt:lpstr>
      <vt:lpstr>Plongées successives et consécutives</vt:lpstr>
      <vt:lpstr>Plongées successives et consécutives</vt:lpstr>
      <vt:lpstr>Procédures de secours</vt:lpstr>
      <vt:lpstr>Procédures de secours</vt:lpstr>
      <vt:lpstr>Application  </vt:lpstr>
      <vt:lpstr>Application 3</vt:lpstr>
      <vt:lpstr>Application  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Élaboration d’un moyen de décompression – Le cas des tables MN 90 –</dc:title>
  <dc:creator>My Pc</dc:creator>
  <cp:lastModifiedBy>My Pc</cp:lastModifiedBy>
  <cp:revision>22</cp:revision>
  <dcterms:created xsi:type="dcterms:W3CDTF">2018-11-10T15:05:34Z</dcterms:created>
  <dcterms:modified xsi:type="dcterms:W3CDTF">2018-11-13T10:25:21Z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2008-01-21T00:00:00Z</vt:filetime>
  </property>
  <property fmtid="{D5CDD505-2E9C-101B-9397-08002B2CF9AE}" pid="3" name="Creator">
    <vt:lpwstr>Apple Keynote 4.0.1</vt:lpwstr>
  </property>
  <property fmtid="{D5CDD505-2E9C-101B-9397-08002B2CF9AE}" pid="4" name="LastSaved">
    <vt:filetime>2018-11-10T00:00:00Z</vt:filetime>
  </property>
</Properties>
</file>