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6SUOthANZXFDqcniwflUg==" hashData="ZzktZE09VD7KAMOctrgScgFoOm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>
        <p:scale>
          <a:sx n="90" d="100"/>
          <a:sy n="90" d="100"/>
        </p:scale>
        <p:origin x="-100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2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0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5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8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4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52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05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4B93-254A-4258-A67C-5B99D39FA65F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15F4-3078-4553-B116-03646D637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02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14" y="281515"/>
            <a:ext cx="8496944" cy="6264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( Bühlmann 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143693" y="2816932"/>
            <a:ext cx="2232248" cy="792088"/>
          </a:xfrm>
          <a:prstGeom prst="roundRect">
            <a:avLst/>
          </a:prstGeom>
          <a:solidFill>
            <a:srgbClr val="F3F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95630" y="4149080"/>
            <a:ext cx="4577644" cy="7512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67544" y="1772816"/>
            <a:ext cx="4680520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67544" y="5446965"/>
            <a:ext cx="3888432" cy="8449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572000" y="5013176"/>
            <a:ext cx="3846237" cy="13571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9552" y="1908991"/>
            <a:ext cx="58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p N2 (</a:t>
            </a:r>
            <a:r>
              <a:rPr lang="fr-FR" sz="1400" dirty="0" err="1"/>
              <a:t>tE</a:t>
            </a:r>
            <a:r>
              <a:rPr lang="fr-FR" sz="1400" dirty="0" smtClean="0"/>
              <a:t>)   = </a:t>
            </a:r>
            <a:r>
              <a:rPr lang="fr-FR" sz="1400" dirty="0"/>
              <a:t>p N2 (t0) + (</a:t>
            </a:r>
            <a:r>
              <a:rPr lang="fr-FR" sz="1400" dirty="0" err="1"/>
              <a:t>pI</a:t>
            </a:r>
            <a:r>
              <a:rPr lang="fr-FR" sz="1400" dirty="0"/>
              <a:t> N2 - p N2 (t0)) x (1-e –k x </a:t>
            </a:r>
            <a:r>
              <a:rPr lang="fr-FR" sz="1400" dirty="0" err="1"/>
              <a:t>tE</a:t>
            </a:r>
            <a:r>
              <a:rPr lang="fr-FR" sz="1400" dirty="0"/>
              <a:t>) </a:t>
            </a:r>
            <a:endParaRPr lang="fr-FR" sz="1400" dirty="0" smtClean="0"/>
          </a:p>
          <a:p>
            <a:r>
              <a:rPr lang="fr-FR" sz="1400" dirty="0" smtClean="0"/>
              <a:t>p </a:t>
            </a:r>
            <a:r>
              <a:rPr lang="fr-FR" sz="1400" dirty="0"/>
              <a:t>N2 (</a:t>
            </a:r>
            <a:r>
              <a:rPr lang="fr-FR" sz="1400" dirty="0" err="1"/>
              <a:t>tE</a:t>
            </a:r>
            <a:r>
              <a:rPr lang="fr-FR" sz="1400" dirty="0"/>
              <a:t>) </a:t>
            </a:r>
            <a:r>
              <a:rPr lang="fr-FR" sz="1400" dirty="0" smtClean="0"/>
              <a:t>  = </a:t>
            </a:r>
            <a:r>
              <a:rPr lang="fr-FR" sz="1400" dirty="0"/>
              <a:t>tension d'azote dissous à la fin de l'exposition </a:t>
            </a:r>
            <a:endParaRPr lang="fr-FR" sz="1400" dirty="0" smtClean="0"/>
          </a:p>
          <a:p>
            <a:r>
              <a:rPr lang="fr-FR" sz="1400" dirty="0" smtClean="0"/>
              <a:t>p </a:t>
            </a:r>
            <a:r>
              <a:rPr lang="fr-FR" sz="1400" dirty="0"/>
              <a:t>N2 (t0</a:t>
            </a:r>
            <a:r>
              <a:rPr lang="fr-FR" sz="1400" dirty="0" smtClean="0"/>
              <a:t>)   </a:t>
            </a:r>
            <a:r>
              <a:rPr lang="fr-FR" sz="1400" dirty="0"/>
              <a:t>= tension d'azote au début de la durée d'exposition </a:t>
            </a:r>
            <a:endParaRPr lang="fr-FR" sz="1400" dirty="0" smtClean="0"/>
          </a:p>
          <a:p>
            <a:r>
              <a:rPr lang="fr-FR" sz="1400" dirty="0" smtClean="0"/>
              <a:t> </a:t>
            </a:r>
            <a:r>
              <a:rPr lang="fr-FR" sz="1400" dirty="0" err="1" smtClean="0"/>
              <a:t>pI</a:t>
            </a:r>
            <a:r>
              <a:rPr lang="fr-FR" sz="1400" dirty="0" smtClean="0"/>
              <a:t> N2        = </a:t>
            </a:r>
            <a:r>
              <a:rPr lang="fr-FR" sz="1400" dirty="0"/>
              <a:t>pression d'azote alvéolaire </a:t>
            </a:r>
            <a:endParaRPr lang="fr-FR" sz="1400" dirty="0" smtClean="0"/>
          </a:p>
          <a:p>
            <a:r>
              <a:rPr lang="fr-FR" sz="1400" dirty="0" smtClean="0"/>
              <a:t> e               </a:t>
            </a:r>
            <a:r>
              <a:rPr lang="fr-FR" sz="1400" dirty="0"/>
              <a:t>= </a:t>
            </a:r>
            <a:r>
              <a:rPr lang="fr-FR" sz="1400" dirty="0" smtClean="0"/>
              <a:t>2,71828</a:t>
            </a:r>
          </a:p>
          <a:p>
            <a:r>
              <a:rPr lang="fr-FR" sz="1400" dirty="0" smtClean="0"/>
              <a:t> </a:t>
            </a:r>
            <a:r>
              <a:rPr lang="fr-FR" sz="1400" dirty="0"/>
              <a:t>k </a:t>
            </a:r>
            <a:r>
              <a:rPr lang="fr-FR" sz="1400" dirty="0" smtClean="0"/>
              <a:t>              = 0,69315/période</a:t>
            </a:r>
          </a:p>
          <a:p>
            <a:r>
              <a:rPr lang="fr-FR" sz="1400" dirty="0" smtClean="0"/>
              <a:t> 0,69315   </a:t>
            </a:r>
            <a:r>
              <a:rPr lang="fr-FR" sz="1400" dirty="0"/>
              <a:t>= log. naturel de 2 </a:t>
            </a:r>
            <a:endParaRPr lang="fr-FR" sz="1400" dirty="0" smtClean="0"/>
          </a:p>
          <a:p>
            <a:r>
              <a:rPr lang="fr-FR" sz="1400" dirty="0" smtClean="0"/>
              <a:t> p               </a:t>
            </a:r>
            <a:r>
              <a:rPr lang="fr-FR" sz="1400" dirty="0"/>
              <a:t>= pression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4544736"/>
            <a:ext cx="4865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pI N2 = (p amb - 0,063) x 0,79 </a:t>
            </a:r>
            <a:r>
              <a:rPr lang="it-IT" sz="1400" dirty="0" smtClean="0"/>
              <a:t>    (</a:t>
            </a:r>
            <a:r>
              <a:rPr lang="it-IT" sz="1400" dirty="0"/>
              <a:t>p amb = pression ambiante) 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314851" y="4205951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Pression d'azote alvéolaire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630" y="5446965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Sursaturation critique, pression ambiante tolérée: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872" y="5712010"/>
            <a:ext cx="3347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 N2 (</a:t>
            </a:r>
            <a:r>
              <a:rPr lang="fr-FR" dirty="0" err="1"/>
              <a:t>tE</a:t>
            </a:r>
            <a:r>
              <a:rPr lang="fr-FR" dirty="0"/>
              <a:t>) = pression ambiante + a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                   b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012418" y="6038373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80686" y="54469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 N2 (tE) - p N2 (t0) </a:t>
            </a:r>
            <a:endParaRPr lang="pt-BR" dirty="0" smtClean="0"/>
          </a:p>
          <a:p>
            <a:r>
              <a:rPr lang="pt-BR" dirty="0" smtClean="0"/>
              <a:t>pI </a:t>
            </a:r>
            <a:r>
              <a:rPr lang="pt-BR" dirty="0"/>
              <a:t>N2 </a:t>
            </a:r>
            <a:r>
              <a:rPr lang="pt-BR" dirty="0" smtClean="0"/>
              <a:t>   - </a:t>
            </a:r>
            <a:r>
              <a:rPr lang="pt-BR" dirty="0"/>
              <a:t>p N2 (t0)</a:t>
            </a:r>
            <a:endParaRPr lang="fr-FR" dirty="0"/>
          </a:p>
          <a:p>
            <a:endParaRPr lang="pt-BR" dirty="0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890083" y="5771868"/>
            <a:ext cx="18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87662" y="5557882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= (1-e -k x t E )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0083" y="5162443"/>
            <a:ext cx="3071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Le temps de décompression nécessaire</a:t>
            </a:r>
          </a:p>
        </p:txBody>
      </p:sp>
      <p:sp>
        <p:nvSpPr>
          <p:cNvPr id="3" name="Ellipse 2"/>
          <p:cNvSpPr/>
          <p:nvPr/>
        </p:nvSpPr>
        <p:spPr>
          <a:xfrm>
            <a:off x="738975" y="440668"/>
            <a:ext cx="4734272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Bases de calcul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6708" y="2982143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Pr </a:t>
            </a:r>
            <a:r>
              <a:rPr lang="fr-FR" sz="2400" dirty="0" err="1" smtClean="0"/>
              <a:t>Bühlmann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14" y="440668"/>
            <a:ext cx="1545653" cy="15456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85288" y="1990035"/>
            <a:ext cx="223224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>
                <a:cs typeface="Calibri"/>
              </a:rPr>
              <a:t>- </a:t>
            </a:r>
            <a:r>
              <a:rPr lang="fr-FR" sz="1200" b="1" spc="-5" dirty="0" err="1">
                <a:cs typeface="Calibri"/>
              </a:rPr>
              <a:t>DellySub</a:t>
            </a:r>
            <a:r>
              <a:rPr lang="fr-FR" sz="1200" b="1" spc="-5" dirty="0">
                <a:cs typeface="Calibri"/>
              </a:rPr>
              <a:t> – C. </a:t>
            </a:r>
            <a:r>
              <a:rPr lang="fr-FR" sz="1200" b="1" spc="-5" dirty="0" err="1">
                <a:cs typeface="Calibri"/>
              </a:rPr>
              <a:t>Chibani</a:t>
            </a:r>
            <a:r>
              <a:rPr lang="fr-FR" sz="1200" b="1" spc="-5" dirty="0">
                <a:cs typeface="Calibri"/>
              </a:rPr>
              <a:t> (2025</a:t>
            </a:r>
            <a:r>
              <a:rPr lang="fr-FR" sz="1200" b="1" spc="-5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)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6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6990"/>
            <a:ext cx="9146456" cy="14454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2896" y="404663"/>
            <a:ext cx="5447456" cy="57804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REMONTEE COMPARTIMENT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7426"/>
            <a:ext cx="9144000" cy="546057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835696" y="1412776"/>
            <a:ext cx="914400" cy="38164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750096" y="5229200"/>
            <a:ext cx="27580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5508104" y="4653136"/>
            <a:ext cx="216024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724128" y="2852936"/>
            <a:ext cx="648072" cy="180020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6732240" y="2060848"/>
            <a:ext cx="288032" cy="792088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372200" y="2852936"/>
            <a:ext cx="360040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020272" y="2060848"/>
            <a:ext cx="1008112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8028384" y="1419835"/>
            <a:ext cx="144016" cy="641013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11560" y="1412776"/>
            <a:ext cx="1224136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24" y="16834"/>
            <a:ext cx="1122398" cy="1122398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 flipV="1">
            <a:off x="8172400" y="1406327"/>
            <a:ext cx="991391" cy="6449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835696" y="140632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835696" y="1419835"/>
            <a:ext cx="216024" cy="467346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051720" y="6093296"/>
            <a:ext cx="374441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724128" y="4653136"/>
            <a:ext cx="72008" cy="144016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ject 171"/>
          <p:cNvSpPr txBox="1"/>
          <p:nvPr/>
        </p:nvSpPr>
        <p:spPr>
          <a:xfrm>
            <a:off x="2750097" y="5733256"/>
            <a:ext cx="1789384" cy="251992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latin typeface="Calibri"/>
                <a:cs typeface="Calibri"/>
              </a:rPr>
              <a:t>PHASE DISSOLUTION</a:t>
            </a:r>
            <a:endParaRPr sz="1400" dirty="0">
              <a:latin typeface="Calibri"/>
              <a:cs typeface="Calibri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5724128" y="4653136"/>
            <a:ext cx="255628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172400" y="141983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8172400" y="1419835"/>
            <a:ext cx="108012" cy="323330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171"/>
          <p:cNvSpPr txBox="1"/>
          <p:nvPr/>
        </p:nvSpPr>
        <p:spPr>
          <a:xfrm>
            <a:off x="6105771" y="4298864"/>
            <a:ext cx="1952856" cy="251992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latin typeface="Calibri"/>
                <a:cs typeface="Calibri"/>
              </a:rPr>
              <a:t>PHASE DESATURATION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4" name="object 171"/>
          <p:cNvSpPr txBox="1"/>
          <p:nvPr/>
        </p:nvSpPr>
        <p:spPr>
          <a:xfrm>
            <a:off x="7191144" y="1130639"/>
            <a:ext cx="1952856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DESATURATION SURFACE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34647" y="5234716"/>
            <a:ext cx="1485278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r-FR" sz="1200" b="1" dirty="0" err="1" smtClean="0">
                <a:solidFill>
                  <a:srgbClr val="FFFF00"/>
                </a:solidFill>
              </a:rPr>
              <a:t>Nbres</a:t>
            </a:r>
            <a:r>
              <a:rPr lang="fr-FR" sz="1200" b="1" dirty="0" smtClean="0">
                <a:solidFill>
                  <a:srgbClr val="FFFF00"/>
                </a:solidFill>
              </a:rPr>
              <a:t> Périodes &gt; a 6</a:t>
            </a:r>
            <a:endParaRPr lang="fr-FR" sz="1200" dirty="0">
              <a:solidFill>
                <a:srgbClr val="FFFF0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5527087" y="5229200"/>
            <a:ext cx="27533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ject 171"/>
          <p:cNvSpPr txBox="1"/>
          <p:nvPr/>
        </p:nvSpPr>
        <p:spPr>
          <a:xfrm>
            <a:off x="6009972" y="4950735"/>
            <a:ext cx="1952856" cy="251992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latin typeface="Calibri"/>
                <a:cs typeface="Calibri"/>
              </a:rPr>
              <a:t>PHASE DESATURATION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1" name="object 171"/>
          <p:cNvSpPr txBox="1"/>
          <p:nvPr/>
        </p:nvSpPr>
        <p:spPr>
          <a:xfrm>
            <a:off x="467544" y="1104903"/>
            <a:ext cx="1231105" cy="27268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PN2(T0)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0.75b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2" name="object 171"/>
          <p:cNvSpPr txBox="1"/>
          <p:nvPr/>
        </p:nvSpPr>
        <p:spPr>
          <a:xfrm>
            <a:off x="5839325" y="2623761"/>
            <a:ext cx="908437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PALIER  6 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3" name="object 171"/>
          <p:cNvSpPr txBox="1"/>
          <p:nvPr/>
        </p:nvSpPr>
        <p:spPr>
          <a:xfrm>
            <a:off x="7054391" y="1826730"/>
            <a:ext cx="908437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PALIER  3 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6" name="object 171"/>
          <p:cNvSpPr txBox="1"/>
          <p:nvPr/>
        </p:nvSpPr>
        <p:spPr>
          <a:xfrm>
            <a:off x="3517396" y="4908624"/>
            <a:ext cx="1296144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Durée  Plongée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8" name="object 171"/>
          <p:cNvSpPr txBox="1"/>
          <p:nvPr/>
        </p:nvSpPr>
        <p:spPr>
          <a:xfrm>
            <a:off x="794985" y="5019231"/>
            <a:ext cx="1807328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Profondeur Plongée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25575" y="6100817"/>
            <a:ext cx="4572000" cy="60016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fr-FR" sz="1100" dirty="0">
                <a:solidFill>
                  <a:srgbClr val="FFFF00"/>
                </a:solidFill>
              </a:rPr>
              <a:t>A la remontée, certains tissus de notre organisme continuent de dissoudre de l'azote. Ceci est vrai tant que la </a:t>
            </a:r>
            <a:r>
              <a:rPr lang="fr-FR" sz="1100" b="1" dirty="0" err="1">
                <a:solidFill>
                  <a:srgbClr val="FFFF00"/>
                </a:solidFill>
              </a:rPr>
              <a:t>pI</a:t>
            </a:r>
            <a:r>
              <a:rPr lang="fr-FR" sz="1100" b="1" dirty="0">
                <a:solidFill>
                  <a:srgbClr val="FFFF00"/>
                </a:solidFill>
              </a:rPr>
              <a:t> N2 </a:t>
            </a:r>
            <a:r>
              <a:rPr lang="fr-FR" sz="1100" dirty="0">
                <a:solidFill>
                  <a:srgbClr val="FFFF00"/>
                </a:solidFill>
              </a:rPr>
              <a:t>reste plus grande que la tension d'azote dissous de chacun des </a:t>
            </a:r>
            <a:r>
              <a:rPr lang="fr-FR" sz="1100" dirty="0" smtClean="0">
                <a:solidFill>
                  <a:srgbClr val="FFFF00"/>
                </a:solidFill>
              </a:rPr>
              <a:t>tissus ,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71" name="object 170"/>
          <p:cNvSpPr txBox="1"/>
          <p:nvPr/>
        </p:nvSpPr>
        <p:spPr>
          <a:xfrm>
            <a:off x="46959" y="276617"/>
            <a:ext cx="1952556" cy="40011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30480" rIns="0" bIns="0" rtlCol="0">
            <a:spAutoFit/>
          </a:bodyPr>
          <a:lstStyle/>
          <a:p>
            <a:pPr marL="89535" marR="257175">
              <a:lnSpc>
                <a:spcPct val="100000"/>
              </a:lnSpc>
              <a:spcBef>
                <a:spcPts val="240"/>
              </a:spcBef>
            </a:pPr>
            <a:r>
              <a:rPr lang="fr-FR" sz="1200" b="1" dirty="0" smtClean="0">
                <a:latin typeface="Calibri"/>
                <a:cs typeface="Calibri"/>
              </a:rPr>
              <a:t>ELEMENTS DE CALCUL    BUHLMAAN  -  </a:t>
            </a:r>
            <a:r>
              <a:rPr lang="fr-FR" sz="1200" b="1" dirty="0" err="1" smtClean="0">
                <a:latin typeface="Calibri"/>
                <a:cs typeface="Calibri"/>
              </a:rPr>
              <a:t>ZhL</a:t>
            </a:r>
            <a:r>
              <a:rPr lang="fr-FR" sz="1200" b="1" dirty="0" smtClean="0">
                <a:latin typeface="Calibri"/>
                <a:cs typeface="Calibri"/>
              </a:rPr>
              <a:t> 16c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74" name="object 171"/>
          <p:cNvSpPr txBox="1"/>
          <p:nvPr/>
        </p:nvSpPr>
        <p:spPr>
          <a:xfrm>
            <a:off x="21681" y="17227"/>
            <a:ext cx="2403894" cy="2519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DellySub</a:t>
            </a: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– C. </a:t>
            </a:r>
            <a:r>
              <a:rPr lang="fr-FR"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Chibani</a:t>
            </a: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(2025)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7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7228" y="1261840"/>
            <a:ext cx="565527" cy="1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 2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1434851"/>
            <a:ext cx="9144000" cy="5423149"/>
          </a:xfrm>
          <a:prstGeom prst="rect">
            <a:avLst/>
          </a:prstGeom>
        </p:spPr>
      </p:pic>
      <p:sp>
        <p:nvSpPr>
          <p:cNvPr id="139" name="Rectangle à coins arrondis 138"/>
          <p:cNvSpPr/>
          <p:nvPr/>
        </p:nvSpPr>
        <p:spPr>
          <a:xfrm>
            <a:off x="2112876" y="332393"/>
            <a:ext cx="2783160" cy="6483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F381"/>
              </a:solidFill>
            </a:endParaRPr>
          </a:p>
        </p:txBody>
      </p:sp>
      <p:pic>
        <p:nvPicPr>
          <p:cNvPr id="5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6990"/>
            <a:ext cx="9146456" cy="1445477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611560" y="1412776"/>
            <a:ext cx="1224136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835696" y="1412776"/>
            <a:ext cx="914400" cy="3816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750096" y="5229200"/>
            <a:ext cx="2758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724128" y="2852936"/>
            <a:ext cx="648072" cy="18002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372200" y="2852936"/>
            <a:ext cx="36004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732240" y="2060848"/>
            <a:ext cx="288032" cy="7920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020272" y="2060848"/>
            <a:ext cx="100811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8028384" y="1419835"/>
            <a:ext cx="144016" cy="64101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8151307" y="1419835"/>
            <a:ext cx="91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508104" y="4653136"/>
            <a:ext cx="216024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896036" y="3755635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4499992" y="2060848"/>
            <a:ext cx="25202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463988" y="4937514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572000" y="4651005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5724128" y="4653136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72100" y="5229200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7228" y="1261840"/>
            <a:ext cx="565527" cy="157995"/>
          </a:xfrm>
          <a:prstGeom prst="rect">
            <a:avLst/>
          </a:prstGeom>
        </p:spPr>
      </p:pic>
      <p:sp>
        <p:nvSpPr>
          <p:cNvPr id="129" name="object 79"/>
          <p:cNvSpPr/>
          <p:nvPr/>
        </p:nvSpPr>
        <p:spPr>
          <a:xfrm>
            <a:off x="5976156" y="5013175"/>
            <a:ext cx="900100" cy="216025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 </a:t>
            </a:r>
            <a:r>
              <a:rPr lang="fr-FR" sz="1600" b="1" dirty="0" smtClean="0"/>
              <a:t>1</a:t>
            </a:r>
            <a:r>
              <a:rPr lang="fr-FR" sz="1200" dirty="0" smtClean="0"/>
              <a:t>: 2,664 b</a:t>
            </a:r>
            <a:endParaRPr sz="1200" dirty="0"/>
          </a:p>
        </p:txBody>
      </p:sp>
      <p:sp>
        <p:nvSpPr>
          <p:cNvPr id="131" name="object 171"/>
          <p:cNvSpPr txBox="1"/>
          <p:nvPr/>
        </p:nvSpPr>
        <p:spPr>
          <a:xfrm>
            <a:off x="50485" y="1194803"/>
            <a:ext cx="1231105" cy="27268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PN2(T0)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0.75b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2" name="object 79"/>
          <p:cNvSpPr/>
          <p:nvPr/>
        </p:nvSpPr>
        <p:spPr>
          <a:xfrm>
            <a:off x="6048164" y="4423218"/>
            <a:ext cx="864096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600" b="1" dirty="0" smtClean="0"/>
              <a:t>  2</a:t>
            </a:r>
            <a:r>
              <a:rPr lang="fr-FR" sz="1200" dirty="0" smtClean="0"/>
              <a:t>: 24,36 m</a:t>
            </a:r>
            <a:endParaRPr sz="1200" dirty="0"/>
          </a:p>
        </p:txBody>
      </p:sp>
      <p:sp>
        <p:nvSpPr>
          <p:cNvPr id="143" name="object 79"/>
          <p:cNvSpPr/>
          <p:nvPr/>
        </p:nvSpPr>
        <p:spPr>
          <a:xfrm>
            <a:off x="4505214" y="1812349"/>
            <a:ext cx="684076" cy="248499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600" b="1" dirty="0" smtClean="0"/>
              <a:t>3</a:t>
            </a:r>
            <a:r>
              <a:rPr lang="fr-FR" sz="1200" b="1" dirty="0" smtClean="0"/>
              <a:t>: </a:t>
            </a:r>
            <a:r>
              <a:rPr lang="fr-FR" sz="1200" dirty="0" smtClean="0"/>
              <a:t>3,00 m</a:t>
            </a:r>
            <a:endParaRPr sz="1200" dirty="0"/>
          </a:p>
        </p:txBody>
      </p:sp>
      <p:grpSp>
        <p:nvGrpSpPr>
          <p:cNvPr id="147" name="Groupe 146"/>
          <p:cNvGrpSpPr/>
          <p:nvPr/>
        </p:nvGrpSpPr>
        <p:grpSpPr>
          <a:xfrm>
            <a:off x="2329515" y="162445"/>
            <a:ext cx="4165612" cy="818283"/>
            <a:chOff x="3082608" y="-1431646"/>
            <a:chExt cx="4165612" cy="818283"/>
          </a:xfrm>
        </p:grpSpPr>
        <p:sp>
          <p:nvSpPr>
            <p:cNvPr id="140" name="Rectangle à coins arrondis 139"/>
            <p:cNvSpPr/>
            <p:nvPr/>
          </p:nvSpPr>
          <p:spPr>
            <a:xfrm>
              <a:off x="3082608" y="-1431646"/>
              <a:ext cx="4165612" cy="7848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3213433" y="-1321249"/>
              <a:ext cx="4032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TENSION FINALE AU DEBUT DE LA REMONTEE</a:t>
              </a:r>
            </a:p>
            <a:p>
              <a:r>
                <a:rPr lang="fr-FR" sz="1000" b="1" dirty="0" smtClean="0"/>
                <a:t>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=0,75 + (4 – 0,063)*0,79 – 0,75 ) * 0,811</a:t>
              </a:r>
            </a:p>
            <a:p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tlT</a:t>
              </a:r>
              <a:r>
                <a:rPr lang="fr-FR" sz="1000" b="1" dirty="0" smtClean="0"/>
                <a:t>= 30/12,5 =2,4  :  %= 1-exp(- ln2  * 2,4) = 0,811</a:t>
              </a:r>
            </a:p>
            <a:p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2,664 bars</a:t>
              </a:r>
              <a:endParaRPr lang="fr-FR" sz="1000" b="1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3354633" y="-1106431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2260071" y="227215"/>
            <a:ext cx="4165612" cy="720080"/>
            <a:chOff x="1802531" y="383766"/>
            <a:chExt cx="4165612" cy="720080"/>
          </a:xfrm>
        </p:grpSpPr>
        <p:sp>
          <p:nvSpPr>
            <p:cNvPr id="153" name="Rectangle à coins arrondis 152"/>
            <p:cNvSpPr/>
            <p:nvPr/>
          </p:nvSpPr>
          <p:spPr>
            <a:xfrm>
              <a:off x="1802531" y="383766"/>
              <a:ext cx="4165612" cy="7200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1869113" y="491234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PROFONDEUR DE DEBUT DESSATURATION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= (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– 0,063) * 0,79  :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(2,664 / 0,79) + 0,063 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3,36b   donc pro = 24,36 </a:t>
              </a:r>
              <a:r>
                <a:rPr lang="fr-FR" sz="1000" b="1" dirty="0" err="1" smtClean="0"/>
                <a:t>metres</a:t>
              </a:r>
              <a:endParaRPr lang="fr-FR" sz="1000" b="1" dirty="0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1991022" y="603722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</a:t>
              </a:r>
              <a:endParaRPr lang="fr-FR" dirty="0"/>
            </a:p>
          </p:txBody>
        </p:sp>
      </p:grpSp>
      <p:grpSp>
        <p:nvGrpSpPr>
          <p:cNvPr id="160" name="Groupe 159"/>
          <p:cNvGrpSpPr/>
          <p:nvPr/>
        </p:nvGrpSpPr>
        <p:grpSpPr>
          <a:xfrm>
            <a:off x="2260594" y="266745"/>
            <a:ext cx="4165612" cy="720080"/>
            <a:chOff x="138181" y="5092858"/>
            <a:chExt cx="4165612" cy="720080"/>
          </a:xfrm>
        </p:grpSpPr>
        <p:sp>
          <p:nvSpPr>
            <p:cNvPr id="161" name="Rectangle à coins arrondis 160"/>
            <p:cNvSpPr/>
            <p:nvPr/>
          </p:nvSpPr>
          <p:spPr>
            <a:xfrm>
              <a:off x="138181" y="5092858"/>
              <a:ext cx="4165612" cy="7200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204763" y="5164866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PROFONDEUR DE LA TENSION CRITIQUE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 ((1*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) /b )   + a :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(2,664 – 0,8616) * 0,7222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1,3 b  doc prof = 3,00 mètres</a:t>
              </a:r>
              <a:endParaRPr lang="fr-FR" sz="1000" b="1" dirty="0"/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326672" y="5277354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</a:t>
              </a:r>
              <a:endParaRPr lang="fr-FR" dirty="0"/>
            </a:p>
          </p:txBody>
        </p:sp>
      </p:grpSp>
      <p:sp>
        <p:nvSpPr>
          <p:cNvPr id="164" name="object 79"/>
          <p:cNvSpPr/>
          <p:nvPr/>
        </p:nvSpPr>
        <p:spPr>
          <a:xfrm>
            <a:off x="3275856" y="4822555"/>
            <a:ext cx="1237610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 </a:t>
            </a:r>
            <a:r>
              <a:rPr lang="fr-FR" sz="1600" b="1" dirty="0" smtClean="0"/>
              <a:t>4</a:t>
            </a:r>
            <a:r>
              <a:rPr lang="fr-FR" sz="1200" dirty="0" smtClean="0"/>
              <a:t> : 27,18m =3,72b </a:t>
            </a:r>
            <a:endParaRPr sz="1200" dirty="0"/>
          </a:p>
        </p:txBody>
      </p:sp>
      <p:grpSp>
        <p:nvGrpSpPr>
          <p:cNvPr id="172" name="Groupe 171"/>
          <p:cNvGrpSpPr/>
          <p:nvPr/>
        </p:nvGrpSpPr>
        <p:grpSpPr>
          <a:xfrm>
            <a:off x="2134589" y="61029"/>
            <a:ext cx="4411559" cy="1184186"/>
            <a:chOff x="745586" y="2803984"/>
            <a:chExt cx="4411559" cy="1184186"/>
          </a:xfrm>
        </p:grpSpPr>
        <p:sp>
          <p:nvSpPr>
            <p:cNvPr id="166" name="Rectangle à coins arrondis 165"/>
            <p:cNvSpPr/>
            <p:nvPr/>
          </p:nvSpPr>
          <p:spPr>
            <a:xfrm>
              <a:off x="745586" y="2803984"/>
              <a:ext cx="4411559" cy="10340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809659" y="2818619"/>
              <a:ext cx="43410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  DISSOLUTION PENDANT LA REMONTEE ,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</a:t>
              </a:r>
              <a:r>
                <a:rPr lang="fr-FR" sz="1000" b="1" dirty="0" err="1" smtClean="0"/>
                <a:t>Huateur</a:t>
              </a:r>
              <a:r>
                <a:rPr lang="fr-FR" sz="1000" b="1" dirty="0" smtClean="0"/>
                <a:t> d eau  30,00 a 24,36 m</a:t>
              </a:r>
            </a:p>
            <a:p>
              <a:r>
                <a:rPr lang="fr-FR" sz="1000" b="1" dirty="0" smtClean="0"/>
                <a:t>                 h=5,64 m :  V = 10 m/n     : temps =0,56 minutes  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profondeur moyenne : (30+24,36) /2 = 27,18m donc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=3,72b</a:t>
              </a:r>
            </a:p>
            <a:p>
              <a:r>
                <a:rPr lang="fr-FR" sz="1000" b="1" dirty="0" smtClean="0"/>
                <a:t>Calcul de t/T =0,56/12,5 = 0,0445 : gradient =(3,72-0,063 *,79 )-2,664)*0,0305</a:t>
              </a:r>
            </a:p>
            <a:p>
              <a:r>
                <a:rPr lang="fr-FR" sz="1000" b="1" dirty="0" smtClean="0"/>
                <a:t>Gradient = 0,00686 b  :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2,664+0,00686 =  2,671 b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938766" y="2908357"/>
              <a:ext cx="319498" cy="2946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</a:t>
              </a:r>
              <a:endParaRPr lang="fr-FR" dirty="0"/>
            </a:p>
          </p:txBody>
        </p:sp>
      </p:grpSp>
      <p:cxnSp>
        <p:nvCxnSpPr>
          <p:cNvPr id="169" name="Connecteur droit 168"/>
          <p:cNvCxnSpPr/>
          <p:nvPr/>
        </p:nvCxnSpPr>
        <p:spPr>
          <a:xfrm>
            <a:off x="5698844" y="4725144"/>
            <a:ext cx="232954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bject 79"/>
          <p:cNvSpPr/>
          <p:nvPr/>
        </p:nvSpPr>
        <p:spPr>
          <a:xfrm>
            <a:off x="4217228" y="4441699"/>
            <a:ext cx="924395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4 </a:t>
            </a:r>
            <a:r>
              <a:rPr lang="fr-FR" sz="1200" dirty="0" smtClean="0"/>
              <a:t>: 2,671 b</a:t>
            </a:r>
            <a:endParaRPr sz="1200" dirty="0"/>
          </a:p>
        </p:txBody>
      </p:sp>
      <p:grpSp>
        <p:nvGrpSpPr>
          <p:cNvPr id="177" name="Groupe 176"/>
          <p:cNvGrpSpPr/>
          <p:nvPr/>
        </p:nvGrpSpPr>
        <p:grpSpPr>
          <a:xfrm>
            <a:off x="2245372" y="251642"/>
            <a:ext cx="4165612" cy="720080"/>
            <a:chOff x="513813" y="3815039"/>
            <a:chExt cx="4165612" cy="720080"/>
          </a:xfrm>
        </p:grpSpPr>
        <p:sp>
          <p:nvSpPr>
            <p:cNvPr id="174" name="Rectangle à coins arrondis 173"/>
            <p:cNvSpPr/>
            <p:nvPr/>
          </p:nvSpPr>
          <p:spPr>
            <a:xfrm>
              <a:off x="513813" y="3815039"/>
              <a:ext cx="4165612" cy="7200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580395" y="3922507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 CORRECTION DE LA PROFONDEUR DU DEBUT DESSATURATION</a:t>
              </a:r>
            </a:p>
            <a:p>
              <a:r>
                <a:rPr lang="fr-FR" sz="1000" b="1" dirty="0" smtClean="0"/>
                <a:t>  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est passée  a 2,671 b  donc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=( 2,671/0,79)+0,063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3,444 b  donc 24,44 </a:t>
              </a:r>
              <a:r>
                <a:rPr lang="fr-FR" sz="1000" b="1" dirty="0" err="1" smtClean="0"/>
                <a:t>metres</a:t>
              </a:r>
              <a:endParaRPr lang="fr-FR" sz="1000" b="1" dirty="0"/>
            </a:p>
          </p:txBody>
        </p:sp>
        <p:sp>
          <p:nvSpPr>
            <p:cNvPr id="176" name="ZoneTexte 175"/>
            <p:cNvSpPr txBox="1"/>
            <p:nvPr/>
          </p:nvSpPr>
          <p:spPr>
            <a:xfrm>
              <a:off x="714794" y="4004059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7</a:t>
              </a:r>
              <a:endParaRPr lang="fr-FR" dirty="0"/>
            </a:p>
          </p:txBody>
        </p:sp>
      </p:grpSp>
      <p:sp>
        <p:nvSpPr>
          <p:cNvPr id="178" name="object 79"/>
          <p:cNvSpPr/>
          <p:nvPr/>
        </p:nvSpPr>
        <p:spPr>
          <a:xfrm>
            <a:off x="5508104" y="1810275"/>
            <a:ext cx="864096" cy="248499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5</a:t>
            </a:r>
            <a:r>
              <a:rPr lang="fr-FR" sz="1200" dirty="0" smtClean="0"/>
              <a:t>: 3,00 m</a:t>
            </a:r>
            <a:endParaRPr sz="1200" dirty="0"/>
          </a:p>
        </p:txBody>
      </p:sp>
      <p:grpSp>
        <p:nvGrpSpPr>
          <p:cNvPr id="190" name="Groupe 189"/>
          <p:cNvGrpSpPr/>
          <p:nvPr/>
        </p:nvGrpSpPr>
        <p:grpSpPr>
          <a:xfrm>
            <a:off x="2291452" y="35304"/>
            <a:ext cx="5030370" cy="1115929"/>
            <a:chOff x="1516011" y="7866118"/>
            <a:chExt cx="5030370" cy="1115929"/>
          </a:xfrm>
        </p:grpSpPr>
        <p:sp>
          <p:nvSpPr>
            <p:cNvPr id="184" name="Rectangle à coins arrondis 183"/>
            <p:cNvSpPr/>
            <p:nvPr/>
          </p:nvSpPr>
          <p:spPr>
            <a:xfrm>
              <a:off x="1516011" y="7866118"/>
              <a:ext cx="5030370" cy="8980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1518590" y="7966384"/>
              <a:ext cx="48690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COMPARTIMENT DIRECTEUR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Apres Calcul de toutes  les durées le compartiment directeur et le C 18,5  mn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qui  impose   un palier de 1 minute a 6 m et de 5 minutes a 3 m .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Elles   seront prisent en compte pour la suite des calculs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1645844" y="8154758"/>
              <a:ext cx="331359" cy="3207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6</a:t>
              </a:r>
              <a:endParaRPr lang="fr-FR" dirty="0"/>
            </a:p>
          </p:txBody>
        </p:sp>
      </p:grpSp>
      <p:sp>
        <p:nvSpPr>
          <p:cNvPr id="188" name="object 170"/>
          <p:cNvSpPr txBox="1"/>
          <p:nvPr/>
        </p:nvSpPr>
        <p:spPr>
          <a:xfrm>
            <a:off x="-2054" y="344553"/>
            <a:ext cx="2060568" cy="820738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30480" rIns="0" bIns="0" rtlCol="0">
            <a:spAutoFit/>
          </a:bodyPr>
          <a:lstStyle/>
          <a:p>
            <a:pPr marL="89535" marR="257175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Calibri"/>
                <a:cs typeface="Calibri"/>
              </a:rPr>
              <a:t>Durée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=30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mn : </a:t>
            </a:r>
            <a:r>
              <a:rPr sz="1200" spc="-15" dirty="0">
                <a:latin typeface="Calibri"/>
                <a:cs typeface="Calibri"/>
              </a:rPr>
              <a:t>Prof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=</a:t>
            </a:r>
            <a:r>
              <a:rPr lang="fr-FR" sz="1200" spc="10" dirty="0" smtClean="0">
                <a:latin typeface="Calibri"/>
                <a:cs typeface="Calibri"/>
              </a:rPr>
              <a:t>30</a:t>
            </a:r>
            <a:r>
              <a:rPr sz="1200" dirty="0" smtClean="0">
                <a:latin typeface="Calibri"/>
                <a:cs typeface="Calibri"/>
              </a:rPr>
              <a:t>m</a:t>
            </a:r>
            <a:endParaRPr lang="fr-FR" sz="1200" dirty="0" smtClean="0">
              <a:latin typeface="Calibri"/>
              <a:cs typeface="Calibri"/>
            </a:endParaRPr>
          </a:p>
          <a:p>
            <a:pPr marL="89535" marR="257175">
              <a:lnSpc>
                <a:spcPct val="100000"/>
              </a:lnSpc>
              <a:spcBef>
                <a:spcPts val="240"/>
              </a:spcBef>
            </a:pPr>
            <a:r>
              <a:rPr lang="fr-FR" sz="1200" dirty="0" smtClean="0">
                <a:latin typeface="Calibri"/>
                <a:cs typeface="Calibri"/>
              </a:rPr>
              <a:t>C </a:t>
            </a:r>
            <a:r>
              <a:rPr sz="1200" dirty="0" smtClean="0">
                <a:latin typeface="Calibri"/>
                <a:cs typeface="Calibri"/>
              </a:rPr>
              <a:t>N°</a:t>
            </a:r>
            <a:r>
              <a:rPr lang="fr-FR" sz="1200" dirty="0" smtClean="0">
                <a:latin typeface="Calibri"/>
                <a:cs typeface="Calibri"/>
              </a:rPr>
              <a:t>3</a:t>
            </a:r>
            <a:r>
              <a:rPr sz="1200" dirty="0" smtClean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période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1</a:t>
            </a:r>
            <a:r>
              <a:rPr lang="fr-FR" sz="1200" spc="-5" dirty="0" smtClean="0">
                <a:latin typeface="Calibri"/>
                <a:cs typeface="Calibri"/>
              </a:rPr>
              <a:t>2</a:t>
            </a:r>
            <a:r>
              <a:rPr sz="1200" spc="-5" dirty="0" smtClean="0">
                <a:latin typeface="Calibri"/>
                <a:cs typeface="Calibri"/>
              </a:rPr>
              <a:t>.5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dirty="0" err="1" smtClean="0">
                <a:latin typeface="Calibri"/>
                <a:cs typeface="Calibri"/>
              </a:rPr>
              <a:t>mn</a:t>
            </a:r>
            <a:endParaRPr lang="fr-FR" sz="1200" dirty="0" smtClean="0">
              <a:latin typeface="Calibri"/>
              <a:cs typeface="Calibri"/>
            </a:endParaRPr>
          </a:p>
          <a:p>
            <a:pPr marL="89535" marR="257175">
              <a:lnSpc>
                <a:spcPct val="100000"/>
              </a:lnSpc>
              <a:spcBef>
                <a:spcPts val="240"/>
              </a:spcBef>
            </a:pPr>
            <a:r>
              <a:rPr lang="fr-FR" sz="1200" dirty="0" smtClean="0">
                <a:latin typeface="Calibri"/>
                <a:cs typeface="Calibri"/>
              </a:rPr>
              <a:t>a = 0,8618   -  b=0,7222   M0=2,247b – </a:t>
            </a:r>
            <a:r>
              <a:rPr lang="fr-FR" sz="1200" b="1" dirty="0" err="1" smtClean="0">
                <a:latin typeface="Calibri"/>
                <a:cs typeface="Calibri"/>
              </a:rPr>
              <a:t>ZhL</a:t>
            </a:r>
            <a:r>
              <a:rPr lang="fr-FR" sz="1200" b="1" dirty="0" smtClean="0">
                <a:latin typeface="Calibri"/>
                <a:cs typeface="Calibri"/>
              </a:rPr>
              <a:t> 16c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92" name="object 79"/>
          <p:cNvSpPr/>
          <p:nvPr/>
        </p:nvSpPr>
        <p:spPr>
          <a:xfrm>
            <a:off x="7235502" y="4489319"/>
            <a:ext cx="864096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7</a:t>
            </a:r>
            <a:r>
              <a:rPr lang="fr-FR" sz="1200" dirty="0" smtClean="0"/>
              <a:t>: 24,44 m</a:t>
            </a:r>
            <a:endParaRPr sz="1200" dirty="0"/>
          </a:p>
        </p:txBody>
      </p:sp>
      <p:cxnSp>
        <p:nvCxnSpPr>
          <p:cNvPr id="193" name="Connecteur droit 192"/>
          <p:cNvCxnSpPr/>
          <p:nvPr/>
        </p:nvCxnSpPr>
        <p:spPr>
          <a:xfrm>
            <a:off x="5238725" y="2865246"/>
            <a:ext cx="11521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bject 171"/>
          <p:cNvSpPr txBox="1"/>
          <p:nvPr/>
        </p:nvSpPr>
        <p:spPr>
          <a:xfrm>
            <a:off x="8097505" y="1934524"/>
            <a:ext cx="908437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PALIER  3 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5" name="object 171"/>
          <p:cNvSpPr txBox="1"/>
          <p:nvPr/>
        </p:nvSpPr>
        <p:spPr>
          <a:xfrm>
            <a:off x="6888013" y="2644032"/>
            <a:ext cx="908437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PALIER  6 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6" name="object 79"/>
          <p:cNvSpPr/>
          <p:nvPr/>
        </p:nvSpPr>
        <p:spPr>
          <a:xfrm>
            <a:off x="4630534" y="3525717"/>
            <a:ext cx="1237610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8 </a:t>
            </a:r>
            <a:r>
              <a:rPr lang="fr-FR" sz="1200" dirty="0" smtClean="0"/>
              <a:t>: 15,22m :2,52b</a:t>
            </a:r>
            <a:endParaRPr sz="1200" dirty="0"/>
          </a:p>
        </p:txBody>
      </p:sp>
      <p:grpSp>
        <p:nvGrpSpPr>
          <p:cNvPr id="206" name="Groupe 205"/>
          <p:cNvGrpSpPr/>
          <p:nvPr/>
        </p:nvGrpSpPr>
        <p:grpSpPr>
          <a:xfrm>
            <a:off x="2212669" y="34416"/>
            <a:ext cx="4411559" cy="1340531"/>
            <a:chOff x="745586" y="2803984"/>
            <a:chExt cx="4411559" cy="1147830"/>
          </a:xfrm>
        </p:grpSpPr>
        <p:sp>
          <p:nvSpPr>
            <p:cNvPr id="207" name="Rectangle à coins arrondis 206"/>
            <p:cNvSpPr/>
            <p:nvPr/>
          </p:nvSpPr>
          <p:spPr>
            <a:xfrm>
              <a:off x="745586" y="2803984"/>
              <a:ext cx="4411559" cy="10340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45586" y="2818619"/>
              <a:ext cx="4341046" cy="1133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DESSATURATION JUSQU AU PALIER DE 6,00 METRES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Hauteur d eau   de 24,44  a   6,00  m</a:t>
              </a:r>
            </a:p>
            <a:p>
              <a:r>
                <a:rPr lang="fr-FR" sz="1000" b="1" dirty="0" smtClean="0"/>
                <a:t>                 </a:t>
              </a:r>
              <a:r>
                <a:rPr lang="fr-FR" sz="1000" b="1" dirty="0" err="1" smtClean="0"/>
                <a:t>ht</a:t>
              </a:r>
              <a:r>
                <a:rPr lang="fr-FR" sz="1000" b="1" dirty="0" smtClean="0"/>
                <a:t> eau=18,44 m :  V = 10 m/n     : temps  </a:t>
              </a:r>
              <a:r>
                <a:rPr lang="fr-FR" sz="1000" b="1" dirty="0" err="1" smtClean="0"/>
                <a:t>remontee</a:t>
              </a:r>
              <a:r>
                <a:rPr lang="fr-FR" sz="1000" b="1" dirty="0" smtClean="0"/>
                <a:t>=1,84  minutes  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profondeur moyenne : (24,44 + 6) /2 = 15,22 m donc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=2,52b</a:t>
              </a:r>
            </a:p>
            <a:p>
              <a:r>
                <a:rPr lang="fr-FR" sz="1000" b="1" dirty="0" smtClean="0"/>
                <a:t>Calcul de t/T =1,84/12,5 = 0,1472 :  1-ex(-0,96315 * 0,1472) =0,0971 :</a:t>
              </a:r>
            </a:p>
            <a:p>
              <a:r>
                <a:rPr lang="fr-FR" sz="1000" b="1" dirty="0" smtClean="0"/>
                <a:t>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2,671 – (2,52-0,063 *,79 )-2,671)*0,0971= 2,671-0,071)=2,60b</a:t>
              </a:r>
            </a:p>
            <a:p>
              <a:r>
                <a:rPr lang="fr-FR" sz="1000" b="1" dirty="0" smtClean="0"/>
                <a:t>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209" name="ZoneTexte 208"/>
            <p:cNvSpPr txBox="1"/>
            <p:nvPr/>
          </p:nvSpPr>
          <p:spPr>
            <a:xfrm>
              <a:off x="874693" y="2908357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/>
                <a:t>8</a:t>
              </a:r>
            </a:p>
          </p:txBody>
        </p:sp>
      </p:grpSp>
      <p:sp>
        <p:nvSpPr>
          <p:cNvPr id="210" name="object 171"/>
          <p:cNvSpPr txBox="1"/>
          <p:nvPr/>
        </p:nvSpPr>
        <p:spPr>
          <a:xfrm>
            <a:off x="1082593" y="5007986"/>
            <a:ext cx="1523948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smtClean="0">
                <a:latin typeface="Calibri"/>
                <a:cs typeface="Calibri"/>
              </a:rPr>
              <a:t> Pr 30 m :</a:t>
            </a:r>
            <a:r>
              <a:rPr lang="fr-FR" sz="1200" b="1" spc="-5" dirty="0" err="1" smtClean="0">
                <a:latin typeface="Calibri"/>
                <a:cs typeface="Calibri"/>
              </a:rPr>
              <a:t>Pamb</a:t>
            </a:r>
            <a:r>
              <a:rPr lang="fr-FR" sz="1200" b="1" spc="-5" dirty="0" smtClean="0">
                <a:latin typeface="Calibri"/>
                <a:cs typeface="Calibri"/>
              </a:rPr>
              <a:t> 4,00 b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214" name="Connecteur droit 213"/>
          <p:cNvCxnSpPr/>
          <p:nvPr/>
        </p:nvCxnSpPr>
        <p:spPr>
          <a:xfrm>
            <a:off x="1844567" y="1434851"/>
            <a:ext cx="135145" cy="422639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/>
          <p:cNvCxnSpPr/>
          <p:nvPr/>
        </p:nvCxnSpPr>
        <p:spPr>
          <a:xfrm>
            <a:off x="5472100" y="52292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/>
          <p:cNvCxnSpPr/>
          <p:nvPr/>
        </p:nvCxnSpPr>
        <p:spPr>
          <a:xfrm flipH="1">
            <a:off x="1835696" y="5589240"/>
            <a:ext cx="378042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bject 171"/>
          <p:cNvSpPr txBox="1"/>
          <p:nvPr/>
        </p:nvSpPr>
        <p:spPr>
          <a:xfrm>
            <a:off x="3655476" y="5386894"/>
            <a:ext cx="1127279" cy="221214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200" b="1" spc="-5" dirty="0" err="1" smtClean="0">
                <a:latin typeface="Calibri"/>
                <a:cs typeface="Calibri"/>
              </a:rPr>
              <a:t>Dp</a:t>
            </a:r>
            <a:r>
              <a:rPr lang="fr-FR" sz="1200" b="1" spc="-5" dirty="0" smtClean="0">
                <a:latin typeface="Calibri"/>
                <a:cs typeface="Calibri"/>
              </a:rPr>
              <a:t> = 30 </a:t>
            </a:r>
            <a:r>
              <a:rPr lang="fr-FR" sz="1200" b="1" spc="-5" dirty="0" err="1" smtClean="0">
                <a:latin typeface="Calibri"/>
                <a:cs typeface="Calibri"/>
              </a:rPr>
              <a:t>mntes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6" name="object 79"/>
          <p:cNvSpPr/>
          <p:nvPr/>
        </p:nvSpPr>
        <p:spPr>
          <a:xfrm>
            <a:off x="5238725" y="2678597"/>
            <a:ext cx="864096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 </a:t>
            </a:r>
            <a:r>
              <a:rPr lang="fr-FR" sz="1600" b="1" dirty="0" smtClean="0"/>
              <a:t>8</a:t>
            </a:r>
            <a:r>
              <a:rPr lang="fr-FR" sz="1200" dirty="0" smtClean="0"/>
              <a:t>: 2,60 b</a:t>
            </a:r>
            <a:endParaRPr sz="1200" dirty="0"/>
          </a:p>
        </p:txBody>
      </p:sp>
      <p:grpSp>
        <p:nvGrpSpPr>
          <p:cNvPr id="230" name="Groupe 229"/>
          <p:cNvGrpSpPr/>
          <p:nvPr/>
        </p:nvGrpSpPr>
        <p:grpSpPr>
          <a:xfrm>
            <a:off x="2372466" y="100493"/>
            <a:ext cx="4165612" cy="720080"/>
            <a:chOff x="4793450" y="3196554"/>
            <a:chExt cx="4165612" cy="720080"/>
          </a:xfrm>
        </p:grpSpPr>
        <p:sp>
          <p:nvSpPr>
            <p:cNvPr id="231" name="ZoneTexte 230"/>
            <p:cNvSpPr txBox="1"/>
            <p:nvPr/>
          </p:nvSpPr>
          <p:spPr>
            <a:xfrm>
              <a:off x="4860032" y="3268562"/>
              <a:ext cx="40324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                PROFONDEUR DE LA TENSION CRITIQUE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 ((1*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) /b )   + a :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(2,664 – 0,8616) * 0,7222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</a:t>
              </a:r>
              <a:r>
                <a:rPr lang="fr-FR" sz="1000" b="1" dirty="0" err="1" smtClean="0"/>
                <a:t>Pamb</a:t>
              </a:r>
              <a:r>
                <a:rPr lang="fr-FR" sz="1000" b="1" dirty="0" smtClean="0"/>
                <a:t> = 1,3 b  doc prof = 3,00 mètres</a:t>
              </a:r>
              <a:endParaRPr lang="fr-FR" sz="1000" b="1" dirty="0"/>
            </a:p>
          </p:txBody>
        </p:sp>
        <p:sp>
          <p:nvSpPr>
            <p:cNvPr id="232" name="ZoneTexte 231"/>
            <p:cNvSpPr txBox="1"/>
            <p:nvPr/>
          </p:nvSpPr>
          <p:spPr>
            <a:xfrm>
              <a:off x="4981941" y="3381050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</a:t>
              </a:r>
              <a:endParaRPr lang="fr-FR" dirty="0"/>
            </a:p>
          </p:txBody>
        </p:sp>
        <p:grpSp>
          <p:nvGrpSpPr>
            <p:cNvPr id="233" name="Groupe 232"/>
            <p:cNvGrpSpPr/>
            <p:nvPr/>
          </p:nvGrpSpPr>
          <p:grpSpPr>
            <a:xfrm>
              <a:off x="4793450" y="3196554"/>
              <a:ext cx="4165612" cy="720080"/>
              <a:chOff x="138181" y="5092858"/>
              <a:chExt cx="4165612" cy="720080"/>
            </a:xfrm>
          </p:grpSpPr>
          <p:sp>
            <p:nvSpPr>
              <p:cNvPr id="234" name="Rectangle à coins arrondis 233"/>
              <p:cNvSpPr/>
              <p:nvPr/>
            </p:nvSpPr>
            <p:spPr>
              <a:xfrm>
                <a:off x="138181" y="5092858"/>
                <a:ext cx="4165612" cy="72008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5" name="ZoneTexte 234"/>
              <p:cNvSpPr txBox="1"/>
              <p:nvPr/>
            </p:nvSpPr>
            <p:spPr>
              <a:xfrm>
                <a:off x="204763" y="5164866"/>
                <a:ext cx="40324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/>
                  <a:t>                PROFONDEUR  CORIGEE DE LA TENSION CRITIQUE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</a:t>
                </a:r>
                <a:r>
                  <a:rPr lang="fr-FR" sz="1000" b="1" dirty="0" err="1" smtClean="0"/>
                  <a:t>Tn</a:t>
                </a:r>
                <a:r>
                  <a:rPr lang="fr-FR" sz="1000" b="1" dirty="0" smtClean="0"/>
                  <a:t> =  ((1*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) /b )   + a : 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 = (2,671 – 0,8616) * 0,7222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 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 = 1,3 b  doc prof = 3,00 mètres</a:t>
                </a:r>
                <a:endParaRPr lang="fr-FR" sz="1000" b="1" dirty="0"/>
              </a:p>
            </p:txBody>
          </p:sp>
          <p:sp>
            <p:nvSpPr>
              <p:cNvPr id="236" name="ZoneTexte 235"/>
              <p:cNvSpPr txBox="1"/>
              <p:nvPr/>
            </p:nvSpPr>
            <p:spPr>
              <a:xfrm>
                <a:off x="326672" y="5277354"/>
                <a:ext cx="301686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5</a:t>
                </a:r>
              </a:p>
            </p:txBody>
          </p:sp>
        </p:grpSp>
      </p:grpSp>
      <p:cxnSp>
        <p:nvCxnSpPr>
          <p:cNvPr id="238" name="Connecteur droit 237"/>
          <p:cNvCxnSpPr/>
          <p:nvPr/>
        </p:nvCxnSpPr>
        <p:spPr>
          <a:xfrm>
            <a:off x="7020272" y="2060848"/>
            <a:ext cx="457200" cy="3533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7477472" y="2414237"/>
            <a:ext cx="31897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bject 79"/>
          <p:cNvSpPr/>
          <p:nvPr/>
        </p:nvSpPr>
        <p:spPr>
          <a:xfrm>
            <a:off x="7777115" y="2299278"/>
            <a:ext cx="924395" cy="229918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9 </a:t>
            </a:r>
            <a:r>
              <a:rPr lang="fr-FR" sz="1200" dirty="0" smtClean="0"/>
              <a:t>: 2, 527b</a:t>
            </a:r>
            <a:endParaRPr sz="1200" dirty="0"/>
          </a:p>
        </p:txBody>
      </p:sp>
      <p:sp>
        <p:nvSpPr>
          <p:cNvPr id="247" name="object 79"/>
          <p:cNvSpPr/>
          <p:nvPr/>
        </p:nvSpPr>
        <p:spPr>
          <a:xfrm>
            <a:off x="6845388" y="1764849"/>
            <a:ext cx="1135324" cy="214566"/>
          </a:xfrm>
          <a:custGeom>
            <a:avLst/>
            <a:gdLst/>
            <a:ahLst/>
            <a:cxnLst/>
            <a:rect l="l" t="t" r="r" b="b"/>
            <a:pathLst>
              <a:path w="379729" h="338454">
                <a:moveTo>
                  <a:pt x="379475" y="338327"/>
                </a:moveTo>
                <a:lnTo>
                  <a:pt x="379475" y="0"/>
                </a:lnTo>
                <a:lnTo>
                  <a:pt x="0" y="0"/>
                </a:lnTo>
                <a:lnTo>
                  <a:pt x="0" y="338327"/>
                </a:lnTo>
                <a:lnTo>
                  <a:pt x="379475" y="33832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r>
              <a:rPr lang="fr-FR" sz="1200" dirty="0" smtClean="0"/>
              <a:t> </a:t>
            </a:r>
            <a:r>
              <a:rPr lang="fr-FR" sz="1600" b="1" dirty="0" smtClean="0"/>
              <a:t> 10 </a:t>
            </a:r>
            <a:r>
              <a:rPr lang="fr-FR" sz="1200" dirty="0" smtClean="0"/>
              <a:t>:palier 4 mn</a:t>
            </a:r>
            <a:endParaRPr sz="1200" dirty="0"/>
          </a:p>
        </p:txBody>
      </p:sp>
      <p:sp>
        <p:nvSpPr>
          <p:cNvPr id="248" name="object 171"/>
          <p:cNvSpPr txBox="1"/>
          <p:nvPr/>
        </p:nvSpPr>
        <p:spPr>
          <a:xfrm>
            <a:off x="7777116" y="1151233"/>
            <a:ext cx="1288592" cy="2827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600" b="1" spc="-5" dirty="0" smtClean="0">
                <a:latin typeface="Calibri"/>
                <a:cs typeface="Calibri"/>
              </a:rPr>
              <a:t>11</a:t>
            </a:r>
            <a:r>
              <a:rPr lang="fr-FR" sz="1200" b="1" spc="-5" dirty="0" smtClean="0">
                <a:latin typeface="Calibri"/>
                <a:cs typeface="Calibri"/>
              </a:rPr>
              <a:t>  </a:t>
            </a:r>
            <a:r>
              <a:rPr lang="fr-FR" sz="1200" b="1" spc="-5" dirty="0" err="1">
                <a:latin typeface="Calibri"/>
                <a:cs typeface="Calibri"/>
              </a:rPr>
              <a:t>T</a:t>
            </a:r>
            <a:r>
              <a:rPr lang="fr-FR" sz="1200" b="1" spc="-5" dirty="0" err="1" smtClean="0">
                <a:latin typeface="Calibri"/>
                <a:cs typeface="Calibri"/>
              </a:rPr>
              <a:t>nf</a:t>
            </a:r>
            <a:r>
              <a:rPr lang="fr-FR" sz="1200" b="1" spc="-5" dirty="0" smtClean="0">
                <a:latin typeface="Calibri"/>
                <a:cs typeface="Calibri"/>
              </a:rPr>
              <a:t>=2,152b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49" name="Groupe 248"/>
          <p:cNvGrpSpPr/>
          <p:nvPr/>
        </p:nvGrpSpPr>
        <p:grpSpPr>
          <a:xfrm>
            <a:off x="2214356" y="156311"/>
            <a:ext cx="4411559" cy="1025734"/>
            <a:chOff x="548798" y="2822179"/>
            <a:chExt cx="4411559" cy="1025734"/>
          </a:xfrm>
        </p:grpSpPr>
        <p:sp>
          <p:nvSpPr>
            <p:cNvPr id="250" name="Rectangle à coins arrondis 249"/>
            <p:cNvSpPr/>
            <p:nvPr/>
          </p:nvSpPr>
          <p:spPr>
            <a:xfrm>
              <a:off x="548798" y="2822179"/>
              <a:ext cx="4411559" cy="9785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251" name="ZoneTexte 250"/>
            <p:cNvSpPr txBox="1"/>
            <p:nvPr/>
          </p:nvSpPr>
          <p:spPr>
            <a:xfrm>
              <a:off x="548798" y="2832250"/>
              <a:ext cx="43410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PALIER DE 6 METRES TMPS 1 MINUTE </a:t>
              </a:r>
              <a:r>
                <a:rPr lang="fr-FR" sz="1000" b="1" dirty="0"/>
                <a:t> </a:t>
              </a:r>
              <a:r>
                <a:rPr lang="fr-FR" sz="1000" b="1" dirty="0" smtClean="0"/>
                <a:t>/ QUANTITEE N2 DISSOUTE</a:t>
              </a:r>
            </a:p>
            <a:p>
              <a:r>
                <a:rPr lang="fr-FR" sz="1000" b="1" dirty="0" smtClean="0"/>
                <a:t>                M-Value a 3,00 m   :M3 = (1,3/b )+a = (1/0,722)+0,8618=2,662 b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 Calcul de t/T =1/12,5 = 0,08 :  1-ex(-0,96315 * 0,08) =0,0539 </a:t>
              </a:r>
            </a:p>
            <a:p>
              <a:r>
                <a:rPr lang="fr-FR" sz="1000" b="1" dirty="0" smtClean="0"/>
                <a:t>                   </a:t>
              </a:r>
              <a:r>
                <a:rPr lang="fr-FR" sz="1000" b="1" dirty="0" err="1" smtClean="0"/>
                <a:t>Tn</a:t>
              </a:r>
              <a:r>
                <a:rPr lang="fr-FR" sz="1000" b="1" dirty="0" smtClean="0"/>
                <a:t> = 2,60 – (1,60-0,063 *,79 )-2,6)*0,0539= 2,60-0,073)=  2,527b</a:t>
              </a:r>
            </a:p>
            <a:p>
              <a:r>
                <a:rPr lang="fr-FR" sz="1000" b="1" dirty="0" smtClean="0"/>
                <a:t>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252" name="ZoneTexte 251"/>
            <p:cNvSpPr txBox="1"/>
            <p:nvPr/>
          </p:nvSpPr>
          <p:spPr>
            <a:xfrm>
              <a:off x="677905" y="2894002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9</a:t>
              </a:r>
              <a:endParaRPr lang="fr-FR" dirty="0"/>
            </a:p>
          </p:txBody>
        </p:sp>
      </p:grpSp>
      <p:grpSp>
        <p:nvGrpSpPr>
          <p:cNvPr id="253" name="Groupe 252"/>
          <p:cNvGrpSpPr/>
          <p:nvPr/>
        </p:nvGrpSpPr>
        <p:grpSpPr>
          <a:xfrm>
            <a:off x="2258208" y="76616"/>
            <a:ext cx="4483567" cy="1219152"/>
            <a:chOff x="1096545" y="1435183"/>
            <a:chExt cx="4483567" cy="1219152"/>
          </a:xfrm>
        </p:grpSpPr>
        <p:sp>
          <p:nvSpPr>
            <p:cNvPr id="254" name="Rectangle à coins arrondis 253"/>
            <p:cNvSpPr/>
            <p:nvPr/>
          </p:nvSpPr>
          <p:spPr>
            <a:xfrm>
              <a:off x="1096545" y="1435183"/>
              <a:ext cx="4411559" cy="95194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255" name="ZoneTexte 254"/>
            <p:cNvSpPr txBox="1"/>
            <p:nvPr/>
          </p:nvSpPr>
          <p:spPr>
            <a:xfrm>
              <a:off x="1124551" y="1484784"/>
              <a:ext cx="44555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DUREE DU PALIER DE 3 METRES</a:t>
              </a:r>
            </a:p>
            <a:p>
              <a:r>
                <a:rPr lang="fr-FR" sz="1000" b="1" dirty="0" smtClean="0"/>
                <a:t>               M-Value a 0,00 m   :M0 = 2,247b    TN2 a 3,00m =2,527b :log2 = 0,69315             </a:t>
              </a:r>
            </a:p>
            <a:p>
              <a:r>
                <a:rPr lang="fr-FR" sz="1000" b="1" dirty="0" smtClean="0"/>
                <a:t>                 t/T =(2,527-2,247)/(1,3 -0,063 * 0,79) 2,527 =0,28/(09772-2,527)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t/T = 0,28/1,55 0,1806  :T =12,5*ln (1-0,1806) /0,69315)</a:t>
              </a:r>
            </a:p>
            <a:p>
              <a:r>
                <a:rPr lang="fr-FR" sz="1000" b="1" dirty="0"/>
                <a:t> </a:t>
              </a:r>
              <a:r>
                <a:rPr lang="fr-FR" sz="1000" b="1" dirty="0" smtClean="0"/>
                <a:t>                  T= 3,52 minutes donc 4 minutes</a:t>
              </a:r>
            </a:p>
            <a:p>
              <a:r>
                <a:rPr lang="fr-FR" sz="1000" b="1" dirty="0" smtClean="0"/>
                <a:t> </a:t>
              </a:r>
            </a:p>
            <a:p>
              <a:r>
                <a:rPr lang="fr-FR" sz="1000" b="1" dirty="0" smtClean="0"/>
                <a:t> </a:t>
              </a:r>
              <a:endParaRPr lang="fr-FR" sz="1000" b="1" dirty="0"/>
            </a:p>
          </p:txBody>
        </p:sp>
        <p:sp>
          <p:nvSpPr>
            <p:cNvPr id="256" name="ZoneTexte 255"/>
            <p:cNvSpPr txBox="1"/>
            <p:nvPr/>
          </p:nvSpPr>
          <p:spPr>
            <a:xfrm>
              <a:off x="1128960" y="1726490"/>
              <a:ext cx="41870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</a:t>
              </a:r>
              <a:endParaRPr lang="fr-FR" dirty="0"/>
            </a:p>
          </p:txBody>
        </p:sp>
      </p:grpSp>
      <p:grpSp>
        <p:nvGrpSpPr>
          <p:cNvPr id="257" name="Groupe 256"/>
          <p:cNvGrpSpPr/>
          <p:nvPr/>
        </p:nvGrpSpPr>
        <p:grpSpPr>
          <a:xfrm>
            <a:off x="2156410" y="8532"/>
            <a:ext cx="4392488" cy="1341454"/>
            <a:chOff x="1187624" y="4616182"/>
            <a:chExt cx="4392488" cy="1341454"/>
          </a:xfrm>
        </p:grpSpPr>
        <p:grpSp>
          <p:nvGrpSpPr>
            <p:cNvPr id="258" name="Groupe 257"/>
            <p:cNvGrpSpPr/>
            <p:nvPr/>
          </p:nvGrpSpPr>
          <p:grpSpPr>
            <a:xfrm>
              <a:off x="1187624" y="4616182"/>
              <a:ext cx="4392488" cy="1341454"/>
              <a:chOff x="1187624" y="4616182"/>
              <a:chExt cx="4392488" cy="1341454"/>
            </a:xfrm>
          </p:grpSpPr>
          <p:sp>
            <p:nvSpPr>
              <p:cNvPr id="260" name="ZoneTexte 259"/>
              <p:cNvSpPr txBox="1"/>
              <p:nvPr/>
            </p:nvSpPr>
            <p:spPr>
              <a:xfrm>
                <a:off x="1187624" y="4634197"/>
                <a:ext cx="439248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DESSATURATION JUSQU AU PALIER DE 6,00 METRES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  Hauteur d eau  24,44  a 6,00  m</a:t>
                </a:r>
              </a:p>
              <a:p>
                <a:r>
                  <a:rPr lang="fr-FR" sz="1000" b="1" dirty="0" smtClean="0"/>
                  <a:t>                 h=8,44 m :  V = 10 m/n     : temps =1,84  minute  </a:t>
                </a:r>
              </a:p>
              <a:p>
                <a:r>
                  <a:rPr lang="fr-FR" sz="1000" b="1" dirty="0"/>
                  <a:t> </a:t>
                </a:r>
                <a:r>
                  <a:rPr lang="fr-FR" sz="1000" b="1" dirty="0" smtClean="0"/>
                  <a:t>                profondeur moyenne : (24,44 + 6) /2 = 15,22 m donc </a:t>
                </a:r>
                <a:r>
                  <a:rPr lang="fr-FR" sz="1000" b="1" dirty="0" err="1" smtClean="0"/>
                  <a:t>pamb</a:t>
                </a:r>
                <a:r>
                  <a:rPr lang="fr-FR" sz="1000" b="1" dirty="0" smtClean="0"/>
                  <a:t>=2,52b</a:t>
                </a:r>
              </a:p>
              <a:p>
                <a:r>
                  <a:rPr lang="fr-FR" sz="1000" b="1" dirty="0" smtClean="0"/>
                  <a:t>Calcul de t/T =1,84/12,5 = 0,1472 :  1-ex(-0,96315 * 0,1472) =0,0971 :</a:t>
                </a:r>
              </a:p>
              <a:p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Tn</a:t>
                </a:r>
                <a:r>
                  <a:rPr lang="fr-FR" sz="1000" b="1" dirty="0" smtClean="0"/>
                  <a:t> = 2,671 – (2,52-0,063 *,79 )-2,671)*0,0971= 2,671-0,071)=2,60b</a:t>
                </a:r>
              </a:p>
              <a:p>
                <a:r>
                  <a:rPr lang="fr-FR" sz="1000" b="1" dirty="0" smtClean="0"/>
                  <a:t> </a:t>
                </a:r>
              </a:p>
              <a:p>
                <a:r>
                  <a:rPr lang="fr-FR" sz="1000" b="1" dirty="0" smtClean="0"/>
                  <a:t> </a:t>
                </a:r>
                <a:endParaRPr lang="fr-FR" sz="1000" b="1" dirty="0"/>
              </a:p>
            </p:txBody>
          </p:sp>
          <p:sp>
            <p:nvSpPr>
              <p:cNvPr id="261" name="ZoneTexte 260"/>
              <p:cNvSpPr txBox="1"/>
              <p:nvPr/>
            </p:nvSpPr>
            <p:spPr>
              <a:xfrm>
                <a:off x="1316731" y="4744657"/>
                <a:ext cx="301686" cy="454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8</a:t>
                </a:r>
              </a:p>
            </p:txBody>
          </p:sp>
          <p:grpSp>
            <p:nvGrpSpPr>
              <p:cNvPr id="262" name="Groupe 261"/>
              <p:cNvGrpSpPr/>
              <p:nvPr/>
            </p:nvGrpSpPr>
            <p:grpSpPr>
              <a:xfrm>
                <a:off x="1187624" y="4616182"/>
                <a:ext cx="4320479" cy="1189082"/>
                <a:chOff x="745586" y="2803984"/>
                <a:chExt cx="4411559" cy="1034008"/>
              </a:xfrm>
            </p:grpSpPr>
            <p:sp>
              <p:nvSpPr>
                <p:cNvPr id="263" name="Rectangle à coins arrondis 262"/>
                <p:cNvSpPr/>
                <p:nvPr/>
              </p:nvSpPr>
              <p:spPr>
                <a:xfrm>
                  <a:off x="745586" y="2803984"/>
                  <a:ext cx="4411559" cy="1034008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4" name="ZoneTexte 263"/>
                <p:cNvSpPr txBox="1"/>
                <p:nvPr/>
              </p:nvSpPr>
              <p:spPr>
                <a:xfrm>
                  <a:off x="745586" y="2818620"/>
                  <a:ext cx="4341046" cy="1017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 smtClean="0"/>
                    <a:t>                ETAND DONNE QUE LE COMPARTIMENT DIRECTEUR C18,5 IMPOSE           UN PALIER DE 5 MNTES A 3 METRES ON  DOIT RECALCULER LA TN 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DISSOUTE  POUR 5 MINUTES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               t/T =  5/12,5 = 0,4    donc % = 0,242 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               Gradient =( (1,3-0,063)*0,79 – 2,527b ) * 0,242 = 0,375 b</a:t>
                  </a:r>
                </a:p>
                <a:p>
                  <a:r>
                    <a:rPr lang="fr-FR" sz="1000" b="1" dirty="0"/>
                    <a:t> </a:t>
                  </a:r>
                  <a:r>
                    <a:rPr lang="fr-FR" sz="1000" b="1" dirty="0" smtClean="0"/>
                    <a:t>                   Tn2 final en surface = 2,527 – 0,375 = 2,152 b</a:t>
                  </a:r>
                </a:p>
                <a:p>
                  <a:r>
                    <a:rPr lang="fr-FR" sz="1000" b="1" dirty="0" smtClean="0"/>
                    <a:t> </a:t>
                  </a:r>
                  <a:endParaRPr lang="fr-FR" sz="1000" b="1" dirty="0"/>
                </a:p>
              </p:txBody>
            </p:sp>
          </p:grpSp>
        </p:grpSp>
        <p:sp>
          <p:nvSpPr>
            <p:cNvPr id="259" name="ZoneTexte 258"/>
            <p:cNvSpPr txBox="1"/>
            <p:nvPr/>
          </p:nvSpPr>
          <p:spPr>
            <a:xfrm>
              <a:off x="1258222" y="5199271"/>
              <a:ext cx="41870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11</a:t>
              </a:r>
              <a:endParaRPr lang="fr-FR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24" y="16834"/>
            <a:ext cx="1122398" cy="1122398"/>
          </a:xfrm>
          <a:prstGeom prst="rect">
            <a:avLst/>
          </a:prstGeom>
        </p:spPr>
      </p:pic>
      <p:sp>
        <p:nvSpPr>
          <p:cNvPr id="99" name="object 171"/>
          <p:cNvSpPr txBox="1"/>
          <p:nvPr/>
        </p:nvSpPr>
        <p:spPr>
          <a:xfrm>
            <a:off x="-2054" y="6583163"/>
            <a:ext cx="2403894" cy="2519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DellySub</a:t>
            </a: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– C. </a:t>
            </a:r>
            <a:r>
              <a:rPr lang="fr-FR"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Chibani</a:t>
            </a: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(2025)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0" name="object 171"/>
          <p:cNvSpPr txBox="1"/>
          <p:nvPr/>
        </p:nvSpPr>
        <p:spPr>
          <a:xfrm>
            <a:off x="21681" y="60453"/>
            <a:ext cx="2036833" cy="2519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fr-FR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EXEMPLE  DE CALCUL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4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2" grpId="0" animBg="1"/>
      <p:bldP spid="143" grpId="0" animBg="1"/>
      <p:bldP spid="164" grpId="0" animBg="1"/>
      <p:bldP spid="171" grpId="0" animBg="1"/>
      <p:bldP spid="178" grpId="0" animBg="1"/>
      <p:bldP spid="192" grpId="0" animBg="1"/>
      <p:bldP spid="196" grpId="0" animBg="1"/>
      <p:bldP spid="226" grpId="0" animBg="1"/>
      <p:bldP spid="246" grpId="0" animBg="1"/>
      <p:bldP spid="247" grpId="0" animBg="1"/>
      <p:bldP spid="24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9076</TotalTime>
  <Words>1087</Words>
  <Application>Microsoft Office PowerPoint</Application>
  <PresentationFormat>Affichage à l'écran (4:3)</PresentationFormat>
  <Paragraphs>137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REMONTEE COMPARTIMENT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7 Pro</dc:creator>
  <cp:keywords>youcef</cp:keywords>
  <cp:lastModifiedBy>7 Pro</cp:lastModifiedBy>
  <cp:revision>74</cp:revision>
  <dcterms:created xsi:type="dcterms:W3CDTF">2024-10-27T15:26:56Z</dcterms:created>
  <dcterms:modified xsi:type="dcterms:W3CDTF">2025-06-05T22:02:50Z</dcterms:modified>
</cp:coreProperties>
</file>